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27"/>
  </p:notesMasterIdLst>
  <p:sldIdLst>
    <p:sldId id="26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0EBB4-9279-4CCA-823A-D2759885A126}" type="datetimeFigureOut">
              <a:rPr lang="en-US" smtClean="0"/>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75A4B-78B6-4771-9F28-4D44CF711C83}" type="slidenum">
              <a:rPr lang="en-US" smtClean="0"/>
              <a:t>‹#›</a:t>
            </a:fld>
            <a:endParaRPr lang="en-US"/>
          </a:p>
        </p:txBody>
      </p:sp>
    </p:spTree>
    <p:extLst>
      <p:ext uri="{BB962C8B-B14F-4D97-AF65-F5344CB8AC3E}">
        <p14:creationId xmlns:p14="http://schemas.microsoft.com/office/powerpoint/2010/main" val="397083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dirty="0" smtClean="0">
              <a:latin typeface="+mj-lt"/>
              <a:ea typeface="ＭＳ Ｐゴシック" pitchFamily="34" charset="-128"/>
            </a:endParaRPr>
          </a:p>
          <a:p>
            <a:pPr>
              <a:defRPr/>
            </a:pPr>
            <a:endParaRPr lang="en-US" dirty="0" smtClean="0">
              <a:latin typeface="+mj-lt"/>
              <a:ea typeface="ＭＳ Ｐゴシック" pitchFamily="34" charset="-128"/>
            </a:endParaRPr>
          </a:p>
        </p:txBody>
      </p:sp>
      <p:sp>
        <p:nvSpPr>
          <p:cNvPr id="19460" name="Slide Number Placeholder 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BEBAD1-2F09-4385-ACA5-D7954818B9B5}" type="slidenum">
              <a:rPr lang="en-US" altLang="en-US">
                <a:solidFill>
                  <a:prstClr val="black"/>
                </a:solidFill>
              </a:rPr>
              <a:pPr/>
              <a:t>9</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latin typeface="Arial" pitchFamily="34" charset="0"/>
              <a:cs typeface="Genev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26241" lvl="1" indent="-169802">
              <a:buFontTx/>
              <a:buChar char="•"/>
            </a:pPr>
            <a:endParaRPr lang="en-US" altLang="en-US" dirty="0" smtClean="0">
              <a:ea typeface="MS PGothic" pitchFamily="34" charset="-128"/>
              <a:cs typeface="Geneva" pitchFamily="34" charset="0"/>
            </a:endParaRPr>
          </a:p>
        </p:txBody>
      </p:sp>
      <p:sp>
        <p:nvSpPr>
          <p:cNvPr id="20484" name="Slide Number Placeholder 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F6792-C040-4A81-8AE3-C4EB25FB62A1}" type="slidenum">
              <a:rPr lang="en-US" altLang="en-US">
                <a:solidFill>
                  <a:prstClr val="black"/>
                </a:solidFill>
              </a:rPr>
              <a:pPr/>
              <a:t>10</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a:spcBef>
                <a:spcPct val="0"/>
              </a:spcBef>
              <a:spcAft>
                <a:spcPts val="488"/>
              </a:spcAft>
              <a:defRPr/>
            </a:pPr>
            <a:endParaRPr lang="en-US" dirty="0" smtClean="0"/>
          </a:p>
          <a:p>
            <a:pPr marL="171439" indent="-171439">
              <a:buFont typeface="Arial" pitchFamily="34" charset="0"/>
              <a:buChar char="•"/>
              <a:defRPr/>
            </a:pPr>
            <a:r>
              <a:rPr lang="en-US" dirty="0" smtClean="0"/>
              <a:t>Facilities that would be covered by the preventive controls requirements of the proposed rule are those that manufacture, process, pack or hold human food</a:t>
            </a:r>
          </a:p>
          <a:p>
            <a:pPr marL="171439" indent="-171439">
              <a:buFont typeface="Arial" pitchFamily="34" charset="0"/>
              <a:buChar char="•"/>
              <a:defRPr/>
            </a:pPr>
            <a:endParaRPr lang="en-US" dirty="0" smtClean="0"/>
          </a:p>
          <a:p>
            <a:pPr marL="171439" indent="-171439">
              <a:buFont typeface="Arial" pitchFamily="34" charset="0"/>
              <a:buChar char="•"/>
              <a:defRPr/>
            </a:pPr>
            <a:r>
              <a:rPr lang="en-US" dirty="0" smtClean="0"/>
              <a:t>In general, facilities required to register with FDA under current regulations are covered</a:t>
            </a:r>
          </a:p>
          <a:p>
            <a:pPr marL="171439" indent="-171439">
              <a:buFont typeface="Arial" pitchFamily="34" charset="0"/>
              <a:buChar char="•"/>
              <a:defRPr/>
            </a:pPr>
            <a:endParaRPr lang="en-US" dirty="0" smtClean="0"/>
          </a:p>
          <a:p>
            <a:pPr marL="171439" indent="-171439">
              <a:buFont typeface="Arial" pitchFamily="34" charset="0"/>
              <a:buChar char="•"/>
              <a:defRPr/>
            </a:pPr>
            <a:r>
              <a:rPr lang="en-US" dirty="0" smtClean="0"/>
              <a:t>The proposed rule would apply to domestic and imported food</a:t>
            </a:r>
          </a:p>
          <a:p>
            <a:pPr marL="171439" indent="-171439">
              <a:buFont typeface="Arial" pitchFamily="34" charset="0"/>
              <a:buChar char="•"/>
              <a:defRPr/>
            </a:pPr>
            <a:endParaRPr lang="en-US" dirty="0" smtClean="0"/>
          </a:p>
          <a:p>
            <a:pPr marL="171439" indent="-171439">
              <a:buFont typeface="Arial" pitchFamily="34" charset="0"/>
              <a:buChar char="•"/>
              <a:defRPr/>
            </a:pPr>
            <a:r>
              <a:rPr lang="en-US" dirty="0" smtClean="0"/>
              <a:t>Some exemptions and modified requirements are being proposed; we will cover these later</a:t>
            </a:r>
          </a:p>
          <a:p>
            <a:pPr>
              <a:defRPr/>
            </a:pPr>
            <a:endParaRPr lang="en-US" dirty="0" smtClean="0"/>
          </a:p>
        </p:txBody>
      </p:sp>
      <p:sp>
        <p:nvSpPr>
          <p:cNvPr id="21508" name="Slide Number Placeholder 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4066D8-902C-404E-9756-B9F856FC4E48}" type="slidenum">
              <a:rPr lang="en-US" altLang="en-US">
                <a:solidFill>
                  <a:prstClr val="black"/>
                </a:solidFill>
              </a:rPr>
              <a:pPr/>
              <a:t>11</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cs typeface="Geneva"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7DDA12-E060-4914-B960-7B648DB5020F}" type="slidenum">
              <a:rPr lang="en-US" altLang="en-US">
                <a:solidFill>
                  <a:prstClr val="black"/>
                </a:solidFill>
              </a:rPr>
              <a:pPr/>
              <a:t>13</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extLst/>
        </p:spPr>
        <p:txBody>
          <a:bodyPr wrap="square" lIns="91422" tIns="45711" rIns="91422" bIns="45711" numCol="1" anchor="t" anchorCtr="0" compatLnSpc="1">
            <a:prstTxWarp prst="textNoShape">
              <a:avLst/>
            </a:prstTxWarp>
          </a:bodyPr>
          <a:lstStyle/>
          <a:p>
            <a:pPr>
              <a:defRPr/>
            </a:pPr>
            <a:endParaRPr lang="en-US" dirty="0" smtClean="0"/>
          </a:p>
          <a:p>
            <a:pPr>
              <a:buFontTx/>
              <a:buChar char="•"/>
              <a:defRPr/>
            </a:pPr>
            <a:r>
              <a:rPr lang="en-US" dirty="0" smtClean="0"/>
              <a:t>Covered facilities will be required to prepare and implement a written food safety plan, which would include the following:</a:t>
            </a:r>
          </a:p>
          <a:p>
            <a:pPr>
              <a:defRPr/>
            </a:pPr>
            <a:endParaRPr lang="en-US" dirty="0" smtClean="0"/>
          </a:p>
          <a:p>
            <a:pPr marL="684661" lvl="1" indent="-226668">
              <a:buFont typeface="Calibri" pitchFamily="34" charset="0"/>
              <a:buAutoNum type="arabicPeriod"/>
              <a:defRPr/>
            </a:pPr>
            <a:r>
              <a:rPr lang="en-US" dirty="0" smtClean="0">
                <a:ea typeface="ＭＳ Ｐゴシック" pitchFamily="34" charset="-128"/>
              </a:rPr>
              <a:t>Hazard analysis – identifies or evaluates known or reasonably foreseeable hazards</a:t>
            </a:r>
          </a:p>
          <a:p>
            <a:pPr marL="684661" lvl="1" indent="-226668">
              <a:buFont typeface="Calibri" pitchFamily="34" charset="0"/>
              <a:buAutoNum type="arabicPeriod"/>
              <a:defRPr/>
            </a:pPr>
            <a:r>
              <a:rPr lang="en-US" dirty="0" smtClean="0">
                <a:ea typeface="ＭＳ Ｐゴシック" pitchFamily="34" charset="-128"/>
              </a:rPr>
              <a:t>Preventive controls – would depend on which, if any, hazards are reasonably likely to occur</a:t>
            </a:r>
          </a:p>
          <a:p>
            <a:pPr marL="684661" lvl="1" indent="-226668">
              <a:buFont typeface="Calibri" pitchFamily="34" charset="0"/>
              <a:buAutoNum type="arabicPeriod"/>
              <a:defRPr/>
            </a:pPr>
            <a:r>
              <a:rPr lang="en-US" dirty="0" smtClean="0"/>
              <a:t>Monitoring procedures to provide assurance that preventive controls are consistently performed and records to document the monitoring required</a:t>
            </a:r>
          </a:p>
          <a:p>
            <a:pPr marL="684661" lvl="1" indent="-226668">
              <a:buFont typeface="Calibri" pitchFamily="34" charset="0"/>
              <a:buAutoNum type="arabicPeriod"/>
              <a:defRPr/>
            </a:pPr>
            <a:r>
              <a:rPr lang="en-US" dirty="0" smtClean="0"/>
              <a:t>Corrective actions that would be used if preventive controls are not properly implemented</a:t>
            </a:r>
          </a:p>
          <a:p>
            <a:pPr marL="684661" lvl="1" indent="-226668">
              <a:buFont typeface="Calibri" pitchFamily="34" charset="0"/>
              <a:buAutoNum type="arabicPeriod"/>
              <a:defRPr/>
            </a:pPr>
            <a:r>
              <a:rPr lang="en-US" dirty="0" smtClean="0"/>
              <a:t>Verification </a:t>
            </a:r>
          </a:p>
          <a:p>
            <a:pPr marL="684661" lvl="1" indent="-226668">
              <a:buFont typeface="Calibri" pitchFamily="34" charset="0"/>
              <a:buAutoNum type="arabicPeriod"/>
              <a:defRPr/>
            </a:pPr>
            <a:r>
              <a:rPr lang="en-US" dirty="0" smtClean="0"/>
              <a:t>Recordkeeping</a:t>
            </a:r>
          </a:p>
          <a:p>
            <a:pPr marL="457993" lvl="1">
              <a:defRPr/>
            </a:pPr>
            <a:endParaRPr lang="en-US" dirty="0" smtClean="0"/>
          </a:p>
          <a:p>
            <a:pPr marL="457993" lvl="1">
              <a:defRPr/>
            </a:pPr>
            <a:r>
              <a:rPr lang="en-US" dirty="0" smtClean="0"/>
              <a:t>In addition, the food safety plan would include a written recall plan.</a:t>
            </a:r>
          </a:p>
          <a:p>
            <a:pPr>
              <a:defRPr/>
            </a:pPr>
            <a:endParaRPr lang="en-US" dirty="0" smtClean="0"/>
          </a:p>
        </p:txBody>
      </p:sp>
      <p:sp>
        <p:nvSpPr>
          <p:cNvPr id="23556" name="Slide Number Placeholder 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222768" indent="-222768"/>
            <a:fld id="{6F6F2012-C4A8-453B-A17B-6A3019EBD28C}" type="slidenum">
              <a:rPr lang="en-US" altLang="en-US">
                <a:solidFill>
                  <a:prstClr val="black"/>
                </a:solidFill>
              </a:rPr>
              <a:pPr marL="222768" indent="-222768"/>
              <a:t>14</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cs typeface="Geneva"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200B9-F2C4-4423-B219-4159F7D59502}" type="slidenum">
              <a:rPr lang="en-US" altLang="en-US">
                <a:solidFill>
                  <a:prstClr val="black"/>
                </a:solidFill>
                <a:latin typeface="Calibri" pitchFamily="34" charset="0"/>
              </a:rPr>
              <a:pPr/>
              <a:t>17</a:t>
            </a:fld>
            <a:endParaRPr lang="en-US" alt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69802" indent="-169802"/>
            <a:endParaRPr lang="en-US" altLang="en-US" dirty="0" smtClean="0">
              <a:cs typeface="Geneva" pitchFamily="34" charset="0"/>
            </a:endParaRPr>
          </a:p>
        </p:txBody>
      </p:sp>
      <p:sp>
        <p:nvSpPr>
          <p:cNvPr id="25604" name="Slide Number Placeholder 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2650BE-03CA-484A-8205-DF2BDBC804E8}" type="slidenum">
              <a:rPr lang="en-US" altLang="en-US">
                <a:solidFill>
                  <a:prstClr val="black"/>
                </a:solidFill>
              </a:rPr>
              <a:pPr/>
              <a:t>20</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169802" indent="-169802"/>
            <a:r>
              <a:rPr lang="en-US" altLang="en-US" dirty="0" smtClean="0">
                <a:cs typeface="Arial" pitchFamily="34" charset="0"/>
              </a:rPr>
              <a:t>Certain storage facilities such as grain elevators and warehouses that store </a:t>
            </a:r>
            <a:r>
              <a:rPr lang="en-US" altLang="en-US" u="sng" dirty="0" smtClean="0">
                <a:cs typeface="Arial" pitchFamily="34" charset="0"/>
              </a:rPr>
              <a:t>only</a:t>
            </a:r>
            <a:r>
              <a:rPr lang="en-US" altLang="en-US" dirty="0" smtClean="0">
                <a:cs typeface="Arial" pitchFamily="34" charset="0"/>
              </a:rPr>
              <a:t> raw agricultural commodities (other than fruits and vegetables) intended for further distribution or processing are exempt from hazard analysis and risk-based preventive controls. </a:t>
            </a:r>
            <a:endParaRPr lang="en-US" altLang="en-US" dirty="0" smtClean="0">
              <a:cs typeface="Geneva" pitchFamily="34" charset="0"/>
            </a:endParaRPr>
          </a:p>
        </p:txBody>
      </p:sp>
      <p:sp>
        <p:nvSpPr>
          <p:cNvPr id="26628"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89729" tIns="44864" rIns="89729" bIns="44864" anchor="b"/>
          <a:lstStyle/>
          <a:p>
            <a:pPr algn="r" defTabSz="453324"/>
            <a:fld id="{2FA48C2E-9EF7-405B-9463-4E90B778A53C}" type="slidenum">
              <a:rPr lang="en-US" altLang="en-US" sz="1200" smtClean="0">
                <a:solidFill>
                  <a:srgbClr val="000000"/>
                </a:solidFill>
                <a:ea typeface="ヒラギノ角ゴ Pro W3"/>
                <a:cs typeface="ヒラギノ角ゴ Pro W3"/>
              </a:rPr>
              <a:pPr algn="r" defTabSz="453324"/>
              <a:t>21</a:t>
            </a:fld>
            <a:endParaRPr lang="en-US" altLang="en-US" sz="1200" dirty="0" smtClean="0">
              <a:solidFill>
                <a:srgbClr val="000000"/>
              </a:solidFill>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buFont typeface="Arial" pitchFamily="34" charset="0"/>
              <a:buNone/>
              <a:defRPr/>
            </a:pPr>
            <a:endParaRPr lang="en-US" dirty="0" smtClean="0">
              <a:latin typeface="+mj-lt"/>
              <a:ea typeface="ＭＳ Ｐゴシック" charset="0"/>
            </a:endParaRP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C0E95F-75D6-4952-B384-C4577704AE7F}" type="slidenum">
              <a:rPr lang="en-US" altLang="en-US">
                <a:solidFill>
                  <a:prstClr val="black"/>
                </a:solidFill>
              </a:rPr>
              <a:pPr/>
              <a:t>22</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50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86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40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C89E8830-C905-4D77-A62D-9DB72DFD2879}"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4FB7F255-12B2-4BBE-9C94-BA57E0427B5D}"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Slide Number Placeholder 1"/>
          <p:cNvSpPr>
            <a:spLocks noGrp="1"/>
          </p:cNvSpPr>
          <p:nvPr>
            <p:ph type="sldNum" sz="quarter" idx="10"/>
          </p:nvPr>
        </p:nvSpPr>
        <p:spPr/>
        <p:txBody>
          <a:bodyPr/>
          <a:lstStyle>
            <a:lvl1pPr>
              <a:defRPr/>
            </a:lvl1pPr>
          </a:lstStyle>
          <a:p>
            <a:pPr>
              <a:defRPr/>
            </a:pPr>
            <a:fld id="{F7064CFE-6D98-4B53-9DC2-23CE4C183A8D}" type="slidenum">
              <a:rPr lang="en-US">
                <a:solidFill>
                  <a:prstClr val="black">
                    <a:tint val="75000"/>
                  </a:prstClr>
                </a:solidFill>
              </a:rPr>
              <a:pPr>
                <a:defRPr/>
              </a:pPr>
              <a:t>‹#›</a:t>
            </a:fld>
            <a:endParaRPr lang="en-US" dirty="0">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06713"/>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406526"/>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FCC9986A-93A3-40D1-BA29-DFA3D21C388B}"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1450"/>
            <a:ext cx="82296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96557"/>
            <a:ext cx="4038600" cy="395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6557"/>
            <a:ext cx="4038600" cy="3954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C668D526-4CFD-4B0A-B93D-2A01D9E44670}"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D592F54-BBB0-4950-A851-E37C91B06352}" type="slidenum">
              <a:rPr lang="en-US">
                <a:solidFill>
                  <a:prstClr val="black">
                    <a:tint val="75000"/>
                  </a:prstClr>
                </a:solidFill>
              </a:rPr>
              <a:pPr>
                <a:defRPr/>
              </a:pPr>
              <a:t>‹#›</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6669"/>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46669"/>
            <a:ext cx="5111750" cy="5114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08719"/>
            <a:ext cx="3008313" cy="39523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6E64056A-97A1-4EEB-A2A3-69B4FA12DFE8}"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89438"/>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62577"/>
            <a:ext cx="5486400" cy="37268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95617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3A19F4A2-8CF2-44CF-A648-FC63BBF4FE0B}"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7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7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75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74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7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FA216-E71A-499C-80F2-62F371059F74}" type="datetimeFigureOut">
              <a:rPr lang="en-US" smtClean="0">
                <a:solidFill>
                  <a:prstClr val="black">
                    <a:tint val="75000"/>
                  </a:prstClr>
                </a:solidFill>
              </a:rPr>
              <a:pPr/>
              <a:t>8/20/2014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EAC16C-74BA-4A07-9E04-A54FAD9C3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6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B4FA216-E71A-499C-80F2-62F371059F74}" type="datetimeFigureOut">
              <a:rPr lang="en-US" smtClean="0">
                <a:solidFill>
                  <a:prstClr val="black">
                    <a:tint val="75000"/>
                  </a:prstClr>
                </a:solidFill>
                <a:latin typeface="Calibri"/>
              </a:rPr>
              <a:pPr fontAlgn="auto">
                <a:spcBef>
                  <a:spcPts val="0"/>
                </a:spcBef>
                <a:spcAft>
                  <a:spcPts val="0"/>
                </a:spcAft>
              </a:pPr>
              <a:t>8/20/2014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4EAC16C-74BA-4A07-9E04-A54FAD9C386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7484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76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857375"/>
            <a:ext cx="822960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5" descr="15b copy.png"/>
          <p:cNvPicPr>
            <a:picLocks noChangeAspect="1"/>
          </p:cNvPicPr>
          <p:nvPr userDrawn="1"/>
        </p:nvPicPr>
        <p:blipFill>
          <a:blip r:embed="rId10" cstate="print"/>
          <a:srcRect/>
          <a:stretch>
            <a:fillRect/>
          </a:stretch>
        </p:blipFill>
        <p:spPr bwMode="auto">
          <a:xfrm>
            <a:off x="0" y="5943600"/>
            <a:ext cx="9144000" cy="91440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FA5D01C8-E17F-4B4A-BBBF-1F24C93EDDAB}" type="slidenum">
              <a:rPr lang="en-US">
                <a:solidFill>
                  <a:prstClr val="black">
                    <a:tint val="75000"/>
                  </a:prstClr>
                </a:solidFill>
                <a:latin typeface="Arial" pitchFamily="34" charset="0"/>
                <a:ea typeface="MS PGothic" pitchFamily="34" charset="-128"/>
              </a:rPr>
              <a:pPr defTabSz="457200">
                <a:defRPr/>
              </a:pPr>
              <a:t>‹#›</a:t>
            </a:fld>
            <a:endParaRPr lang="en-US" dirty="0">
              <a:solidFill>
                <a:prstClr val="black">
                  <a:tint val="75000"/>
                </a:prstClr>
              </a:solidFill>
              <a:latin typeface="Arial" pitchFamily="34" charset="0"/>
              <a:ea typeface="MS PGothic" pitchFamily="34" charset="-128"/>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a:solidFill>
                <a:prstClr val="black">
                  <a:tint val="75000"/>
                </a:prstClr>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b="1" kern="1200">
          <a:solidFill>
            <a:schemeClr val="bg1"/>
          </a:solidFill>
          <a:latin typeface="+mj-lt"/>
          <a:ea typeface="MS PGothic" pitchFamily="34" charset="-128"/>
          <a:cs typeface="Geneva" charset="0"/>
        </a:defRPr>
      </a:lvl1pPr>
      <a:lvl2pPr algn="ctr" defTabSz="457200" rtl="0" eaLnBrk="0" fontAlgn="base" hangingPunct="0">
        <a:spcBef>
          <a:spcPct val="0"/>
        </a:spcBef>
        <a:spcAft>
          <a:spcPct val="0"/>
        </a:spcAft>
        <a:defRPr sz="4400" b="1">
          <a:solidFill>
            <a:schemeClr val="bg1"/>
          </a:solidFill>
          <a:latin typeface="Arial" charset="0"/>
          <a:ea typeface="MS PGothic" pitchFamily="34" charset="-128"/>
          <a:cs typeface="Geneva" charset="0"/>
        </a:defRPr>
      </a:lvl2pPr>
      <a:lvl3pPr algn="ctr" defTabSz="457200" rtl="0" eaLnBrk="0" fontAlgn="base" hangingPunct="0">
        <a:spcBef>
          <a:spcPct val="0"/>
        </a:spcBef>
        <a:spcAft>
          <a:spcPct val="0"/>
        </a:spcAft>
        <a:defRPr sz="4400" b="1">
          <a:solidFill>
            <a:schemeClr val="bg1"/>
          </a:solidFill>
          <a:latin typeface="Arial" charset="0"/>
          <a:ea typeface="MS PGothic" pitchFamily="34" charset="-128"/>
          <a:cs typeface="Geneva" charset="0"/>
        </a:defRPr>
      </a:lvl3pPr>
      <a:lvl4pPr algn="ctr" defTabSz="457200" rtl="0" eaLnBrk="0" fontAlgn="base" hangingPunct="0">
        <a:spcBef>
          <a:spcPct val="0"/>
        </a:spcBef>
        <a:spcAft>
          <a:spcPct val="0"/>
        </a:spcAft>
        <a:defRPr sz="4400" b="1">
          <a:solidFill>
            <a:schemeClr val="bg1"/>
          </a:solidFill>
          <a:latin typeface="Arial" charset="0"/>
          <a:ea typeface="MS PGothic" pitchFamily="34" charset="-128"/>
          <a:cs typeface="Geneva" charset="0"/>
        </a:defRPr>
      </a:lvl4pPr>
      <a:lvl5pPr algn="ctr" defTabSz="457200" rtl="0" eaLnBrk="0" fontAlgn="base" hangingPunct="0">
        <a:spcBef>
          <a:spcPct val="0"/>
        </a:spcBef>
        <a:spcAft>
          <a:spcPct val="0"/>
        </a:spcAft>
        <a:defRPr sz="4400" b="1">
          <a:solidFill>
            <a:schemeClr val="bg1"/>
          </a:solidFill>
          <a:latin typeface="Arial" charset="0"/>
          <a:ea typeface="MS PGothic" pitchFamily="34" charset="-128"/>
          <a:cs typeface="Geneva" charset="0"/>
        </a:defRPr>
      </a:lvl5pPr>
      <a:lvl6pPr marL="457200" algn="ctr" defTabSz="457200" rtl="0" fontAlgn="base">
        <a:spcBef>
          <a:spcPct val="0"/>
        </a:spcBef>
        <a:spcAft>
          <a:spcPct val="0"/>
        </a:spcAft>
        <a:defRPr sz="4400">
          <a:solidFill>
            <a:schemeClr val="bg1"/>
          </a:solidFill>
          <a:latin typeface="Arial" charset="0"/>
          <a:ea typeface="Geneva" charset="0"/>
          <a:cs typeface="Geneva" charset="0"/>
        </a:defRPr>
      </a:lvl6pPr>
      <a:lvl7pPr marL="914400" algn="ctr" defTabSz="457200" rtl="0" fontAlgn="base">
        <a:spcBef>
          <a:spcPct val="0"/>
        </a:spcBef>
        <a:spcAft>
          <a:spcPct val="0"/>
        </a:spcAft>
        <a:defRPr sz="4400">
          <a:solidFill>
            <a:schemeClr val="bg1"/>
          </a:solidFill>
          <a:latin typeface="Arial" charset="0"/>
          <a:ea typeface="Geneva" charset="0"/>
          <a:cs typeface="Geneva" charset="0"/>
        </a:defRPr>
      </a:lvl7pPr>
      <a:lvl8pPr marL="1371600" algn="ctr" defTabSz="457200" rtl="0" fontAlgn="base">
        <a:spcBef>
          <a:spcPct val="0"/>
        </a:spcBef>
        <a:spcAft>
          <a:spcPct val="0"/>
        </a:spcAft>
        <a:defRPr sz="4400">
          <a:solidFill>
            <a:schemeClr val="bg1"/>
          </a:solidFill>
          <a:latin typeface="Arial" charset="0"/>
          <a:ea typeface="Geneva" charset="0"/>
          <a:cs typeface="Geneva" charset="0"/>
        </a:defRPr>
      </a:lvl8pPr>
      <a:lvl9pPr marL="1828800" algn="ctr" defTabSz="457200" rtl="0" fontAlgn="base">
        <a:spcBef>
          <a:spcPct val="0"/>
        </a:spcBef>
        <a:spcAft>
          <a:spcPct val="0"/>
        </a:spcAft>
        <a:defRPr sz="4400">
          <a:solidFill>
            <a:schemeClr val="bg1"/>
          </a:solidFill>
          <a:latin typeface="Arial"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mn-lt"/>
          <a:ea typeface="MS PGothic" pitchFamily="34" charset="-128"/>
          <a:cs typeface="Geneva"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Marketing and Creative Services\Education Conferences\Sustainability Summit\2014\Suite\PPT\GSS 2013 PPT Chp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514"/>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mi.org/uploadFiles/1CFAEF00000077.filename.Ship_Shapiro_Enterpri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43400"/>
            <a:ext cx="2745581" cy="13315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4343400"/>
            <a:ext cx="3733800" cy="1200329"/>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a:rPr>
              <a:t>Charles M. Breen</a:t>
            </a:r>
          </a:p>
          <a:p>
            <a:pPr fontAlgn="auto">
              <a:spcBef>
                <a:spcPts val="0"/>
              </a:spcBef>
              <a:spcAft>
                <a:spcPts val="0"/>
              </a:spcAft>
            </a:pPr>
            <a:r>
              <a:rPr lang="en-US" sz="2400" dirty="0">
                <a:solidFill>
                  <a:prstClr val="black"/>
                </a:solidFill>
                <a:latin typeface="Calibri"/>
              </a:rPr>
              <a:t>Regulatory Consultant</a:t>
            </a:r>
          </a:p>
          <a:p>
            <a:pPr fontAlgn="auto">
              <a:spcBef>
                <a:spcPts val="0"/>
              </a:spcBef>
              <a:spcAft>
                <a:spcPts val="0"/>
              </a:spcAft>
            </a:pPr>
            <a:r>
              <a:rPr lang="en-US" sz="2400" dirty="0">
                <a:solidFill>
                  <a:prstClr val="black"/>
                </a:solidFill>
                <a:latin typeface="Calibri"/>
              </a:rPr>
              <a:t>Skip Shapiro Enterprises LLC</a:t>
            </a:r>
          </a:p>
        </p:txBody>
      </p:sp>
    </p:spTree>
    <p:extLst>
      <p:ext uri="{BB962C8B-B14F-4D97-AF65-F5344CB8AC3E}">
        <p14:creationId xmlns:p14="http://schemas.microsoft.com/office/powerpoint/2010/main" val="273165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r>
              <a:rPr lang="en-US" altLang="en-US" smtClean="0">
                <a:cs typeface="Arial" pitchFamily="34" charset="0"/>
              </a:rPr>
              <a:t>Summary of Requirements </a:t>
            </a:r>
          </a:p>
        </p:txBody>
      </p:sp>
      <p:sp>
        <p:nvSpPr>
          <p:cNvPr id="3075" name="Rectangle 3"/>
          <p:cNvSpPr>
            <a:spLocks noGrp="1"/>
          </p:cNvSpPr>
          <p:nvPr>
            <p:ph idx="1"/>
          </p:nvPr>
        </p:nvSpPr>
        <p:spPr/>
        <p:txBody>
          <a:bodyPr/>
          <a:lstStyle/>
          <a:p>
            <a:pPr>
              <a:spcBef>
                <a:spcPct val="0"/>
              </a:spcBef>
              <a:spcAft>
                <a:spcPts val="600"/>
              </a:spcAft>
            </a:pPr>
            <a:r>
              <a:rPr lang="en-US" altLang="en-US" smtClean="0">
                <a:cs typeface="Arial" pitchFamily="34" charset="0"/>
              </a:rPr>
              <a:t>Establish, for the first time, Good Manufacturing Practices for animal food</a:t>
            </a:r>
          </a:p>
          <a:p>
            <a:pPr>
              <a:spcBef>
                <a:spcPct val="0"/>
              </a:spcBef>
              <a:spcAft>
                <a:spcPts val="600"/>
              </a:spcAft>
            </a:pPr>
            <a:endParaRPr lang="en-US" altLang="en-US" smtClean="0">
              <a:cs typeface="Arial" pitchFamily="34" charset="0"/>
            </a:endParaRPr>
          </a:p>
          <a:p>
            <a:pPr>
              <a:spcBef>
                <a:spcPct val="0"/>
              </a:spcBef>
              <a:spcAft>
                <a:spcPts val="600"/>
              </a:spcAft>
            </a:pPr>
            <a:r>
              <a:rPr lang="en-US" altLang="en-US" smtClean="0">
                <a:cs typeface="Arial" pitchFamily="34" charset="0"/>
              </a:rPr>
              <a:t>Hazard Analysis and Risk-Based Preventive Controls</a:t>
            </a:r>
          </a:p>
          <a:p>
            <a:pPr lvl="1">
              <a:spcBef>
                <a:spcPct val="0"/>
              </a:spcBef>
              <a:spcAft>
                <a:spcPts val="600"/>
              </a:spcAft>
            </a:pPr>
            <a:r>
              <a:rPr lang="en-US" altLang="en-US" sz="2400" smtClean="0">
                <a:ea typeface="MS PGothic" pitchFamily="34" charset="-128"/>
                <a:cs typeface="Geneva" pitchFamily="34" charset="0"/>
              </a:rPr>
              <a:t>Each facility would be required to implement a written food safety plan that focuses on preventing hazards in foods</a:t>
            </a:r>
          </a:p>
        </p:txBody>
      </p:sp>
      <p:pic>
        <p:nvPicPr>
          <p:cNvPr id="3076"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altLang="en-US" smtClean="0">
                <a:cs typeface="Arial" pitchFamily="34" charset="0"/>
              </a:rPr>
              <a:t>Who is Covered?</a:t>
            </a:r>
          </a:p>
        </p:txBody>
      </p:sp>
      <p:sp>
        <p:nvSpPr>
          <p:cNvPr id="4099" name="Rectangle 3"/>
          <p:cNvSpPr>
            <a:spLocks noGrp="1"/>
          </p:cNvSpPr>
          <p:nvPr>
            <p:ph idx="1"/>
          </p:nvPr>
        </p:nvSpPr>
        <p:spPr/>
        <p:txBody>
          <a:bodyPr/>
          <a:lstStyle/>
          <a:p>
            <a:r>
              <a:rPr lang="en-US" altLang="en-US" smtClean="0">
                <a:cs typeface="Arial" pitchFamily="34" charset="0"/>
              </a:rPr>
              <a:t>Facilities that manufacture, process, pack or hold animal food</a:t>
            </a:r>
          </a:p>
          <a:p>
            <a:r>
              <a:rPr lang="en-US" altLang="en-US" smtClean="0">
                <a:cs typeface="Arial" pitchFamily="34" charset="0"/>
              </a:rPr>
              <a:t>In general, facilities required to register with FDA under sec. 415 of the FD&amp;C Act</a:t>
            </a:r>
          </a:p>
          <a:p>
            <a:r>
              <a:rPr lang="en-US" altLang="en-US" smtClean="0">
                <a:cs typeface="Arial" pitchFamily="34" charset="0"/>
              </a:rPr>
              <a:t>Applies to domestic and imported food</a:t>
            </a:r>
          </a:p>
          <a:p>
            <a:r>
              <a:rPr lang="en-US" altLang="en-US" smtClean="0">
                <a:cs typeface="Arial" pitchFamily="34" charset="0"/>
              </a:rPr>
              <a:t>Some exemptions and modified requirements are being proposed</a:t>
            </a:r>
          </a:p>
        </p:txBody>
      </p:sp>
      <p:pic>
        <p:nvPicPr>
          <p:cNvPr id="4100"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cs typeface="Geneva" pitchFamily="34" charset="0"/>
              </a:rPr>
              <a:t>Background:  Animal Food</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Ensuring animal food safety is complex:</a:t>
            </a:r>
          </a:p>
          <a:p>
            <a:pPr lvl="1" eaLnBrk="1" fontAlgn="auto" hangingPunct="1">
              <a:spcAft>
                <a:spcPts val="0"/>
              </a:spcAft>
              <a:defRPr/>
            </a:pPr>
            <a:r>
              <a:rPr lang="en-US" dirty="0" smtClean="0"/>
              <a:t>Animal food is made for a wide variety of species</a:t>
            </a:r>
          </a:p>
          <a:p>
            <a:pPr lvl="1" eaLnBrk="1" fontAlgn="auto" hangingPunct="1">
              <a:spcAft>
                <a:spcPts val="0"/>
              </a:spcAft>
              <a:defRPr/>
            </a:pPr>
            <a:r>
              <a:rPr lang="en-US" dirty="0" smtClean="0"/>
              <a:t>Many animals consume one food as their sole source of nutrition</a:t>
            </a:r>
          </a:p>
          <a:p>
            <a:pPr lvl="1" eaLnBrk="1" fontAlgn="auto" hangingPunct="1">
              <a:spcAft>
                <a:spcPts val="0"/>
              </a:spcAft>
              <a:defRPr/>
            </a:pPr>
            <a:r>
              <a:rPr lang="en-US" dirty="0" smtClean="0"/>
              <a:t>Susceptibility to hazards varies by species and life stage (e.g., different salmonella serotypes are pathogenic to different species, different nutrient toxicities)</a:t>
            </a:r>
          </a:p>
          <a:p>
            <a:pPr lvl="1" eaLnBrk="1" fontAlgn="auto" hangingPunct="1">
              <a:spcAft>
                <a:spcPts val="0"/>
              </a:spcAft>
              <a:defRPr/>
            </a:pPr>
            <a:r>
              <a:rPr lang="en-US" dirty="0" smtClean="0"/>
              <a:t>Animal foods are handled in a wide variety of settings</a:t>
            </a:r>
          </a:p>
          <a:p>
            <a:pPr lvl="2" eaLnBrk="1" fontAlgn="auto" hangingPunct="1">
              <a:spcAft>
                <a:spcPts val="0"/>
              </a:spcAft>
              <a:defRPr/>
            </a:pPr>
            <a:r>
              <a:rPr lang="en-US" dirty="0" smtClean="0"/>
              <a:t>On farm (e.g., pig trough) vs. in home</a:t>
            </a:r>
          </a:p>
          <a:p>
            <a:pPr lvl="1" eaLnBrk="1" fontAlgn="auto" hangingPunct="1">
              <a:spcAft>
                <a:spcPts val="0"/>
              </a:spcAft>
              <a:defRPr/>
            </a:pPr>
            <a:r>
              <a:rPr lang="en-US" dirty="0" smtClean="0"/>
              <a:t>Potential impact on human health</a:t>
            </a:r>
          </a:p>
          <a:p>
            <a:pPr lvl="2" eaLnBrk="1" fontAlgn="auto" hangingPunct="1">
              <a:spcAft>
                <a:spcPts val="0"/>
              </a:spcAft>
              <a:defRPr/>
            </a:pPr>
            <a:r>
              <a:rPr lang="en-US" dirty="0" smtClean="0"/>
              <a:t>Human handling (e.g., kids handling pet treats)</a:t>
            </a:r>
          </a:p>
          <a:p>
            <a:pPr lvl="2" eaLnBrk="1" fontAlgn="auto" hangingPunct="1">
              <a:spcAft>
                <a:spcPts val="0"/>
              </a:spcAft>
              <a:defRPr/>
            </a:pPr>
            <a:r>
              <a:rPr lang="en-US" dirty="0" smtClean="0"/>
              <a:t>Human consumption of animal products (e.g., aflatoxin in dairy cattle feed can pass through to milk)</a:t>
            </a:r>
          </a:p>
        </p:txBody>
      </p:sp>
      <p:pic>
        <p:nvPicPr>
          <p:cNvPr id="5124" name="Picture 3" descr="AnimalPC_3.png"/>
          <p:cNvPicPr>
            <a:picLocks noChangeAspect="1"/>
          </p:cNvPicPr>
          <p:nvPr/>
        </p:nvPicPr>
        <p:blipFill>
          <a:blip r:embed="rId2"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20688"/>
            <a:ext cx="8229600" cy="1190625"/>
          </a:xfrm>
        </p:spPr>
        <p:txBody>
          <a:bodyPr/>
          <a:lstStyle/>
          <a:p>
            <a:r>
              <a:rPr lang="en-US" altLang="en-US" smtClean="0">
                <a:cs typeface="Geneva" pitchFamily="34" charset="0"/>
              </a:rPr>
              <a:t>New Current Good Manufacturing Practices</a:t>
            </a:r>
          </a:p>
        </p:txBody>
      </p:sp>
      <p:sp>
        <p:nvSpPr>
          <p:cNvPr id="6147" name="Content Placeholder 2"/>
          <p:cNvSpPr>
            <a:spLocks noGrp="1"/>
          </p:cNvSpPr>
          <p:nvPr>
            <p:ph idx="1"/>
          </p:nvPr>
        </p:nvSpPr>
        <p:spPr>
          <a:xfrm>
            <a:off x="457200" y="1611313"/>
            <a:ext cx="8229600" cy="4005262"/>
          </a:xfrm>
        </p:spPr>
        <p:txBody>
          <a:bodyPr/>
          <a:lstStyle/>
          <a:p>
            <a:r>
              <a:rPr lang="en-US" altLang="en-US" smtClean="0">
                <a:cs typeface="Geneva" pitchFamily="34" charset="0"/>
              </a:rPr>
              <a:t>Personnel</a:t>
            </a:r>
          </a:p>
          <a:p>
            <a:r>
              <a:rPr lang="en-US" altLang="en-US" smtClean="0">
                <a:cs typeface="Geneva" pitchFamily="34" charset="0"/>
              </a:rPr>
              <a:t>Plant and grounds</a:t>
            </a:r>
          </a:p>
          <a:p>
            <a:r>
              <a:rPr lang="en-US" altLang="en-US" smtClean="0">
                <a:cs typeface="Geneva" pitchFamily="34" charset="0"/>
              </a:rPr>
              <a:t>Sanitary operations</a:t>
            </a:r>
          </a:p>
          <a:p>
            <a:r>
              <a:rPr lang="en-US" altLang="en-US" smtClean="0">
                <a:cs typeface="Geneva" pitchFamily="34" charset="0"/>
              </a:rPr>
              <a:t>Sanitary facilities and controls</a:t>
            </a:r>
          </a:p>
          <a:p>
            <a:r>
              <a:rPr lang="en-US" altLang="en-US" smtClean="0">
                <a:cs typeface="Geneva" pitchFamily="34" charset="0"/>
              </a:rPr>
              <a:t>Processes and controls</a:t>
            </a:r>
          </a:p>
          <a:p>
            <a:r>
              <a:rPr lang="en-US" altLang="en-US" smtClean="0">
                <a:cs typeface="Geneva" pitchFamily="34" charset="0"/>
              </a:rPr>
              <a:t>Equipment and utensils</a:t>
            </a:r>
          </a:p>
          <a:p>
            <a:r>
              <a:rPr lang="en-US" altLang="en-US" smtClean="0">
                <a:cs typeface="Geneva" pitchFamily="34" charset="0"/>
              </a:rPr>
              <a:t>Warehousing and distribution</a:t>
            </a:r>
          </a:p>
        </p:txBody>
      </p:sp>
      <p:sp>
        <p:nvSpPr>
          <p:cNvPr id="4" name="Slide Number Placeholder 3"/>
          <p:cNvSpPr>
            <a:spLocks noGrp="1"/>
          </p:cNvSpPr>
          <p:nvPr>
            <p:ph type="sldNum" sz="quarter" idx="10"/>
          </p:nvPr>
        </p:nvSpPr>
        <p:spPr/>
        <p:txBody>
          <a:bodyPr/>
          <a:lstStyle/>
          <a:p>
            <a:pPr>
              <a:defRPr/>
            </a:pPr>
            <a:fld id="{91842DEA-CCC3-4B7B-B99E-682289EB4D7E}" type="slidenum">
              <a:rPr lang="en-US" smtClean="0">
                <a:solidFill>
                  <a:prstClr val="black">
                    <a:tint val="75000"/>
                  </a:prstClr>
                </a:solidFill>
              </a:rPr>
              <a:pPr>
                <a:defRPr/>
              </a:pPr>
              <a:t>13</a:t>
            </a:fld>
            <a:endParaRPr lang="en-US" dirty="0">
              <a:solidFill>
                <a:prstClr val="black">
                  <a:tint val="75000"/>
                </a:prstClr>
              </a:solidFill>
            </a:endParaRPr>
          </a:p>
        </p:txBody>
      </p:sp>
      <p:pic>
        <p:nvPicPr>
          <p:cNvPr id="6149"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150813"/>
            <a:ext cx="7772400" cy="1470025"/>
          </a:xfrm>
        </p:spPr>
        <p:txBody>
          <a:bodyPr/>
          <a:lstStyle/>
          <a:p>
            <a:r>
              <a:rPr lang="en-US" altLang="en-US" smtClean="0">
                <a:cs typeface="Arial" pitchFamily="34" charset="0"/>
              </a:rPr>
              <a:t>Hazard Analysis and Risk-Based Preventive Controls</a:t>
            </a:r>
            <a:endParaRPr lang="en-US" altLang="en-US" smtClean="0">
              <a:cs typeface="Geneva" pitchFamily="34" charset="0"/>
            </a:endParaRPr>
          </a:p>
        </p:txBody>
      </p:sp>
      <p:pic>
        <p:nvPicPr>
          <p:cNvPr id="7171" name="Picture 1" descr="FSMA Wheel. Food safety plan steps. 1 - 6.&#10;Hazard Analysis.&#10;Preventive Controls.&#10;Monitoring Procedures.&#10;Corrective Actions.&#10;Verification.&#10;Recording Keeping."/>
          <p:cNvPicPr>
            <a:picLocks noChangeAspect="1"/>
          </p:cNvPicPr>
          <p:nvPr/>
        </p:nvPicPr>
        <p:blipFill>
          <a:blip r:embed="rId3" cstate="print"/>
          <a:srcRect/>
          <a:stretch>
            <a:fillRect/>
          </a:stretch>
        </p:blipFill>
        <p:spPr bwMode="auto">
          <a:xfrm>
            <a:off x="1873250" y="1239838"/>
            <a:ext cx="5027613" cy="5030787"/>
          </a:xfrm>
          <a:prstGeom prst="rect">
            <a:avLst/>
          </a:prstGeom>
          <a:noFill/>
          <a:ln w="9525">
            <a:noFill/>
            <a:miter lim="800000"/>
            <a:headEnd/>
            <a:tailEnd/>
          </a:ln>
        </p:spPr>
      </p:pic>
      <p:pic>
        <p:nvPicPr>
          <p:cNvPr id="7172" name="Picture 3" descr="AnimalPC_3.png"/>
          <p:cNvPicPr>
            <a:picLocks noChangeAspect="1"/>
          </p:cNvPicPr>
          <p:nvPr/>
        </p:nvPicPr>
        <p:blipFill>
          <a:blip r:embed="rId4"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cs typeface="Geneva" pitchFamily="34" charset="0"/>
              </a:rPr>
              <a:t>Human vs. Animal </a:t>
            </a:r>
            <a:br>
              <a:rPr lang="en-US" altLang="en-US" smtClean="0">
                <a:cs typeface="Geneva" pitchFamily="34" charset="0"/>
              </a:rPr>
            </a:br>
            <a:r>
              <a:rPr lang="en-US" altLang="en-US" smtClean="0">
                <a:cs typeface="Geneva" pitchFamily="34" charset="0"/>
              </a:rPr>
              <a:t>Preventive Controls</a:t>
            </a:r>
          </a:p>
        </p:txBody>
      </p:sp>
      <p:sp>
        <p:nvSpPr>
          <p:cNvPr id="8195" name="Content Placeholder 2"/>
          <p:cNvSpPr>
            <a:spLocks noGrp="1"/>
          </p:cNvSpPr>
          <p:nvPr>
            <p:ph idx="1"/>
          </p:nvPr>
        </p:nvSpPr>
        <p:spPr/>
        <p:txBody>
          <a:bodyPr/>
          <a:lstStyle/>
          <a:p>
            <a:r>
              <a:rPr lang="en-US" altLang="en-US" smtClean="0">
                <a:cs typeface="Geneva" pitchFamily="34" charset="0"/>
              </a:rPr>
              <a:t>Human food firms can choose to apply human CGMPs and pc to all operations or animal CGMPS and pc to the animal food parts of the operation</a:t>
            </a:r>
          </a:p>
          <a:p>
            <a:r>
              <a:rPr lang="en-US" altLang="en-US" smtClean="0">
                <a:cs typeface="Geneva" pitchFamily="34" charset="0"/>
              </a:rPr>
              <a:t>Enacting legislation allows for difference’s in human and animal preventive controls</a:t>
            </a:r>
          </a:p>
          <a:p>
            <a:r>
              <a:rPr lang="en-US" altLang="en-US" smtClean="0">
                <a:cs typeface="Geneva" pitchFamily="34" charset="0"/>
              </a:rPr>
              <a:t>Different definitions of very small business</a:t>
            </a:r>
          </a:p>
          <a:p>
            <a:endParaRPr lang="en-US" altLang="en-US" smtClean="0">
              <a:cs typeface="Geneva" pitchFamily="34" charset="0"/>
            </a:endParaRPr>
          </a:p>
          <a:p>
            <a:endParaRPr lang="en-US" altLang="en-US" smtClean="0">
              <a:cs typeface="Geneva" pitchFamily="34" charset="0"/>
            </a:endParaRPr>
          </a:p>
        </p:txBody>
      </p:sp>
      <p:sp>
        <p:nvSpPr>
          <p:cNvPr id="4" name="Slide Number Placeholder 3"/>
          <p:cNvSpPr>
            <a:spLocks noGrp="1"/>
          </p:cNvSpPr>
          <p:nvPr>
            <p:ph type="sldNum" sz="quarter" idx="10"/>
          </p:nvPr>
        </p:nvSpPr>
        <p:spPr/>
        <p:txBody>
          <a:bodyPr/>
          <a:lstStyle/>
          <a:p>
            <a:pPr>
              <a:defRPr/>
            </a:pPr>
            <a:fld id="{EEE20B07-0F02-451E-84F3-82438AA41CA8}" type="slidenum">
              <a:rPr lang="en-US" smtClean="0">
                <a:solidFill>
                  <a:prstClr val="black">
                    <a:tint val="75000"/>
                  </a:prstClr>
                </a:solidFill>
              </a:rPr>
              <a:pPr>
                <a:defRPr/>
              </a:pPr>
              <a:t>15</a:t>
            </a:fld>
            <a:endParaRPr lang="en-US" dirty="0">
              <a:solidFill>
                <a:prstClr val="black">
                  <a:tint val="75000"/>
                </a:prstClr>
              </a:solidFill>
            </a:endParaRPr>
          </a:p>
        </p:txBody>
      </p:sp>
      <p:pic>
        <p:nvPicPr>
          <p:cNvPr id="8197" name="Picture 3" descr="AnimalPC_3.png"/>
          <p:cNvPicPr>
            <a:picLocks noChangeAspect="1"/>
          </p:cNvPicPr>
          <p:nvPr/>
        </p:nvPicPr>
        <p:blipFill>
          <a:blip r:embed="rId2"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cs typeface="Geneva" pitchFamily="34" charset="0"/>
              </a:rPr>
              <a:t>CGMPs: Comments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Stakeholders argued the proposed CGMPs were too stringent to be prerequisite requirements for all animal food facilities, given the diversity of the industry</a:t>
            </a:r>
          </a:p>
          <a:p>
            <a:pPr lvl="1" eaLnBrk="1" fontAlgn="auto" hangingPunct="1">
              <a:spcAft>
                <a:spcPts val="0"/>
              </a:spcAft>
              <a:defRPr/>
            </a:pPr>
            <a:r>
              <a:rPr lang="en-US" dirty="0" smtClean="0"/>
              <a:t>Keeping the structure of human food CGMPs</a:t>
            </a:r>
          </a:p>
          <a:p>
            <a:pPr lvl="1" eaLnBrk="1" fontAlgn="auto" hangingPunct="1">
              <a:spcAft>
                <a:spcPts val="0"/>
              </a:spcAft>
              <a:defRPr/>
            </a:pPr>
            <a:r>
              <a:rPr lang="en-US" dirty="0" smtClean="0"/>
              <a:t>Based on comments adjusting the requirements to be less prescriptive while maintaining the baseline protection necessary in all animal food facilities to protect against contamination that would be harmful to public health</a:t>
            </a:r>
          </a:p>
          <a:p>
            <a:pPr lvl="1" eaLnBrk="1" fontAlgn="auto" hangingPunct="1">
              <a:spcAft>
                <a:spcPts val="0"/>
              </a:spcAft>
              <a:defRPr/>
            </a:pPr>
            <a:r>
              <a:rPr lang="en-US" dirty="0" smtClean="0"/>
              <a:t>Based on comments, including a section with specific requirements for holding and distribution</a:t>
            </a:r>
          </a:p>
        </p:txBody>
      </p:sp>
      <p:pic>
        <p:nvPicPr>
          <p:cNvPr id="9220" name="Picture 3" descr="AnimalPC_3.png"/>
          <p:cNvPicPr>
            <a:picLocks noChangeAspect="1"/>
          </p:cNvPicPr>
          <p:nvPr/>
        </p:nvPicPr>
        <p:blipFill>
          <a:blip r:embed="rId2"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cs typeface="Geneva" pitchFamily="34" charset="0"/>
              </a:rPr>
              <a:t>Human food Byproducts</a:t>
            </a:r>
          </a:p>
        </p:txBody>
      </p:sp>
      <p:sp>
        <p:nvSpPr>
          <p:cNvPr id="3" name="Content Placeholder 2"/>
          <p:cNvSpPr>
            <a:spLocks noGrp="1"/>
          </p:cNvSpPr>
          <p:nvPr>
            <p:ph idx="1"/>
          </p:nvPr>
        </p:nvSpPr>
        <p:spPr/>
        <p:txBody>
          <a:bodyPr rtlCol="0">
            <a:normAutofit fontScale="55000" lnSpcReduction="20000"/>
          </a:bodyPr>
          <a:lstStyle/>
          <a:p>
            <a:pPr eaLnBrk="1" fontAlgn="auto" hangingPunct="1">
              <a:spcAft>
                <a:spcPts val="0"/>
              </a:spcAft>
              <a:defRPr/>
            </a:pPr>
            <a:r>
              <a:rPr lang="en-US" dirty="0" smtClean="0"/>
              <a:t>A large portion of animal food comes from byproducts of human foods, which include unsalable finished human foods, and certain human food processing waste streams</a:t>
            </a:r>
          </a:p>
          <a:p>
            <a:pPr eaLnBrk="1" fontAlgn="auto" hangingPunct="1">
              <a:spcAft>
                <a:spcPts val="0"/>
              </a:spcAft>
              <a:defRPr/>
            </a:pPr>
            <a:r>
              <a:rPr lang="en-US" dirty="0" smtClean="0"/>
              <a:t>One industry group estimates that nearly 70 percent of waste from human food manufacturers goes into animal food</a:t>
            </a:r>
          </a:p>
          <a:p>
            <a:pPr eaLnBrk="1" fontAlgn="auto" hangingPunct="1">
              <a:spcAft>
                <a:spcPts val="0"/>
              </a:spcAft>
              <a:defRPr/>
            </a:pPr>
            <a:r>
              <a:rPr lang="en-US" dirty="0" smtClean="0"/>
              <a:t>Some human food manufacturers merely hold (and pack) their byproducts for animal food, while others further manufacture and process their co-products to create a more valuable animal food </a:t>
            </a:r>
          </a:p>
          <a:p>
            <a:pPr eaLnBrk="1" fontAlgn="auto" hangingPunct="1">
              <a:spcAft>
                <a:spcPts val="0"/>
              </a:spcAft>
              <a:defRPr/>
            </a:pPr>
            <a:r>
              <a:rPr lang="en-US" dirty="0" smtClean="0"/>
              <a:t>Byproducts can go directly to a farmer (to feed to animals on the farm) or to animal food manufacturers (e.g., feed mills, pet food manufacturers) for further processing.  Large dairy farms, cattle feedlots, and swine herds are the most common recipients.</a:t>
            </a:r>
          </a:p>
          <a:p>
            <a:pPr eaLnBrk="1" fontAlgn="auto" hangingPunct="1">
              <a:spcAft>
                <a:spcPts val="0"/>
              </a:spcAft>
              <a:defRPr/>
            </a:pPr>
            <a:r>
              <a:rPr lang="en-US" dirty="0" smtClean="0"/>
              <a:t>Byproducts can be fed directly or may be mixed with other raw materials or ingredients prior to feeding.</a:t>
            </a:r>
          </a:p>
          <a:p>
            <a:pPr eaLnBrk="1" fontAlgn="auto" hangingPunct="1">
              <a:spcAft>
                <a:spcPts val="0"/>
              </a:spcAft>
              <a:defRPr/>
            </a:pPr>
            <a:r>
              <a:rPr lang="en-US" dirty="0" smtClean="0"/>
              <a:t>Safety concerns focused and minimal</a:t>
            </a:r>
          </a:p>
          <a:p>
            <a:pPr lvl="1" eaLnBrk="1" fontAlgn="auto" hangingPunct="1">
              <a:spcAft>
                <a:spcPts val="0"/>
              </a:spcAft>
              <a:defRPr/>
            </a:pPr>
            <a:r>
              <a:rPr lang="en-US" dirty="0" smtClean="0"/>
              <a:t>Chemical and physical</a:t>
            </a:r>
          </a:p>
        </p:txBody>
      </p:sp>
      <p:pic>
        <p:nvPicPr>
          <p:cNvPr id="10244"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Human food Byproducts: Comments</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These animal foods would not have any significant hazards that would necessitate preventive controls to protect the safety of the co-products for animal food use.  </a:t>
            </a:r>
          </a:p>
          <a:p>
            <a:pPr eaLnBrk="1" fontAlgn="auto" hangingPunct="1">
              <a:spcAft>
                <a:spcPts val="0"/>
              </a:spcAft>
              <a:defRPr/>
            </a:pPr>
            <a:r>
              <a:rPr lang="en-US" dirty="0" smtClean="0"/>
              <a:t>Each human food facility that packs and holds it byproducts for animal food use should not need to perform independent hazard analyses to come to this determination.  </a:t>
            </a:r>
          </a:p>
          <a:p>
            <a:pPr eaLnBrk="1" fontAlgn="auto" hangingPunct="1">
              <a:spcAft>
                <a:spcPts val="0"/>
              </a:spcAft>
              <a:defRPr/>
            </a:pPr>
            <a:r>
              <a:rPr lang="en-US" dirty="0" smtClean="0"/>
              <a:t>Requiring these facilities to perform hazard analyses and comply with the related requirements would fail to acknowledge differences in risk, would not “minimize, as appropriate, the number of separate standards that apply to separate foods,” and would not provide sufficient flexibility to be practicable (each required by FSMA).    </a:t>
            </a:r>
          </a:p>
          <a:p>
            <a:pPr eaLnBrk="1" fontAlgn="auto" hangingPunct="1">
              <a:spcAft>
                <a:spcPts val="0"/>
              </a:spcAft>
              <a:defRPr/>
            </a:pPr>
            <a:endParaRPr lang="en-US" dirty="0" smtClean="0"/>
          </a:p>
        </p:txBody>
      </p:sp>
      <p:pic>
        <p:nvPicPr>
          <p:cNvPr id="11268" name="Picture 3" descr="AnimalPC_3.png"/>
          <p:cNvPicPr>
            <a:picLocks noChangeAspect="1"/>
          </p:cNvPicPr>
          <p:nvPr/>
        </p:nvPicPr>
        <p:blipFill>
          <a:blip r:embed="rId2"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Human food Byproducts: Comments</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Stakeholders expressed concern about over regulation of the byproducts and duplicative requirements.</a:t>
            </a:r>
          </a:p>
          <a:p>
            <a:pPr eaLnBrk="1" fontAlgn="auto" hangingPunct="1">
              <a:spcAft>
                <a:spcPts val="0"/>
              </a:spcAft>
              <a:defRPr/>
            </a:pPr>
            <a:r>
              <a:rPr lang="en-US" dirty="0" smtClean="0"/>
              <a:t>We decided to address all human food byproducts that are merely packed and held, instead of making a separate policy for spent brewers and distillers grains.</a:t>
            </a:r>
          </a:p>
          <a:p>
            <a:pPr eaLnBrk="1" fontAlgn="auto" hangingPunct="1">
              <a:spcAft>
                <a:spcPts val="0"/>
              </a:spcAft>
              <a:defRPr/>
            </a:pPr>
            <a:r>
              <a:rPr lang="en-US" dirty="0" smtClean="0"/>
              <a:t>We will tentatively conclude that preventive controls will not apply to human food facilities that merely </a:t>
            </a:r>
            <a:r>
              <a:rPr lang="en-US" b="1" dirty="0" smtClean="0"/>
              <a:t>pack and hold byproducts </a:t>
            </a:r>
            <a:r>
              <a:rPr lang="en-US" dirty="0" smtClean="0"/>
              <a:t>for use as animal food that:</a:t>
            </a:r>
          </a:p>
          <a:p>
            <a:pPr lvl="1" eaLnBrk="1" fontAlgn="auto" hangingPunct="1">
              <a:spcAft>
                <a:spcPts val="0"/>
              </a:spcAft>
              <a:defRPr/>
            </a:pPr>
            <a:r>
              <a:rPr lang="en-US" dirty="0" smtClean="0"/>
              <a:t>Are </a:t>
            </a:r>
            <a:r>
              <a:rPr lang="en-US" b="1" dirty="0" smtClean="0"/>
              <a:t>in compliance with applicable human food safety requirements </a:t>
            </a:r>
            <a:r>
              <a:rPr lang="en-US" dirty="0" smtClean="0"/>
              <a:t>(e.g., human CGMPs and preventive controls for their human food, juice HACCP, etc.), and</a:t>
            </a:r>
          </a:p>
          <a:p>
            <a:pPr lvl="1" eaLnBrk="1" fontAlgn="auto" hangingPunct="1">
              <a:spcAft>
                <a:spcPts val="0"/>
              </a:spcAft>
              <a:defRPr/>
            </a:pPr>
            <a:r>
              <a:rPr lang="en-US" dirty="0" smtClean="0"/>
              <a:t>Follow applicable animal food </a:t>
            </a:r>
            <a:r>
              <a:rPr lang="en-US" b="1" dirty="0" smtClean="0"/>
              <a:t>CGMPs for holding and distribution</a:t>
            </a:r>
            <a:endParaRPr lang="en-US" dirty="0" smtClean="0"/>
          </a:p>
        </p:txBody>
      </p:sp>
      <p:pic>
        <p:nvPicPr>
          <p:cNvPr id="12292" name="Picture 3" descr="AnimalPC_3.png"/>
          <p:cNvPicPr>
            <a:picLocks noChangeAspect="1"/>
          </p:cNvPicPr>
          <p:nvPr/>
        </p:nvPicPr>
        <p:blipFill>
          <a:blip r:embed="rId2"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3671721" y="929303"/>
            <a:ext cx="5276336" cy="5928697"/>
          </a:xfrm>
          <a:prstGeom prst="rect">
            <a:avLst/>
          </a:prstGeom>
        </p:spPr>
      </p:pic>
      <p:sp>
        <p:nvSpPr>
          <p:cNvPr id="3" name="Rounded Rectangle 2"/>
          <p:cNvSpPr/>
          <p:nvPr/>
        </p:nvSpPr>
        <p:spPr>
          <a:xfrm>
            <a:off x="4572000" y="3124200"/>
            <a:ext cx="3810000" cy="7694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TextBox 4"/>
          <p:cNvSpPr txBox="1"/>
          <p:nvPr/>
        </p:nvSpPr>
        <p:spPr>
          <a:xfrm>
            <a:off x="388590" y="1905000"/>
            <a:ext cx="3276600" cy="3785652"/>
          </a:xfrm>
          <a:prstGeom prst="rect">
            <a:avLst/>
          </a:prstGeom>
          <a:noFill/>
        </p:spPr>
        <p:txBody>
          <a:bodyPr wrap="square" rtlCol="0">
            <a:spAutoFit/>
          </a:bodyPr>
          <a:lstStyle/>
          <a:p>
            <a:pPr fontAlgn="auto">
              <a:spcBef>
                <a:spcPts val="0"/>
              </a:spcBef>
              <a:spcAft>
                <a:spcPts val="0"/>
              </a:spcAft>
            </a:pPr>
            <a:r>
              <a:rPr lang="en-US" sz="4800" dirty="0">
                <a:solidFill>
                  <a:prstClr val="black"/>
                </a:solidFill>
                <a:latin typeface="Calibri"/>
              </a:rPr>
              <a:t>Re-purpose unsalable  human food to valuable animal food</a:t>
            </a:r>
          </a:p>
        </p:txBody>
      </p:sp>
    </p:spTree>
    <p:extLst>
      <p:ext uri="{BB962C8B-B14F-4D97-AF65-F5344CB8AC3E}">
        <p14:creationId xmlns:p14="http://schemas.microsoft.com/office/powerpoint/2010/main" val="23341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altLang="en-US" smtClean="0">
                <a:cs typeface="Arial" pitchFamily="34" charset="0"/>
              </a:rPr>
              <a:t>Exemptions and Modified Requirements -1</a:t>
            </a:r>
          </a:p>
        </p:txBody>
      </p:sp>
      <p:sp>
        <p:nvSpPr>
          <p:cNvPr id="35843" name="Rectangle 3"/>
          <p:cNvSpPr>
            <a:spLocks noGrp="1"/>
          </p:cNvSpPr>
          <p:nvPr>
            <p:ph idx="1"/>
          </p:nvPr>
        </p:nvSpPr>
        <p:spPr>
          <a:xfrm>
            <a:off x="457200" y="2079625"/>
            <a:ext cx="8229600" cy="3916363"/>
          </a:xfrm>
        </p:spPr>
        <p:txBody>
          <a:bodyPr/>
          <a:lstStyle/>
          <a:p>
            <a:pPr>
              <a:defRPr/>
            </a:pPr>
            <a:r>
              <a:rPr lang="ja-JP" altLang="en-US" dirty="0" smtClean="0">
                <a:cs typeface="Arial" pitchFamily="34" charset="0"/>
              </a:rPr>
              <a:t>“</a:t>
            </a:r>
            <a:r>
              <a:rPr lang="en-US" altLang="ja-JP" dirty="0" smtClean="0">
                <a:cs typeface="Arial" pitchFamily="34" charset="0"/>
              </a:rPr>
              <a:t>Qualified</a:t>
            </a:r>
            <a:r>
              <a:rPr lang="ja-JP" altLang="en-US" dirty="0" smtClean="0">
                <a:cs typeface="Arial" pitchFamily="34" charset="0"/>
              </a:rPr>
              <a:t>”</a:t>
            </a:r>
            <a:r>
              <a:rPr lang="en-US" altLang="ja-JP" dirty="0" smtClean="0">
                <a:cs typeface="Arial" pitchFamily="34" charset="0"/>
              </a:rPr>
              <a:t> facilities:</a:t>
            </a:r>
          </a:p>
          <a:p>
            <a:pPr lvl="1">
              <a:spcBef>
                <a:spcPct val="0"/>
              </a:spcBef>
              <a:defRPr/>
            </a:pPr>
            <a:r>
              <a:rPr lang="en-US" sz="2400" dirty="0" smtClean="0">
                <a:cs typeface="Arial" pitchFamily="34" charset="0"/>
              </a:rPr>
              <a:t>Very small businesses (3 definitions being proposed—less than $500,000, less than $1millon  and less than $2.5 million in total annual sales of animal food</a:t>
            </a:r>
          </a:p>
          <a:p>
            <a:pPr marL="457200" lvl="1" indent="0" algn="ctr">
              <a:spcBef>
                <a:spcPct val="0"/>
              </a:spcBef>
              <a:buFont typeface="Arial" pitchFamily="34" charset="0"/>
              <a:buNone/>
              <a:defRPr/>
            </a:pPr>
            <a:r>
              <a:rPr lang="en-US" sz="2400" dirty="0" smtClean="0">
                <a:cs typeface="Arial" pitchFamily="34" charset="0"/>
              </a:rPr>
              <a:t>OR</a:t>
            </a:r>
          </a:p>
          <a:p>
            <a:pPr lvl="1">
              <a:spcBef>
                <a:spcPct val="0"/>
              </a:spcBef>
              <a:defRPr/>
            </a:pPr>
            <a:r>
              <a:rPr lang="en-US" sz="2400" dirty="0" smtClean="0">
                <a:cs typeface="Arial" pitchFamily="34" charset="0"/>
              </a:rPr>
              <a:t>Animal food sales averaging less than $500,000 per year during the last three years AND</a:t>
            </a:r>
          </a:p>
          <a:p>
            <a:pPr lvl="1">
              <a:spcBef>
                <a:spcPct val="0"/>
              </a:spcBef>
              <a:defRPr/>
            </a:pPr>
            <a:r>
              <a:rPr lang="en-US" sz="2400" dirty="0" smtClean="0">
                <a:cs typeface="Arial" pitchFamily="34" charset="0"/>
              </a:rPr>
              <a:t>Sales to qualified end users must exceed sales to others</a:t>
            </a:r>
          </a:p>
        </p:txBody>
      </p:sp>
      <p:pic>
        <p:nvPicPr>
          <p:cNvPr id="13316"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457200" y="393700"/>
            <a:ext cx="8229600" cy="1425575"/>
          </a:xfrm>
        </p:spPr>
        <p:txBody>
          <a:bodyPr/>
          <a:lstStyle/>
          <a:p>
            <a:r>
              <a:rPr lang="en-US" altLang="en-US" smtClean="0">
                <a:cs typeface="Arial" pitchFamily="34" charset="0"/>
              </a:rPr>
              <a:t>Exemptions and Modified Requirements - 2</a:t>
            </a:r>
          </a:p>
        </p:txBody>
      </p:sp>
      <p:sp>
        <p:nvSpPr>
          <p:cNvPr id="14339" name="Rectangle 3"/>
          <p:cNvSpPr>
            <a:spLocks noGrp="1" noChangeArrowheads="1"/>
          </p:cNvSpPr>
          <p:nvPr>
            <p:ph idx="4294967295"/>
          </p:nvPr>
        </p:nvSpPr>
        <p:spPr/>
        <p:txBody>
          <a:bodyPr/>
          <a:lstStyle/>
          <a:p>
            <a:r>
              <a:rPr lang="en-US" altLang="en-US" smtClean="0">
                <a:cs typeface="Arial" pitchFamily="34" charset="0"/>
              </a:rPr>
              <a:t>Storage facilities such as grain elevators and warehouses that </a:t>
            </a:r>
            <a:r>
              <a:rPr lang="en-US" altLang="en-US" u="sng" smtClean="0">
                <a:cs typeface="Arial" pitchFamily="34" charset="0"/>
              </a:rPr>
              <a:t>only</a:t>
            </a:r>
            <a:r>
              <a:rPr lang="en-US" altLang="en-US" smtClean="0">
                <a:cs typeface="Arial" pitchFamily="34" charset="0"/>
              </a:rPr>
              <a:t> store raw agricultural commodities intended for further distribution or processing </a:t>
            </a:r>
          </a:p>
          <a:p>
            <a:r>
              <a:rPr lang="en-US" altLang="en-US" smtClean="0">
                <a:cs typeface="Arial" pitchFamily="34" charset="0"/>
              </a:rPr>
              <a:t>Activities within the definition of </a:t>
            </a:r>
            <a:r>
              <a:rPr lang="ja-JP" altLang="en-US" smtClean="0">
                <a:cs typeface="Arial" pitchFamily="34" charset="0"/>
              </a:rPr>
              <a:t>“</a:t>
            </a:r>
            <a:r>
              <a:rPr lang="en-US" altLang="ja-JP" smtClean="0">
                <a:cs typeface="Arial" pitchFamily="34" charset="0"/>
              </a:rPr>
              <a:t>farm,</a:t>
            </a:r>
            <a:r>
              <a:rPr lang="ja-JP" altLang="en-US" smtClean="0">
                <a:cs typeface="Arial" pitchFamily="34" charset="0"/>
              </a:rPr>
              <a:t>”</a:t>
            </a:r>
            <a:r>
              <a:rPr lang="en-US" altLang="ja-JP" smtClean="0">
                <a:cs typeface="Arial" pitchFamily="34" charset="0"/>
              </a:rPr>
              <a:t> including farm activities that are covered by the proposed produce rule</a:t>
            </a:r>
          </a:p>
          <a:p>
            <a:endParaRPr lang="en-US" altLang="en-US" smtClean="0">
              <a:cs typeface="Arial" pitchFamily="34" charset="0"/>
            </a:endParaRPr>
          </a:p>
        </p:txBody>
      </p:sp>
      <p:pic>
        <p:nvPicPr>
          <p:cNvPr id="14340"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23863"/>
            <a:ext cx="8229600" cy="1143000"/>
          </a:xfrm>
        </p:spPr>
        <p:txBody>
          <a:bodyPr/>
          <a:lstStyle/>
          <a:p>
            <a:r>
              <a:rPr lang="en-US" altLang="en-US" smtClean="0">
                <a:cs typeface="Geneva" pitchFamily="34" charset="0"/>
              </a:rPr>
              <a:t>More Information Available</a:t>
            </a:r>
            <a:endParaRPr lang="en-US" altLang="en-US" smtClean="0">
              <a:cs typeface="Arial" pitchFamily="34" charset="0"/>
            </a:endParaRPr>
          </a:p>
        </p:txBody>
      </p:sp>
      <p:sp>
        <p:nvSpPr>
          <p:cNvPr id="15363" name="Content Placeholder 2"/>
          <p:cNvSpPr>
            <a:spLocks noGrp="1"/>
          </p:cNvSpPr>
          <p:nvPr>
            <p:ph idx="1"/>
          </p:nvPr>
        </p:nvSpPr>
        <p:spPr>
          <a:xfrm>
            <a:off x="652463" y="1566863"/>
            <a:ext cx="7178675" cy="3916362"/>
          </a:xfrm>
        </p:spPr>
        <p:txBody>
          <a:bodyPr/>
          <a:lstStyle/>
          <a:p>
            <a:r>
              <a:rPr lang="en-US" altLang="en-US" sz="2800" smtClean="0">
                <a:cs typeface="Arial" pitchFamily="34" charset="0"/>
              </a:rPr>
              <a:t>Web site: </a:t>
            </a:r>
            <a:br>
              <a:rPr lang="en-US" altLang="en-US" sz="2800" smtClean="0">
                <a:cs typeface="Arial" pitchFamily="34" charset="0"/>
              </a:rPr>
            </a:br>
            <a:r>
              <a:rPr lang="en-US" altLang="en-US" sz="2800" smtClean="0">
                <a:solidFill>
                  <a:srgbClr val="FFFF19"/>
                </a:solidFill>
                <a:cs typeface="Arial" pitchFamily="34" charset="0"/>
              </a:rPr>
              <a:t>http://www.fda.gov/fsma </a:t>
            </a:r>
          </a:p>
          <a:p>
            <a:r>
              <a:rPr lang="en-US" altLang="en-US" sz="2800" smtClean="0">
                <a:cs typeface="Arial" pitchFamily="34" charset="0"/>
              </a:rPr>
              <a:t>Subscription feature available</a:t>
            </a:r>
          </a:p>
          <a:p>
            <a:r>
              <a:rPr lang="en-US" altLang="en-US" sz="2800" smtClean="0">
                <a:cs typeface="Arial" pitchFamily="34" charset="0"/>
              </a:rPr>
              <a:t>Send questions to FSMA@fda.hhs.gov</a:t>
            </a:r>
          </a:p>
          <a:p>
            <a:endParaRPr lang="en-US" altLang="en-US" sz="2800" smtClean="0">
              <a:cs typeface="Arial" pitchFamily="34" charset="0"/>
            </a:endParaRPr>
          </a:p>
        </p:txBody>
      </p:sp>
      <p:pic>
        <p:nvPicPr>
          <p:cNvPr id="15364" name="Picture 4"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pic>
        <p:nvPicPr>
          <p:cNvPr id="49158" name="Picture 6" descr="C:\Users\megan.bensette\Desktop\efwf.jpg"/>
          <p:cNvPicPr>
            <a:picLocks noChangeAspect="1" noChangeArrowheads="1"/>
          </p:cNvPicPr>
          <p:nvPr/>
        </p:nvPicPr>
        <p:blipFill rotWithShape="1">
          <a:blip r:embed="rId4" cstate="print">
            <a:extLst/>
          </a:blip>
          <a:srcRect l="9623" t="10715" r="19179" b="34578"/>
          <a:stretch/>
        </p:blipFill>
        <p:spPr bwMode="auto">
          <a:xfrm>
            <a:off x="2560185" y="4013767"/>
            <a:ext cx="6583815" cy="2844233"/>
          </a:xfrm>
          <a:prstGeom prst="rect">
            <a:avLst/>
          </a:prstGeom>
          <a:noFill/>
          <a:effectLst>
            <a:glow rad="215900">
              <a:schemeClr val="accent1">
                <a:alpha val="40000"/>
              </a:schemeClr>
            </a:glow>
            <a:softEdge rad="12700"/>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47663"/>
            <a:ext cx="8229600" cy="1162050"/>
          </a:xfrm>
        </p:spPr>
        <p:txBody>
          <a:bodyPr/>
          <a:lstStyle/>
          <a:p>
            <a:r>
              <a:rPr lang="en-US" altLang="en-US" smtClean="0">
                <a:cs typeface="Geneva" pitchFamily="34" charset="0"/>
              </a:rPr>
              <a:t>Thank You</a:t>
            </a:r>
          </a:p>
        </p:txBody>
      </p:sp>
      <p:pic>
        <p:nvPicPr>
          <p:cNvPr id="16387" name="Picture 3"/>
          <p:cNvPicPr>
            <a:picLocks noGrp="1" noChangeAspect="1" noChangeArrowheads="1"/>
          </p:cNvPicPr>
          <p:nvPr>
            <p:ph type="body" idx="1"/>
          </p:nvPr>
        </p:nvPicPr>
        <p:blipFill>
          <a:blip r:embed="rId3" cstate="print"/>
          <a:srcRect/>
          <a:stretch>
            <a:fillRect/>
          </a:stretch>
        </p:blipFill>
        <p:spPr>
          <a:xfrm>
            <a:off x="1311275" y="2133600"/>
            <a:ext cx="6248400" cy="3744913"/>
          </a:xfrm>
          <a:noFill/>
        </p:spPr>
      </p:pic>
      <p:pic>
        <p:nvPicPr>
          <p:cNvPr id="16388" name="Picture 4"/>
          <p:cNvPicPr>
            <a:picLocks noChangeAspect="1" noChangeArrowheads="1"/>
          </p:cNvPicPr>
          <p:nvPr/>
        </p:nvPicPr>
        <p:blipFill>
          <a:blip r:embed="rId4" cstate="print"/>
          <a:srcRect/>
          <a:stretch>
            <a:fillRect/>
          </a:stretch>
        </p:blipFill>
        <p:spPr bwMode="auto">
          <a:xfrm>
            <a:off x="1311275" y="1668463"/>
            <a:ext cx="6248400" cy="42100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ＭＳ Ｐゴシック" pitchFamily="34" charset="-128"/>
              </a:rPr>
              <a:t>Animal PC vs Human PC</a:t>
            </a:r>
            <a:br>
              <a:rPr lang="en-US" dirty="0" smtClean="0">
                <a:ea typeface="ＭＳ Ｐゴシック" pitchFamily="34" charset="-128"/>
              </a:rPr>
            </a:br>
            <a:r>
              <a:rPr lang="en-US" dirty="0" smtClean="0">
                <a:ea typeface="ＭＳ Ｐゴシック" pitchFamily="34" charset="-128"/>
              </a:rPr>
              <a:t>Differences</a:t>
            </a:r>
          </a:p>
        </p:txBody>
      </p:sp>
      <p:sp>
        <p:nvSpPr>
          <p:cNvPr id="17411" name="Content Placeholder 2"/>
          <p:cNvSpPr>
            <a:spLocks noGrp="1"/>
          </p:cNvSpPr>
          <p:nvPr>
            <p:ph idx="1"/>
          </p:nvPr>
        </p:nvSpPr>
        <p:spPr/>
        <p:txBody>
          <a:bodyPr/>
          <a:lstStyle/>
          <a:p>
            <a:pPr eaLnBrk="1" hangingPunct="1"/>
            <a:r>
              <a:rPr lang="en-US" altLang="en-US" smtClean="0">
                <a:cs typeface="Geneva" pitchFamily="34" charset="0"/>
              </a:rPr>
              <a:t>Animal PC includes nutrient toxicities as a hazard</a:t>
            </a:r>
          </a:p>
          <a:p>
            <a:pPr eaLnBrk="1" hangingPunct="1"/>
            <a:r>
              <a:rPr lang="en-US" altLang="en-US" smtClean="0">
                <a:cs typeface="Geneva" pitchFamily="34" charset="0"/>
              </a:rPr>
              <a:t>Animal PC does not include allergens as a hazard</a:t>
            </a:r>
          </a:p>
          <a:p>
            <a:pPr eaLnBrk="1" hangingPunct="1"/>
            <a:r>
              <a:rPr lang="en-US" altLang="en-US" smtClean="0">
                <a:cs typeface="Geneva" pitchFamily="34" charset="0"/>
              </a:rPr>
              <a:t>Animal PC has two endpoint for judging hazards (animal and human health)</a:t>
            </a:r>
          </a:p>
          <a:p>
            <a:pPr eaLnBrk="1" hangingPunct="1"/>
            <a:r>
              <a:rPr lang="en-US" altLang="en-US" smtClean="0">
                <a:cs typeface="Geneva" pitchFamily="34" charset="0"/>
              </a:rPr>
              <a:t>Animal PC must address animal food and human food used as animal food</a:t>
            </a:r>
          </a:p>
          <a:p>
            <a:pPr eaLnBrk="1" hangingPunct="1"/>
            <a:endParaRPr lang="en-US" altLang="en-US" smtClean="0">
              <a:cs typeface="Geneva" pitchFamily="34" charset="0"/>
            </a:endParaRPr>
          </a:p>
          <a:p>
            <a:pPr eaLnBrk="1" hangingPunct="1"/>
            <a:endParaRPr lang="en-US" altLang="en-US" smtClean="0">
              <a:cs typeface="Geneva" pitchFamily="34" charset="0"/>
            </a:endParaRPr>
          </a:p>
        </p:txBody>
      </p:sp>
      <p:pic>
        <p:nvPicPr>
          <p:cNvPr id="17412" name="Picture 3" descr="AnimalPC_3.png"/>
          <p:cNvPicPr>
            <a:picLocks noChangeAspect="1"/>
          </p:cNvPicPr>
          <p:nvPr/>
        </p:nvPicPr>
        <p:blipFill>
          <a:blip r:embed="rId2"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Placeholder 8"/>
          <p:cNvPicPr>
            <a:picLocks noChangeAspect="1"/>
          </p:cNvPicPr>
          <p:nvPr/>
        </p:nvPicPr>
        <p:blipFill>
          <a:blip r:embed="rId3" cstate="print"/>
          <a:srcRect t="6930" b="6930"/>
          <a:stretch>
            <a:fillRect/>
          </a:stretch>
        </p:blipFill>
        <p:spPr>
          <a:xfrm>
            <a:off x="3311434" y="1447800"/>
            <a:ext cx="5839097" cy="4953000"/>
          </a:xfrm>
          <a:prstGeom prst="rect">
            <a:avLst/>
          </a:prstGeom>
        </p:spPr>
      </p:pic>
      <p:sp>
        <p:nvSpPr>
          <p:cNvPr id="2" name="Rounded Rectangle 1"/>
          <p:cNvSpPr/>
          <p:nvPr/>
        </p:nvSpPr>
        <p:spPr>
          <a:xfrm>
            <a:off x="3733800" y="2133600"/>
            <a:ext cx="609600" cy="3429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Rectangle 3"/>
          <p:cNvSpPr/>
          <p:nvPr/>
        </p:nvSpPr>
        <p:spPr>
          <a:xfrm>
            <a:off x="272144" y="1351657"/>
            <a:ext cx="2958733" cy="2062103"/>
          </a:xfrm>
          <a:prstGeom prst="rect">
            <a:avLst/>
          </a:prstGeom>
        </p:spPr>
        <p:txBody>
          <a:bodyPr wrap="square">
            <a:spAutoFit/>
          </a:bodyPr>
          <a:lstStyle/>
          <a:p>
            <a:pPr fontAlgn="auto">
              <a:spcBef>
                <a:spcPts val="0"/>
              </a:spcBef>
              <a:spcAft>
                <a:spcPts val="0"/>
              </a:spcAft>
            </a:pPr>
            <a:r>
              <a:rPr lang="en-US" sz="3200" b="1" dirty="0">
                <a:solidFill>
                  <a:prstClr val="black"/>
                </a:solidFill>
                <a:latin typeface="Calibri"/>
              </a:rPr>
              <a:t>Food Loss between Production and Consumption </a:t>
            </a:r>
            <a:endParaRPr lang="en-US" sz="3200" dirty="0">
              <a:solidFill>
                <a:prstClr val="black"/>
              </a:solidFill>
              <a:latin typeface="Calibri"/>
            </a:endParaRPr>
          </a:p>
        </p:txBody>
      </p:sp>
      <p:sp>
        <p:nvSpPr>
          <p:cNvPr id="5" name="TextBox 4"/>
          <p:cNvSpPr txBox="1"/>
          <p:nvPr/>
        </p:nvSpPr>
        <p:spPr>
          <a:xfrm>
            <a:off x="152400" y="3581400"/>
            <a:ext cx="2775856" cy="3046988"/>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2400" dirty="0">
                <a:solidFill>
                  <a:prstClr val="black"/>
                </a:solidFill>
                <a:latin typeface="Calibri"/>
              </a:rPr>
              <a:t>Approx. 133 billion pounds lost between production and consumption in N. America.</a:t>
            </a:r>
          </a:p>
          <a:p>
            <a:pPr marL="285750" indent="-285750" fontAlgn="auto">
              <a:spcBef>
                <a:spcPts val="0"/>
              </a:spcBef>
              <a:spcAft>
                <a:spcPts val="0"/>
              </a:spcAft>
              <a:buFont typeface="Arial" panose="020B0604020202020204" pitchFamily="34" charset="0"/>
              <a:buChar char="•"/>
            </a:pPr>
            <a:r>
              <a:rPr lang="en-US" sz="2400" dirty="0">
                <a:solidFill>
                  <a:prstClr val="black"/>
                </a:solidFill>
                <a:latin typeface="Calibri"/>
              </a:rPr>
              <a:t>31% of food produced</a:t>
            </a:r>
          </a:p>
        </p:txBody>
      </p:sp>
    </p:spTree>
    <p:extLst>
      <p:ext uri="{BB962C8B-B14F-4D97-AF65-F5344CB8AC3E}">
        <p14:creationId xmlns:p14="http://schemas.microsoft.com/office/powerpoint/2010/main" val="380230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stretch>
            <a:fillRect/>
          </a:stretch>
        </p:blipFill>
        <p:spPr>
          <a:xfrm>
            <a:off x="381001" y="1143000"/>
            <a:ext cx="8610600" cy="5350476"/>
          </a:xfrm>
          <a:prstGeom prst="rect">
            <a:avLst/>
          </a:prstGeom>
        </p:spPr>
      </p:pic>
      <p:sp>
        <p:nvSpPr>
          <p:cNvPr id="4" name="Rounded Rectangle 3"/>
          <p:cNvSpPr/>
          <p:nvPr/>
        </p:nvSpPr>
        <p:spPr>
          <a:xfrm>
            <a:off x="4343400" y="2141838"/>
            <a:ext cx="1524000" cy="3352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163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143000"/>
            <a:ext cx="8077200" cy="1015663"/>
          </a:xfrm>
          <a:prstGeom prst="rect">
            <a:avLst/>
          </a:prstGeom>
          <a:noFill/>
        </p:spPr>
        <p:txBody>
          <a:bodyPr wrap="square" rtlCol="0">
            <a:spAutoFit/>
          </a:bodyPr>
          <a:lstStyle/>
          <a:p>
            <a:pPr fontAlgn="auto">
              <a:spcBef>
                <a:spcPts val="0"/>
              </a:spcBef>
              <a:spcAft>
                <a:spcPts val="0"/>
              </a:spcAft>
            </a:pPr>
            <a:r>
              <a:rPr lang="en-US" sz="6000" b="1" dirty="0">
                <a:solidFill>
                  <a:prstClr val="black"/>
                </a:solidFill>
                <a:latin typeface="Calibri"/>
              </a:rPr>
              <a:t>Opportunity &amp; Challenge</a:t>
            </a:r>
            <a:endParaRPr lang="en-US" sz="6000" dirty="0">
              <a:solidFill>
                <a:prstClr val="black"/>
              </a:solidFill>
              <a:latin typeface="Calibri"/>
            </a:endParaRPr>
          </a:p>
        </p:txBody>
      </p:sp>
      <p:sp>
        <p:nvSpPr>
          <p:cNvPr id="5" name="TextBox 4"/>
          <p:cNvSpPr txBox="1"/>
          <p:nvPr/>
        </p:nvSpPr>
        <p:spPr>
          <a:xfrm>
            <a:off x="685800" y="2362200"/>
            <a:ext cx="8153400" cy="4247317"/>
          </a:xfrm>
          <a:prstGeom prst="rect">
            <a:avLst/>
          </a:prstGeom>
          <a:noFill/>
        </p:spPr>
        <p:txBody>
          <a:bodyPr wrap="square" rtlCol="0">
            <a:spAutoFit/>
          </a:bodyPr>
          <a:lstStyle/>
          <a:p>
            <a:pPr fontAlgn="auto">
              <a:spcBef>
                <a:spcPts val="0"/>
              </a:spcBef>
              <a:spcAft>
                <a:spcPts val="0"/>
              </a:spcAft>
            </a:pPr>
            <a:r>
              <a:rPr lang="en-US" sz="2800" b="1" dirty="0">
                <a:solidFill>
                  <a:prstClr val="black"/>
                </a:solidFill>
                <a:latin typeface="Calibri"/>
              </a:rPr>
              <a:t>Turning food losses into revenue as animal feed</a:t>
            </a:r>
          </a:p>
          <a:p>
            <a:pPr lvl="1" fontAlgn="auto">
              <a:spcBef>
                <a:spcPts val="0"/>
              </a:spcBef>
              <a:spcAft>
                <a:spcPts val="0"/>
              </a:spcAft>
            </a:pPr>
            <a:r>
              <a:rPr lang="en-US" sz="2400" b="1" dirty="0">
                <a:solidFill>
                  <a:prstClr val="black"/>
                </a:solidFill>
                <a:latin typeface="Calibri"/>
              </a:rPr>
              <a:t>Abundant potential supply </a:t>
            </a:r>
          </a:p>
          <a:p>
            <a:pPr lvl="1" fontAlgn="auto">
              <a:spcBef>
                <a:spcPts val="0"/>
              </a:spcBef>
              <a:spcAft>
                <a:spcPts val="0"/>
              </a:spcAft>
            </a:pPr>
            <a:r>
              <a:rPr lang="en-US" sz="2400" b="1" dirty="0">
                <a:solidFill>
                  <a:prstClr val="black"/>
                </a:solidFill>
                <a:latin typeface="Calibri"/>
              </a:rPr>
              <a:t>Good for the environment</a:t>
            </a:r>
          </a:p>
          <a:p>
            <a:pPr lvl="1" fontAlgn="auto">
              <a:spcBef>
                <a:spcPts val="0"/>
              </a:spcBef>
              <a:spcAft>
                <a:spcPts val="0"/>
              </a:spcAft>
            </a:pPr>
            <a:r>
              <a:rPr lang="en-US" sz="2400" b="1" dirty="0">
                <a:solidFill>
                  <a:prstClr val="black"/>
                </a:solidFill>
                <a:latin typeface="Calibri"/>
              </a:rPr>
              <a:t>Good for producer and buyer of feed</a:t>
            </a:r>
          </a:p>
          <a:p>
            <a:pPr lvl="1" fontAlgn="auto">
              <a:spcBef>
                <a:spcPts val="0"/>
              </a:spcBef>
              <a:spcAft>
                <a:spcPts val="0"/>
              </a:spcAft>
            </a:pPr>
            <a:endParaRPr lang="en-US" sz="2400" b="1" dirty="0">
              <a:solidFill>
                <a:prstClr val="black"/>
              </a:solidFill>
              <a:latin typeface="Calibri"/>
            </a:endParaRPr>
          </a:p>
          <a:p>
            <a:pPr fontAlgn="auto">
              <a:spcBef>
                <a:spcPts val="0"/>
              </a:spcBef>
              <a:spcAft>
                <a:spcPts val="0"/>
              </a:spcAft>
            </a:pPr>
            <a:r>
              <a:rPr lang="en-US" sz="2800" b="1" dirty="0">
                <a:solidFill>
                  <a:prstClr val="black"/>
                </a:solidFill>
                <a:latin typeface="Calibri"/>
              </a:rPr>
              <a:t>Regulatory Compliance:  Preventive Controls for Animal Food</a:t>
            </a:r>
          </a:p>
          <a:p>
            <a:pPr lvl="1" fontAlgn="auto">
              <a:spcBef>
                <a:spcPts val="0"/>
              </a:spcBef>
              <a:spcAft>
                <a:spcPts val="0"/>
              </a:spcAft>
            </a:pPr>
            <a:r>
              <a:rPr lang="en-US" sz="2400" b="1" dirty="0">
                <a:solidFill>
                  <a:prstClr val="black"/>
                </a:solidFill>
                <a:latin typeface="Calibri"/>
              </a:rPr>
              <a:t>Need for fuller definitions</a:t>
            </a:r>
          </a:p>
          <a:p>
            <a:pPr lvl="1" fontAlgn="auto">
              <a:spcBef>
                <a:spcPts val="0"/>
              </a:spcBef>
              <a:spcAft>
                <a:spcPts val="0"/>
              </a:spcAft>
            </a:pPr>
            <a:r>
              <a:rPr lang="en-US" sz="2400" b="1" dirty="0">
                <a:solidFill>
                  <a:prstClr val="black"/>
                </a:solidFill>
                <a:latin typeface="Calibri"/>
              </a:rPr>
              <a:t>Need for clear guidance</a:t>
            </a:r>
          </a:p>
          <a:p>
            <a:pPr lvl="1" fontAlgn="auto">
              <a:spcBef>
                <a:spcPts val="0"/>
              </a:spcBef>
              <a:spcAft>
                <a:spcPts val="0"/>
              </a:spcAft>
            </a:pPr>
            <a:r>
              <a:rPr lang="en-US" sz="2400" b="1" dirty="0">
                <a:solidFill>
                  <a:prstClr val="black"/>
                </a:solidFill>
                <a:latin typeface="Calibri"/>
              </a:rPr>
              <a:t>Need to </a:t>
            </a:r>
            <a:r>
              <a:rPr lang="en-US" sz="2400" b="1" dirty="0" smtClean="0">
                <a:solidFill>
                  <a:prstClr val="black"/>
                </a:solidFill>
                <a:latin typeface="Calibri"/>
              </a:rPr>
              <a:t>know </a:t>
            </a:r>
            <a:r>
              <a:rPr lang="en-US" sz="2400" b="1" dirty="0">
                <a:solidFill>
                  <a:prstClr val="black"/>
                </a:solidFill>
                <a:latin typeface="Calibri"/>
              </a:rPr>
              <a:t>how to comply and stay profitable</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413102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y Local Brewers and Farmers Hope the FDA Won’t Go Against the Grain"/>
          <p:cNvPicPr>
            <a:picLocks noChangeAspect="1" noChangeArrowheads="1"/>
          </p:cNvPicPr>
          <p:nvPr/>
        </p:nvPicPr>
        <p:blipFill>
          <a:blip r:embed="rId3" cstate="print">
            <a:extLst>
              <a:ext uri="{28A0092B-C50C-407E-A947-70E740481C1C}">
                <a14:useLocalDpi xmlns:a14="http://schemas.microsoft.com/office/drawing/2010/main" val="0"/>
              </a:ext>
            </a:extLst>
          </a:blip>
          <a:srcRect l="7812" r="7812"/>
          <a:stretch>
            <a:fillRect/>
          </a:stretch>
        </p:blipFill>
        <p:spPr bwMode="auto">
          <a:xfrm>
            <a:off x="3810000" y="1752600"/>
            <a:ext cx="5511841" cy="4492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551" y="1386900"/>
            <a:ext cx="3200400" cy="5509200"/>
          </a:xfrm>
          <a:prstGeom prst="rect">
            <a:avLst/>
          </a:prstGeom>
          <a:noFill/>
        </p:spPr>
        <p:txBody>
          <a:bodyPr wrap="square" rtlCol="0">
            <a:spAutoFit/>
          </a:bodyPr>
          <a:lstStyle/>
          <a:p>
            <a:pPr fontAlgn="auto">
              <a:spcBef>
                <a:spcPts val="0"/>
              </a:spcBef>
              <a:spcAft>
                <a:spcPts val="0"/>
              </a:spcAft>
            </a:pPr>
            <a:r>
              <a:rPr lang="en-US" sz="2800" u="sng" dirty="0">
                <a:solidFill>
                  <a:prstClr val="black"/>
                </a:solidFill>
                <a:latin typeface="Calibri"/>
              </a:rPr>
              <a:t>Proposed</a:t>
            </a:r>
            <a:r>
              <a:rPr lang="en-US" sz="2800" dirty="0">
                <a:solidFill>
                  <a:prstClr val="black"/>
                </a:solidFill>
                <a:latin typeface="Calibri"/>
              </a:rPr>
              <a:t>: </a:t>
            </a:r>
          </a:p>
          <a:p>
            <a:pPr fontAlgn="auto">
              <a:spcBef>
                <a:spcPts val="0"/>
              </a:spcBef>
              <a:spcAft>
                <a:spcPts val="0"/>
              </a:spcAft>
            </a:pPr>
            <a:r>
              <a:rPr lang="en-US" sz="3600" dirty="0">
                <a:solidFill>
                  <a:prstClr val="black"/>
                </a:solidFill>
                <a:latin typeface="Calibri"/>
              </a:rPr>
              <a:t>Current Good Manufacturing Practice and Hazard Analysis and Risk-Based Preventive Controls for Food for </a:t>
            </a:r>
            <a:r>
              <a:rPr lang="en-US" sz="3600" dirty="0" smtClean="0">
                <a:solidFill>
                  <a:prstClr val="black"/>
                </a:solidFill>
                <a:latin typeface="Calibri"/>
              </a:rPr>
              <a:t>Animals</a:t>
            </a:r>
            <a:endParaRPr lang="en-US" sz="3600" dirty="0">
              <a:solidFill>
                <a:prstClr val="black"/>
              </a:solidFill>
              <a:latin typeface="Calibri"/>
            </a:endParaRPr>
          </a:p>
        </p:txBody>
      </p:sp>
    </p:spTree>
    <p:extLst>
      <p:ext uri="{BB962C8B-B14F-4D97-AF65-F5344CB8AC3E}">
        <p14:creationId xmlns:p14="http://schemas.microsoft.com/office/powerpoint/2010/main" val="95690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219200"/>
            <a:ext cx="8686800" cy="923330"/>
          </a:xfrm>
          <a:prstGeom prst="rect">
            <a:avLst/>
          </a:prstGeom>
          <a:noFill/>
        </p:spPr>
        <p:txBody>
          <a:bodyPr wrap="square" rtlCol="0">
            <a:spAutoFit/>
          </a:bodyPr>
          <a:lstStyle/>
          <a:p>
            <a:pPr fontAlgn="auto">
              <a:spcBef>
                <a:spcPts val="0"/>
              </a:spcBef>
              <a:spcAft>
                <a:spcPts val="0"/>
              </a:spcAft>
            </a:pPr>
            <a:r>
              <a:rPr lang="en-US" sz="5400" b="1" dirty="0">
                <a:solidFill>
                  <a:prstClr val="black"/>
                </a:solidFill>
                <a:latin typeface="Calibri"/>
              </a:rPr>
              <a:t>Among the Major Questions: </a:t>
            </a:r>
            <a:endParaRPr lang="en-US" sz="5400" dirty="0">
              <a:solidFill>
                <a:prstClr val="black"/>
              </a:solidFill>
              <a:latin typeface="Calibri"/>
            </a:endParaRPr>
          </a:p>
        </p:txBody>
      </p:sp>
      <p:sp>
        <p:nvSpPr>
          <p:cNvPr id="3" name="TextBox 2"/>
          <p:cNvSpPr txBox="1"/>
          <p:nvPr/>
        </p:nvSpPr>
        <p:spPr>
          <a:xfrm>
            <a:off x="304800" y="2142530"/>
            <a:ext cx="8610600" cy="4801314"/>
          </a:xfrm>
          <a:prstGeom prst="rect">
            <a:avLst/>
          </a:prstGeom>
          <a:noFill/>
        </p:spPr>
        <p:txBody>
          <a:bodyPr wrap="square" rtlCol="0">
            <a:spAutoFit/>
          </a:bodyPr>
          <a:lstStyle/>
          <a:p>
            <a:pPr marL="457200" indent="-457200" fontAlgn="auto">
              <a:spcBef>
                <a:spcPts val="0"/>
              </a:spcBef>
              <a:spcAft>
                <a:spcPts val="0"/>
              </a:spcAft>
              <a:buFont typeface="Arial" panose="020B0604020202020204" pitchFamily="34" charset="0"/>
              <a:buChar char="•"/>
            </a:pPr>
            <a:r>
              <a:rPr lang="en-US" sz="3200" b="1" dirty="0">
                <a:solidFill>
                  <a:prstClr val="black"/>
                </a:solidFill>
                <a:latin typeface="Calibri"/>
              </a:rPr>
              <a:t>What does “reasonably likely to occur” mean?</a:t>
            </a:r>
          </a:p>
          <a:p>
            <a:pPr marL="457200" indent="-457200" fontAlgn="auto">
              <a:spcBef>
                <a:spcPts val="0"/>
              </a:spcBef>
              <a:spcAft>
                <a:spcPts val="0"/>
              </a:spcAft>
              <a:buFont typeface="Arial" panose="020B0604020202020204" pitchFamily="34" charset="0"/>
              <a:buChar char="•"/>
            </a:pPr>
            <a:r>
              <a:rPr lang="en-US" sz="3200" b="1" dirty="0">
                <a:solidFill>
                  <a:prstClr val="black"/>
                </a:solidFill>
                <a:latin typeface="Calibri"/>
              </a:rPr>
              <a:t>How will inspectors be trained to evaluate “reasonably likely to occur?”</a:t>
            </a:r>
          </a:p>
          <a:p>
            <a:pPr marL="457200" indent="-457200" fontAlgn="auto">
              <a:spcBef>
                <a:spcPts val="0"/>
              </a:spcBef>
              <a:spcAft>
                <a:spcPts val="0"/>
              </a:spcAft>
              <a:buFont typeface="Arial" panose="020B0604020202020204" pitchFamily="34" charset="0"/>
              <a:buChar char="•"/>
            </a:pPr>
            <a:r>
              <a:rPr lang="en-US" sz="3200" b="1" dirty="0">
                <a:solidFill>
                  <a:prstClr val="black"/>
                </a:solidFill>
                <a:latin typeface="Calibri"/>
              </a:rPr>
              <a:t>When will guidance be available?</a:t>
            </a:r>
          </a:p>
          <a:p>
            <a:pPr marL="457200" indent="-457200" fontAlgn="auto">
              <a:spcBef>
                <a:spcPts val="0"/>
              </a:spcBef>
              <a:spcAft>
                <a:spcPts val="0"/>
              </a:spcAft>
              <a:buFont typeface="Arial" panose="020B0604020202020204" pitchFamily="34" charset="0"/>
              <a:buChar char="•"/>
            </a:pPr>
            <a:r>
              <a:rPr lang="en-US" sz="3200" b="1" dirty="0">
                <a:solidFill>
                  <a:prstClr val="black"/>
                </a:solidFill>
                <a:latin typeface="Calibri"/>
              </a:rPr>
              <a:t>What assistance will FDA provide?</a:t>
            </a:r>
          </a:p>
          <a:p>
            <a:pPr marL="457200" indent="-457200" fontAlgn="auto">
              <a:spcBef>
                <a:spcPts val="0"/>
              </a:spcBef>
              <a:spcAft>
                <a:spcPts val="0"/>
              </a:spcAft>
              <a:buFont typeface="Arial" panose="020B0604020202020204" pitchFamily="34" charset="0"/>
              <a:buChar char="•"/>
            </a:pPr>
            <a:r>
              <a:rPr lang="en-US" sz="3200" b="1" dirty="0">
                <a:solidFill>
                  <a:prstClr val="black"/>
                </a:solidFill>
                <a:latin typeface="Calibri"/>
              </a:rPr>
              <a:t>What is the role of AAFCO, State Ag and other State regulators?</a:t>
            </a:r>
          </a:p>
          <a:p>
            <a:pPr marL="457200" indent="-457200" fontAlgn="auto">
              <a:spcBef>
                <a:spcPts val="0"/>
              </a:spcBef>
              <a:spcAft>
                <a:spcPts val="0"/>
              </a:spcAft>
              <a:buFont typeface="Arial" panose="020B0604020202020204" pitchFamily="34" charset="0"/>
              <a:buChar char="•"/>
            </a:pPr>
            <a:r>
              <a:rPr lang="en-US" sz="3200" b="1" dirty="0">
                <a:solidFill>
                  <a:prstClr val="black"/>
                </a:solidFill>
                <a:latin typeface="Calibri"/>
              </a:rPr>
              <a:t>Do “holding” and “packing” apply to bulk grain storage?</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252629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Marketing and Creative Services\Education Conferences\Sustainability Summit\2014\Suite\PPT\GSS 2013 PPT Ms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295400"/>
            <a:ext cx="8534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rPr>
              <a:t>FDA Resource – Proposed Rules, Guidance, Information</a:t>
            </a:r>
          </a:p>
        </p:txBody>
      </p:sp>
      <p:pic>
        <p:nvPicPr>
          <p:cNvPr id="5" name="Picture 4"/>
          <p:cNvPicPr>
            <a:picLocks noChangeAspect="1"/>
          </p:cNvPicPr>
          <p:nvPr/>
        </p:nvPicPr>
        <p:blipFill>
          <a:blip r:embed="rId3" cstate="print"/>
          <a:stretch>
            <a:fillRect/>
          </a:stretch>
        </p:blipFill>
        <p:spPr>
          <a:xfrm>
            <a:off x="1196546" y="1818620"/>
            <a:ext cx="6598508" cy="4251918"/>
          </a:xfrm>
          <a:prstGeom prst="rect">
            <a:avLst/>
          </a:prstGeom>
          <a:ln>
            <a:solidFill>
              <a:schemeClr val="tx1"/>
            </a:solidFill>
          </a:ln>
        </p:spPr>
      </p:pic>
      <p:sp>
        <p:nvSpPr>
          <p:cNvPr id="4" name="TextBox 3"/>
          <p:cNvSpPr txBox="1"/>
          <p:nvPr/>
        </p:nvSpPr>
        <p:spPr>
          <a:xfrm>
            <a:off x="228600" y="6305245"/>
            <a:ext cx="8229600" cy="400110"/>
          </a:xfrm>
          <a:prstGeom prst="rect">
            <a:avLst/>
          </a:prstGeom>
          <a:noFill/>
        </p:spPr>
        <p:txBody>
          <a:bodyPr wrap="square" rtlCol="0">
            <a:spAutoFit/>
          </a:bodyPr>
          <a:lstStyle/>
          <a:p>
            <a:pPr lvl="1" fontAlgn="auto">
              <a:spcBef>
                <a:spcPts val="0"/>
              </a:spcBef>
              <a:spcAft>
                <a:spcPts val="0"/>
              </a:spcAft>
            </a:pPr>
            <a:r>
              <a:rPr lang="en-US" sz="2000" dirty="0">
                <a:solidFill>
                  <a:prstClr val="black"/>
                </a:solidFill>
                <a:latin typeface="Calibri"/>
              </a:rPr>
              <a:t>http://www.fda.gov/Food/GuidanceRegulation/FSMA/ucm366510.htm</a:t>
            </a:r>
          </a:p>
        </p:txBody>
      </p:sp>
    </p:spTree>
    <p:extLst>
      <p:ext uri="{BB962C8B-B14F-4D97-AF65-F5344CB8AC3E}">
        <p14:creationId xmlns:p14="http://schemas.microsoft.com/office/powerpoint/2010/main" val="240853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685800" y="319088"/>
            <a:ext cx="7772400" cy="2003425"/>
          </a:xfrm>
        </p:spPr>
        <p:txBody>
          <a:bodyPr/>
          <a:lstStyle/>
          <a:p>
            <a:r>
              <a:rPr lang="en-US" altLang="en-US" sz="4000" smtClean="0">
                <a:cs typeface="Arial" pitchFamily="34" charset="0"/>
              </a:rPr>
              <a:t>Impact of Proposed Rule for Preventive Controls for Animal Food on Sustainability</a:t>
            </a:r>
          </a:p>
        </p:txBody>
      </p:sp>
      <p:sp>
        <p:nvSpPr>
          <p:cNvPr id="82947" name="Rectangle 3"/>
          <p:cNvSpPr>
            <a:spLocks noGrp="1"/>
          </p:cNvSpPr>
          <p:nvPr>
            <p:ph type="subTitle" idx="1"/>
          </p:nvPr>
        </p:nvSpPr>
        <p:spPr>
          <a:xfrm>
            <a:off x="1373188" y="2859088"/>
            <a:ext cx="6400800" cy="3265487"/>
          </a:xfrm>
        </p:spPr>
        <p:txBody>
          <a:bodyPr/>
          <a:lstStyle/>
          <a:p>
            <a:pPr>
              <a:lnSpc>
                <a:spcPct val="80000"/>
              </a:lnSpc>
              <a:defRPr/>
            </a:pPr>
            <a:r>
              <a:rPr lang="en-US" sz="2400" dirty="0">
                <a:effectLst>
                  <a:outerShdw blurRad="38100" dist="38100" dir="2700000" algn="tl">
                    <a:srgbClr val="C0C0C0"/>
                  </a:outerShdw>
                </a:effectLst>
                <a:latin typeface="Times New Roman" pitchFamily="18" charset="0"/>
                <a:ea typeface="ＭＳ Ｐゴシック" pitchFamily="34" charset="-128"/>
              </a:rPr>
              <a:t>by</a:t>
            </a:r>
          </a:p>
          <a:p>
            <a:pPr>
              <a:lnSpc>
                <a:spcPct val="80000"/>
              </a:lnSpc>
              <a:defRPr/>
            </a:pPr>
            <a:r>
              <a:rPr lang="en-US" sz="2400" dirty="0">
                <a:effectLst>
                  <a:outerShdw blurRad="38100" dist="38100" dir="2700000" algn="tl">
                    <a:srgbClr val="C0C0C0"/>
                  </a:outerShdw>
                </a:effectLst>
                <a:latin typeface="Times New Roman" pitchFamily="18" charset="0"/>
                <a:ea typeface="ＭＳ Ｐゴシック" pitchFamily="34" charset="-128"/>
              </a:rPr>
              <a:t>Daniel G. McChesney, Ph.D.</a:t>
            </a:r>
          </a:p>
          <a:p>
            <a:pPr>
              <a:lnSpc>
                <a:spcPct val="80000"/>
              </a:lnSpc>
              <a:defRPr/>
            </a:pPr>
            <a:r>
              <a:rPr lang="en-US" sz="2400" dirty="0">
                <a:effectLst>
                  <a:outerShdw blurRad="38100" dist="38100" dir="2700000" algn="tl">
                    <a:srgbClr val="C0C0C0"/>
                  </a:outerShdw>
                </a:effectLst>
                <a:latin typeface="Times New Roman" pitchFamily="18" charset="0"/>
                <a:ea typeface="ＭＳ Ｐゴシック" pitchFamily="34" charset="-128"/>
              </a:rPr>
              <a:t>Director, Office of Surveillance and Compliance</a:t>
            </a:r>
          </a:p>
          <a:p>
            <a:pPr>
              <a:lnSpc>
                <a:spcPct val="80000"/>
              </a:lnSpc>
              <a:defRPr/>
            </a:pPr>
            <a:r>
              <a:rPr lang="en-US" sz="2400" dirty="0" smtClean="0">
                <a:effectLst>
                  <a:outerShdw blurRad="38100" dist="38100" dir="2700000" algn="tl">
                    <a:srgbClr val="C0C0C0"/>
                  </a:outerShdw>
                </a:effectLst>
                <a:latin typeface="Times New Roman" pitchFamily="18" charset="0"/>
                <a:ea typeface="ＭＳ Ｐゴシック" pitchFamily="34" charset="-128"/>
              </a:rPr>
              <a:t>CVM/FDA</a:t>
            </a:r>
          </a:p>
          <a:p>
            <a:pPr>
              <a:lnSpc>
                <a:spcPct val="80000"/>
              </a:lnSpc>
              <a:defRPr/>
            </a:pPr>
            <a:r>
              <a:rPr lang="en-US" sz="2400" dirty="0" smtClean="0">
                <a:effectLst>
                  <a:outerShdw blurRad="38100" dist="38100" dir="2700000" algn="tl">
                    <a:srgbClr val="C0C0C0"/>
                  </a:outerShdw>
                </a:effectLst>
                <a:latin typeface="Times New Roman" pitchFamily="18" charset="0"/>
                <a:ea typeface="ＭＳ Ｐゴシック" pitchFamily="34" charset="-128"/>
              </a:rPr>
              <a:t>for</a:t>
            </a:r>
          </a:p>
          <a:p>
            <a:pPr>
              <a:lnSpc>
                <a:spcPct val="80000"/>
              </a:lnSpc>
              <a:defRPr/>
            </a:pPr>
            <a:r>
              <a:rPr lang="en-US" sz="2400" dirty="0" smtClean="0"/>
              <a:t>Global Sustainability Summit</a:t>
            </a:r>
          </a:p>
          <a:p>
            <a:pPr>
              <a:lnSpc>
                <a:spcPct val="80000"/>
              </a:lnSpc>
              <a:defRPr/>
            </a:pPr>
            <a:r>
              <a:rPr lang="en-US" sz="2400" dirty="0" smtClean="0">
                <a:effectLst>
                  <a:outerShdw blurRad="38100" dist="38100" dir="2700000" algn="tl">
                    <a:srgbClr val="C0C0C0"/>
                  </a:outerShdw>
                </a:effectLst>
                <a:latin typeface="Times New Roman" pitchFamily="18" charset="0"/>
                <a:ea typeface="ＭＳ Ｐゴシック" pitchFamily="34" charset="-128"/>
              </a:rPr>
              <a:t>August 14</a:t>
            </a:r>
            <a:r>
              <a:rPr lang="en-US" sz="2400" baseline="30000" dirty="0" smtClean="0">
                <a:effectLst>
                  <a:outerShdw blurRad="38100" dist="38100" dir="2700000" algn="tl">
                    <a:srgbClr val="C0C0C0"/>
                  </a:outerShdw>
                </a:effectLst>
                <a:latin typeface="Times New Roman" pitchFamily="18" charset="0"/>
                <a:ea typeface="ＭＳ Ｐゴシック" pitchFamily="34" charset="-128"/>
              </a:rPr>
              <a:t>th</a:t>
            </a:r>
            <a:r>
              <a:rPr lang="en-US" sz="2400" dirty="0" smtClean="0">
                <a:effectLst>
                  <a:outerShdw blurRad="38100" dist="38100" dir="2700000" algn="tl">
                    <a:srgbClr val="C0C0C0"/>
                  </a:outerShdw>
                </a:effectLst>
                <a:latin typeface="Times New Roman" pitchFamily="18" charset="0"/>
                <a:ea typeface="ＭＳ Ｐゴシック" pitchFamily="34" charset="-128"/>
              </a:rPr>
              <a:t> 2014</a:t>
            </a:r>
          </a:p>
          <a:p>
            <a:pPr>
              <a:lnSpc>
                <a:spcPct val="80000"/>
              </a:lnSpc>
              <a:defRPr/>
            </a:pPr>
            <a:r>
              <a:rPr lang="en-US" sz="2400" dirty="0" smtClean="0">
                <a:effectLst>
                  <a:outerShdw blurRad="38100" dist="38100" dir="2700000" algn="tl">
                    <a:srgbClr val="C0C0C0"/>
                  </a:outerShdw>
                </a:effectLst>
                <a:latin typeface="Times New Roman" pitchFamily="18" charset="0"/>
                <a:ea typeface="ＭＳ Ｐゴシック" pitchFamily="34" charset="-128"/>
              </a:rPr>
              <a:t>Boston, MA </a:t>
            </a:r>
            <a:endParaRPr lang="en-US" sz="2400" dirty="0">
              <a:effectLst>
                <a:outerShdw blurRad="38100" dist="38100" dir="2700000" algn="tl">
                  <a:srgbClr val="C0C0C0"/>
                </a:outerShdw>
              </a:effectLst>
              <a:latin typeface="Times New Roman" pitchFamily="18" charset="0"/>
              <a:ea typeface="ＭＳ Ｐゴシック" pitchFamily="34" charset="-128"/>
            </a:endParaRPr>
          </a:p>
          <a:p>
            <a:pPr>
              <a:buFont typeface="Arial" charset="0"/>
              <a:buNone/>
              <a:defRPr/>
            </a:pPr>
            <a:endParaRPr lang="en-US" sz="2800" dirty="0">
              <a:latin typeface="+mj-lt"/>
              <a:ea typeface="Geneva" charset="0"/>
            </a:endParaRPr>
          </a:p>
        </p:txBody>
      </p:sp>
      <p:sp>
        <p:nvSpPr>
          <p:cNvPr id="2" name="Slide Number Placeholder 1"/>
          <p:cNvSpPr>
            <a:spLocks noGrp="1"/>
          </p:cNvSpPr>
          <p:nvPr>
            <p:ph type="sldNum" sz="quarter" idx="10"/>
          </p:nvPr>
        </p:nvSpPr>
        <p:spPr/>
        <p:txBody>
          <a:bodyPr/>
          <a:lstStyle/>
          <a:p>
            <a:pPr>
              <a:defRPr/>
            </a:pPr>
            <a:fld id="{16FEF34D-0A15-41A4-BF8C-A86EC225CF2C}" type="slidenum">
              <a:rPr lang="en-US">
                <a:solidFill>
                  <a:prstClr val="black">
                    <a:tint val="75000"/>
                  </a:prstClr>
                </a:solidFill>
              </a:rPr>
              <a:pPr>
                <a:defRPr/>
              </a:pPr>
              <a:t>9</a:t>
            </a:fld>
            <a:endParaRPr lang="en-US" dirty="0">
              <a:solidFill>
                <a:prstClr val="black">
                  <a:tint val="75000"/>
                </a:prstClr>
              </a:solidFill>
            </a:endParaRPr>
          </a:p>
        </p:txBody>
      </p:sp>
      <p:pic>
        <p:nvPicPr>
          <p:cNvPr id="2053" name="Picture 3" descr="AnimalPC_3.png"/>
          <p:cNvPicPr>
            <a:picLocks noChangeAspect="1"/>
          </p:cNvPicPr>
          <p:nvPr/>
        </p:nvPicPr>
        <p:blipFill>
          <a:blip r:embed="rId3" cstate="print"/>
          <a:srcRect/>
          <a:stretch>
            <a:fillRect/>
          </a:stretch>
        </p:blipFill>
        <p:spPr bwMode="auto">
          <a:xfrm>
            <a:off x="6784975" y="0"/>
            <a:ext cx="2359025" cy="237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1348</Words>
  <Application>Microsoft Office PowerPoint</Application>
  <PresentationFormat>On-screen Show (4:3)</PresentationFormat>
  <Paragraphs>144</Paragraphs>
  <Slides>24</Slides>
  <Notes>10</Notes>
  <HiddenSlides>0</HiddenSlides>
  <MMClips>0</MMClips>
  <ScaleCrop>false</ScaleCrop>
  <HeadingPairs>
    <vt:vector size="6" baseType="variant">
      <vt:variant>
        <vt:lpstr>Theme</vt:lpstr>
      </vt:variant>
      <vt:variant>
        <vt:i4>2</vt:i4>
      </vt:variant>
      <vt:variant>
        <vt:lpstr>Slide Titles</vt:lpstr>
      </vt:variant>
      <vt:variant>
        <vt:i4>24</vt:i4>
      </vt:variant>
      <vt:variant>
        <vt:lpstr>Custom Shows</vt:lpstr>
      </vt:variant>
      <vt:variant>
        <vt:i4>1</vt:i4>
      </vt:variant>
    </vt:vector>
  </HeadingPairs>
  <TitlesOfParts>
    <vt:vector size="27"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Proposed Rule for Preventive Controls for Animal Food on Sustainability</vt:lpstr>
      <vt:lpstr>Summary of Requirements </vt:lpstr>
      <vt:lpstr>Who is Covered?</vt:lpstr>
      <vt:lpstr>Background:  Animal Food</vt:lpstr>
      <vt:lpstr>New Current Good Manufacturing Practices</vt:lpstr>
      <vt:lpstr>Hazard Analysis and Risk-Based Preventive Controls</vt:lpstr>
      <vt:lpstr>Human vs. Animal  Preventive Controls</vt:lpstr>
      <vt:lpstr>CGMPs: Comments</vt:lpstr>
      <vt:lpstr>Human food Byproducts</vt:lpstr>
      <vt:lpstr>Human food Byproducts: Comments</vt:lpstr>
      <vt:lpstr>Human food Byproducts: Comments</vt:lpstr>
      <vt:lpstr>Exemptions and Modified Requirements -1</vt:lpstr>
      <vt:lpstr>Exemptions and Modified Requirements - 2</vt:lpstr>
      <vt:lpstr>More Information Available</vt:lpstr>
      <vt:lpstr>Thank You</vt:lpstr>
      <vt:lpstr>Animal PC vs Human PC Differences</vt:lpstr>
      <vt:lpstr>Custom Show 1</vt:lpstr>
    </vt:vector>
  </TitlesOfParts>
  <Company>FMI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 McDonnell  (FMI)</dc:creator>
  <cp:lastModifiedBy>Teena M. Pham  (FMI)</cp:lastModifiedBy>
  <cp:revision>24</cp:revision>
  <dcterms:created xsi:type="dcterms:W3CDTF">2013-06-18T13:13:33Z</dcterms:created>
  <dcterms:modified xsi:type="dcterms:W3CDTF">2014-08-20T16:08:51Z</dcterms:modified>
</cp:coreProperties>
</file>