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62"/>
  </p:notesMasterIdLst>
  <p:sldIdLst>
    <p:sldId id="25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</p:sldIdLst>
  <p:sldSz cx="9144000" cy="6858000" type="screen4x3"/>
  <p:notesSz cx="6858000" cy="9144000"/>
  <p:custShowLst>
    <p:custShow name="Custom Show 1" id="0">
      <p:sldLst>
        <p:sld r:id="rId3"/>
      </p:sldLst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HD:Users:doliver:Desktop:%20Mooney-Cannes:deck:DiGiorno%20Competitor%20Data%20for%20Mooney%20Speech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'Quarterly Data'!$A$5</c:f>
              <c:strCache>
                <c:ptCount val="1"/>
                <c:pt idx="0">
                  <c:v>Followers</c:v>
                </c:pt>
              </c:strCache>
            </c:strRef>
          </c:tx>
          <c:spPr>
            <a:solidFill>
              <a:srgbClr val="7EB4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'Quarterly Data'!$B$4:$J$4</c:f>
              <c:strCache>
                <c:ptCount val="9"/>
                <c:pt idx="0">
                  <c:v>Q2 2012</c:v>
                </c:pt>
                <c:pt idx="1">
                  <c:v>Q3 2012</c:v>
                </c:pt>
                <c:pt idx="2">
                  <c:v>Q4 2012</c:v>
                </c:pt>
                <c:pt idx="3">
                  <c:v>Q1 2013</c:v>
                </c:pt>
                <c:pt idx="4">
                  <c:v>Q2 2013</c:v>
                </c:pt>
                <c:pt idx="5">
                  <c:v>Q3 2013</c:v>
                </c:pt>
                <c:pt idx="6">
                  <c:v>Q4 2013</c:v>
                </c:pt>
                <c:pt idx="7">
                  <c:v>Q1 2014</c:v>
                </c:pt>
                <c:pt idx="8">
                  <c:v>Jun-14</c:v>
                </c:pt>
              </c:strCache>
            </c:strRef>
          </c:cat>
          <c:val>
            <c:numRef>
              <c:f>'Quarterly Data'!$B$5:$J$5</c:f>
              <c:numCache>
                <c:formatCode>#,##0</c:formatCode>
                <c:ptCount val="9"/>
                <c:pt idx="0">
                  <c:v>8200</c:v>
                </c:pt>
                <c:pt idx="1">
                  <c:v>10015</c:v>
                </c:pt>
                <c:pt idx="2">
                  <c:v>11571</c:v>
                </c:pt>
                <c:pt idx="3">
                  <c:v>13981</c:v>
                </c:pt>
                <c:pt idx="4">
                  <c:v>21161</c:v>
                </c:pt>
                <c:pt idx="5">
                  <c:v>34260</c:v>
                </c:pt>
                <c:pt idx="6">
                  <c:v>48161</c:v>
                </c:pt>
                <c:pt idx="7">
                  <c:v>66627</c:v>
                </c:pt>
                <c:pt idx="8">
                  <c:v>71597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240576"/>
        <c:axId val="35561856"/>
      </c:barChart>
      <c:catAx>
        <c:axId val="3524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5561856"/>
        <c:crosses val="autoZero"/>
        <c:auto val="1"/>
        <c:lblAlgn val="ctr"/>
        <c:lblOffset val="100"/>
        <c:noMultiLvlLbl val="0"/>
      </c:catAx>
      <c:valAx>
        <c:axId val="35561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>
                  <a:lumMod val="50000"/>
                </a:srgbClr>
              </a:solidFill>
              <a:prstDash val="dash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5240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Retweet/Follower Rate</a:t>
            </a:r>
          </a:p>
        </c:rich>
      </c:tx>
      <c:layout>
        <c:manualLayout>
          <c:xMode val="edge"/>
          <c:yMode val="edge"/>
          <c:x val="0.36389974425766536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351944042259201E-2"/>
          <c:y val="0.13010425780110801"/>
          <c:w val="0.95648050877244728"/>
          <c:h val="0.597338509769611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'Retweet to Follower'!$A$2</c:f>
              <c:strCache>
                <c:ptCount val="1"/>
                <c:pt idx="0">
                  <c:v>DiGiorno</c:v>
                </c:pt>
              </c:strCache>
            </c:strRef>
          </c:tx>
          <c:invertIfNegative val="0"/>
          <c:cat>
            <c:strRef>
              <c:f>'Retweet to Follower'!$B$1:$I$1</c:f>
              <c:strCache>
                <c:ptCount val="8"/>
                <c:pt idx="0">
                  <c:v>Q2 2012</c:v>
                </c:pt>
                <c:pt idx="1">
                  <c:v>Q3 2012</c:v>
                </c:pt>
                <c:pt idx="2">
                  <c:v>Q4 2012</c:v>
                </c:pt>
                <c:pt idx="3">
                  <c:v>Q1 2013</c:v>
                </c:pt>
                <c:pt idx="4">
                  <c:v>Q2 2013</c:v>
                </c:pt>
                <c:pt idx="5">
                  <c:v>Q3 2013</c:v>
                </c:pt>
                <c:pt idx="6">
                  <c:v>Q4 2013</c:v>
                </c:pt>
                <c:pt idx="7">
                  <c:v>Q1 2014</c:v>
                </c:pt>
              </c:strCache>
            </c:strRef>
          </c:cat>
          <c:val>
            <c:numRef>
              <c:f>'Retweet to Follower'!$B$2:$I$2</c:f>
              <c:numCache>
                <c:formatCode>General</c:formatCode>
                <c:ptCount val="8"/>
                <c:pt idx="0">
                  <c:v>7.5243902439024429E-2</c:v>
                </c:pt>
                <c:pt idx="1">
                  <c:v>6.1607588617074389E-2</c:v>
                </c:pt>
                <c:pt idx="2">
                  <c:v>0.10413965949356102</c:v>
                </c:pt>
                <c:pt idx="3">
                  <c:v>0.19533652814534005</c:v>
                </c:pt>
                <c:pt idx="4">
                  <c:v>0.14758281744719118</c:v>
                </c:pt>
                <c:pt idx="5">
                  <c:v>9.6088733216579153E-2</c:v>
                </c:pt>
                <c:pt idx="6">
                  <c:v>0.36004235792446238</c:v>
                </c:pt>
                <c:pt idx="7">
                  <c:v>1.153811517853123</c:v>
                </c:pt>
              </c:numCache>
            </c:numRef>
          </c:val>
        </c:ser>
        <c:ser>
          <c:idx val="1"/>
          <c:order val="1"/>
          <c:tx>
            <c:strRef>
              <c:f>'Retweet to Follower'!$A$3</c:f>
              <c:strCache>
                <c:ptCount val="1"/>
                <c:pt idx="0">
                  <c:v>Domino's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cat>
            <c:strRef>
              <c:f>'Retweet to Follower'!$B$1:$I$1</c:f>
              <c:strCache>
                <c:ptCount val="8"/>
                <c:pt idx="0">
                  <c:v>Q2 2012</c:v>
                </c:pt>
                <c:pt idx="1">
                  <c:v>Q3 2012</c:v>
                </c:pt>
                <c:pt idx="2">
                  <c:v>Q4 2012</c:v>
                </c:pt>
                <c:pt idx="3">
                  <c:v>Q1 2013</c:v>
                </c:pt>
                <c:pt idx="4">
                  <c:v>Q2 2013</c:v>
                </c:pt>
                <c:pt idx="5">
                  <c:v>Q3 2013</c:v>
                </c:pt>
                <c:pt idx="6">
                  <c:v>Q4 2013</c:v>
                </c:pt>
                <c:pt idx="7">
                  <c:v>Q1 2014</c:v>
                </c:pt>
              </c:strCache>
            </c:strRef>
          </c:cat>
          <c:val>
            <c:numRef>
              <c:f>'Retweet to Follower'!$B$3:$I$3</c:f>
              <c:numCache>
                <c:formatCode>General</c:formatCode>
                <c:ptCount val="8"/>
                <c:pt idx="0">
                  <c:v>7.6209638925809842E-2</c:v>
                </c:pt>
                <c:pt idx="1">
                  <c:v>5.5105502408575889E-2</c:v>
                </c:pt>
                <c:pt idx="2">
                  <c:v>3.6103603315101131E-2</c:v>
                </c:pt>
                <c:pt idx="3">
                  <c:v>4.2828285250166333E-2</c:v>
                </c:pt>
                <c:pt idx="4">
                  <c:v>6.4944592455307121E-2</c:v>
                </c:pt>
                <c:pt idx="5">
                  <c:v>4.143766087037782E-2</c:v>
                </c:pt>
                <c:pt idx="6">
                  <c:v>3.4651484568667019E-2</c:v>
                </c:pt>
                <c:pt idx="7">
                  <c:v>3.6273195275736733E-2</c:v>
                </c:pt>
              </c:numCache>
            </c:numRef>
          </c:val>
        </c:ser>
        <c:ser>
          <c:idx val="2"/>
          <c:order val="2"/>
          <c:tx>
            <c:strRef>
              <c:f>'Retweet to Follower'!$A$4</c:f>
              <c:strCache>
                <c:ptCount val="1"/>
                <c:pt idx="0">
                  <c:v>Papa John's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'Retweet to Follower'!$B$1:$I$1</c:f>
              <c:strCache>
                <c:ptCount val="8"/>
                <c:pt idx="0">
                  <c:v>Q2 2012</c:v>
                </c:pt>
                <c:pt idx="1">
                  <c:v>Q3 2012</c:v>
                </c:pt>
                <c:pt idx="2">
                  <c:v>Q4 2012</c:v>
                </c:pt>
                <c:pt idx="3">
                  <c:v>Q1 2013</c:v>
                </c:pt>
                <c:pt idx="4">
                  <c:v>Q2 2013</c:v>
                </c:pt>
                <c:pt idx="5">
                  <c:v>Q3 2013</c:v>
                </c:pt>
                <c:pt idx="6">
                  <c:v>Q4 2013</c:v>
                </c:pt>
                <c:pt idx="7">
                  <c:v>Q1 2014</c:v>
                </c:pt>
              </c:strCache>
            </c:strRef>
          </c:cat>
          <c:val>
            <c:numRef>
              <c:f>'Retweet to Follower'!$B$4:$I$4</c:f>
              <c:numCache>
                <c:formatCode>General</c:formatCode>
                <c:ptCount val="8"/>
                <c:pt idx="0">
                  <c:v>7.2640131800651543E-3</c:v>
                </c:pt>
                <c:pt idx="1">
                  <c:v>1.2297560647805909E-2</c:v>
                </c:pt>
                <c:pt idx="2">
                  <c:v>1.3148060584798902E-2</c:v>
                </c:pt>
                <c:pt idx="3">
                  <c:v>0.14539579967689811</c:v>
                </c:pt>
                <c:pt idx="4">
                  <c:v>6.5518542983863323E-2</c:v>
                </c:pt>
                <c:pt idx="5">
                  <c:v>1.7520294340944906E-2</c:v>
                </c:pt>
                <c:pt idx="6">
                  <c:v>1.8377539078342105E-2</c:v>
                </c:pt>
                <c:pt idx="7">
                  <c:v>9.9102468212415879E-3</c:v>
                </c:pt>
              </c:numCache>
            </c:numRef>
          </c:val>
        </c:ser>
        <c:ser>
          <c:idx val="3"/>
          <c:order val="3"/>
          <c:tx>
            <c:strRef>
              <c:f>'Retweet to Follower'!$A$5</c:f>
              <c:strCache>
                <c:ptCount val="1"/>
                <c:pt idx="0">
                  <c:v>Pizza Hut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'Retweet to Follower'!$B$1:$I$1</c:f>
              <c:strCache>
                <c:ptCount val="8"/>
                <c:pt idx="0">
                  <c:v>Q2 2012</c:v>
                </c:pt>
                <c:pt idx="1">
                  <c:v>Q3 2012</c:v>
                </c:pt>
                <c:pt idx="2">
                  <c:v>Q4 2012</c:v>
                </c:pt>
                <c:pt idx="3">
                  <c:v>Q1 2013</c:v>
                </c:pt>
                <c:pt idx="4">
                  <c:v>Q2 2013</c:v>
                </c:pt>
                <c:pt idx="5">
                  <c:v>Q3 2013</c:v>
                </c:pt>
                <c:pt idx="6">
                  <c:v>Q4 2013</c:v>
                </c:pt>
                <c:pt idx="7">
                  <c:v>Q1 2014</c:v>
                </c:pt>
              </c:strCache>
            </c:strRef>
          </c:cat>
          <c:val>
            <c:numRef>
              <c:f>'Retweet to Follower'!$B$5:$I$5</c:f>
              <c:numCache>
                <c:formatCode>General</c:formatCode>
                <c:ptCount val="8"/>
                <c:pt idx="0">
                  <c:v>1.9315415095240419E-2</c:v>
                </c:pt>
                <c:pt idx="1">
                  <c:v>6.9791063192662733E-2</c:v>
                </c:pt>
                <c:pt idx="2">
                  <c:v>6.6374518318758985E-2</c:v>
                </c:pt>
                <c:pt idx="3">
                  <c:v>9.4154736080983514E-2</c:v>
                </c:pt>
                <c:pt idx="4">
                  <c:v>9.8003756747883516E-2</c:v>
                </c:pt>
                <c:pt idx="5">
                  <c:v>6.5376962193234633E-2</c:v>
                </c:pt>
                <c:pt idx="6">
                  <c:v>8.3108663914805966E-2</c:v>
                </c:pt>
                <c:pt idx="7">
                  <c:v>5.9166331521386686E-2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152832"/>
        <c:axId val="80154624"/>
      </c:barChart>
      <c:catAx>
        <c:axId val="801528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0154624"/>
        <c:crosses val="autoZero"/>
        <c:auto val="0"/>
        <c:lblAlgn val="ctr"/>
        <c:lblOffset val="100"/>
        <c:noMultiLvlLbl val="0"/>
      </c:catAx>
      <c:valAx>
        <c:axId val="80154624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50000"/>
                </a:schemeClr>
              </a:solidFill>
              <a:prstDash val="dash"/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noFill/>
          </a:ln>
        </c:spPr>
        <c:crossAx val="80152832"/>
        <c:crosses val="autoZero"/>
        <c:crossBetween val="between"/>
      </c:valAx>
      <c:spPr>
        <a:noFill/>
        <a:ln>
          <a:noFill/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rgbClr val="FFFFFF"/>
          </a:solidFill>
          <a:latin typeface="Trade Gothic LT Std" panose="00000500000000000000" pitchFamily="50" charset="0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FA842-89EB-4512-85B0-09C3EC63938B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838BA-AFEA-4B6F-88E5-8B64C033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72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Tom’s shoes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8D707-9035-784D-94FF-A1DEC399A8F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85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Charity: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8D707-9035-784D-94FF-A1DEC399A8F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15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Habitat for humanity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8D707-9035-784D-94FF-A1DEC399A8F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22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Thought this language school</a:t>
            </a:r>
            <a:r>
              <a:rPr lang="en-US" baseline="0" dirty="0" smtClean="0"/>
              <a:t> idea worked for connecting – students get to practice their </a:t>
            </a:r>
            <a:r>
              <a:rPr lang="en-US" baseline="0" dirty="0" err="1" smtClean="0"/>
              <a:t>english</a:t>
            </a:r>
            <a:r>
              <a:rPr lang="en-US" baseline="0" dirty="0" smtClean="0"/>
              <a:t> with people in retirement homes http://</a:t>
            </a:r>
            <a:r>
              <a:rPr lang="en-US" baseline="0" dirty="0" err="1" smtClean="0"/>
              <a:t>www.adweek.com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adfreak</a:t>
            </a:r>
            <a:r>
              <a:rPr lang="en-US" baseline="0" dirty="0" smtClean="0"/>
              <a:t>/perfect-match-brazilian-kids-learn-english-video-chatting-lonely-elderly-americans-157523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8D707-9035-784D-94FF-A1DEC399A8F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59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8D707-9035-784D-94FF-A1DEC399A8F4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23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www.theguardian.com</a:t>
            </a:r>
            <a:r>
              <a:rPr lang="en-US" dirty="0" smtClean="0"/>
              <a:t>/sustainable-business/</a:t>
            </a:r>
            <a:r>
              <a:rPr lang="en-US" dirty="0" err="1" smtClean="0"/>
              <a:t>unilever</a:t>
            </a:r>
            <a:r>
              <a:rPr lang="en-US" dirty="0" smtClean="0"/>
              <a:t>-project-sunlight-children-catalyst-sustainable-living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8D707-9035-784D-94FF-A1DEC399A8F4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2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way conversation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8D707-9035-784D-94FF-A1DEC399A8F4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14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Should be</a:t>
            </a:r>
            <a:r>
              <a:rPr lang="en-US" baseline="0" dirty="0" smtClean="0"/>
              <a:t> part of the talk track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8D707-9035-784D-94FF-A1DEC399A8F4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16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148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B41F0-E9F4-4CB8-B98F-97AF0CA9CC62}" type="datetimeFigureOut">
              <a:rPr lang="en-US"/>
              <a:pPr>
                <a:defRPr/>
              </a:pPr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02243-9BF8-44CF-ACA9-B6BF89743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B2C62-2D47-4F9B-8D6C-947C11019061}" type="datetimeFigureOut">
              <a:rPr lang="en-US"/>
              <a:pPr>
                <a:defRPr/>
              </a:pPr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0C894-5C3B-4212-B807-52248BFF8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BEF8A-1F04-4E92-B967-648BD2AEAA4A}" type="datetimeFigureOut">
              <a:rPr lang="en-US"/>
              <a:pPr>
                <a:defRPr/>
              </a:pPr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FB39E-3AC8-4F06-8B78-07D1FC486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5CA1D-27AC-8341-BE15-DA243187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33C6-D662-D544-AD31-5AF9884B54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11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5CA1D-27AC-8341-BE15-DA243187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33C6-D662-D544-AD31-5AF9884B54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86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5CA1D-27AC-8341-BE15-DA243187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33C6-D662-D544-AD31-5AF9884B54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5CA1D-27AC-8341-BE15-DA243187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33C6-D662-D544-AD31-5AF9884B54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14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5CA1D-27AC-8341-BE15-DA243187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33C6-D662-D544-AD31-5AF9884B54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5CA1D-27AC-8341-BE15-DA243187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33C6-D662-D544-AD31-5AF9884B54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67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5CA1D-27AC-8341-BE15-DA243187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33C6-D662-D544-AD31-5AF9884B54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72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5CA1D-27AC-8341-BE15-DA243187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33C6-D662-D544-AD31-5AF9884B54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0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7318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96C4B-8DC7-43B2-9E55-23F67EB20CA7}" type="datetimeFigureOut">
              <a:rPr lang="en-US"/>
              <a:pPr>
                <a:defRPr/>
              </a:pPr>
              <a:t>8/20/2014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0F3F9-56AA-402F-AB5D-6759AA4D9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5CA1D-27AC-8341-BE15-DA243187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33C6-D662-D544-AD31-5AF9884B54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61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5CA1D-27AC-8341-BE15-DA243187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33C6-D662-D544-AD31-5AF9884B54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67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5CA1D-27AC-8341-BE15-DA243187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F33C6-D662-D544-AD31-5AF9884B54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9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58195-F1DD-48D2-92CE-76394BF4E849}" type="datetimeFigureOut">
              <a:rPr lang="en-US"/>
              <a:pPr>
                <a:defRPr/>
              </a:pPr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E4B5B-E537-465D-98D9-ADAC59A29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15439-120D-490A-82EF-938752A81AB4}" type="datetimeFigureOut">
              <a:rPr lang="en-US"/>
              <a:pPr>
                <a:defRPr/>
              </a:pPr>
              <a:t>8/20/2014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51C97-8543-4B2D-A3F5-7B6BCE918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F3D38-7DFF-4438-9B6B-82271ED1D12F}" type="datetimeFigureOut">
              <a:rPr lang="en-US"/>
              <a:pPr>
                <a:defRPr/>
              </a:pPr>
              <a:t>8/20/2014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2BCCA-B0C3-46B8-AAF0-E1124B690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5E4AA-315E-4A29-BE12-5B785B4EDE34}" type="datetimeFigureOut">
              <a:rPr lang="en-US"/>
              <a:pPr>
                <a:defRPr/>
              </a:pPr>
              <a:t>8/20/2014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7CB58-A667-4633-9AE0-D11081A4F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6CE49-BC1D-4BB8-A1B0-CEA07E122E84}" type="datetimeFigureOut">
              <a:rPr lang="en-US"/>
              <a:pPr>
                <a:defRPr/>
              </a:pPr>
              <a:t>8/20/2014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B5DCD-D6F7-4762-8499-A4E694EF1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B36DF-3507-496F-A7FB-752BEF761963}" type="datetimeFigureOut">
              <a:rPr lang="en-US"/>
              <a:pPr>
                <a:defRPr/>
              </a:pPr>
              <a:t>8/20/2014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A0059-FF80-4C31-A797-E3E6BA736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DD726-B3A1-4A43-8E96-9B1219B8D970}" type="datetimeFigureOut">
              <a:rPr lang="en-US"/>
              <a:pPr>
                <a:defRPr/>
              </a:pPr>
              <a:t>8/20/2014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FE7F3-9AA2-4685-931D-8B2674CFA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3E05E7-C92F-45C6-9FE6-9A101AFFF5E8}" type="datetimeFigureOut">
              <a:rPr lang="en-US"/>
              <a:pPr>
                <a:defRPr/>
              </a:pPr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6C6A9C-0BB8-4172-BE2C-6E9FA29A0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555CA1D-27AC-8341-BE15-DA243187C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8/20/2014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B5F33C6-D662-D544-AD31-5AF9884B54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219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MA_deck_message_confus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95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A_deck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7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18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A_deck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92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M8A616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6"/>
          <a:stretch/>
        </p:blipFill>
        <p:spPr>
          <a:xfrm>
            <a:off x="-1" y="-211667"/>
            <a:ext cx="9144001" cy="71684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2445" y="5733815"/>
            <a:ext cx="1552222" cy="10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02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99583973_07f5f43c3a_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66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liPowder-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12" y="0"/>
            <a:ext cx="10610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56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r="112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88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767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ganda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/>
          <a:stretch/>
        </p:blipFill>
        <p:spPr>
          <a:xfrm>
            <a:off x="-112890" y="0"/>
            <a:ext cx="9355667" cy="688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59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7" name="Picture 6" descr="GMA_deck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75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84927_576966232368399_1042816168_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r="5969"/>
          <a:stretch/>
        </p:blipFill>
        <p:spPr>
          <a:xfrm>
            <a:off x="-1" y="-3181"/>
            <a:ext cx="9144001" cy="686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93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672ab7417bae092d640b96522d68f4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555" y="1"/>
            <a:ext cx="12195559" cy="68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6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A_deck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34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743" r="6172"/>
          <a:stretch/>
        </p:blipFill>
        <p:spPr>
          <a:xfrm>
            <a:off x="-225778" y="0"/>
            <a:ext cx="9369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98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6453" r="46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43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4664" r="64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52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5076" r="603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09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6447" r="466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6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t="18676" b="31727"/>
          <a:stretch/>
        </p:blipFill>
        <p:spPr>
          <a:xfrm>
            <a:off x="-1" y="-1"/>
            <a:ext cx="922273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74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t="24515" b="26456"/>
          <a:stretch/>
        </p:blipFill>
        <p:spPr>
          <a:xfrm>
            <a:off x="-13844" y="0"/>
            <a:ext cx="9329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34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4"/>
          <p:cNvGrpSpPr/>
          <p:nvPr/>
        </p:nvGrpSpPr>
        <p:grpSpPr>
          <a:xfrm>
            <a:off x="1301881" y="659777"/>
            <a:ext cx="6602007" cy="5891148"/>
            <a:chOff x="3145057" y="1586144"/>
            <a:chExt cx="3139281" cy="2867793"/>
          </a:xfrm>
        </p:grpSpPr>
        <p:sp>
          <p:nvSpPr>
            <p:cNvPr id="6" name="Oval 5"/>
            <p:cNvSpPr/>
            <p:nvPr/>
          </p:nvSpPr>
          <p:spPr>
            <a:xfrm>
              <a:off x="4750267" y="1623434"/>
              <a:ext cx="1534071" cy="1443615"/>
            </a:xfrm>
            <a:prstGeom prst="ellipse">
              <a:avLst/>
            </a:prstGeom>
            <a:solidFill>
              <a:srgbClr val="CC9900">
                <a:alpha val="50196"/>
              </a:srgbClr>
            </a:solidFill>
            <a:ln w="9525" cap="flat" cmpd="sng" algn="ctr">
              <a:noFill/>
              <a:prstDash val="solid"/>
            </a:ln>
            <a:effectLst>
              <a:softEdge rad="317500"/>
            </a:effectLst>
          </p:spPr>
          <p:txBody>
            <a:bodyPr rtlCol="0" anchor="ctr"/>
            <a:lstStyle/>
            <a:p>
              <a:pPr algn="ctr" defTabSz="913695" fontAlgn="auto">
                <a:spcBef>
                  <a:spcPts val="0"/>
                </a:spcBef>
                <a:spcAft>
                  <a:spcPts val="0"/>
                </a:spcAft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057" y="1586144"/>
              <a:ext cx="2995291" cy="2867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8771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t="32184" b="8836"/>
          <a:stretch/>
        </p:blipFill>
        <p:spPr>
          <a:xfrm>
            <a:off x="0" y="0"/>
            <a:ext cx="9302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19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146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29_years_old_and_hearing_myself_for_the_1st_tim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" y="936978"/>
            <a:ext cx="9145705" cy="5144911"/>
          </a:xfrm>
        </p:spPr>
      </p:pic>
    </p:spTree>
    <p:extLst>
      <p:ext uri="{BB962C8B-B14F-4D97-AF65-F5344CB8AC3E}">
        <p14:creationId xmlns:p14="http://schemas.microsoft.com/office/powerpoint/2010/main" val="30647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51778" y="2046111"/>
            <a:ext cx="2257778" cy="423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0733" y="1651000"/>
            <a:ext cx="2257778" cy="423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77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4111" y="3626556"/>
            <a:ext cx="2765778" cy="423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717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A_deck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02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nyHouse_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978" y="0"/>
            <a:ext cx="10351372" cy="689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37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ud_bulb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0015" cy="74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07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366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910565" y="5195007"/>
            <a:ext cx="12823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70B309"/>
                </a:solidFill>
                <a:latin typeface="Trade Gothic LT Std Bold"/>
                <a:cs typeface="Trade Gothic LT Std Bold"/>
              </a:rPr>
              <a:t>BRAND</a:t>
            </a:r>
            <a:br>
              <a:rPr lang="en-US" sz="2000" dirty="0" smtClean="0">
                <a:solidFill>
                  <a:srgbClr val="70B309"/>
                </a:solidFill>
                <a:latin typeface="Trade Gothic LT Std Bold"/>
                <a:cs typeface="Trade Gothic LT Std Bold"/>
              </a:rPr>
            </a:br>
            <a:r>
              <a:rPr lang="en-US" sz="2000" dirty="0" smtClean="0">
                <a:solidFill>
                  <a:srgbClr val="70B309"/>
                </a:solidFill>
                <a:latin typeface="Trade Gothic LT Std Bold"/>
                <a:cs typeface="Trade Gothic LT Std Bold"/>
              </a:rPr>
              <a:t>INPUTS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3092379" y="5902893"/>
            <a:ext cx="29029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ade Gothic LT Std"/>
                <a:cs typeface="Trade Gothic LT Std"/>
              </a:rPr>
              <a:t>Stakeholder Interviews</a:t>
            </a:r>
          </a:p>
          <a:p>
            <a:pPr algn="ctr"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ade Gothic LT Std"/>
                <a:cs typeface="Trade Gothic LT Std"/>
              </a:rPr>
              <a:t>Business Objectives</a:t>
            </a:r>
          </a:p>
          <a:p>
            <a:pPr algn="ctr"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ade Gothic LT Std"/>
                <a:cs typeface="Trade Gothic LT Std"/>
              </a:rPr>
              <a:t>Space the brand can own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613211" y="2240120"/>
            <a:ext cx="29029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ade Gothic LT Std"/>
                <a:cs typeface="Trade Gothic LT Std"/>
              </a:rPr>
              <a:t>Buzz Metrics</a:t>
            </a:r>
          </a:p>
          <a:p>
            <a:pPr algn="ctr"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ade Gothic LT Std"/>
                <a:cs typeface="Trade Gothic LT Std"/>
              </a:rPr>
              <a:t>Online Listening</a:t>
            </a:r>
          </a:p>
          <a:p>
            <a:pPr algn="ctr"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ade Gothic LT Std"/>
                <a:cs typeface="Trade Gothic LT Std"/>
              </a:rPr>
              <a:t>Common themes/buzz words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-344741" y="2240120"/>
            <a:ext cx="29029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ade Gothic LT Std"/>
                <a:cs typeface="Trade Gothic LT Std"/>
              </a:rPr>
              <a:t>Primary Research</a:t>
            </a:r>
          </a:p>
          <a:p>
            <a:pPr algn="ctr"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ade Gothic LT Std"/>
                <a:cs typeface="Trade Gothic LT Std"/>
              </a:rPr>
              <a:t>CRM Data</a:t>
            </a:r>
          </a:p>
          <a:p>
            <a:pPr algn="ctr"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ade Gothic LT Std"/>
                <a:cs typeface="Trade Gothic LT Std"/>
              </a:rPr>
              <a:t>General Survey Results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99227" y="1568459"/>
            <a:ext cx="1666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70B309"/>
                </a:solidFill>
                <a:latin typeface="Trade Gothic LT Std Bold"/>
                <a:cs typeface="Trade Gothic LT Std Bold"/>
              </a:rPr>
              <a:t>CONSUMER</a:t>
            </a:r>
            <a:br>
              <a:rPr lang="en-US" sz="2000" dirty="0" smtClean="0">
                <a:solidFill>
                  <a:srgbClr val="70B309"/>
                </a:solidFill>
                <a:latin typeface="Trade Gothic LT Std Bold"/>
                <a:cs typeface="Trade Gothic LT Std Bold"/>
              </a:rPr>
            </a:br>
            <a:r>
              <a:rPr lang="en-US" sz="2000" dirty="0" smtClean="0">
                <a:solidFill>
                  <a:srgbClr val="70B309"/>
                </a:solidFill>
                <a:latin typeface="Trade Gothic LT Std Bold"/>
                <a:cs typeface="Trade Gothic LT Std Bold"/>
              </a:rPr>
              <a:t>INPUTS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7232135" y="1568459"/>
            <a:ext cx="1666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70B309"/>
                </a:solidFill>
                <a:latin typeface="Trade Gothic LT Std Bold"/>
                <a:cs typeface="Trade Gothic LT Std Bold"/>
              </a:rPr>
              <a:t>COMMUNITY INPUTS</a:t>
            </a:r>
          </a:p>
        </p:txBody>
      </p:sp>
      <p:grpSp>
        <p:nvGrpSpPr>
          <p:cNvPr id="2" name="Group 27"/>
          <p:cNvGrpSpPr/>
          <p:nvPr/>
        </p:nvGrpSpPr>
        <p:grpSpPr>
          <a:xfrm>
            <a:off x="2557111" y="1294816"/>
            <a:ext cx="4370810" cy="3900191"/>
            <a:chOff x="3145057" y="1586144"/>
            <a:chExt cx="3139281" cy="2867793"/>
          </a:xfrm>
        </p:grpSpPr>
        <p:sp>
          <p:nvSpPr>
            <p:cNvPr id="29" name="Oval 28"/>
            <p:cNvSpPr/>
            <p:nvPr/>
          </p:nvSpPr>
          <p:spPr>
            <a:xfrm>
              <a:off x="4750267" y="1623434"/>
              <a:ext cx="1534071" cy="1443615"/>
            </a:xfrm>
            <a:prstGeom prst="ellipse">
              <a:avLst/>
            </a:prstGeom>
            <a:solidFill>
              <a:srgbClr val="CC9900">
                <a:alpha val="50196"/>
              </a:srgbClr>
            </a:solidFill>
            <a:ln w="9525" cap="flat" cmpd="sng" algn="ctr">
              <a:noFill/>
              <a:prstDash val="solid"/>
            </a:ln>
            <a:effectLst>
              <a:softEdge rad="317500"/>
            </a:effectLst>
          </p:spPr>
          <p:txBody>
            <a:bodyPr rtlCol="0" anchor="ctr"/>
            <a:lstStyle/>
            <a:p>
              <a:pPr algn="ctr" defTabSz="913695" fontAlgn="auto">
                <a:spcBef>
                  <a:spcPts val="0"/>
                </a:spcBef>
                <a:spcAft>
                  <a:spcPts val="0"/>
                </a:spcAft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057" y="1586144"/>
              <a:ext cx="2995291" cy="2867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 Placeholder 4"/>
          <p:cNvSpPr txBox="1">
            <a:spLocks/>
          </p:cNvSpPr>
          <p:nvPr/>
        </p:nvSpPr>
        <p:spPr>
          <a:xfrm>
            <a:off x="452615" y="396008"/>
            <a:ext cx="7461393" cy="9896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4000" dirty="0" smtClean="0">
                <a:solidFill>
                  <a:srgbClr val="70B309"/>
                </a:solidFill>
              </a:rPr>
              <a:t>SHARED PASSION FRAMEWORK</a:t>
            </a:r>
          </a:p>
          <a:p>
            <a:pPr fontAlgn="auto">
              <a:spcAft>
                <a:spcPts val="0"/>
              </a:spcAft>
            </a:pP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1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umblr_ls82pc4YpT1r3jrj9o1_r1_128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111" y="-14773"/>
            <a:ext cx="10301111" cy="687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63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130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452615" y="608367"/>
            <a:ext cx="7461393" cy="9896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4000" dirty="0" smtClean="0">
                <a:solidFill>
                  <a:srgbClr val="70B309"/>
                </a:solidFill>
              </a:rPr>
              <a:t>DIGORNIO SHARED PASSION</a:t>
            </a:r>
          </a:p>
          <a:p>
            <a:pPr fontAlgn="auto">
              <a:spcAft>
                <a:spcPts val="0"/>
              </a:spcAft>
            </a:pPr>
            <a:endParaRPr lang="en-US" sz="4000" dirty="0">
              <a:solidFill>
                <a:prstClr val="black"/>
              </a:solidFill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2557111" y="1757663"/>
            <a:ext cx="4370810" cy="3900191"/>
            <a:chOff x="3145057" y="1586144"/>
            <a:chExt cx="3139281" cy="2867793"/>
          </a:xfrm>
        </p:grpSpPr>
        <p:sp>
          <p:nvSpPr>
            <p:cNvPr id="15" name="Oval 14"/>
            <p:cNvSpPr/>
            <p:nvPr/>
          </p:nvSpPr>
          <p:spPr>
            <a:xfrm>
              <a:off x="4750267" y="1623434"/>
              <a:ext cx="1534071" cy="1443615"/>
            </a:xfrm>
            <a:prstGeom prst="ellipse">
              <a:avLst/>
            </a:prstGeom>
            <a:solidFill>
              <a:srgbClr val="CC9900">
                <a:alpha val="50196"/>
              </a:srgbClr>
            </a:solidFill>
            <a:ln w="9525" cap="flat" cmpd="sng" algn="ctr">
              <a:noFill/>
              <a:prstDash val="solid"/>
            </a:ln>
            <a:effectLst>
              <a:softEdge rad="317500"/>
            </a:effectLst>
          </p:spPr>
          <p:txBody>
            <a:bodyPr rtlCol="0" anchor="ctr"/>
            <a:lstStyle/>
            <a:p>
              <a:pPr algn="ctr" defTabSz="913695" fontAlgn="auto">
                <a:spcBef>
                  <a:spcPts val="0"/>
                </a:spcBef>
                <a:spcAft>
                  <a:spcPts val="0"/>
                </a:spcAft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057" y="1586144"/>
              <a:ext cx="2995291" cy="2867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440586" y="2367619"/>
            <a:ext cx="2064076" cy="95410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595959"/>
                </a:solidFill>
                <a:latin typeface="Trade Gothic LT Std"/>
                <a:cs typeface="Trade Gothic LT Std"/>
              </a:rPr>
              <a:t>I have a passion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595959"/>
                </a:solidFill>
                <a:latin typeface="Trade Gothic LT Std"/>
                <a:cs typeface="Trade Gothic LT Std"/>
              </a:rPr>
              <a:t>for pizza! </a:t>
            </a:r>
            <a:endParaRPr lang="en-US" sz="1400" dirty="0" smtClean="0">
              <a:solidFill>
                <a:srgbClr val="595959"/>
              </a:solidFill>
              <a:latin typeface="Trade Gothic LT Std"/>
              <a:cs typeface="Trade Gothic LT Std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595959"/>
                </a:solidFill>
                <a:latin typeface="Trade Gothic LT Std"/>
                <a:cs typeface="Trade Gothic LT Std"/>
              </a:rPr>
              <a:t>I </a:t>
            </a:r>
            <a:r>
              <a:rPr lang="en-US" sz="1400" dirty="0">
                <a:solidFill>
                  <a:srgbClr val="595959"/>
                </a:solidFill>
                <a:latin typeface="Trade Gothic LT Std"/>
                <a:cs typeface="Trade Gothic LT Std"/>
              </a:rPr>
              <a:t>spontaneously pursue my own happiness.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55529" y="5657853"/>
            <a:ext cx="3085610" cy="73866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595959"/>
                </a:solidFill>
                <a:latin typeface="Trade Gothic LT Std"/>
                <a:cs typeface="Trade Gothic LT Std"/>
              </a:rPr>
              <a:t>We refuse to accept limitations, and we will always challenge the status quo with a sense of humor.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94820" y="2367619"/>
            <a:ext cx="2049589" cy="95410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595959"/>
                </a:solidFill>
                <a:latin typeface="Trade Gothic LT Std"/>
                <a:cs typeface="Trade Gothic LT Std"/>
              </a:rPr>
              <a:t>I love being part of pop culture and connecting with other rebels and rule breakers.</a:t>
            </a:r>
          </a:p>
        </p:txBody>
      </p:sp>
      <p:sp>
        <p:nvSpPr>
          <p:cNvPr id="20" name="Oval 19"/>
          <p:cNvSpPr/>
          <p:nvPr/>
        </p:nvSpPr>
        <p:spPr>
          <a:xfrm>
            <a:off x="4173442" y="3022619"/>
            <a:ext cx="889667" cy="760397"/>
          </a:xfrm>
          <a:prstGeom prst="ellipse">
            <a:avLst/>
          </a:prstGeom>
          <a:solidFill>
            <a:srgbClr val="837D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19070" y="3023326"/>
            <a:ext cx="4572000" cy="553998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smtClean="0">
                <a:solidFill>
                  <a:prstClr val="white">
                    <a:lumMod val="95000"/>
                  </a:prstClr>
                </a:solidFill>
                <a:latin typeface="Trade Gothic LT Std Bold 2"/>
                <a:cs typeface="Trade Gothic LT Std Bold 2"/>
              </a:rPr>
              <a:t>EAT AND LIVE</a:t>
            </a:r>
            <a:endParaRPr lang="en-US" sz="1500" b="1" dirty="0">
              <a:solidFill>
                <a:prstClr val="white">
                  <a:lumMod val="95000"/>
                </a:prstClr>
              </a:solidFill>
              <a:latin typeface="Trade Gothic LT Std Bold 2"/>
              <a:cs typeface="Trade Gothic LT Std Bold 2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prstClr val="white">
                    <a:lumMod val="95000"/>
                  </a:prstClr>
                </a:solidFill>
                <a:latin typeface="Trade Gothic LT Std Bold 2"/>
                <a:cs typeface="Trade Gothic LT Std Bold 2"/>
              </a:rPr>
              <a:t>SPONTANEOUSLY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43257" y="6230616"/>
            <a:ext cx="2539185" cy="21544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Trade Gothic LT Std"/>
                <a:cs typeface="Trade Gothic LT Std"/>
              </a:rPr>
              <a:t>Source: </a:t>
            </a:r>
            <a:r>
              <a:rPr lang="en-US" sz="800" i="1" dirty="0">
                <a:solidFill>
                  <a:prstClr val="black"/>
                </a:solidFill>
                <a:latin typeface="Trade Gothic LT Std"/>
                <a:cs typeface="Trade Gothic LT Std"/>
              </a:rPr>
              <a:t>The Open Brand </a:t>
            </a:r>
            <a:r>
              <a:rPr lang="en-US" sz="800" dirty="0">
                <a:solidFill>
                  <a:prstClr val="black"/>
                </a:solidFill>
                <a:latin typeface="Trade Gothic LT Std"/>
                <a:cs typeface="Trade Gothic LT Std"/>
              </a:rPr>
              <a:t>(2008) Love Triangle</a:t>
            </a:r>
          </a:p>
        </p:txBody>
      </p:sp>
    </p:spTree>
    <p:extLst>
      <p:ext uri="{BB962C8B-B14F-4D97-AF65-F5344CB8AC3E}">
        <p14:creationId xmlns:p14="http://schemas.microsoft.com/office/powerpoint/2010/main" val="334895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328" y="1056897"/>
            <a:ext cx="8185347" cy="5232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FFFF"/>
                </a:solidFill>
                <a:latin typeface="Trade Gothic LT Std" panose="00000500000000000000" pitchFamily="50" charset="0"/>
              </a:rPr>
              <a:t>Follower base has grown 773%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416238"/>
              </p:ext>
            </p:extLst>
          </p:nvPr>
        </p:nvGraphicFramePr>
        <p:xfrm>
          <a:off x="548691" y="1905000"/>
          <a:ext cx="8212652" cy="4219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777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3131031"/>
              </p:ext>
            </p:extLst>
          </p:nvPr>
        </p:nvGraphicFramePr>
        <p:xfrm>
          <a:off x="358775" y="2326573"/>
          <a:ext cx="8426450" cy="3466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666553" y="1056897"/>
            <a:ext cx="7810894" cy="5232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914399" eaLnBrk="0" hangingPunct="0"/>
            <a:r>
              <a:rPr lang="en-US" sz="2800" dirty="0">
                <a:solidFill>
                  <a:srgbClr val="FFFFFF"/>
                </a:solidFill>
                <a:latin typeface="Trade Gothic LT Std" panose="00000500000000000000" pitchFamily="50" charset="0"/>
                <a:ea typeface="Arial" pitchFamily="34" charset="0"/>
                <a:cs typeface="Calibri" pitchFamily="34" charset="0"/>
              </a:rPr>
              <a:t>More engaged follower base</a:t>
            </a:r>
          </a:p>
        </p:txBody>
      </p:sp>
    </p:spTree>
    <p:extLst>
      <p:ext uri="{BB962C8B-B14F-4D97-AF65-F5344CB8AC3E}">
        <p14:creationId xmlns:p14="http://schemas.microsoft.com/office/powerpoint/2010/main" val="128912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6200" y="1016000"/>
            <a:ext cx="64516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47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ltivat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0" t="10826" r="1775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8-04 at 4.07.27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9" b="11937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273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4699" y="309366"/>
            <a:ext cx="5310945" cy="58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1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04 at 3.28.48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r="71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585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04 at 4.08.25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t="14379" r="17307"/>
          <a:stretch/>
        </p:blipFill>
        <p:spPr>
          <a:xfrm>
            <a:off x="-47044" y="0"/>
            <a:ext cx="9191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66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Bobby_McFerrin_hacks_your_brain_with_music_Video_on_TED.co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" y="790221"/>
            <a:ext cx="9029857" cy="51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4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A_deck_wrapup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MA_deck_wrapup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9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A_deck_wrapup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5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A_deck_tomorr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16667" y="4360333"/>
            <a:ext cx="4896555" cy="1298223"/>
          </a:xfrm>
          <a:prstGeom prst="rect">
            <a:avLst/>
          </a:prstGeom>
          <a:solidFill>
            <a:srgbClr val="70B3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1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A_deck_wrapup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49222" y="804333"/>
            <a:ext cx="3880556" cy="804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1065" y="3736622"/>
            <a:ext cx="5717823" cy="1879600"/>
          </a:xfrm>
          <a:prstGeom prst="rect">
            <a:avLst/>
          </a:prstGeom>
          <a:solidFill>
            <a:srgbClr val="70B3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3223" y="635000"/>
            <a:ext cx="78881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70B309"/>
                </a:solidFill>
                <a:latin typeface="Trade Gothic LT Std"/>
                <a:cs typeface="Trade Gothic LT Std"/>
              </a:rPr>
              <a:t>Step 1</a:t>
            </a:r>
            <a:endParaRPr lang="en-US" sz="6600" dirty="0">
              <a:solidFill>
                <a:srgbClr val="70B309"/>
              </a:solidFill>
              <a:latin typeface="Trade Gothic LT Std"/>
              <a:cs typeface="Trade Gothic LT St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223" y="3666067"/>
            <a:ext cx="78881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Trade Gothic LT Std"/>
                <a:cs typeface="Trade Gothic LT Std"/>
              </a:rPr>
              <a:t>Find your why</a:t>
            </a:r>
            <a:endParaRPr lang="en-US" sz="6600" dirty="0">
              <a:solidFill>
                <a:prstClr val="white"/>
              </a:solidFill>
              <a:latin typeface="Trade Gothic LT Std"/>
              <a:cs typeface="Trade Gothic LT Std"/>
            </a:endParaRPr>
          </a:p>
        </p:txBody>
      </p:sp>
    </p:spTree>
    <p:extLst>
      <p:ext uri="{BB962C8B-B14F-4D97-AF65-F5344CB8AC3E}">
        <p14:creationId xmlns:p14="http://schemas.microsoft.com/office/powerpoint/2010/main" val="158511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A_deck_wrapup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49222" y="804333"/>
            <a:ext cx="3880556" cy="804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1065" y="3736622"/>
            <a:ext cx="5717823" cy="1879600"/>
          </a:xfrm>
          <a:prstGeom prst="rect">
            <a:avLst/>
          </a:prstGeom>
          <a:solidFill>
            <a:srgbClr val="70B3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3223" y="635000"/>
            <a:ext cx="78881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70B309"/>
                </a:solidFill>
                <a:latin typeface="Trade Gothic LT Std"/>
                <a:cs typeface="Trade Gothic LT Std"/>
              </a:rPr>
              <a:t>Step 2</a:t>
            </a:r>
            <a:endParaRPr lang="en-US" sz="6600" dirty="0">
              <a:solidFill>
                <a:srgbClr val="70B309"/>
              </a:solidFill>
              <a:latin typeface="Trade Gothic LT Std"/>
              <a:cs typeface="Trade Gothic LT St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223" y="3666067"/>
            <a:ext cx="78881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Trade Gothic LT Std"/>
                <a:cs typeface="Trade Gothic LT Std"/>
              </a:rPr>
              <a:t>Cultivate vs. Curate?</a:t>
            </a:r>
            <a:endParaRPr lang="en-US" sz="6600" dirty="0">
              <a:solidFill>
                <a:prstClr val="white"/>
              </a:solidFill>
              <a:latin typeface="Trade Gothic LT Std"/>
              <a:cs typeface="Trade Gothic LT Std"/>
            </a:endParaRPr>
          </a:p>
        </p:txBody>
      </p:sp>
    </p:spTree>
    <p:extLst>
      <p:ext uri="{BB962C8B-B14F-4D97-AF65-F5344CB8AC3E}">
        <p14:creationId xmlns:p14="http://schemas.microsoft.com/office/powerpoint/2010/main" val="427420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A_deck_wrapup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49222" y="804333"/>
            <a:ext cx="3880556" cy="804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1065" y="3736622"/>
            <a:ext cx="5717823" cy="1879600"/>
          </a:xfrm>
          <a:prstGeom prst="rect">
            <a:avLst/>
          </a:prstGeom>
          <a:solidFill>
            <a:srgbClr val="70B3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3223" y="635000"/>
            <a:ext cx="78881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70B309"/>
                </a:solidFill>
                <a:latin typeface="Trade Gothic LT Std"/>
                <a:cs typeface="Trade Gothic LT Std"/>
              </a:rPr>
              <a:t>Step 3</a:t>
            </a:r>
            <a:endParaRPr lang="en-US" sz="6600" dirty="0">
              <a:solidFill>
                <a:srgbClr val="70B309"/>
              </a:solidFill>
              <a:latin typeface="Trade Gothic LT Std"/>
              <a:cs typeface="Trade Gothic LT St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667" y="3666067"/>
            <a:ext cx="8311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6000" u="sng" dirty="0" smtClean="0">
                <a:solidFill>
                  <a:prstClr val="white"/>
                </a:solidFill>
                <a:latin typeface="Trade Gothic LT Std"/>
                <a:cs typeface="Trade Gothic LT Std"/>
              </a:rPr>
              <a:t>Partner</a:t>
            </a:r>
            <a:r>
              <a:rPr lang="en-US" sz="6000" dirty="0" smtClean="0">
                <a:solidFill>
                  <a:prstClr val="white"/>
                </a:solidFill>
                <a:latin typeface="Trade Gothic LT Std"/>
                <a:cs typeface="Trade Gothic LT Std"/>
              </a:rPr>
              <a:t> with social team</a:t>
            </a:r>
            <a:endParaRPr lang="en-US" sz="6000" dirty="0">
              <a:solidFill>
                <a:prstClr val="white"/>
              </a:solidFill>
              <a:latin typeface="Trade Gothic LT Std"/>
              <a:cs typeface="Trade Gothic LT Std"/>
            </a:endParaRPr>
          </a:p>
        </p:txBody>
      </p:sp>
    </p:spTree>
    <p:extLst>
      <p:ext uri="{BB962C8B-B14F-4D97-AF65-F5344CB8AC3E}">
        <p14:creationId xmlns:p14="http://schemas.microsoft.com/office/powerpoint/2010/main" val="9860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A_deck_wrapup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49222" y="804333"/>
            <a:ext cx="3880556" cy="804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1065" y="3736622"/>
            <a:ext cx="5717823" cy="1879600"/>
          </a:xfrm>
          <a:prstGeom prst="rect">
            <a:avLst/>
          </a:prstGeom>
          <a:solidFill>
            <a:srgbClr val="70B3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3223" y="635000"/>
            <a:ext cx="78881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70B309"/>
                </a:solidFill>
                <a:latin typeface="Trade Gothic LT Std"/>
                <a:cs typeface="Trade Gothic LT Std"/>
              </a:rPr>
              <a:t>Step 4</a:t>
            </a:r>
            <a:endParaRPr lang="en-US" sz="6600" dirty="0">
              <a:solidFill>
                <a:srgbClr val="70B309"/>
              </a:solidFill>
              <a:latin typeface="Trade Gothic LT Std"/>
              <a:cs typeface="Trade Gothic LT St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667" y="3666067"/>
            <a:ext cx="83114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Trade Gothic LT Std"/>
                <a:cs typeface="Trade Gothic LT Std"/>
              </a:rPr>
              <a:t>Listen</a:t>
            </a:r>
            <a:endParaRPr lang="en-US" sz="6600" dirty="0">
              <a:solidFill>
                <a:prstClr val="white"/>
              </a:solidFill>
              <a:latin typeface="Trade Gothic LT Std"/>
              <a:cs typeface="Trade Gothic LT Std"/>
            </a:endParaRPr>
          </a:p>
        </p:txBody>
      </p:sp>
    </p:spTree>
    <p:extLst>
      <p:ext uri="{BB962C8B-B14F-4D97-AF65-F5344CB8AC3E}">
        <p14:creationId xmlns:p14="http://schemas.microsoft.com/office/powerpoint/2010/main" val="27455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A_deck_wrapu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9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4015050769_a16b4d99e3_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078" y="0"/>
            <a:ext cx="10290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07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MA_dec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83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MA_deck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8667" y="2286000"/>
            <a:ext cx="8029222" cy="2328333"/>
          </a:xfrm>
          <a:prstGeom prst="rect">
            <a:avLst/>
          </a:prstGeom>
          <a:solidFill>
            <a:srgbClr val="70B3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word_clou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02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A_deck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9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5">
    <a:dk1>
      <a:srgbClr val="FFFFFF"/>
    </a:dk1>
    <a:lt1>
      <a:srgbClr val="595959"/>
    </a:lt1>
    <a:dk2>
      <a:srgbClr val="FFFFFF"/>
    </a:dk2>
    <a:lt2>
      <a:srgbClr val="595959"/>
    </a:lt2>
    <a:accent1>
      <a:srgbClr val="5F9D2D"/>
    </a:accent1>
    <a:accent2>
      <a:srgbClr val="FFFB00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FFFFFF"/>
    </a:hlink>
    <a:folHlink>
      <a:srgbClr val="FFFFFF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185</Words>
  <Application>Microsoft Office PowerPoint</Application>
  <PresentationFormat>On-screen Show (4:3)</PresentationFormat>
  <Paragraphs>51</Paragraphs>
  <Slides>59</Slides>
  <Notes>8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  <vt:variant>
        <vt:lpstr>Custom Shows</vt:lpstr>
      </vt:variant>
      <vt:variant>
        <vt:i4>1</vt:i4>
      </vt:variant>
    </vt:vector>
  </HeadingPairs>
  <TitlesOfParts>
    <vt:vector size="6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FMI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E. McDonnell  (FMI)</dc:creator>
  <cp:lastModifiedBy>Teena M. Pham  (FMI)</cp:lastModifiedBy>
  <cp:revision>13</cp:revision>
  <dcterms:created xsi:type="dcterms:W3CDTF">2013-06-18T13:13:33Z</dcterms:created>
  <dcterms:modified xsi:type="dcterms:W3CDTF">2014-08-20T16:22:53Z</dcterms:modified>
</cp:coreProperties>
</file>