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94" r:id="rId3"/>
    <p:sldMasterId id="2147483706" r:id="rId4"/>
    <p:sldMasterId id="2147483718" r:id="rId5"/>
    <p:sldMasterId id="2147483721" r:id="rId6"/>
  </p:sldMasterIdLst>
  <p:notesMasterIdLst>
    <p:notesMasterId r:id="rId66"/>
  </p:notesMasterIdLst>
  <p:sldIdLst>
    <p:sldId id="256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</p:sldIdLst>
  <p:sldSz cx="9144000" cy="6858000" type="screen4x3"/>
  <p:notesSz cx="6858000" cy="9144000"/>
  <p:custShowLst>
    <p:custShow name="Custom Show 1" id="0">
      <p:sldLst>
        <p:sld r:id="rId7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amkuhns\Documents\FCSM%20chart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amkuhns\Documents\FCSM%20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square"/>
            <c:size val="5"/>
          </c:marker>
          <c:dPt>
            <c:idx val="24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</c:dPt>
          <c:cat>
            <c:numRef>
              <c:f>'C:\Users\amkuhns\Documents\[FCSM charts.xlsx]CPI Chart'!$A$8:$A$32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'C:\Users\amkuhns\Documents\[FCSM charts.xlsx]CPI Chart'!$B$8:$B$32</c:f>
              <c:numCache>
                <c:formatCode>General</c:formatCode>
                <c:ptCount val="25"/>
                <c:pt idx="0">
                  <c:v>5.8</c:v>
                </c:pt>
                <c:pt idx="1">
                  <c:v>2.9</c:v>
                </c:pt>
                <c:pt idx="2">
                  <c:v>1.2</c:v>
                </c:pt>
                <c:pt idx="3">
                  <c:v>2.2000000000000002</c:v>
                </c:pt>
                <c:pt idx="4">
                  <c:v>2.4</c:v>
                </c:pt>
                <c:pt idx="5">
                  <c:v>2.8</c:v>
                </c:pt>
                <c:pt idx="6">
                  <c:v>3.3</c:v>
                </c:pt>
                <c:pt idx="7">
                  <c:v>2.6</c:v>
                </c:pt>
                <c:pt idx="8">
                  <c:v>2.2000000000000002</c:v>
                </c:pt>
                <c:pt idx="9">
                  <c:v>2.1</c:v>
                </c:pt>
                <c:pt idx="10">
                  <c:v>2.2999999999999998</c:v>
                </c:pt>
                <c:pt idx="11">
                  <c:v>3.2</c:v>
                </c:pt>
                <c:pt idx="12">
                  <c:v>1.8</c:v>
                </c:pt>
                <c:pt idx="13">
                  <c:v>2.2000000000000002</c:v>
                </c:pt>
                <c:pt idx="14">
                  <c:v>3.4</c:v>
                </c:pt>
                <c:pt idx="15">
                  <c:v>2.4</c:v>
                </c:pt>
                <c:pt idx="16">
                  <c:v>2.4</c:v>
                </c:pt>
                <c:pt idx="17">
                  <c:v>4</c:v>
                </c:pt>
                <c:pt idx="18">
                  <c:v>5.5</c:v>
                </c:pt>
                <c:pt idx="19">
                  <c:v>1.8</c:v>
                </c:pt>
                <c:pt idx="20">
                  <c:v>0.8</c:v>
                </c:pt>
                <c:pt idx="21">
                  <c:v>3.7</c:v>
                </c:pt>
                <c:pt idx="22">
                  <c:v>2.6</c:v>
                </c:pt>
                <c:pt idx="23">
                  <c:v>1.4</c:v>
                </c:pt>
                <c:pt idx="24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914816"/>
        <c:axId val="94924800"/>
      </c:lineChart>
      <c:catAx>
        <c:axId val="94914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4924800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949248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 Change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4914816"/>
        <c:crosses val="autoZero"/>
        <c:crossBetween val="between"/>
      </c:valAx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egendEntry>
        <c:idx val="14"/>
        <c:delete val="1"/>
      </c:legendEntry>
      <c:legendEntry>
        <c:idx val="15"/>
        <c:delete val="1"/>
      </c:legendEntry>
      <c:legendEntry>
        <c:idx val="16"/>
        <c:delete val="1"/>
      </c:legendEntry>
      <c:legendEntry>
        <c:idx val="17"/>
        <c:delete val="1"/>
      </c:legendEntry>
      <c:legendEntry>
        <c:idx val="18"/>
        <c:delete val="1"/>
      </c:legendEntry>
      <c:legendEntry>
        <c:idx val="19"/>
        <c:delete val="1"/>
      </c:legendEntry>
      <c:legendEntry>
        <c:idx val="20"/>
        <c:delete val="1"/>
      </c:legendEntry>
      <c:legendEntry>
        <c:idx val="21"/>
        <c:delete val="1"/>
      </c:legendEntry>
      <c:legendEntry>
        <c:idx val="23"/>
        <c:delete val="1"/>
      </c:legendEntry>
      <c:layout>
        <c:manualLayout>
          <c:xMode val="edge"/>
          <c:yMode val="edge"/>
          <c:x val="0.32521716307200738"/>
          <c:y val="0.90528181516287265"/>
          <c:w val="0.35246422458062315"/>
          <c:h val="7.788198887176055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4"/>
            <c:bubble3D val="0"/>
            <c:explosion val="13"/>
          </c:dPt>
          <c:dPt>
            <c:idx val="7"/>
            <c:bubble3D val="0"/>
            <c:spPr>
              <a:solidFill>
                <a:srgbClr val="9F0EBC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Sheet1!$A$12:$A$18</c:f>
              <c:strCache>
                <c:ptCount val="7"/>
                <c:pt idx="0">
                  <c:v>Wholesale Trade</c:v>
                </c:pt>
                <c:pt idx="1">
                  <c:v>Retail Trade</c:v>
                </c:pt>
                <c:pt idx="2">
                  <c:v>Packaging</c:v>
                </c:pt>
                <c:pt idx="3">
                  <c:v>Finance, Insurance, and Other</c:v>
                </c:pt>
                <c:pt idx="4">
                  <c:v>Farm and Agribusiness</c:v>
                </c:pt>
                <c:pt idx="5">
                  <c:v>Food Processing</c:v>
                </c:pt>
                <c:pt idx="6">
                  <c:v>Energy and Transportation</c:v>
                </c:pt>
              </c:strCache>
            </c:strRef>
          </c:cat>
          <c:val>
            <c:numRef>
              <c:f>Sheet1!$B$12:$B$18</c:f>
              <c:numCache>
                <c:formatCode>General</c:formatCode>
                <c:ptCount val="7"/>
                <c:pt idx="0">
                  <c:v>13.9</c:v>
                </c:pt>
                <c:pt idx="1">
                  <c:v>22.6</c:v>
                </c:pt>
                <c:pt idx="2">
                  <c:v>3.1</c:v>
                </c:pt>
                <c:pt idx="3">
                  <c:v>7.2</c:v>
                </c:pt>
                <c:pt idx="4">
                  <c:v>18.2</c:v>
                </c:pt>
                <c:pt idx="5">
                  <c:v>24</c:v>
                </c:pt>
                <c:pt idx="6">
                  <c:v>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830574997569744"/>
          <c:y val="1.4650312941651521E-2"/>
          <c:w val="0.37169425002430251"/>
          <c:h val="0.96996507167373325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v>PPI - Farm Products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Pt>
            <c:idx val="27"/>
            <c:bubble3D val="0"/>
            <c:spPr>
              <a:ln>
                <a:solidFill>
                  <a:srgbClr val="C00000"/>
                </a:solidFill>
              </a:ln>
            </c:spPr>
          </c:dPt>
          <c:cat>
            <c:numRef>
              <c:f>'CPI Chart'!$A$2:$A$31</c:f>
              <c:numCache>
                <c:formatCode>General</c:formatCode>
                <c:ptCount val="30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</c:numCache>
            </c:numRef>
          </c:cat>
          <c:val>
            <c:numRef>
              <c:f>'CPI Chart'!$D$2:$D$31</c:f>
              <c:numCache>
                <c:formatCode>#0.0</c:formatCode>
                <c:ptCount val="30"/>
                <c:pt idx="0">
                  <c:v>3</c:v>
                </c:pt>
                <c:pt idx="1">
                  <c:v>-9.9</c:v>
                </c:pt>
                <c:pt idx="2">
                  <c:v>-2.2999999999999998</c:v>
                </c:pt>
                <c:pt idx="3">
                  <c:v>2.8</c:v>
                </c:pt>
                <c:pt idx="4">
                  <c:v>9.8000000000000007</c:v>
                </c:pt>
                <c:pt idx="5">
                  <c:v>5.7</c:v>
                </c:pt>
                <c:pt idx="6">
                  <c:v>1.2</c:v>
                </c:pt>
                <c:pt idx="7">
                  <c:v>-5.8</c:v>
                </c:pt>
                <c:pt idx="8">
                  <c:v>-2</c:v>
                </c:pt>
                <c:pt idx="9">
                  <c:v>3.4</c:v>
                </c:pt>
                <c:pt idx="10">
                  <c:v>-0.70000000000000007</c:v>
                </c:pt>
                <c:pt idx="11">
                  <c:v>1</c:v>
                </c:pt>
                <c:pt idx="12">
                  <c:v>14</c:v>
                </c:pt>
                <c:pt idx="13">
                  <c:v>-7.8</c:v>
                </c:pt>
                <c:pt idx="14">
                  <c:v>-7.4</c:v>
                </c:pt>
                <c:pt idx="15">
                  <c:v>-5.9</c:v>
                </c:pt>
                <c:pt idx="16">
                  <c:v>1.1000000000000001</c:v>
                </c:pt>
                <c:pt idx="17">
                  <c:v>4.3</c:v>
                </c:pt>
                <c:pt idx="18">
                  <c:v>-4.5999999999999996</c:v>
                </c:pt>
                <c:pt idx="19">
                  <c:v>12.6</c:v>
                </c:pt>
                <c:pt idx="20">
                  <c:v>10.6</c:v>
                </c:pt>
                <c:pt idx="21">
                  <c:v>-3.9</c:v>
                </c:pt>
                <c:pt idx="22">
                  <c:v>-1.3</c:v>
                </c:pt>
                <c:pt idx="23">
                  <c:v>22.6</c:v>
                </c:pt>
                <c:pt idx="24">
                  <c:v>12.5</c:v>
                </c:pt>
                <c:pt idx="25">
                  <c:v>-16.600000000000001</c:v>
                </c:pt>
                <c:pt idx="26">
                  <c:v>12.2</c:v>
                </c:pt>
                <c:pt idx="27">
                  <c:v>23.6</c:v>
                </c:pt>
                <c:pt idx="28">
                  <c:v>3.1</c:v>
                </c:pt>
                <c:pt idx="29">
                  <c:v>1.4</c:v>
                </c:pt>
              </c:numCache>
            </c:numRef>
          </c:val>
          <c:smooth val="0"/>
        </c:ser>
        <c:ser>
          <c:idx val="2"/>
          <c:order val="1"/>
          <c:tx>
            <c:v>PPI - Processed Food and Feed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'CPI Chart'!$A$2:$A$31</c:f>
              <c:numCache>
                <c:formatCode>General</c:formatCode>
                <c:ptCount val="30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</c:numCache>
            </c:numRef>
          </c:cat>
          <c:val>
            <c:numRef>
              <c:f>'CPI Chart'!$E$2:$E$31</c:f>
              <c:numCache>
                <c:formatCode>#0.0</c:formatCode>
                <c:ptCount val="30"/>
                <c:pt idx="0">
                  <c:v>3.5</c:v>
                </c:pt>
                <c:pt idx="1">
                  <c:v>-1.8</c:v>
                </c:pt>
                <c:pt idx="2">
                  <c:v>1.8</c:v>
                </c:pt>
                <c:pt idx="3">
                  <c:v>2.4</c:v>
                </c:pt>
                <c:pt idx="4">
                  <c:v>4.4000000000000004</c:v>
                </c:pt>
                <c:pt idx="5">
                  <c:v>4.5</c:v>
                </c:pt>
                <c:pt idx="6">
                  <c:v>3.5</c:v>
                </c:pt>
                <c:pt idx="7">
                  <c:v>0</c:v>
                </c:pt>
                <c:pt idx="8">
                  <c:v>0.2</c:v>
                </c:pt>
                <c:pt idx="9">
                  <c:v>1.6</c:v>
                </c:pt>
                <c:pt idx="10">
                  <c:v>1.2</c:v>
                </c:pt>
                <c:pt idx="11">
                  <c:v>1.2</c:v>
                </c:pt>
                <c:pt idx="12">
                  <c:v>5</c:v>
                </c:pt>
                <c:pt idx="13">
                  <c:v>0.5</c:v>
                </c:pt>
                <c:pt idx="14">
                  <c:v>-1.8</c:v>
                </c:pt>
                <c:pt idx="15">
                  <c:v>-0.4</c:v>
                </c:pt>
                <c:pt idx="16">
                  <c:v>1.5</c:v>
                </c:pt>
                <c:pt idx="17">
                  <c:v>3.2</c:v>
                </c:pt>
                <c:pt idx="18">
                  <c:v>-0.8</c:v>
                </c:pt>
                <c:pt idx="19">
                  <c:v>5.3</c:v>
                </c:pt>
                <c:pt idx="20">
                  <c:v>5.4</c:v>
                </c:pt>
                <c:pt idx="21">
                  <c:v>1.3</c:v>
                </c:pt>
                <c:pt idx="22">
                  <c:v>0.5</c:v>
                </c:pt>
                <c:pt idx="23">
                  <c:v>7.3</c:v>
                </c:pt>
                <c:pt idx="24">
                  <c:v>9.3000000000000007</c:v>
                </c:pt>
                <c:pt idx="25">
                  <c:v>-2.4</c:v>
                </c:pt>
                <c:pt idx="26">
                  <c:v>3.5</c:v>
                </c:pt>
                <c:pt idx="27">
                  <c:v>8.3000000000000007</c:v>
                </c:pt>
                <c:pt idx="28">
                  <c:v>3.9</c:v>
                </c:pt>
                <c:pt idx="29">
                  <c:v>1.5</c:v>
                </c:pt>
              </c:numCache>
            </c:numRef>
          </c:val>
          <c:smooth val="0"/>
        </c:ser>
        <c:ser>
          <c:idx val="0"/>
          <c:order val="2"/>
          <c:tx>
            <c:v>CPI - Food</c:v>
          </c:tx>
          <c:marker>
            <c:symbol val="none"/>
          </c:marker>
          <c:cat>
            <c:numRef>
              <c:f>'CPI Chart'!$A$2:$A$31</c:f>
              <c:numCache>
                <c:formatCode>General</c:formatCode>
                <c:ptCount val="30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</c:numCache>
            </c:numRef>
          </c:cat>
          <c:val>
            <c:numRef>
              <c:f>'CPI Chart'!$B$2:$B$31</c:f>
              <c:numCache>
                <c:formatCode>#0.0</c:formatCode>
                <c:ptCount val="30"/>
                <c:pt idx="0" formatCode="General">
                  <c:v>3.8</c:v>
                </c:pt>
                <c:pt idx="1">
                  <c:v>2.2999999999999998</c:v>
                </c:pt>
                <c:pt idx="2">
                  <c:v>3.2</c:v>
                </c:pt>
                <c:pt idx="3">
                  <c:v>4.0999999999999996</c:v>
                </c:pt>
                <c:pt idx="4">
                  <c:v>4.0999999999999996</c:v>
                </c:pt>
                <c:pt idx="5">
                  <c:v>5.8</c:v>
                </c:pt>
                <c:pt idx="6">
                  <c:v>5.8</c:v>
                </c:pt>
                <c:pt idx="7">
                  <c:v>2.9</c:v>
                </c:pt>
                <c:pt idx="8">
                  <c:v>1.2</c:v>
                </c:pt>
                <c:pt idx="9">
                  <c:v>2.2000000000000002</c:v>
                </c:pt>
                <c:pt idx="10">
                  <c:v>2.4</c:v>
                </c:pt>
                <c:pt idx="11">
                  <c:v>2.8</c:v>
                </c:pt>
                <c:pt idx="12">
                  <c:v>3.3</c:v>
                </c:pt>
                <c:pt idx="13">
                  <c:v>2.6</c:v>
                </c:pt>
                <c:pt idx="14">
                  <c:v>2.2000000000000002</c:v>
                </c:pt>
                <c:pt idx="15">
                  <c:v>2.1</c:v>
                </c:pt>
                <c:pt idx="16">
                  <c:v>2.2999999999999998</c:v>
                </c:pt>
                <c:pt idx="17">
                  <c:v>3.2</c:v>
                </c:pt>
                <c:pt idx="18">
                  <c:v>1.8</c:v>
                </c:pt>
                <c:pt idx="19">
                  <c:v>2.2000000000000002</c:v>
                </c:pt>
                <c:pt idx="20">
                  <c:v>3.4</c:v>
                </c:pt>
                <c:pt idx="21">
                  <c:v>2.4</c:v>
                </c:pt>
                <c:pt idx="22">
                  <c:v>2.4</c:v>
                </c:pt>
                <c:pt idx="23">
                  <c:v>4</c:v>
                </c:pt>
                <c:pt idx="24">
                  <c:v>5.5</c:v>
                </c:pt>
                <c:pt idx="25">
                  <c:v>1.8</c:v>
                </c:pt>
                <c:pt idx="26">
                  <c:v>0.8</c:v>
                </c:pt>
                <c:pt idx="27">
                  <c:v>3.7</c:v>
                </c:pt>
                <c:pt idx="28">
                  <c:v>2.6</c:v>
                </c:pt>
                <c:pt idx="29">
                  <c:v>1.4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053120"/>
        <c:axId val="94054656"/>
      </c:lineChart>
      <c:catAx>
        <c:axId val="9405312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crossAx val="94054656"/>
        <c:crosses val="autoZero"/>
        <c:auto val="1"/>
        <c:lblAlgn val="ctr"/>
        <c:lblOffset val="100"/>
        <c:tickLblSkip val="5"/>
        <c:noMultiLvlLbl val="0"/>
      </c:catAx>
      <c:valAx>
        <c:axId val="940546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Percent</a:t>
                </a:r>
                <a:r>
                  <a:rPr lang="en-US" sz="1400" baseline="0" dirty="0" smtClean="0"/>
                  <a:t> Change</a:t>
                </a:r>
                <a:endParaRPr lang="en-US" sz="1400" dirty="0"/>
              </a:p>
            </c:rich>
          </c:tx>
          <c:layout/>
          <c:overlay val="0"/>
        </c:title>
        <c:numFmt formatCode="#0.0" sourceLinked="1"/>
        <c:majorTickMark val="none"/>
        <c:minorTickMark val="none"/>
        <c:tickLblPos val="nextTo"/>
        <c:spPr>
          <a:ln w="9525">
            <a:noFill/>
          </a:ln>
        </c:spPr>
        <c:crossAx val="9405312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7.3278531155827761E-2"/>
          <c:y val="1.8564888842440827E-2"/>
          <c:w val="0.47476280742684951"/>
          <c:h val="0.2243191117558849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Monthy!$B$1</c:f>
              <c:strCache>
                <c:ptCount val="1"/>
                <c:pt idx="0">
                  <c:v>PPI - Farm Products</c:v>
                </c:pt>
              </c:strCache>
            </c:strRef>
          </c:tx>
          <c:marker>
            <c:symbol val="none"/>
          </c:marker>
          <c:cat>
            <c:strRef>
              <c:f>Monthy!$A$2:$A$13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Monthy!$B$2:$B$13</c:f>
              <c:numCache>
                <c:formatCode>#0.0</c:formatCode>
                <c:ptCount val="12"/>
                <c:pt idx="0">
                  <c:v>1.9000000000000001</c:v>
                </c:pt>
                <c:pt idx="1">
                  <c:v>0.5</c:v>
                </c:pt>
                <c:pt idx="2">
                  <c:v>2.9</c:v>
                </c:pt>
                <c:pt idx="3">
                  <c:v>-2.1</c:v>
                </c:pt>
                <c:pt idx="4">
                  <c:v>-1</c:v>
                </c:pt>
                <c:pt idx="5">
                  <c:v>-0.2</c:v>
                </c:pt>
                <c:pt idx="6">
                  <c:v>5</c:v>
                </c:pt>
                <c:pt idx="7">
                  <c:v>2.8</c:v>
                </c:pt>
                <c:pt idx="8">
                  <c:v>0.4</c:v>
                </c:pt>
                <c:pt idx="9">
                  <c:v>-1</c:v>
                </c:pt>
                <c:pt idx="10">
                  <c:v>0.8</c:v>
                </c:pt>
                <c:pt idx="11">
                  <c:v>0.1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Monthy!$C$1</c:f>
              <c:strCache>
                <c:ptCount val="1"/>
                <c:pt idx="0">
                  <c:v>PPI - Processed Foods and Feeds</c:v>
                </c:pt>
              </c:strCache>
            </c:strRef>
          </c:tx>
          <c:marker>
            <c:symbol val="none"/>
          </c:marker>
          <c:val>
            <c:numRef>
              <c:f>Monthy!$C$2:$C$13</c:f>
              <c:numCache>
                <c:formatCode>#0.0</c:formatCode>
                <c:ptCount val="12"/>
                <c:pt idx="0">
                  <c:v>0.4</c:v>
                </c:pt>
                <c:pt idx="1">
                  <c:v>0.1</c:v>
                </c:pt>
                <c:pt idx="2">
                  <c:v>0.30000000000000004</c:v>
                </c:pt>
                <c:pt idx="3">
                  <c:v>0.30000000000000004</c:v>
                </c:pt>
                <c:pt idx="4">
                  <c:v>0.2</c:v>
                </c:pt>
                <c:pt idx="5">
                  <c:v>0.4</c:v>
                </c:pt>
                <c:pt idx="6">
                  <c:v>0.60000000000000009</c:v>
                </c:pt>
                <c:pt idx="7">
                  <c:v>1.4</c:v>
                </c:pt>
                <c:pt idx="8">
                  <c:v>0.70000000000000007</c:v>
                </c:pt>
                <c:pt idx="9">
                  <c:v>0.1</c:v>
                </c:pt>
                <c:pt idx="10">
                  <c:v>0.1</c:v>
                </c:pt>
                <c:pt idx="11">
                  <c:v>-0.5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Monthy!$D$1</c:f>
              <c:strCache>
                <c:ptCount val="1"/>
                <c:pt idx="0">
                  <c:v>CPI - Food</c:v>
                </c:pt>
              </c:strCache>
            </c:strRef>
          </c:tx>
          <c:marker>
            <c:symbol val="none"/>
          </c:marker>
          <c:val>
            <c:numRef>
              <c:f>Monthy!$D$2:$D$13</c:f>
              <c:numCache>
                <c:formatCode>#0.0</c:formatCode>
                <c:ptCount val="12"/>
                <c:pt idx="0">
                  <c:v>0.60000000000000009</c:v>
                </c:pt>
                <c:pt idx="1">
                  <c:v>-0.1</c:v>
                </c:pt>
                <c:pt idx="2">
                  <c:v>0.1</c:v>
                </c:pt>
                <c:pt idx="3">
                  <c:v>0.2</c:v>
                </c:pt>
                <c:pt idx="4">
                  <c:v>0</c:v>
                </c:pt>
                <c:pt idx="5">
                  <c:v>0.1</c:v>
                </c:pt>
                <c:pt idx="6">
                  <c:v>0</c:v>
                </c:pt>
                <c:pt idx="7">
                  <c:v>0.2</c:v>
                </c:pt>
                <c:pt idx="8">
                  <c:v>0.1</c:v>
                </c:pt>
                <c:pt idx="9">
                  <c:v>0.2</c:v>
                </c:pt>
                <c:pt idx="10">
                  <c:v>0</c:v>
                </c:pt>
                <c:pt idx="11">
                  <c:v>0.2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028928"/>
        <c:axId val="94030464"/>
      </c:lineChart>
      <c:catAx>
        <c:axId val="940289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4030464"/>
        <c:crosses val="autoZero"/>
        <c:auto val="1"/>
        <c:lblAlgn val="ctr"/>
        <c:lblOffset val="100"/>
        <c:noMultiLvlLbl val="0"/>
      </c:catAx>
      <c:valAx>
        <c:axId val="940304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Percent</a:t>
                </a:r>
                <a:r>
                  <a:rPr lang="en-US" sz="1400" baseline="0" dirty="0" smtClean="0"/>
                  <a:t> </a:t>
                </a:r>
                <a:r>
                  <a:rPr lang="en-US" sz="1400" dirty="0" smtClean="0"/>
                  <a:t>Change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1.9230769230769239E-2"/>
              <c:y val="0.17548643628848723"/>
            </c:manualLayout>
          </c:layout>
          <c:overlay val="0"/>
        </c:title>
        <c:numFmt formatCode="#0.0" sourceLinked="1"/>
        <c:majorTickMark val="none"/>
        <c:minorTickMark val="none"/>
        <c:tickLblPos val="nextTo"/>
        <c:crossAx val="94028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86207012584966"/>
          <c:y val="5.169993285723009E-2"/>
          <c:w val="0.29004391278013325"/>
          <c:h val="0.35317213154415983"/>
        </c:manualLayout>
      </c:layout>
      <c:overlay val="1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0.14783</cdr:x>
      <cdr:y>0.01295</cdr:y>
    </cdr:from>
    <cdr:to>
      <cdr:x>0.73116</cdr:x>
      <cdr:y>0.21499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5400" y="58596"/>
          <a:ext cx="5111721" cy="9144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2400" b="1" dirty="0"/>
        </a:p>
      </cdr:txBody>
    </cdr:sp>
  </cdr:relSizeAnchor>
  <cdr:relSizeAnchor xmlns:cdr="http://schemas.openxmlformats.org/drawingml/2006/chartDrawing">
    <cdr:from>
      <cdr:x>0.41739</cdr:x>
      <cdr:y>0.90915</cdr:y>
    </cdr:from>
    <cdr:to>
      <cdr:x>0.53043</cdr:x>
      <cdr:y>0.9765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34953" y="4184056"/>
          <a:ext cx="930274" cy="3099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Historic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0.56522</cdr:x>
      <cdr:y>0.90915</cdr:y>
    </cdr:from>
    <cdr:to>
      <cdr:x>0.67826</cdr:x>
      <cdr:y>0.9765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953000" y="4114800"/>
          <a:ext cx="990600" cy="3048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/>
            <a:t>Predicted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0.12963</cdr:x>
      <cdr:y>0.0361</cdr:y>
    </cdr:from>
    <cdr:to>
      <cdr:x>0.73148</cdr:x>
      <cdr:y>0.23297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1066800" y="152400"/>
          <a:ext cx="4953000" cy="8309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/>
            <a:t>20 year average rate of annual food price inflation (1993 – 2013): </a:t>
          </a:r>
          <a:r>
            <a:rPr lang="en-US" sz="2400" b="1" dirty="0"/>
            <a:t>2.76 % </a:t>
          </a:r>
        </a:p>
      </cdr:txBody>
    </cdr:sp>
  </cdr:relSizeAnchor>
  <cdr:relSizeAnchor xmlns:cdr="http://schemas.openxmlformats.org/drawingml/2006/chartDrawing">
    <cdr:from>
      <cdr:x>0.11111</cdr:x>
      <cdr:y>0.48017</cdr:y>
    </cdr:from>
    <cdr:to>
      <cdr:x>0.97222</cdr:x>
      <cdr:y>0.5235</cdr:y>
    </cdr:to>
    <cdr:cxnSp macro="">
      <cdr:nvCxnSpPr>
        <cdr:cNvPr id="6" name="Straight Connector 5"/>
        <cdr:cNvCxnSpPr/>
      </cdr:nvCxnSpPr>
      <cdr:spPr>
        <a:xfrm xmlns:a="http://schemas.openxmlformats.org/drawingml/2006/main">
          <a:off x="914400" y="2209800"/>
          <a:ext cx="7086600" cy="19945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0.61111</cdr:x>
      <cdr:y>0.96033</cdr:y>
    </cdr:from>
    <cdr:to>
      <cdr:x>1</cdr:x>
      <cdr:y>1</cdr:y>
    </cdr:to>
    <cdr:sp macro="" textlink="">
      <cdr:nvSpPr>
        <cdr:cNvPr id="9" name="Text Box 5"/>
        <cdr:cNvSpPr txBox="1"/>
      </cdr:nvSpPr>
      <cdr:spPr>
        <a:xfrm xmlns:a="http://schemas.openxmlformats.org/drawingml/2006/main">
          <a:off x="5029200" y="4419600"/>
          <a:ext cx="3200400" cy="182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i="1" dirty="0">
              <a:latin typeface="Times New Roman" panose="02020603050405020304" pitchFamily="18" charset="0"/>
              <a:cs typeface="Times New Roman" panose="02020603050405020304" pitchFamily="18" charset="0"/>
            </a:rPr>
            <a:t>Source: </a:t>
          </a:r>
          <a:r>
            <a:rPr lang="en-US" sz="9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ERS, Food Price Outlook 2014, BLS</a:t>
          </a:r>
          <a:r>
            <a:rPr lang="en-US" sz="900" i="1" dirty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900" i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CPI (</a:t>
          </a:r>
          <a:r>
            <a:rPr lang="en-US" sz="900" i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1990 </a:t>
          </a:r>
          <a:r>
            <a:rPr lang="en-US" sz="900" i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900" i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2013)</a:t>
          </a:r>
          <a:endParaRPr lang="en-US" sz="9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0.94399</cdr:x>
      <cdr:y>0.52984</cdr:y>
    </cdr:from>
    <cdr:to>
      <cdr:x>0.97176</cdr:x>
      <cdr:y>0.52984</cdr:y>
    </cdr:to>
    <cdr:cxnSp macro="">
      <cdr:nvCxnSpPr>
        <cdr:cNvPr id="10" name="Straight Connector 9"/>
        <cdr:cNvCxnSpPr/>
      </cdr:nvCxnSpPr>
      <cdr:spPr>
        <a:xfrm xmlns:a="http://schemas.openxmlformats.org/drawingml/2006/main">
          <a:off x="7768628" y="2438400"/>
          <a:ext cx="228600" cy="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0.02727</cdr:x>
      <cdr:y>0.93846</cdr:y>
    </cdr:from>
    <cdr:to>
      <cdr:x>0.6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600" y="4648200"/>
          <a:ext cx="4800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Source: ERS Food Dollar Series, 2012</a:t>
          </a:r>
          <a:endParaRPr lang="en-US" sz="9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0.02758</cdr:x>
      <cdr:y>0.91245</cdr:y>
    </cdr:from>
    <cdr:to>
      <cdr:x>0.48476</cdr:x>
      <cdr:y>0.97881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163902" y="3321169"/>
          <a:ext cx="2717321" cy="2415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i="1" dirty="0">
              <a:latin typeface="Times New Roman" panose="02020603050405020304" pitchFamily="18" charset="0"/>
              <a:cs typeface="Times New Roman" panose="02020603050405020304" pitchFamily="18" charset="0"/>
            </a:rPr>
            <a:t>Source: </a:t>
          </a:r>
          <a:r>
            <a:rPr lang="en-US" sz="9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BLS PPI </a:t>
          </a:r>
          <a:r>
            <a:rPr lang="en-US" sz="900" i="1" dirty="0">
              <a:latin typeface="Times New Roman" panose="02020603050405020304" pitchFamily="18" charset="0"/>
              <a:cs typeface="Times New Roman" panose="02020603050405020304" pitchFamily="18" charset="0"/>
            </a:rPr>
            <a:t>and CPI Data </a:t>
          </a:r>
          <a:r>
            <a:rPr lang="en-US" sz="9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1984</a:t>
          </a:r>
          <a:r>
            <a:rPr lang="en-US" sz="900" i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900" i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900" i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2013</a:t>
          </a:r>
          <a:endParaRPr lang="en-US" sz="9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0.7468</cdr:x>
      <cdr:y>0.89701</cdr:y>
    </cdr:from>
    <cdr:to>
      <cdr:x>0.99038</cdr:x>
      <cdr:y>0.98339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4438651" y="2571750"/>
          <a:ext cx="144780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i="1" dirty="0">
              <a:latin typeface="Times New Roman" panose="02020603050405020304" pitchFamily="18" charset="0"/>
              <a:cs typeface="Times New Roman" panose="02020603050405020304" pitchFamily="18" charset="0"/>
            </a:rPr>
            <a:t>Source: BLS CPI and</a:t>
          </a:r>
          <a:r>
            <a:rPr lang="en-US" sz="900" i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PPI, 2012</a:t>
          </a:r>
          <a:endParaRPr lang="en-US" sz="9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3A66E-DD06-494C-BE01-2389D25479CE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01680-AD52-4762-9445-FD0E84D0A7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58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7C880D-1EE3-422C-B5ED-27FCE1A5AE1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74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7C880D-1EE3-422C-B5ED-27FCE1A5AE1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74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05D16-7C1D-4269-AA4C-4F193B8997C3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331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5734" y="8686392"/>
            <a:ext cx="2972268" cy="4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22" tIns="46510" rIns="93022" bIns="4651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9CCA8407-4E21-4453-BDC9-8282632FDF8D}" type="slidenum">
              <a:rPr lang="en-US" sz="1200">
                <a:solidFill>
                  <a:prstClr val="black"/>
                </a:solidFill>
                <a:latin typeface="Arial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47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70" y="4344232"/>
            <a:ext cx="5485463" cy="4114387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05D16-7C1D-4269-AA4C-4F193B8997C3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57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2A15A6-B002-4D9C-A3A1-3EF7F87B06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90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0668" eaLnBrk="0" hangingPunct="0">
              <a:spcBef>
                <a:spcPct val="50000"/>
              </a:spcBef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algn="ctr" defTabSz="920668" eaLnBrk="0" hangingPunct="0">
              <a:spcBef>
                <a:spcPct val="50000"/>
              </a:spcBef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algn="ctr" defTabSz="920668" eaLnBrk="0" hangingPunct="0">
              <a:spcBef>
                <a:spcPct val="50000"/>
              </a:spcBef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algn="ctr" defTabSz="920668" eaLnBrk="0" hangingPunct="0">
              <a:spcBef>
                <a:spcPct val="50000"/>
              </a:spcBef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algn="ctr" defTabSz="920668" eaLnBrk="0" hangingPunct="0">
              <a:spcBef>
                <a:spcPct val="50000"/>
              </a:spcBef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algn="ctr" defTabSz="92066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algn="ctr" defTabSz="92066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algn="ctr" defTabSz="92066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algn="ctr" defTabSz="92066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86B810A4-098D-4E24-935E-C482727B31D6}" type="slidenum">
              <a:rPr lang="en-US" sz="1200" smtClean="0">
                <a:solidFill>
                  <a:prstClr val="black"/>
                </a:solidFill>
              </a:rPr>
              <a:pPr algn="r">
                <a:spcBef>
                  <a:spcPct val="0"/>
                </a:spcBef>
              </a:pPr>
              <a:t>17</a:t>
            </a:fld>
            <a:endParaRPr lang="en-US" sz="12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0272" y="680804"/>
            <a:ext cx="4503668" cy="3396210"/>
          </a:xfrm>
          <a:ln/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897628" y="4381500"/>
            <a:ext cx="5073616" cy="40801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0272" y="680804"/>
            <a:ext cx="4503668" cy="3396210"/>
          </a:xfrm>
          <a:ln/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897628" y="4381500"/>
            <a:ext cx="5073616" cy="40801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7C880D-1EE3-422C-B5ED-27FCE1A5AE1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34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7C880D-1EE3-422C-B5ED-27FCE1A5AE1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045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7C880D-1EE3-422C-B5ED-27FCE1A5AE1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74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7C880D-1EE3-422C-B5ED-27FCE1A5AE1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74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7C880D-1EE3-422C-B5ED-27FCE1A5AE1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74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148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B41F0-E9F4-4CB8-B98F-97AF0CA9CC62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02243-9BF8-44CF-ACA9-B6BF89743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B2C62-2D47-4F9B-8D6C-947C11019061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0C894-5C3B-4212-B807-52248BFF8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BEF8A-1F04-4E92-B967-648BD2AEAA4A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FB39E-3AC8-4F06-8B78-07D1FC486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ChangeArrowheads="1"/>
          </p:cNvSpPr>
          <p:nvPr userDrawn="1"/>
        </p:nvSpPr>
        <p:spPr bwMode="auto">
          <a:xfrm>
            <a:off x="7042150" y="6591300"/>
            <a:ext cx="19050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/>
            <a:r>
              <a:rPr lang="en-US" sz="700" dirty="0">
                <a:solidFill>
                  <a:srgbClr val="000000"/>
                </a:solidFill>
                <a:latin typeface="Arial" pitchFamily="34" charset="0"/>
              </a:rPr>
              <a:t> </a:t>
            </a:r>
            <a:fld id="{27F511C9-FF18-4473-9C80-90A420CD0FCC}" type="slidenum">
              <a:rPr lang="en-US" sz="700">
                <a:solidFill>
                  <a:srgbClr val="000000"/>
                </a:solidFill>
                <a:latin typeface="Arial" pitchFamily="34" charset="0"/>
              </a:rPr>
              <a:pPr algn="r" eaLnBrk="0" hangingPunct="0"/>
              <a:t>‹#›</a:t>
            </a:fld>
            <a:endParaRPr lang="en-US" sz="7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Rectangle 32"/>
          <p:cNvSpPr>
            <a:spLocks noChangeArrowheads="1"/>
          </p:cNvSpPr>
          <p:nvPr userDrawn="1"/>
        </p:nvSpPr>
        <p:spPr bwMode="auto">
          <a:xfrm>
            <a:off x="127000" y="6616700"/>
            <a:ext cx="2547938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en-US" sz="700" dirty="0" smtClean="0">
                <a:solidFill>
                  <a:srgbClr val="000000"/>
                </a:solidFill>
                <a:latin typeface="Arial" pitchFamily="34" charset="0"/>
              </a:rPr>
              <a:t>CSR Champion Call_July2014</a:t>
            </a:r>
            <a:endParaRPr lang="en-US" sz="7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" name="Picture 33" descr="SWY_R_HRZ_CL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6318250"/>
            <a:ext cx="11715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462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09700" y="3789363"/>
            <a:ext cx="6400800" cy="49053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4046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87438" y="2247900"/>
            <a:ext cx="7045325" cy="1406525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33632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334588"/>
            <a:ext cx="8905875" cy="527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990033"/>
              </a:buClr>
              <a:defRPr/>
            </a:lvl2pPr>
            <a:lvl3pPr>
              <a:buClr>
                <a:srgbClr val="990033"/>
              </a:buClr>
              <a:defRPr/>
            </a:lvl3pPr>
            <a:lvl4pPr>
              <a:buClr>
                <a:srgbClr val="990033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323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2425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1423988"/>
            <a:ext cx="4179888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23988"/>
            <a:ext cx="418147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1898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9068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9250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91058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819602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7318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96C4B-8DC7-43B2-9E55-23F67EB20CA7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0F3F9-56AA-402F-AB5D-6759AA4D9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583087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0436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263" y="585788"/>
            <a:ext cx="2225675" cy="5640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063" y="585788"/>
            <a:ext cx="6527800" cy="5640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7055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585788"/>
            <a:ext cx="8905875" cy="527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4325" y="1423988"/>
            <a:ext cx="4179888" cy="4802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23988"/>
            <a:ext cx="4181475" cy="4802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3383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585788"/>
            <a:ext cx="8905875" cy="527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14325" y="1423988"/>
            <a:ext cx="8513763" cy="4802187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4853246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4" descr="SWY_R_HRZ_CL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6318250"/>
            <a:ext cx="11715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1"/>
          <p:cNvSpPr>
            <a:spLocks noChangeArrowheads="1"/>
          </p:cNvSpPr>
          <p:nvPr userDrawn="1"/>
        </p:nvSpPr>
        <p:spPr bwMode="auto">
          <a:xfrm>
            <a:off x="7042150" y="6591300"/>
            <a:ext cx="19050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/>
            <a:r>
              <a:rPr lang="en-US" sz="700" dirty="0">
                <a:solidFill>
                  <a:srgbClr val="000000"/>
                </a:solidFill>
                <a:latin typeface="Arial" pitchFamily="34" charset="0"/>
              </a:rPr>
              <a:t> </a:t>
            </a:r>
            <a:fld id="{0C347947-8EBA-4A06-B346-96682BA4BFE5}" type="slidenum">
              <a:rPr lang="en-US" sz="700">
                <a:solidFill>
                  <a:srgbClr val="000000"/>
                </a:solidFill>
                <a:latin typeface="Arial" pitchFamily="34" charset="0"/>
              </a:rPr>
              <a:pPr algn="r" eaLnBrk="0" hangingPunct="0"/>
              <a:t>‹#›</a:t>
            </a:fld>
            <a:endParaRPr lang="en-US" sz="7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Rectangle 93"/>
          <p:cNvSpPr>
            <a:spLocks noChangeArrowheads="1"/>
          </p:cNvSpPr>
          <p:nvPr userDrawn="1"/>
        </p:nvSpPr>
        <p:spPr bwMode="auto">
          <a:xfrm>
            <a:off x="127000" y="6616700"/>
            <a:ext cx="230505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en-US" sz="700" dirty="0">
                <a:solidFill>
                  <a:srgbClr val="000000"/>
                </a:solidFill>
                <a:latin typeface="Arial" pitchFamily="34" charset="0"/>
              </a:rPr>
              <a:t>Board of Directors’ Meeting_December 2012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625" y="190500"/>
            <a:ext cx="71628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6888" y="1292225"/>
            <a:ext cx="3997325" cy="507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6613" y="1292225"/>
            <a:ext cx="3998912" cy="50768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8" name="Rectangle 76"/>
          <p:cNvSpPr>
            <a:spLocks noGrp="1" noChangeArrowheads="1"/>
          </p:cNvSpPr>
          <p:nvPr>
            <p:ph type="dt" sz="half" idx="10"/>
          </p:nvPr>
        </p:nvSpPr>
        <p:spPr>
          <a:xfrm>
            <a:off x="187325" y="6572250"/>
            <a:ext cx="283845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</a:rPr>
              <a:t>BoardMeeting_Dec_2011</a:t>
            </a:r>
          </a:p>
        </p:txBody>
      </p:sp>
    </p:spTree>
    <p:extLst>
      <p:ext uri="{BB962C8B-B14F-4D97-AF65-F5344CB8AC3E}">
        <p14:creationId xmlns:p14="http://schemas.microsoft.com/office/powerpoint/2010/main" val="198828414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4" descr="SWY_R_HRZ_CL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6318250"/>
            <a:ext cx="11715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1"/>
          <p:cNvSpPr>
            <a:spLocks noChangeArrowheads="1"/>
          </p:cNvSpPr>
          <p:nvPr userDrawn="1"/>
        </p:nvSpPr>
        <p:spPr bwMode="auto">
          <a:xfrm>
            <a:off x="7042150" y="6591300"/>
            <a:ext cx="19050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/>
            <a:r>
              <a:rPr lang="en-US" sz="700" dirty="0">
                <a:solidFill>
                  <a:srgbClr val="000000"/>
                </a:solidFill>
                <a:latin typeface="Arial" pitchFamily="34" charset="0"/>
              </a:rPr>
              <a:t> </a:t>
            </a:r>
            <a:fld id="{AC046A8E-DDCF-4BEF-A772-9FB155D0CF5B}" type="slidenum">
              <a:rPr lang="en-US" sz="700">
                <a:solidFill>
                  <a:srgbClr val="000000"/>
                </a:solidFill>
                <a:latin typeface="Arial" pitchFamily="34" charset="0"/>
              </a:rPr>
              <a:pPr algn="r" eaLnBrk="0" hangingPunct="0"/>
              <a:t>‹#›</a:t>
            </a:fld>
            <a:endParaRPr lang="en-US" sz="7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Rectangle 93"/>
          <p:cNvSpPr>
            <a:spLocks noChangeArrowheads="1"/>
          </p:cNvSpPr>
          <p:nvPr userDrawn="1"/>
        </p:nvSpPr>
        <p:spPr bwMode="auto">
          <a:xfrm>
            <a:off x="127000" y="6616700"/>
            <a:ext cx="230505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en-US" sz="700" dirty="0">
                <a:solidFill>
                  <a:srgbClr val="000000"/>
                </a:solidFill>
                <a:latin typeface="Arial" pitchFamily="34" charset="0"/>
              </a:rPr>
              <a:t>Board of Directors’ Meeting_December 2012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731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600200"/>
            <a:ext cx="3352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600200"/>
            <a:ext cx="3352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3733800"/>
            <a:ext cx="3352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53200"/>
            <a:ext cx="533400" cy="3048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 algn="ctr" eaLnBrk="0" hangingPunct="0">
              <a:spcBef>
                <a:spcPct val="50000"/>
              </a:spcBef>
              <a:defRPr/>
            </a:pPr>
            <a:fld id="{B99EFC96-BE3E-4FD4-B8BF-846A4159B695}" type="slidenum">
              <a:rPr lang="en-US">
                <a:solidFill>
                  <a:srgbClr val="000000"/>
                </a:solidFill>
              </a:rPr>
              <a:pPr algn="ctr" eaLnBrk="0" hangingPunct="0">
                <a:spcBef>
                  <a:spcPct val="50000"/>
                </a:spcBef>
                <a:defRPr/>
              </a:pPr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2550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0" y="3835400"/>
            <a:ext cx="9144000" cy="0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 dirty="0">
              <a:solidFill>
                <a:srgbClr val="515151"/>
              </a:solidFill>
              <a:latin typeface="Times" pitchFamily="1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 userDrawn="1"/>
        </p:nvSpPr>
        <p:spPr bwMode="auto">
          <a:xfrm>
            <a:off x="6477000" y="3352801"/>
            <a:ext cx="22098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>
                <a:solidFill>
                  <a:srgbClr val="515151"/>
                </a:solidFill>
                <a:latin typeface="Arial"/>
              </a:rPr>
              <a:t>INSERT CLIENT LOGO</a:t>
            </a:r>
            <a:br>
              <a:rPr lang="en-US" sz="1400" b="1" dirty="0">
                <a:solidFill>
                  <a:srgbClr val="515151"/>
                </a:solidFill>
                <a:latin typeface="Arial"/>
              </a:rPr>
            </a:br>
            <a:r>
              <a:rPr lang="en-US" sz="1100" dirty="0">
                <a:solidFill>
                  <a:srgbClr val="515151"/>
                </a:solidFill>
                <a:latin typeface="Arial"/>
              </a:rPr>
              <a:t>(in slide master view)</a:t>
            </a:r>
            <a:endParaRPr lang="en-US" sz="1400" dirty="0">
              <a:solidFill>
                <a:srgbClr val="51515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568163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0" y="3835400"/>
            <a:ext cx="9144000" cy="0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 dirty="0">
              <a:solidFill>
                <a:srgbClr val="515151"/>
              </a:solidFill>
              <a:latin typeface="Times" pitchFamily="1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 userDrawn="1"/>
        </p:nvSpPr>
        <p:spPr bwMode="auto">
          <a:xfrm>
            <a:off x="6477000" y="3352801"/>
            <a:ext cx="22098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>
                <a:solidFill>
                  <a:srgbClr val="515151"/>
                </a:solidFill>
                <a:latin typeface="Arial"/>
              </a:rPr>
              <a:t>INSERT CLIENT LOGO</a:t>
            </a:r>
            <a:br>
              <a:rPr lang="en-US" sz="1400" b="1" dirty="0">
                <a:solidFill>
                  <a:srgbClr val="515151"/>
                </a:solidFill>
                <a:latin typeface="Arial"/>
              </a:rPr>
            </a:br>
            <a:r>
              <a:rPr lang="en-US" sz="1100" dirty="0">
                <a:solidFill>
                  <a:srgbClr val="515151"/>
                </a:solidFill>
                <a:latin typeface="Arial"/>
              </a:rPr>
              <a:t>(in slide master view)</a:t>
            </a:r>
            <a:endParaRPr lang="en-US" sz="1400" dirty="0">
              <a:solidFill>
                <a:srgbClr val="51515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424153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0" y="3835400"/>
            <a:ext cx="9144000" cy="0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 dirty="0">
              <a:solidFill>
                <a:srgbClr val="515151"/>
              </a:solidFill>
              <a:latin typeface="Times" pitchFamily="1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 userDrawn="1"/>
        </p:nvSpPr>
        <p:spPr bwMode="auto">
          <a:xfrm>
            <a:off x="6477000" y="3352801"/>
            <a:ext cx="22098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>
                <a:solidFill>
                  <a:srgbClr val="515151"/>
                </a:solidFill>
                <a:latin typeface="Arial"/>
              </a:rPr>
              <a:t>INSERT CLIENT LOGO</a:t>
            </a:r>
            <a:br>
              <a:rPr lang="en-US" sz="1400" b="1" dirty="0">
                <a:solidFill>
                  <a:srgbClr val="515151"/>
                </a:solidFill>
                <a:latin typeface="Arial"/>
              </a:rPr>
            </a:br>
            <a:r>
              <a:rPr lang="en-US" sz="1100" dirty="0">
                <a:solidFill>
                  <a:srgbClr val="515151"/>
                </a:solidFill>
                <a:latin typeface="Arial"/>
              </a:rPr>
              <a:t>(in slide master view)</a:t>
            </a:r>
            <a:endParaRPr lang="en-US" sz="1400" dirty="0">
              <a:solidFill>
                <a:srgbClr val="51515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334291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58195-F1DD-48D2-92CE-76394BF4E849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E4B5B-E537-465D-98D9-ADAC59A29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4495800" cy="5105400"/>
          </a:xfrm>
        </p:spPr>
        <p:txBody>
          <a:bodyPr/>
          <a:lstStyle>
            <a:lvl1pPr marL="0" indent="1588">
              <a:spcBef>
                <a:spcPts val="600"/>
              </a:spcBef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ct val="95000"/>
              </a:lnSpc>
              <a:spcBef>
                <a:spcPts val="600"/>
              </a:spcBef>
              <a:buClr>
                <a:srgbClr val="E48801"/>
              </a:buClr>
              <a:defRPr>
                <a:solidFill>
                  <a:srgbClr val="E48801"/>
                </a:solidFill>
              </a:defRPr>
            </a:lvl2pPr>
            <a:lvl3pPr>
              <a:spcAft>
                <a:spcPts val="0"/>
              </a:spcAft>
              <a:defRPr sz="15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572000" y="1219200"/>
            <a:ext cx="4495800" cy="5105400"/>
          </a:xfrm>
        </p:spPr>
        <p:txBody>
          <a:bodyPr/>
          <a:lstStyle>
            <a:lvl1pPr marL="0" indent="1588">
              <a:spcBef>
                <a:spcPts val="600"/>
              </a:spcBef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ct val="95000"/>
              </a:lnSpc>
              <a:spcBef>
                <a:spcPts val="600"/>
              </a:spcBef>
              <a:buClr>
                <a:srgbClr val="E48801"/>
              </a:buClr>
              <a:defRPr>
                <a:solidFill>
                  <a:srgbClr val="E48801"/>
                </a:solidFill>
              </a:defRPr>
            </a:lvl2pPr>
            <a:lvl3pPr>
              <a:spcAft>
                <a:spcPts val="0"/>
              </a:spcAft>
              <a:defRPr sz="15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92364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A216-E71A-499C-80F2-62F371059F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C16C-74BA-4A07-9E04-A54FAD9C38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5084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A216-E71A-499C-80F2-62F371059F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C16C-74BA-4A07-9E04-A54FAD9C38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05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A216-E71A-499C-80F2-62F371059F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C16C-74BA-4A07-9E04-A54FAD9C38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71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A216-E71A-499C-80F2-62F371059F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C16C-74BA-4A07-9E04-A54FAD9C38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1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A216-E71A-499C-80F2-62F371059F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C16C-74BA-4A07-9E04-A54FAD9C38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7543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A216-E71A-499C-80F2-62F371059F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C16C-74BA-4A07-9E04-A54FAD9C38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17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A216-E71A-499C-80F2-62F371059F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C16C-74BA-4A07-9E04-A54FAD9C38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7467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A216-E71A-499C-80F2-62F371059F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C16C-74BA-4A07-9E04-A54FAD9C38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823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A216-E71A-499C-80F2-62F371059F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C16C-74BA-4A07-9E04-A54FAD9C38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88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15439-120D-490A-82EF-938752A81AB4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51C97-8543-4B2D-A3F5-7B6BCE918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A216-E71A-499C-80F2-62F371059F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C16C-74BA-4A07-9E04-A54FAD9C38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695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A216-E71A-499C-80F2-62F371059F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C16C-74BA-4A07-9E04-A54FAD9C38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049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A216-E71A-499C-80F2-62F371059F74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C16C-74BA-4A07-9E04-A54FAD9C38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084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A216-E71A-499C-80F2-62F371059F74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C16C-74BA-4A07-9E04-A54FAD9C38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05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A216-E71A-499C-80F2-62F371059F74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C16C-74BA-4A07-9E04-A54FAD9C38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710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A216-E71A-499C-80F2-62F371059F74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C16C-74BA-4A07-9E04-A54FAD9C38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1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A216-E71A-499C-80F2-62F371059F74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C16C-74BA-4A07-9E04-A54FAD9C38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543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A216-E71A-499C-80F2-62F371059F74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C16C-74BA-4A07-9E04-A54FAD9C38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17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A216-E71A-499C-80F2-62F371059F74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C16C-74BA-4A07-9E04-A54FAD9C38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467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A216-E71A-499C-80F2-62F371059F74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C16C-74BA-4A07-9E04-A54FAD9C38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8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F3D38-7DFF-4438-9B6B-82271ED1D12F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2BCCA-B0C3-46B8-AAF0-E1124B690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A216-E71A-499C-80F2-62F371059F74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C16C-74BA-4A07-9E04-A54FAD9C38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889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A216-E71A-499C-80F2-62F371059F74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C16C-74BA-4A07-9E04-A54FAD9C38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695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A216-E71A-499C-80F2-62F371059F74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C16C-74BA-4A07-9E04-A54FAD9C38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049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61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03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02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24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31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44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159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5E4AA-315E-4A29-BE12-5B785B4EDE34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7CB58-A667-4633-9AE0-D11081A4F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0BA3FA7-BEB2-4323-A93B-546EB2C333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1562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CE49-BC1D-4BB8-A1B0-CEA07E122E84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B5DCD-D6F7-4762-8499-A4E694EF1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B36DF-3507-496F-A7FB-752BEF761963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A0059-FF80-4C31-A797-E3E6BA736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DD726-B3A1-4A43-8E96-9B1219B8D970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FE7F3-9AA2-4685-931D-8B2674CFA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57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3E05E7-C92F-45C6-9FE6-9A101AFFF5E8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6C6A9C-0BB8-4172-BE2C-6E9FA29A0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4" descr="SWY_R_HRZ_CLR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6318250"/>
            <a:ext cx="11715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344636"/>
            <a:ext cx="890587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2003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4325" y="1423988"/>
            <a:ext cx="8513763" cy="48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2003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71"/>
          <p:cNvSpPr>
            <a:spLocks noChangeArrowheads="1"/>
          </p:cNvSpPr>
          <p:nvPr userDrawn="1"/>
        </p:nvSpPr>
        <p:spPr bwMode="auto">
          <a:xfrm>
            <a:off x="7042150" y="6591300"/>
            <a:ext cx="19050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/>
            <a:r>
              <a:rPr lang="en-US" sz="700" dirty="0">
                <a:solidFill>
                  <a:srgbClr val="000000"/>
                </a:solidFill>
                <a:latin typeface="Arial" pitchFamily="34" charset="0"/>
              </a:rPr>
              <a:t> </a:t>
            </a:r>
            <a:fld id="{D070044F-1AE5-4E6D-AD85-A6D02FAD1692}" type="slidenum">
              <a:rPr lang="en-US" sz="700">
                <a:solidFill>
                  <a:srgbClr val="000000"/>
                </a:solidFill>
                <a:latin typeface="Arial" pitchFamily="34" charset="0"/>
              </a:rPr>
              <a:pPr algn="r" eaLnBrk="0" hangingPunct="0"/>
              <a:t>‹#›</a:t>
            </a:fld>
            <a:endParaRPr lang="en-US" sz="7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90513" indent="-290513" algn="l" rtl="0" eaLnBrk="0" fontAlgn="base" hangingPunct="0">
        <a:spcBef>
          <a:spcPct val="50000"/>
        </a:spcBef>
        <a:spcAft>
          <a:spcPct val="0"/>
        </a:spcAft>
        <a:buClr>
          <a:srgbClr val="990033"/>
        </a:buClr>
        <a:buFont typeface="Wingdings" pitchFamily="2" charset="2"/>
        <a:buChar char="§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rgbClr val="990033"/>
        </a:buClr>
        <a:buFont typeface="Arial" pitchFamily="34" charset="0"/>
        <a:buChar char="–"/>
        <a:defRPr sz="2000" b="1">
          <a:solidFill>
            <a:schemeClr val="tx1"/>
          </a:solidFill>
          <a:latin typeface="+mn-lt"/>
        </a:defRPr>
      </a:lvl2pPr>
      <a:lvl3pPr marL="1206500" indent="-349250" algn="l" rtl="0" eaLnBrk="0" fontAlgn="base" hangingPunct="0">
        <a:spcBef>
          <a:spcPct val="50000"/>
        </a:spcBef>
        <a:spcAft>
          <a:spcPct val="0"/>
        </a:spcAft>
        <a:buClr>
          <a:srgbClr val="990033"/>
        </a:buClr>
        <a:buChar char="•"/>
        <a:defRPr sz="2000" b="1">
          <a:solidFill>
            <a:schemeClr val="tx1"/>
          </a:solidFill>
          <a:latin typeface="+mn-lt"/>
        </a:defRPr>
      </a:lvl3pPr>
      <a:lvl4pPr marL="1647825" indent="-327025" algn="l" rtl="0" eaLnBrk="0" fontAlgn="base" hangingPunct="0">
        <a:spcBef>
          <a:spcPct val="50000"/>
        </a:spcBef>
        <a:spcAft>
          <a:spcPct val="0"/>
        </a:spcAft>
        <a:buClr>
          <a:srgbClr val="990033"/>
        </a:buClr>
        <a:buFont typeface="Arial" pitchFamily="34" charset="0"/>
        <a:buChar char="o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lr>
          <a:srgbClr val="990033"/>
        </a:buClr>
        <a:buFont typeface="Arial" pitchFamily="34" charset="0"/>
        <a:buChar char="–"/>
        <a:defRPr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50000"/>
        </a:spcBef>
        <a:spcAft>
          <a:spcPct val="0"/>
        </a:spcAft>
        <a:buClr>
          <a:srgbClr val="990033"/>
        </a:buClr>
        <a:buFont typeface="Arial" charset="0"/>
        <a:buChar char="–"/>
        <a:defRPr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50000"/>
        </a:spcBef>
        <a:spcAft>
          <a:spcPct val="0"/>
        </a:spcAft>
        <a:buClr>
          <a:srgbClr val="990033"/>
        </a:buClr>
        <a:buFont typeface="Arial" charset="0"/>
        <a:buChar char="–"/>
        <a:defRPr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50000"/>
        </a:spcBef>
        <a:spcAft>
          <a:spcPct val="0"/>
        </a:spcAft>
        <a:buClr>
          <a:srgbClr val="990033"/>
        </a:buClr>
        <a:buFont typeface="Arial" charset="0"/>
        <a:buChar char="–"/>
        <a:defRPr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50000"/>
        </a:spcBef>
        <a:spcAft>
          <a:spcPct val="0"/>
        </a:spcAft>
        <a:buClr>
          <a:srgbClr val="990033"/>
        </a:buClr>
        <a:buFont typeface="Arial" charset="0"/>
        <a:buChar char="–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B4FA216-E71A-499C-80F2-62F371059F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8/20/2014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4EAC16C-74BA-4A07-9E04-A54FAD9C386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748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FA216-E71A-499C-80F2-62F371059F74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AC16C-74BA-4A07-9E04-A54FAD9C38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8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" y="0"/>
            <a:ext cx="9144000" cy="1180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2797"/>
            <a:ext cx="9144000" cy="92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1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877"/>
            <a:ext cx="9144000" cy="914123"/>
          </a:xfrm>
          <a:prstGeom prst="rect">
            <a:avLst/>
          </a:prstGeom>
        </p:spPr>
      </p:pic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305800" y="6549154"/>
            <a:ext cx="762000" cy="307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70BA3FA7-BEB2-4323-A93B-546EB2C33319}" type="slidenum">
              <a:rPr lang="en-US" smtClean="0">
                <a:solidFill>
                  <a:prstClr val="white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40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tb82E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Relationship Id="rId4" Type="http://schemas.openxmlformats.org/officeDocument/2006/relationships/hyperlink" Target="mailto:jessicapodesta2@yahoo.co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acwa.com/content/drought-map" TargetMode="External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41.png"/><Relationship Id="rId4" Type="http://schemas.openxmlformats.org/officeDocument/2006/relationships/hyperlink" Target="http://www.fishnick.com/savewater/tools/watercalculator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tb82E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Relationship Id="rId4" Type="http://schemas.openxmlformats.org/officeDocument/2006/relationships/hyperlink" Target="mailto:jessicapodesta2@yahoo.com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CFA27A.45A64C70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O:\Marketing and Creative Services\Education Conferences\Sustainability Summit\2014\Suite\PPT\GSS 2013 PPT Ms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447800"/>
            <a:ext cx="7543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According to USDA’s Economic Research Service (ERS) Report Summary in September 2012:</a:t>
            </a:r>
          </a:p>
          <a:p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Irrigators continued to make significant investments in new and improved irrigation systems, approximately $2.15 billion invested in 2008, a 92% increase over investments in 2003. 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Although, less than 10% of irrigated farms used on-farm    water management decision tools, such as soil moisture measuring devices, commercial irrigation scheduling services or computer based crop-growth simulation models.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186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O:\Marketing and Creative Services\Education Conferences\Sustainability Summit\2014\Suite\PPT\GSS 2013 PPT Ms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064359"/>
            <a:ext cx="84582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Conservation Methods</a:t>
            </a:r>
          </a:p>
          <a:p>
            <a:pPr algn="ctr"/>
            <a:endParaRPr lang="en-US" sz="8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Statistics show that growers are making the choice to move from surface irrigation to pressurized, more efficient irrigation systems, although there is still ample room to increase these numbers. </a:t>
            </a:r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Incentive Programs: PG&amp;E</a:t>
            </a:r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Grants: Natural Resources Conservation Service, Bureau of Reclamation</a:t>
            </a:r>
          </a:p>
          <a:p>
            <a:pPr lvl="1"/>
            <a:endParaRPr lang="en-US" sz="8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Proper nutrient management: Understanding your soil make-up and needs</a:t>
            </a:r>
          </a:p>
          <a:p>
            <a:endParaRPr lang="en-US" sz="8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Join Water Coalitions</a:t>
            </a:r>
            <a:endParaRPr lang="en-US" sz="800" dirty="0" smtClean="0"/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Improve water quality while sustaining the economic viability of agriculture</a:t>
            </a:r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Ex: SJC &amp;Delta Water Quality Coalition</a:t>
            </a:r>
          </a:p>
          <a:p>
            <a:pPr marL="742950" lvl="1" indent="-285750">
              <a:buFontTx/>
              <a:buChar char="-"/>
            </a:pPr>
            <a:endParaRPr lang="en-US" sz="8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Good regular maintenance on irrigation equipment</a:t>
            </a:r>
            <a:endParaRPr lang="en-US" sz="800" dirty="0" smtClean="0"/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leaks, clogs, check nozzles, check emitters, and clean screens</a:t>
            </a:r>
          </a:p>
          <a:p>
            <a:pPr lvl="1"/>
            <a:endParaRPr lang="en-US" sz="8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Monitoring Programs</a:t>
            </a:r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Soil Moisture Monitoring</a:t>
            </a:r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Irrigation Scheduling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62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O:\Marketing and Creative Services\Education Conferences\Sustainability Summit\2014\Suite\PPT\GSS 2013 PPT Ms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Monitoring Programs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447800"/>
            <a:ext cx="6858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“</a:t>
            </a:r>
            <a:r>
              <a:rPr lang="en-US" sz="2200" dirty="0" smtClean="0">
                <a:latin typeface="Arial Narrow" panose="020B0606020202030204" pitchFamily="34" charset="0"/>
              </a:rPr>
              <a:t>Soil moisture sensor-based irrigation may be the future of irrigation technology. This technology makes irrigation a real time consideration, in which decisions are made in real time, not based on historical facts</a:t>
            </a:r>
            <a:r>
              <a:rPr lang="en-US" sz="2200" dirty="0" smtClean="0"/>
              <a:t>.”</a:t>
            </a:r>
          </a:p>
          <a:p>
            <a:pPr algn="r"/>
            <a:r>
              <a:rPr lang="en-US" dirty="0" smtClean="0"/>
              <a:t>- </a:t>
            </a:r>
            <a:r>
              <a:rPr lang="en-US" i="1" dirty="0" smtClean="0"/>
              <a:t>California Agriculture Water Stewardship Initiative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3271897"/>
            <a:ext cx="701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“With just a few clicks, growers can see the depth of their crop root zone, soil moisture levels by depth, temperature and water penetration…I use it like a fuel gauge in my car. If the moisture level is ¾ full, I can wait another day to water</a:t>
            </a:r>
            <a:r>
              <a:rPr lang="en-US" sz="2200" dirty="0" smtClean="0">
                <a:latin typeface="Constantia" panose="02030602050306030303" pitchFamily="18" charset="0"/>
              </a:rPr>
              <a:t>.”</a:t>
            </a:r>
          </a:p>
          <a:p>
            <a:pPr algn="r"/>
            <a:r>
              <a:rPr lang="en-US" i="1" dirty="0" smtClean="0"/>
              <a:t>- Ag Professional “Valley Irrigation” 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55367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tantia" panose="02030602050306030303" pitchFamily="18" charset="0"/>
                <a:cs typeface="Aharoni" panose="02010803020104030203" pitchFamily="2" charset="-79"/>
              </a:rPr>
              <a:t>“It is important, especially in times of drought to take the guess work and estimation out of properly watering crops”.</a:t>
            </a:r>
          </a:p>
          <a:p>
            <a:pPr algn="r"/>
            <a:r>
              <a:rPr lang="en-US" i="1" dirty="0" smtClean="0"/>
              <a:t>- Dr. Juan </a:t>
            </a:r>
            <a:r>
              <a:rPr lang="en-US" i="1" dirty="0" err="1" smtClean="0"/>
              <a:t>Encisco</a:t>
            </a:r>
            <a:r>
              <a:rPr lang="en-US" i="1" dirty="0" smtClean="0"/>
              <a:t>, Weslaco Extension Center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406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O:\Marketing and Creative Services\Education Conferences\Sustainability Summit\2014\Suite\PPT\GSS 2013 PPT Ms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t="4407" r="1387" b="28889"/>
          <a:stretch/>
        </p:blipFill>
        <p:spPr>
          <a:xfrm>
            <a:off x="-148836" y="1066800"/>
            <a:ext cx="6397236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9800" y="19812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Goal: </a:t>
            </a:r>
          </a:p>
          <a:p>
            <a:r>
              <a:rPr lang="en-US" sz="2400" dirty="0" smtClean="0"/>
              <a:t>Maintain a moisture level slightly above the Refill Point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736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O:\Marketing and Creative Services\Education Conferences\Sustainability Summit\2014\Suite\PPT\GSS 2013 PPT Ms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569" r="20000" b="24803"/>
          <a:stretch/>
        </p:blipFill>
        <p:spPr>
          <a:xfrm>
            <a:off x="838200" y="1219200"/>
            <a:ext cx="738984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1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O:\Marketing and Creative Services\Education Conferences\Sustainability Summit\2014\Suite\PPT\GSS 2013 PPT Ms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885646"/>
            <a:ext cx="84582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“Sustainability of irrigated agriculture will depend partly on whether producers adopt more efficient irrigation production systems that integrate improved on-farm management practices with efficient irrigation systems.” </a:t>
            </a:r>
          </a:p>
          <a:p>
            <a:pPr algn="r"/>
            <a:r>
              <a:rPr lang="en-US" sz="2000" dirty="0" smtClean="0"/>
              <a:t>– </a:t>
            </a:r>
            <a:r>
              <a:rPr lang="en-US" sz="2000" i="1" dirty="0" smtClean="0"/>
              <a:t>USDA Economic Research Service</a:t>
            </a:r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sz="3200" dirty="0" smtClean="0"/>
              <a:t>In what ways can you and your company help reduce water waste and conserve?</a:t>
            </a:r>
          </a:p>
          <a:p>
            <a:endParaRPr lang="en-US" sz="2400" dirty="0" smtClean="0"/>
          </a:p>
          <a:p>
            <a:pPr algn="ctr"/>
            <a:r>
              <a:rPr lang="en-US" sz="2400" dirty="0" smtClean="0"/>
              <a:t>Please read the report titled, “</a:t>
            </a:r>
            <a:r>
              <a:rPr lang="en-US" sz="2400" u="sng" dirty="0" smtClean="0"/>
              <a:t>Bridging Concern with Action: Are U.S. Companies Prepared for Looming Water Challenges</a:t>
            </a:r>
            <a:r>
              <a:rPr lang="en-US" sz="2400" dirty="0" smtClean="0"/>
              <a:t>?”             </a:t>
            </a: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bit.ly/1tb82ES</a:t>
            </a:r>
            <a:r>
              <a:rPr lang="en-US" sz="2400" dirty="0" smtClean="0"/>
              <a:t> </a:t>
            </a:r>
          </a:p>
          <a:p>
            <a:endParaRPr lang="en-US" sz="2000" dirty="0"/>
          </a:p>
          <a:p>
            <a:endParaRPr lang="en-US" sz="800" dirty="0" smtClean="0"/>
          </a:p>
          <a:p>
            <a:endParaRPr lang="en-US" sz="800" dirty="0"/>
          </a:p>
          <a:p>
            <a:r>
              <a:rPr lang="en-US" sz="2000" dirty="0" smtClean="0"/>
              <a:t>Contact:        Jessica </a:t>
            </a:r>
            <a:r>
              <a:rPr lang="en-US" sz="2000" dirty="0" err="1" smtClean="0"/>
              <a:t>Costigliolo</a:t>
            </a:r>
            <a:r>
              <a:rPr lang="en-US" sz="2000" dirty="0" smtClean="0"/>
              <a:t>	        </a:t>
            </a:r>
            <a:r>
              <a:rPr lang="en-US" sz="2000" dirty="0" smtClean="0">
                <a:hlinkClick r:id="rId4"/>
              </a:rPr>
              <a:t>jessicapodesta2@yahoo.com</a:t>
            </a:r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02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58985" y="1875063"/>
            <a:ext cx="9261987" cy="643766"/>
          </a:xfrm>
        </p:spPr>
        <p:txBody>
          <a:bodyPr/>
          <a:lstStyle/>
          <a:p>
            <a:r>
              <a:rPr lang="en-US" sz="4000" dirty="0" smtClean="0"/>
              <a:t>Case Study: Drought Mitigation</a:t>
            </a:r>
          </a:p>
        </p:txBody>
      </p:sp>
      <p:pic>
        <p:nvPicPr>
          <p:cNvPr id="6149" name="Picture 13" descr="FINALART_vector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6538"/>
            <a:ext cx="27432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1"/>
          <p:cNvSpPr txBox="1">
            <a:spLocks noChangeArrowheads="1"/>
          </p:cNvSpPr>
          <p:nvPr/>
        </p:nvSpPr>
        <p:spPr bwMode="auto">
          <a:xfrm>
            <a:off x="2720975" y="4343400"/>
            <a:ext cx="33623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</a:rPr>
              <a:t>New image</a:t>
            </a:r>
          </a:p>
        </p:txBody>
      </p:sp>
      <p:pic>
        <p:nvPicPr>
          <p:cNvPr id="6151" name="Picture 2" descr="C:\Users\ronei11\AppData\Local\Microsoft\Windows\Temporary Internet Files\Content.Outlook\1WG2TT82\C0202819G_SW_BrandStandards2140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7" b="25174"/>
          <a:stretch>
            <a:fillRect/>
          </a:stretch>
        </p:blipFill>
        <p:spPr bwMode="auto">
          <a:xfrm>
            <a:off x="0" y="2940050"/>
            <a:ext cx="914400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3"/>
          <a:stretch/>
        </p:blipFill>
        <p:spPr>
          <a:xfrm>
            <a:off x="0" y="6061581"/>
            <a:ext cx="9144000" cy="81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90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ExecCorpComm\JMO\2013\JMO_03_October 2013\JMO_Map_Dec20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3"/>
          <a:stretch>
            <a:fillRect/>
          </a:stretch>
        </p:blipFill>
        <p:spPr bwMode="auto">
          <a:xfrm>
            <a:off x="0" y="-43371"/>
            <a:ext cx="9144000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Safeway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314325" y="4409768"/>
            <a:ext cx="8513763" cy="1816407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sz="1800" dirty="0" smtClean="0"/>
              <a:t>Headquarters in Pleasanton, CA</a:t>
            </a:r>
          </a:p>
          <a:p>
            <a:pPr>
              <a:lnSpc>
                <a:spcPts val="2400"/>
              </a:lnSpc>
            </a:pPr>
            <a:r>
              <a:rPr lang="en-US" sz="1800" dirty="0" smtClean="0"/>
              <a:t>Sales and other Revenue $36.1B </a:t>
            </a:r>
          </a:p>
          <a:p>
            <a:pPr>
              <a:lnSpc>
                <a:spcPts val="2400"/>
              </a:lnSpc>
            </a:pPr>
            <a:r>
              <a:rPr lang="en-US" sz="1800" dirty="0" smtClean="0"/>
              <a:t>Number of stores: 1,335 in the U.S.</a:t>
            </a:r>
          </a:p>
          <a:p>
            <a:pPr>
              <a:lnSpc>
                <a:spcPts val="2400"/>
              </a:lnSpc>
            </a:pPr>
            <a:r>
              <a:rPr lang="en-US" sz="1800" dirty="0" smtClean="0"/>
              <a:t>Number of Manufacturing Plants: 20 in the U.S.</a:t>
            </a:r>
          </a:p>
          <a:p>
            <a:pPr>
              <a:lnSpc>
                <a:spcPts val="2400"/>
              </a:lnSpc>
            </a:pPr>
            <a:r>
              <a:rPr lang="en-US" sz="1800" dirty="0" smtClean="0"/>
              <a:t>Number of Employees: ~ potentially 250,000</a:t>
            </a:r>
          </a:p>
        </p:txBody>
      </p:sp>
    </p:spTree>
    <p:extLst>
      <p:ext uri="{BB962C8B-B14F-4D97-AF65-F5344CB8AC3E}">
        <p14:creationId xmlns:p14="http://schemas.microsoft.com/office/powerpoint/2010/main" val="4046781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 State - California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999704" y="5990277"/>
            <a:ext cx="33285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Folsom Lake 2011 </a:t>
            </a:r>
            <a:endParaRPr lang="en-US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45316" y="5990277"/>
            <a:ext cx="33285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</a:rPr>
              <a:t>Folsom Lake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</a:rPr>
              <a:t>2014 </a:t>
            </a:r>
            <a:endParaRPr lang="en-US" sz="1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76"/>
          <a:stretch/>
        </p:blipFill>
        <p:spPr bwMode="auto">
          <a:xfrm>
            <a:off x="589807" y="981077"/>
            <a:ext cx="2269399" cy="26171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59206" y="1991494"/>
            <a:ext cx="34255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NOAA satellite image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comparing January 13</a:t>
            </a:r>
            <a:r>
              <a:rPr lang="en-US" sz="1400" b="1" baseline="30000" dirty="0" smtClean="0">
                <a:solidFill>
                  <a:srgbClr val="000000"/>
                </a:solidFill>
                <a:latin typeface="Arial"/>
              </a:rPr>
              <a:t>th</a:t>
            </a:r>
            <a:endParaRPr lang="en-US" sz="1400" b="1" dirty="0" smtClean="0">
              <a:solidFill>
                <a:srgbClr val="000000"/>
              </a:solidFill>
              <a:latin typeface="Arial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and</a:t>
            </a:r>
            <a:endParaRPr lang="en-US" sz="1400" b="1" dirty="0">
              <a:solidFill>
                <a:srgbClr val="000000"/>
              </a:solidFill>
              <a:latin typeface="Arial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NASA images of Folsom Lake</a:t>
            </a:r>
            <a:endParaRPr lang="en-US" sz="1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944"/>
          <a:stretch/>
        </p:blipFill>
        <p:spPr bwMode="auto">
          <a:xfrm>
            <a:off x="6236179" y="981077"/>
            <a:ext cx="2257082" cy="26171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10" y="3702523"/>
            <a:ext cx="3481349" cy="23233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943" y="3685972"/>
            <a:ext cx="3427289" cy="23043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420" y="6469109"/>
            <a:ext cx="326610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</a:rPr>
              <a:t>http://www.nasa.gov/jpl/multimedia/california-drought-20140225/</a:t>
            </a:r>
          </a:p>
        </p:txBody>
      </p:sp>
    </p:spTree>
    <p:extLst>
      <p:ext uri="{BB962C8B-B14F-4D97-AF65-F5344CB8AC3E}">
        <p14:creationId xmlns:p14="http://schemas.microsoft.com/office/powerpoint/2010/main" val="14620636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1" t="15632"/>
          <a:stretch/>
        </p:blipFill>
        <p:spPr bwMode="auto">
          <a:xfrm>
            <a:off x="244549" y="1753317"/>
            <a:ext cx="4247871" cy="474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4" t="2801" b="40898"/>
          <a:stretch/>
        </p:blipFill>
        <p:spPr bwMode="auto">
          <a:xfrm>
            <a:off x="4047191" y="956931"/>
            <a:ext cx="4734677" cy="320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8" t="66366" r="5475" b="2760"/>
          <a:stretch/>
        </p:blipFill>
        <p:spPr bwMode="auto">
          <a:xfrm>
            <a:off x="4272461" y="4423135"/>
            <a:ext cx="4419829" cy="175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92" y="925033"/>
            <a:ext cx="33492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000000"/>
                </a:solidFill>
                <a:latin typeface="Arial"/>
              </a:rPr>
              <a:t>US Drought Monitor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California</a:t>
            </a: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3476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:\Marketing and Creative Services\Education Conferences\Sustainability Summit\2014\Suite\PPT\GSS 2013 PPT Ms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     </a:t>
            </a:r>
            <a:r>
              <a:rPr lang="en-US" sz="2800" b="1" dirty="0" smtClean="0"/>
              <a:t>Jessica </a:t>
            </a:r>
            <a:r>
              <a:rPr lang="en-US" sz="2800" b="1" dirty="0" err="1" smtClean="0"/>
              <a:t>Costigliolo</a:t>
            </a:r>
            <a:endParaRPr lang="en-US" sz="2200" i="1" dirty="0" smtClean="0"/>
          </a:p>
          <a:p>
            <a:pPr marL="0" indent="0">
              <a:buNone/>
            </a:pPr>
            <a:r>
              <a:rPr lang="en-US" sz="2200" i="1" dirty="0" smtClean="0"/>
              <a:t>          </a:t>
            </a:r>
            <a:endParaRPr lang="en-US" sz="22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131" y="1203960"/>
            <a:ext cx="2560320" cy="1920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131" y="3505200"/>
            <a:ext cx="2560320" cy="1920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3048000"/>
            <a:ext cx="3454400" cy="2590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228600" y="5791200"/>
            <a:ext cx="5257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Grower/Packer/Shipper</a:t>
            </a:r>
          </a:p>
          <a:p>
            <a:pPr algn="ctr"/>
            <a:endParaRPr lang="en-US" sz="800" i="1" strike="sngStrike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76800" y="5643126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Cherries, Eggplant, Winter Squash, Apples, Pears, Wine Grapes, Walnuts</a:t>
            </a:r>
          </a:p>
        </p:txBody>
      </p:sp>
      <p:pic>
        <p:nvPicPr>
          <p:cNvPr id="13" name="Picture 12" descr="logo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19200" y="1676400"/>
            <a:ext cx="2076450" cy="5461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533400" y="232546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M&amp;R Company/</a:t>
            </a:r>
            <a:r>
              <a:rPr lang="en-US" dirty="0" err="1" smtClean="0"/>
              <a:t>Podesta</a:t>
            </a:r>
            <a:r>
              <a:rPr lang="en-US" dirty="0" smtClean="0"/>
              <a:t> Packing</a:t>
            </a:r>
          </a:p>
          <a:p>
            <a:pPr algn="ctr"/>
            <a:r>
              <a:rPr lang="en-US" dirty="0" smtClean="0"/>
              <a:t>Food Safety 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30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Approach</a:t>
            </a:r>
            <a:endParaRPr lang="en-US" dirty="0"/>
          </a:p>
        </p:txBody>
      </p:sp>
      <p:sp>
        <p:nvSpPr>
          <p:cNvPr id="6" name="Pentagon 5"/>
          <p:cNvSpPr/>
          <p:nvPr/>
        </p:nvSpPr>
        <p:spPr bwMode="auto">
          <a:xfrm>
            <a:off x="1" y="2687666"/>
            <a:ext cx="3274828" cy="3040908"/>
          </a:xfrm>
          <a:prstGeom prst="homePlate">
            <a:avLst/>
          </a:prstGeom>
          <a:solidFill>
            <a:srgbClr val="E51C3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Chevron 6"/>
          <p:cNvSpPr/>
          <p:nvPr/>
        </p:nvSpPr>
        <p:spPr bwMode="auto">
          <a:xfrm>
            <a:off x="2255996" y="2687666"/>
            <a:ext cx="4389351" cy="3040908"/>
          </a:xfrm>
          <a:prstGeom prst="chevron">
            <a:avLst/>
          </a:prstGeom>
          <a:solidFill>
            <a:srgbClr val="E51C3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Chevron 7"/>
          <p:cNvSpPr/>
          <p:nvPr/>
        </p:nvSpPr>
        <p:spPr bwMode="auto">
          <a:xfrm>
            <a:off x="5583997" y="2687666"/>
            <a:ext cx="3560002" cy="3068204"/>
          </a:xfrm>
          <a:custGeom>
            <a:avLst/>
            <a:gdLst>
              <a:gd name="connsiteX0" fmla="*/ 0 w 3455581"/>
              <a:gd name="connsiteY0" fmla="*/ 0 h 1977656"/>
              <a:gd name="connsiteX1" fmla="*/ 2466753 w 3455581"/>
              <a:gd name="connsiteY1" fmla="*/ 0 h 1977656"/>
              <a:gd name="connsiteX2" fmla="*/ 3455581 w 3455581"/>
              <a:gd name="connsiteY2" fmla="*/ 988828 h 1977656"/>
              <a:gd name="connsiteX3" fmla="*/ 2466753 w 3455581"/>
              <a:gd name="connsiteY3" fmla="*/ 1977656 h 1977656"/>
              <a:gd name="connsiteX4" fmla="*/ 0 w 3455581"/>
              <a:gd name="connsiteY4" fmla="*/ 1977656 h 1977656"/>
              <a:gd name="connsiteX5" fmla="*/ 988828 w 3455581"/>
              <a:gd name="connsiteY5" fmla="*/ 988828 h 1977656"/>
              <a:gd name="connsiteX6" fmla="*/ 0 w 3455581"/>
              <a:gd name="connsiteY6" fmla="*/ 0 h 1977656"/>
              <a:gd name="connsiteX0" fmla="*/ 0 w 2477385"/>
              <a:gd name="connsiteY0" fmla="*/ 0 h 1977656"/>
              <a:gd name="connsiteX1" fmla="*/ 2466753 w 2477385"/>
              <a:gd name="connsiteY1" fmla="*/ 0 h 1977656"/>
              <a:gd name="connsiteX2" fmla="*/ 2477385 w 2477385"/>
              <a:gd name="connsiteY2" fmla="*/ 21266 h 1977656"/>
              <a:gd name="connsiteX3" fmla="*/ 2466753 w 2477385"/>
              <a:gd name="connsiteY3" fmla="*/ 1977656 h 1977656"/>
              <a:gd name="connsiteX4" fmla="*/ 0 w 2477385"/>
              <a:gd name="connsiteY4" fmla="*/ 1977656 h 1977656"/>
              <a:gd name="connsiteX5" fmla="*/ 988828 w 2477385"/>
              <a:gd name="connsiteY5" fmla="*/ 988828 h 1977656"/>
              <a:gd name="connsiteX6" fmla="*/ 0 w 2477385"/>
              <a:gd name="connsiteY6" fmla="*/ 0 h 1977656"/>
              <a:gd name="connsiteX0" fmla="*/ 0 w 2650097"/>
              <a:gd name="connsiteY0" fmla="*/ 0 h 1977656"/>
              <a:gd name="connsiteX1" fmla="*/ 2639465 w 2650097"/>
              <a:gd name="connsiteY1" fmla="*/ 0 h 1977656"/>
              <a:gd name="connsiteX2" fmla="*/ 2650097 w 2650097"/>
              <a:gd name="connsiteY2" fmla="*/ 21266 h 1977656"/>
              <a:gd name="connsiteX3" fmla="*/ 2639465 w 2650097"/>
              <a:gd name="connsiteY3" fmla="*/ 1977656 h 1977656"/>
              <a:gd name="connsiteX4" fmla="*/ 172712 w 2650097"/>
              <a:gd name="connsiteY4" fmla="*/ 1977656 h 1977656"/>
              <a:gd name="connsiteX5" fmla="*/ 1161540 w 2650097"/>
              <a:gd name="connsiteY5" fmla="*/ 988828 h 1977656"/>
              <a:gd name="connsiteX6" fmla="*/ 0 w 2650097"/>
              <a:gd name="connsiteY6" fmla="*/ 0 h 1977656"/>
              <a:gd name="connsiteX0" fmla="*/ 0 w 2650097"/>
              <a:gd name="connsiteY0" fmla="*/ 0 h 1995408"/>
              <a:gd name="connsiteX1" fmla="*/ 2639465 w 2650097"/>
              <a:gd name="connsiteY1" fmla="*/ 0 h 1995408"/>
              <a:gd name="connsiteX2" fmla="*/ 2650097 w 2650097"/>
              <a:gd name="connsiteY2" fmla="*/ 21266 h 1995408"/>
              <a:gd name="connsiteX3" fmla="*/ 2639465 w 2650097"/>
              <a:gd name="connsiteY3" fmla="*/ 1977656 h 1995408"/>
              <a:gd name="connsiteX4" fmla="*/ 50798 w 2650097"/>
              <a:gd name="connsiteY4" fmla="*/ 1995408 h 1995408"/>
              <a:gd name="connsiteX5" fmla="*/ 1161540 w 2650097"/>
              <a:gd name="connsiteY5" fmla="*/ 988828 h 1995408"/>
              <a:gd name="connsiteX6" fmla="*/ 0 w 2650097"/>
              <a:gd name="connsiteY6" fmla="*/ 0 h 199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0097" h="1995408">
                <a:moveTo>
                  <a:pt x="0" y="0"/>
                </a:moveTo>
                <a:lnTo>
                  <a:pt x="2639465" y="0"/>
                </a:lnTo>
                <a:lnTo>
                  <a:pt x="2650097" y="21266"/>
                </a:lnTo>
                <a:lnTo>
                  <a:pt x="2639465" y="1977656"/>
                </a:lnTo>
                <a:lnTo>
                  <a:pt x="50798" y="1995408"/>
                </a:lnTo>
                <a:lnTo>
                  <a:pt x="1161540" y="988828"/>
                </a:lnTo>
                <a:lnTo>
                  <a:pt x="0" y="0"/>
                </a:lnTo>
                <a:close/>
              </a:path>
            </a:pathLst>
          </a:custGeom>
          <a:solidFill>
            <a:srgbClr val="E51C3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600" y="3753092"/>
            <a:ext cx="2320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</a:rPr>
              <a:t>Established Water </a:t>
            </a:r>
            <a:r>
              <a:rPr lang="en-US" sz="2400" dirty="0" smtClean="0">
                <a:solidFill>
                  <a:srgbClr val="FFFFFF"/>
                </a:solidFill>
                <a:latin typeface="Arial" pitchFamily="34" charset="0"/>
              </a:rPr>
              <a:t>Strategy</a:t>
            </a:r>
            <a:endParaRPr lang="en-US" sz="24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7100" y="3597742"/>
            <a:ext cx="2320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</a:rPr>
              <a:t>Streamlined Employee Communication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46712" y="3684852"/>
            <a:ext cx="23201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smtClean="0">
                <a:solidFill>
                  <a:srgbClr val="FFFFFF"/>
                </a:solidFill>
                <a:latin typeface="Arial" pitchFamily="34" charset="0"/>
              </a:rPr>
              <a:t>Leveraged Resources</a:t>
            </a:r>
            <a:endParaRPr lang="en-US" sz="2400" dirty="0">
              <a:solidFill>
                <a:srgbClr val="FFFFFF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11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2" t="26501" r="8980" b="31080"/>
          <a:stretch/>
        </p:blipFill>
        <p:spPr>
          <a:xfrm>
            <a:off x="510369" y="882506"/>
            <a:ext cx="1275908" cy="16161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74" r="55285"/>
          <a:stretch/>
        </p:blipFill>
        <p:spPr>
          <a:xfrm>
            <a:off x="3027852" y="1095167"/>
            <a:ext cx="2150204" cy="18429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3061"/>
          <a:stretch/>
        </p:blipFill>
        <p:spPr>
          <a:xfrm>
            <a:off x="7081300" y="837887"/>
            <a:ext cx="1905000" cy="178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534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Established Water Strategy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77" y="3200681"/>
            <a:ext cx="7155973" cy="309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2389" y="4954136"/>
            <a:ext cx="2893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smtClean="0">
                <a:solidFill>
                  <a:srgbClr val="FFFFFF"/>
                </a:solidFill>
                <a:latin typeface="Arial" pitchFamily="34" charset="0"/>
              </a:rPr>
              <a:t>Cross-Functional “Water Team”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5523943" y="1254832"/>
            <a:ext cx="3141259" cy="1403925"/>
            <a:chOff x="5523943" y="4614739"/>
            <a:chExt cx="3141259" cy="1403925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5586496" y="4614739"/>
              <a:ext cx="3016155" cy="1403925"/>
            </a:xfrm>
            <a:prstGeom prst="roundRect">
              <a:avLst/>
            </a:prstGeom>
            <a:solidFill>
              <a:srgbClr val="8BB1D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0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23943" y="4901201"/>
              <a:ext cx="31412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FFFFFF"/>
                  </a:solidFill>
                  <a:latin typeface="Arial" pitchFamily="34" charset="0"/>
                </a:rPr>
                <a:t>Water Reduction Goal and Initiatives</a:t>
              </a:r>
            </a:p>
          </p:txBody>
        </p:sp>
      </p:grpSp>
      <p:grpSp>
        <p:nvGrpSpPr>
          <p:cNvPr id="4" name="Group 2"/>
          <p:cNvGrpSpPr/>
          <p:nvPr/>
        </p:nvGrpSpPr>
        <p:grpSpPr>
          <a:xfrm>
            <a:off x="491317" y="1254829"/>
            <a:ext cx="3141259" cy="1403925"/>
            <a:chOff x="491317" y="4614736"/>
            <a:chExt cx="3141259" cy="1403925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559558" y="4614736"/>
              <a:ext cx="3016155" cy="1403925"/>
            </a:xfrm>
            <a:prstGeom prst="roundRect">
              <a:avLst/>
            </a:prstGeom>
            <a:solidFill>
              <a:srgbClr val="8BB1D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0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1317" y="4901201"/>
              <a:ext cx="31412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FFFFFF"/>
                  </a:solidFill>
                  <a:latin typeface="Arial" pitchFamily="34" charset="0"/>
                </a:rPr>
                <a:t>Cross-Functional “Water Team”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2" t="26501" r="8980" b="31080"/>
          <a:stretch/>
        </p:blipFill>
        <p:spPr>
          <a:xfrm>
            <a:off x="8251901" y="0"/>
            <a:ext cx="701685" cy="8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045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Streamlined Employee Communication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461883" y="5541414"/>
            <a:ext cx="5639908" cy="589064"/>
          </a:xfrm>
        </p:spPr>
        <p:txBody>
          <a:bodyPr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000" dirty="0" smtClean="0"/>
              <a:t>5.5 x 7 signs in </a:t>
            </a:r>
          </a:p>
          <a:p>
            <a:pPr marL="0" indent="0" algn="ctr">
              <a:lnSpc>
                <a:spcPts val="2100"/>
              </a:lnSpc>
              <a:buNone/>
            </a:pPr>
            <a:r>
              <a:rPr lang="en-US" sz="2000" dirty="0" smtClean="0"/>
              <a:t>production areas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79" y="1001498"/>
            <a:ext cx="3460130" cy="443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406" y="1726341"/>
            <a:ext cx="4510744" cy="251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4591586" y="4470473"/>
            <a:ext cx="3904384" cy="61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2003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90513" indent="-29051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0033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206500" indent="-3492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0033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47825" indent="-32702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0033"/>
              </a:buClr>
              <a:buFont typeface="Arial" pitchFamily="34" charset="0"/>
              <a:buChar char="o"/>
              <a:defRPr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0033"/>
              </a:buClr>
              <a:buFont typeface="Arial" pitchFamily="34" charset="0"/>
              <a:buChar char="–"/>
              <a:defRPr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0033"/>
              </a:buClr>
              <a:buFont typeface="Arial" charset="0"/>
              <a:buChar char="–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0033"/>
              </a:buClr>
              <a:buFont typeface="Arial" charset="0"/>
              <a:buChar char="–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0033"/>
              </a:buClr>
              <a:buFont typeface="Arial" charset="0"/>
              <a:buChar char="–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0033"/>
              </a:buClr>
              <a:buFont typeface="Arial" charset="0"/>
              <a:buChar char="–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ts val="2100"/>
              </a:lnSpc>
              <a:buFont typeface="Wingdings" pitchFamily="2" charset="2"/>
              <a:buNone/>
            </a:pPr>
            <a:r>
              <a:rPr lang="en-US" sz="2000" kern="0" dirty="0" smtClean="0">
                <a:solidFill>
                  <a:srgbClr val="000000"/>
                </a:solidFill>
              </a:rPr>
              <a:t>Internal video</a:t>
            </a:r>
            <a:endParaRPr lang="en-US" sz="2000" kern="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74" r="55285"/>
          <a:stretch/>
        </p:blipFill>
        <p:spPr>
          <a:xfrm>
            <a:off x="8186166" y="14708"/>
            <a:ext cx="980004" cy="83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24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Streamlined Employee Communication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60" y="1234119"/>
            <a:ext cx="4094954" cy="504682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121" y="1643559"/>
            <a:ext cx="4125276" cy="40587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74" r="55285"/>
          <a:stretch/>
        </p:blipFill>
        <p:spPr>
          <a:xfrm>
            <a:off x="8186166" y="14708"/>
            <a:ext cx="980004" cy="83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498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Leveraged Resources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5" t="4820" r="14201" b="13056"/>
          <a:stretch/>
        </p:blipFill>
        <p:spPr bwMode="auto">
          <a:xfrm>
            <a:off x="2734383" y="890896"/>
            <a:ext cx="4804013" cy="587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65" b="76708" l="12716" r="862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11" t="15313" r="13820" b="21500"/>
          <a:stretch/>
        </p:blipFill>
        <p:spPr bwMode="auto">
          <a:xfrm>
            <a:off x="3287136" y="2529759"/>
            <a:ext cx="3644456" cy="220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7040" y="6382343"/>
            <a:ext cx="25639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hlinkClick r:id="rId6"/>
              </a:rPr>
              <a:t>http://</a:t>
            </a:r>
            <a:r>
              <a:rPr lang="en-US" sz="900" b="1" dirty="0" smtClean="0">
                <a:solidFill>
                  <a:srgbClr val="000000"/>
                </a:solidFill>
                <a:latin typeface="Arial" pitchFamily="34" charset="0"/>
                <a:hlinkClick r:id="rId6"/>
              </a:rPr>
              <a:t>www.acwa.com/content/drought-map</a:t>
            </a:r>
            <a:endParaRPr lang="en-US" sz="9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1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t="88911" r="75174" b="3658"/>
          <a:stretch/>
        </p:blipFill>
        <p:spPr bwMode="auto">
          <a:xfrm>
            <a:off x="0" y="1308235"/>
            <a:ext cx="1642054" cy="56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45664" y="868607"/>
            <a:ext cx="2947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Last updated 7/28/2014</a:t>
            </a:r>
            <a:endParaRPr lang="en-US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4" t="88911" r="40968" b="3338"/>
          <a:stretch/>
        </p:blipFill>
        <p:spPr bwMode="auto">
          <a:xfrm>
            <a:off x="74509" y="1780053"/>
            <a:ext cx="1915564" cy="59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67" r="57101"/>
          <a:stretch/>
        </p:blipFill>
        <p:spPr bwMode="auto">
          <a:xfrm>
            <a:off x="-145197" y="2361366"/>
            <a:ext cx="3070005" cy="3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3061"/>
          <a:stretch/>
        </p:blipFill>
        <p:spPr>
          <a:xfrm>
            <a:off x="8114661" y="-56057"/>
            <a:ext cx="1105555" cy="103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521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Leveraged Resources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9" y="1169581"/>
            <a:ext cx="4741045" cy="441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911904" y="6360853"/>
            <a:ext cx="516022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dirty="0">
                <a:solidFill>
                  <a:srgbClr val="FF0000"/>
                </a:solidFill>
                <a:latin typeface="Arial" pitchFamily="34" charset="0"/>
                <a:hlinkClick r:id="rId4"/>
              </a:rPr>
              <a:t>http://www.fishnick.com/savewater/tools/watercalculator/</a:t>
            </a:r>
            <a:endParaRPr lang="en-US" sz="900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431" y="1360975"/>
            <a:ext cx="4441665" cy="403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3061"/>
          <a:stretch/>
        </p:blipFill>
        <p:spPr>
          <a:xfrm>
            <a:off x="8114661" y="-56057"/>
            <a:ext cx="1105555" cy="103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504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Looking forward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0424" y="4373834"/>
            <a:ext cx="330755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Monitor progress on current initiatives</a:t>
            </a:r>
          </a:p>
          <a:p>
            <a:pPr algn="ctr" eaLnBrk="0" hangingPunct="0">
              <a:spcBef>
                <a:spcPct val="50000"/>
              </a:spcBef>
            </a:pPr>
            <a:endParaRPr lang="en-US" sz="1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16" y="1740736"/>
            <a:ext cx="2353597" cy="23535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71" y="1740735"/>
            <a:ext cx="2353597" cy="23535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 bwMode="auto">
          <a:xfrm>
            <a:off x="327546" y="1323838"/>
            <a:ext cx="4121624" cy="4449170"/>
          </a:xfrm>
          <a:prstGeom prst="roundRect">
            <a:avLst/>
          </a:prstGeom>
          <a:noFill/>
          <a:ln w="38100" cap="flat" cmpd="sng" algn="ctr">
            <a:solidFill>
              <a:srgbClr val="E51C3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0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850607" y="1323837"/>
            <a:ext cx="3984502" cy="4449170"/>
          </a:xfrm>
          <a:prstGeom prst="roundRect">
            <a:avLst/>
          </a:prstGeom>
          <a:noFill/>
          <a:ln w="38100" cap="flat" cmpd="sng" algn="ctr">
            <a:solidFill>
              <a:srgbClr val="E51C3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0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4289" y="4373834"/>
            <a:ext cx="321713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Collaboration with others – vendors and growers</a:t>
            </a:r>
          </a:p>
          <a:p>
            <a:pPr algn="ctr" eaLnBrk="0" hangingPunct="0">
              <a:spcBef>
                <a:spcPct val="50000"/>
              </a:spcBef>
            </a:pPr>
            <a:endParaRPr lang="en-US" sz="14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03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13" descr="FINALART_vector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849" y="733687"/>
            <a:ext cx="3848302" cy="157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1"/>
          <p:cNvSpPr txBox="1">
            <a:spLocks noChangeArrowheads="1"/>
          </p:cNvSpPr>
          <p:nvPr/>
        </p:nvSpPr>
        <p:spPr bwMode="auto">
          <a:xfrm>
            <a:off x="2720975" y="4343400"/>
            <a:ext cx="33623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</a:rPr>
              <a:t>New image</a:t>
            </a:r>
          </a:p>
        </p:txBody>
      </p:sp>
      <p:pic>
        <p:nvPicPr>
          <p:cNvPr id="6151" name="Picture 2" descr="C:\Users\ronei11\AppData\Local\Microsoft\Windows\Temporary Internet Files\Content.Outlook\1WG2TT82\C0202819G_SW_BrandStandards2140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7" b="25174"/>
          <a:stretch>
            <a:fillRect/>
          </a:stretch>
        </p:blipFill>
        <p:spPr bwMode="auto">
          <a:xfrm>
            <a:off x="0" y="2940050"/>
            <a:ext cx="914400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3"/>
          <a:stretch/>
        </p:blipFill>
        <p:spPr>
          <a:xfrm>
            <a:off x="0" y="6061581"/>
            <a:ext cx="9144000" cy="81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2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:\Marketing and Creative Services\Education Conferences\Sustainability Summit\2014\Suite\PPT\GSS 2013 PPT Chp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65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:\Marketing and Creative Services\Education Conferences\Sustainability Summit\2014\Suite\PPT\GSS 2013 PPT Ms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     </a:t>
            </a:r>
            <a:r>
              <a:rPr lang="en-US" sz="2800" b="1" dirty="0" smtClean="0"/>
              <a:t>Jessica </a:t>
            </a:r>
            <a:r>
              <a:rPr lang="en-US" sz="2800" b="1" dirty="0" err="1" smtClean="0"/>
              <a:t>Costigliolo</a:t>
            </a:r>
            <a:endParaRPr lang="en-US" sz="2200" i="1" dirty="0" smtClean="0"/>
          </a:p>
          <a:p>
            <a:pPr marL="0" indent="0">
              <a:buNone/>
            </a:pPr>
            <a:r>
              <a:rPr lang="en-US" sz="2200" i="1" dirty="0" smtClean="0"/>
              <a:t>          </a:t>
            </a:r>
            <a:endParaRPr lang="en-US" sz="22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131" y="1203960"/>
            <a:ext cx="2560320" cy="1920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131" y="3505200"/>
            <a:ext cx="2560320" cy="1920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3048000"/>
            <a:ext cx="3454400" cy="2590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228600" y="5791200"/>
            <a:ext cx="5257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Grower/Packer/Shipper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800" i="1" strike="sngStrike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6800" y="5643126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Calibri"/>
              </a:rPr>
              <a:t>Cherries, Eggplant, Winter Squash, Apples, Pears, Wine Grapes, Walnuts</a:t>
            </a:r>
          </a:p>
        </p:txBody>
      </p:sp>
      <p:pic>
        <p:nvPicPr>
          <p:cNvPr id="13" name="Picture 12" descr="logo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19200" y="1676400"/>
            <a:ext cx="2076450" cy="5461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533400" y="232546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M&amp;R Company/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Podesta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Packing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Food Safety Manager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230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 and Creative Services\Education Conferences\Sustainability Summit\2014\Suite\PPT\GSS 2013 PPT Ms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806" y="1066800"/>
            <a:ext cx="4035178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295400"/>
            <a:ext cx="458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of July 29</a:t>
            </a:r>
            <a:r>
              <a:rPr lang="en-US" baseline="30000" dirty="0" smtClean="0"/>
              <a:t>th</a:t>
            </a:r>
            <a:r>
              <a:rPr lang="en-US" dirty="0" smtClean="0"/>
              <a:t>, 2014: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100% of California is in a severe drought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81% of California is in an extreme drought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58% of California is an exceptional drought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19463"/>
            <a:ext cx="4961964" cy="38342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40020" r="60833" b="9951"/>
          <a:stretch/>
        </p:blipFill>
        <p:spPr>
          <a:xfrm>
            <a:off x="5562600" y="3752670"/>
            <a:ext cx="2971800" cy="25719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07216" y="6412468"/>
            <a:ext cx="252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Sacramento Bee 7-15-14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143000" y="4191000"/>
            <a:ext cx="914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676400" y="44958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143000" y="38862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05000" y="3657600"/>
            <a:ext cx="2438400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Sacramento</a:t>
            </a:r>
          </a:p>
          <a:p>
            <a:endParaRPr lang="en-US" sz="800" dirty="0" smtClean="0"/>
          </a:p>
          <a:p>
            <a:r>
              <a:rPr lang="en-US" dirty="0" smtClean="0"/>
              <a:t>   San Joaquin</a:t>
            </a:r>
          </a:p>
          <a:p>
            <a:r>
              <a:rPr lang="en-US" dirty="0" smtClean="0"/>
              <a:t>           Fresno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7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 and Creative Services\Education Conferences\Sustainability Summit\2014\Suite\PPT\GSS 2013 PPT Ms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806" y="1066800"/>
            <a:ext cx="4035178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295400"/>
            <a:ext cx="458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As of July 29</a:t>
            </a:r>
            <a:r>
              <a:rPr lang="en-US" baseline="30000" dirty="0" smtClean="0">
                <a:solidFill>
                  <a:prstClr val="black"/>
                </a:solidFill>
                <a:latin typeface="Calibri"/>
              </a:rPr>
              <a:t>th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, 2014: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100% of California is in a severe drought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81% of California is in an extreme drought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58% of California is an exceptional drought 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19463"/>
            <a:ext cx="4961964" cy="38342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40020" r="60833" b="9951"/>
          <a:stretch/>
        </p:blipFill>
        <p:spPr>
          <a:xfrm>
            <a:off x="5562600" y="3752670"/>
            <a:ext cx="2971800" cy="25719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07216" y="6412468"/>
            <a:ext cx="252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Sacramento Bee 7-15-14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143000" y="4191000"/>
            <a:ext cx="914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676400" y="44958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143000" y="38862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05000" y="3657600"/>
            <a:ext cx="2438400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Sacramento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8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   San Joaquin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           Fresno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877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:\Marketing and Creative Services\Education Conferences\Sustainability Summit\2014\Suite\PPT\GSS 2013 PPT Ms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628" y="1981200"/>
            <a:ext cx="4528868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06" y="3839347"/>
            <a:ext cx="2729552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5" y="1371600"/>
            <a:ext cx="326571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:\Marketing and Creative Services\Education Conferences\Sustainability Summit\2014\Suite\PPT\GSS 2013 PPT Ms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990600"/>
            <a:ext cx="7848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Impact on Agriculture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8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Reduction in planted acreage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Tearing out permanent crops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Bakersfield, Firebaugh, Fresno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Water Allocations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0% allocations, 5%, 20% , single irrigation use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State Water Project- Projected allocations of 0%-20%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Mandated Reporting of Surface Water Use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Failure to report = Fines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Restrictions on surface water use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Decreased Crop Yield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In turn results in decreased labor and/or higher wage demands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Uncertain impact on future yields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90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:\Marketing and Creative Services\Education Conferences\Sustainability Summit\2014\Suite\PPT\GSS 2013 PPT Ms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" t="2123" r="-1" b="12939"/>
          <a:stretch/>
        </p:blipFill>
        <p:spPr>
          <a:xfrm>
            <a:off x="159224" y="954051"/>
            <a:ext cx="4894786" cy="59039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6410" y="1676400"/>
            <a:ext cx="378519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Governor declared a drought proclamation in 2008 and 2009 in the State of California.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California agriculture has been reforming their irrigation practices in order to respond to and recover from drought.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102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O:\Marketing and Creative Services\Education Conferences\Sustainability Summit\2014\Suite\PPT\GSS 2013 PPT Ms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1" y="-454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1013572"/>
            <a:ext cx="8001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Irrigation Methods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800" strike="sngStrike" dirty="0" smtClean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200" u="sng" dirty="0" smtClean="0">
                <a:solidFill>
                  <a:prstClr val="black"/>
                </a:solidFill>
                <a:latin typeface="Calibri"/>
              </a:rPr>
              <a:t>Flood Irrigation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: Gravity/Furrow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Inexpensive but difficult to manage to get the highest efficiency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In 2010, 43% of farmland in Ca used some form of gravity irrigation (Department of Water Resources)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endParaRPr lang="en-US" sz="800" dirty="0" smtClean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200" u="sng" dirty="0" smtClean="0">
                <a:solidFill>
                  <a:prstClr val="black"/>
                </a:solidFill>
                <a:latin typeface="Calibri"/>
              </a:rPr>
              <a:t>Sprinkler Irrigation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: 75%-85% efficient (Agriculture Guide)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Pivot Irrigation: Sprinkler heads lowered to inches above ground</a:t>
            </a: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Reduces evaporation and drifting in the breeze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</a:pPr>
            <a:endParaRPr lang="en-US" sz="800" dirty="0" smtClean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200" u="sng" dirty="0" smtClean="0">
                <a:solidFill>
                  <a:prstClr val="black"/>
                </a:solidFill>
                <a:latin typeface="Calibri"/>
              </a:rPr>
              <a:t>Drip Irrigation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: 90% efficient (Agriculture Guide)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Drip emitters that slowly apply water to crop root zones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Subsurface Drip: Buried plastic tubes containing emitters</a:t>
            </a: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Reduces evaporation from soil surface</a:t>
            </a: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Can be left in ground year after year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129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O:\Marketing and Creative Services\Education Conferences\Sustainability Summit\2014\Suite\PPT\GSS 2013 PPT Ms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" y="4724400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- Dwindling supplies of irrigation water and increasing regulation on it’s use have farms looking at options to minimize the impact on their operation.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It is clear that long term water solutions are required.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Growers are making the switch to more efficient irrigation systems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6" t="9981" r="29166" b="55928"/>
          <a:stretch/>
        </p:blipFill>
        <p:spPr>
          <a:xfrm>
            <a:off x="526799" y="1072759"/>
            <a:ext cx="7951304" cy="3657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86400" y="1143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Pacific Institute/ NRDC June 2014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940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:\Marketing and Creative Services\Education Conferences\Sustainability Summit\2014\Suite\PPT\GSS 2013 PPT Ms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1" y="-454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4800" y="1676400"/>
            <a:ext cx="403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Ed Hale Jr., an alfalfa grower in the Imperial Valley converted a 2,600 acre field to drip irrigation. He estimates that drip uses about 2/3 less water, yet his crop yield has doubled.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1676400"/>
            <a:ext cx="403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Joe Muller and Sons in Yolo County, runs a buried drip irrigation system on 650 acres of tomatoes and peppers and has documented a water savings as great at 40%.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prstClr val="black"/>
                </a:solidFill>
                <a:latin typeface="Calibri"/>
              </a:rPr>
              <a:t>-Ed Weiser, Sacramento Bee</a:t>
            </a:r>
            <a:endParaRPr lang="en-US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9906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Case Studies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" t="53359" r="10833" b="15515"/>
          <a:stretch/>
        </p:blipFill>
        <p:spPr>
          <a:xfrm>
            <a:off x="235136" y="4648200"/>
            <a:ext cx="8604064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5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O:\Marketing and Creative Services\Education Conferences\Sustainability Summit\2014\Suite\PPT\GSS 2013 PPT Ms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447800"/>
            <a:ext cx="7543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prstClr val="black"/>
                </a:solidFill>
                <a:latin typeface="Calibri"/>
              </a:rPr>
              <a:t>According to USDA’s Economic Research Service (ERS) Report Summary in September 2012: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Irrigators continued to make significant investments in new and improved irrigation systems, approximately $2.15 billion invested in 2008, a 92% increase over investments in 2003.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Although, less than 10% of irrigated farms used on-farm    water management decision tools, such as soil moisture measuring devices, commercial irrigation scheduling services or computer based crop-growth simulation models.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186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O:\Marketing and Creative Services\Education Conferences\Sustainability Summit\2014\Suite\PPT\GSS 2013 PPT Ms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064359"/>
            <a:ext cx="84582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Conservation Methods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8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Statistics show that growers are making the choice to move from surface irrigation to pressurized, more efficient irrigation systems, although there is still ample room to increase these numbers.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Incentive Programs: PG&amp;E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Grants: Natural Resources Conservation Service, Bureau of Reclamation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endParaRPr lang="en-US" sz="8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Proper nutrient management: Understanding your soil make-up and needs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8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Join Water Coalitions</a:t>
            </a:r>
            <a:endParaRPr lang="en-US" sz="800" dirty="0" smtClean="0">
              <a:solidFill>
                <a:prstClr val="black"/>
              </a:solidFill>
              <a:latin typeface="Calibri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Improve water quality while sustaining the economic viability of agriculture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Ex: SJC &amp;Delta Water Quality Coalition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8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Good regular maintenance on irrigation equipment</a:t>
            </a:r>
            <a:endParaRPr lang="en-US" sz="800" dirty="0" smtClean="0">
              <a:solidFill>
                <a:prstClr val="black"/>
              </a:solidFill>
              <a:latin typeface="Calibri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leaks, clogs, check nozzles, check emitters, and clean screens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endParaRPr lang="en-US" sz="8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Monitoring Programs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Soil Moisture Monitoring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Irrigation Scheduling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62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O:\Marketing and Creative Services\Education Conferences\Sustainability Summit\2014\Suite\PPT\GSS 2013 PPT Ms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Monitoring Programs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447800"/>
            <a:ext cx="6858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“</a:t>
            </a:r>
            <a:r>
              <a:rPr lang="en-US" sz="2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Soil moisture sensor-based irrigation may be the future of irrigation technology. This technology makes irrigation a real time consideration, in which decisions are made in real time, not based on historical facts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.”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- 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California Agriculture Water Stewardship Initiative</a:t>
            </a:r>
            <a:endParaRPr lang="en-US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3271897"/>
            <a:ext cx="701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“With just a few clicks, growers can see the depth of their crop root zone, soil moisture levels by depth, temperature and water penetration…I use it like a fuel gauge in my car. If the moisture level is ¾ full, I can wait another day to water</a:t>
            </a:r>
            <a:r>
              <a:rPr lang="en-US" sz="2200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.”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prstClr val="black"/>
                </a:solidFill>
                <a:latin typeface="Calibri"/>
              </a:rPr>
              <a:t>- Ag Professional “Valley Irrigation” </a:t>
            </a:r>
            <a:endParaRPr lang="en-US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55367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onstantia" panose="02030602050306030303" pitchFamily="18" charset="0"/>
                <a:cs typeface="Aharoni" panose="02010803020104030203" pitchFamily="2" charset="-79"/>
              </a:rPr>
              <a:t>“It is important, especially in times of drought to take the guess work and estimation out of properly watering crops”.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prstClr val="black"/>
                </a:solidFill>
                <a:latin typeface="Calibri"/>
              </a:rPr>
              <a:t>- Dr. Juan </a:t>
            </a:r>
            <a:r>
              <a:rPr lang="en-US" i="1" dirty="0" err="1" smtClean="0">
                <a:solidFill>
                  <a:prstClr val="black"/>
                </a:solidFill>
                <a:latin typeface="Calibri"/>
              </a:rPr>
              <a:t>Encisco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, Weslaco Extension Center </a:t>
            </a:r>
            <a:endParaRPr lang="en-US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6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:\Marketing and Creative Services\Education Conferences\Sustainability Summit\2014\Suite\PPT\GSS 2013 PPT Ms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628" y="1981200"/>
            <a:ext cx="4528868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06" y="3839347"/>
            <a:ext cx="2729552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5" y="1371600"/>
            <a:ext cx="326571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O:\Marketing and Creative Services\Education Conferences\Sustainability Summit\2014\Suite\PPT\GSS 2013 PPT Ms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t="4407" r="1387" b="28889"/>
          <a:stretch/>
        </p:blipFill>
        <p:spPr>
          <a:xfrm>
            <a:off x="-148836" y="1066800"/>
            <a:ext cx="6397236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9800" y="19812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Goal: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Maintain a moisture level slightly above the Refill Point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736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O:\Marketing and Creative Services\Education Conferences\Sustainability Summit\2014\Suite\PPT\GSS 2013 PPT Ms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569" r="20000" b="24803"/>
          <a:stretch/>
        </p:blipFill>
        <p:spPr>
          <a:xfrm>
            <a:off x="838200" y="1219200"/>
            <a:ext cx="738984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1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O:\Marketing and Creative Services\Education Conferences\Sustainability Summit\2014\Suite\PPT\GSS 2013 PPT Ms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885646"/>
            <a:ext cx="84582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“Sustainability of irrigated agriculture will depend partly on whether producers adopt more efficient irrigation production systems that integrate improved on-farm management practices with efficient irrigation systems.”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– </a:t>
            </a:r>
            <a:r>
              <a:rPr lang="en-US" sz="2000" i="1" dirty="0" smtClean="0">
                <a:solidFill>
                  <a:prstClr val="black"/>
                </a:solidFill>
                <a:latin typeface="Calibri"/>
              </a:rPr>
              <a:t>USDA Economic Research Service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In what ways can you and your company help reduce water waste and conserve?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Please read the report titled, “</a:t>
            </a:r>
            <a:r>
              <a:rPr lang="en-US" sz="2400" u="sng" dirty="0" smtClean="0">
                <a:solidFill>
                  <a:prstClr val="black"/>
                </a:solidFill>
                <a:latin typeface="Calibri"/>
              </a:rPr>
              <a:t>Bridging Concern with Action: Are U.S. Companies Prepared for Looming Water Challenges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?”            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hlinkClick r:id="rId3"/>
              </a:rPr>
              <a:t>http</a:t>
            </a:r>
            <a:r>
              <a:rPr lang="en-US" sz="2400" dirty="0">
                <a:solidFill>
                  <a:prstClr val="black"/>
                </a:solidFill>
                <a:latin typeface="Calibri"/>
                <a:hlinkClick r:id="rId3"/>
              </a:rPr>
              <a:t>://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hlinkClick r:id="rId3"/>
              </a:rPr>
              <a:t>bit.ly/1tb82ES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8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Contact:        Jessica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Costigliolo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	       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hlinkClick r:id="rId4"/>
              </a:rPr>
              <a:t>jessicapodesta2@yahoo.com</a:t>
            </a:r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002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199"/>
            <a:ext cx="7772400" cy="2381251"/>
          </a:xfrm>
        </p:spPr>
        <p:txBody>
          <a:bodyPr/>
          <a:lstStyle/>
          <a:p>
            <a:r>
              <a:rPr lang="en-US" b="1" dirty="0" smtClean="0"/>
              <a:t>Retail Food Prices and Drought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1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/>
              <a:t>Food Marketing </a:t>
            </a:r>
            <a:r>
              <a:rPr lang="en-US" sz="3200" dirty="0" smtClean="0"/>
              <a:t>Institute’s                           Global </a:t>
            </a:r>
            <a:r>
              <a:rPr lang="en-US" sz="3200" dirty="0"/>
              <a:t>Sustainability Summit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August 14, 2014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7800" y="4391033"/>
            <a:ext cx="6400800" cy="1752600"/>
          </a:xfrm>
        </p:spPr>
        <p:txBody>
          <a:bodyPr/>
          <a:lstStyle/>
          <a:p>
            <a:r>
              <a:rPr lang="en-US" sz="2800" dirty="0" smtClean="0"/>
              <a:t>Annemarie </a:t>
            </a:r>
            <a:r>
              <a:rPr lang="en-US" sz="2800" dirty="0"/>
              <a:t>Kuhns</a:t>
            </a:r>
            <a:br>
              <a:rPr lang="en-US" sz="2800" dirty="0"/>
            </a:br>
            <a:r>
              <a:rPr lang="en-US" sz="2800" dirty="0"/>
              <a:t>USDA, Economic Research Service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5862191"/>
            <a:ext cx="6858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Calibri"/>
              </a:rPr>
              <a:t>The views presented here are those of the authors and do not necessarily reflect official policy of ERS or USDA.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845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Agenda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0050" y="1604168"/>
            <a:ext cx="8229600" cy="4525963"/>
          </a:xfrm>
        </p:spPr>
        <p:txBody>
          <a:bodyPr/>
          <a:lstStyle/>
          <a:p>
            <a:r>
              <a:rPr lang="en-US" dirty="0" smtClean="0"/>
              <a:t>Food price outlook</a:t>
            </a:r>
          </a:p>
          <a:p>
            <a:r>
              <a:rPr lang="en-US" dirty="0" smtClean="0"/>
              <a:t>Price transmission process</a:t>
            </a:r>
          </a:p>
          <a:p>
            <a:r>
              <a:rPr lang="en-US" dirty="0" smtClean="0"/>
              <a:t>Drought’s impact on retail food prices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867150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7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2014 Inflation Predicted to be Near Historical Average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565889"/>
              </p:ext>
            </p:extLst>
          </p:nvPr>
        </p:nvGraphicFramePr>
        <p:xfrm>
          <a:off x="457200" y="1524000"/>
          <a:ext cx="8229600" cy="460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8225828" y="3505200"/>
            <a:ext cx="228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40128" y="3505200"/>
            <a:ext cx="0" cy="45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41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rice </a:t>
            </a:r>
            <a:r>
              <a:rPr lang="en-US" b="1" dirty="0"/>
              <a:t>T</a:t>
            </a:r>
            <a:r>
              <a:rPr lang="en-US" b="1" dirty="0" smtClean="0"/>
              <a:t>ransmission </a:t>
            </a:r>
            <a:r>
              <a:rPr lang="en-US" b="1" dirty="0"/>
              <a:t>P</a:t>
            </a:r>
            <a:r>
              <a:rPr lang="en-US" b="1" dirty="0" smtClean="0"/>
              <a:t>athway </a:t>
            </a:r>
            <a:r>
              <a:rPr lang="en-US" b="1" dirty="0"/>
              <a:t>F</a:t>
            </a:r>
            <a:r>
              <a:rPr lang="en-US" b="1" dirty="0" smtClean="0"/>
              <a:t>rom </a:t>
            </a:r>
            <a:r>
              <a:rPr lang="en-US" b="1" dirty="0"/>
              <a:t>F</a:t>
            </a:r>
            <a:r>
              <a:rPr lang="en-US" b="1" dirty="0" smtClean="0"/>
              <a:t>arm </a:t>
            </a:r>
            <a:r>
              <a:rPr lang="en-US" b="1" dirty="0"/>
              <a:t>to </a:t>
            </a:r>
            <a:r>
              <a:rPr lang="en-US" b="1" dirty="0" smtClean="0"/>
              <a:t>Retail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Price transmission refers to the measurement of the effect of prices in one market on prices in another market</a:t>
            </a:r>
          </a:p>
          <a:p>
            <a:r>
              <a:rPr lang="en-US" dirty="0" smtClean="0"/>
              <a:t>Food </a:t>
            </a:r>
            <a:r>
              <a:rPr lang="en-US" dirty="0"/>
              <a:t>prices are affected by commodity prices, fuel prices, and surging global </a:t>
            </a:r>
            <a:r>
              <a:rPr lang="en-US" dirty="0" smtClean="0"/>
              <a:t>demand</a:t>
            </a:r>
          </a:p>
          <a:p>
            <a:r>
              <a:rPr lang="en-US" dirty="0"/>
              <a:t>Timing and magnitude of price transmission between the stages of production </a:t>
            </a:r>
            <a:r>
              <a:rPr lang="en-US" dirty="0" smtClean="0"/>
              <a:t>varies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CEC37F5-7165-435A-916A-811D7AEF04BB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89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991600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400" b="1" dirty="0" smtClean="0"/>
              <a:t>Where a Consumer Dollar Spent on Food Goes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2197723"/>
              </p:ext>
            </p:extLst>
          </p:nvPr>
        </p:nvGraphicFramePr>
        <p:xfrm>
          <a:off x="533400" y="1066800"/>
          <a:ext cx="8382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816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Annual Percent Change in Price </a:t>
            </a:r>
            <a:r>
              <a:rPr lang="en-US" b="1" dirty="0" smtClean="0"/>
              <a:t>          </a:t>
            </a:r>
            <a:r>
              <a:rPr lang="en-US" sz="3600" b="1" dirty="0" smtClean="0"/>
              <a:t>By </a:t>
            </a:r>
            <a:r>
              <a:rPr lang="en-US" sz="3600" b="1" dirty="0"/>
              <a:t>Stage of Production</a:t>
            </a:r>
            <a:endParaRPr lang="en-US" dirty="0"/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634475"/>
              </p:ext>
            </p:extLst>
          </p:nvPr>
        </p:nvGraphicFramePr>
        <p:xfrm>
          <a:off x="457200" y="1905000"/>
          <a:ext cx="8229600" cy="422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3924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Monthly Percentage Change, </a:t>
            </a:r>
            <a:r>
              <a:rPr lang="en-US" b="1" dirty="0" smtClean="0"/>
              <a:t>2012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5976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CEC37F5-7165-435A-916A-811D7AEF04BB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005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:\Marketing and Creative Services\Education Conferences\Sustainability Summit\2014\Suite\PPT\GSS 2013 PPT Ms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990600"/>
            <a:ext cx="7848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Impact on Agriculture</a:t>
            </a:r>
          </a:p>
          <a:p>
            <a:endParaRPr lang="en-US" sz="8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Reduction in planted acreage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Tearing out permanent crops</a:t>
            </a:r>
          </a:p>
          <a:p>
            <a:pPr marL="1200150" lvl="2" indent="-285750">
              <a:buFontTx/>
              <a:buChar char="-"/>
            </a:pPr>
            <a:r>
              <a:rPr lang="en-US" sz="2400" dirty="0" smtClean="0"/>
              <a:t>Bakersfield, Firebaugh, Fresno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Water Allocations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0% allocations, 5%, 20% , single irrigation use</a:t>
            </a:r>
          </a:p>
          <a:p>
            <a:pPr marL="1200150" lvl="2" indent="-285750">
              <a:buFontTx/>
              <a:buChar char="-"/>
            </a:pPr>
            <a:r>
              <a:rPr lang="en-US" sz="2400" dirty="0" smtClean="0"/>
              <a:t>State Water Project- Projected allocations of 0%-20%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Mandated Reporting of Surface Water Use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Failure to report = Fines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Restrictions on surface water use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Decreased Crop Yield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In turn results in decreased labor and/or higher wage demands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Uncertain impact on future yields</a:t>
            </a:r>
          </a:p>
          <a:p>
            <a:pPr lvl="1"/>
            <a:endParaRPr lang="en-US" dirty="0" smtClean="0"/>
          </a:p>
          <a:p>
            <a:pPr marL="742950" lvl="1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0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Pass Through Percentages and Times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2651482"/>
              </p:ext>
            </p:extLst>
          </p:nvPr>
        </p:nvGraphicFramePr>
        <p:xfrm>
          <a:off x="457200" y="1676400"/>
          <a:ext cx="82296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Retail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Pass-Through Rate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to Pass Through (Months)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Beef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to 18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to 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Pork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to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to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Poultry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to 8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to 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Eggs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to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to 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Milk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to 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to 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Bread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to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to</a:t>
                      </a:r>
                      <a:r>
                        <a:rPr lang="en-US" baseline="0" dirty="0" smtClean="0"/>
                        <a:t> 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Oranges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to 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Lettuce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to 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2618" y="5541651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i="1" dirty="0" smtClean="0">
                <a:solidFill>
                  <a:prstClr val="black"/>
                </a:solidFill>
                <a:latin typeface="Calibri"/>
              </a:rPr>
              <a:t>Source: Leibtag</a:t>
            </a:r>
            <a:r>
              <a:rPr lang="en-US" sz="900" i="1" dirty="0">
                <a:solidFill>
                  <a:prstClr val="black"/>
                </a:solidFill>
                <a:latin typeface="Calibri"/>
              </a:rPr>
              <a:t>, E. "How Much and How Quick? Pass Through of Commodity and Input Cost Changes to Retail Food Prices," American Journal of Agricultural Economics 91: 1462-67, 2009.</a:t>
            </a:r>
          </a:p>
        </p:txBody>
      </p:sp>
    </p:spTree>
    <p:extLst>
      <p:ext uri="{BB962C8B-B14F-4D97-AF65-F5344CB8AC3E}">
        <p14:creationId xmlns:p14="http://schemas.microsoft.com/office/powerpoint/2010/main" val="13436993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20" y="98623"/>
            <a:ext cx="7941879" cy="607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3869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Drought Condition (Percent Area):  </a:t>
            </a:r>
            <a:r>
              <a:rPr lang="en-US" sz="3600" dirty="0" smtClean="0"/>
              <a:t>U.S., including Alaska, Hawaii, and Puerto Rico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887454"/>
              </p:ext>
            </p:extLst>
          </p:nvPr>
        </p:nvGraphicFramePr>
        <p:xfrm>
          <a:off x="457200" y="2133600"/>
          <a:ext cx="8305800" cy="3143394"/>
        </p:xfrm>
        <a:graphic>
          <a:graphicData uri="http://schemas.openxmlformats.org/drawingml/2006/table">
            <a:tbl>
              <a:tblPr/>
              <a:tblGrid>
                <a:gridCol w="1038225"/>
                <a:gridCol w="1038225"/>
                <a:gridCol w="1038225"/>
                <a:gridCol w="1038225"/>
                <a:gridCol w="1038225"/>
                <a:gridCol w="1038225"/>
                <a:gridCol w="1038225"/>
                <a:gridCol w="1038225"/>
              </a:tblGrid>
              <a:tr h="306994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Time Frame</a:t>
                      </a:r>
                      <a:endParaRPr lang="en-US" sz="1500" b="1" dirty="0"/>
                    </a:p>
                  </a:txBody>
                  <a:tcPr marL="76748" marR="76748" marT="38374" marB="383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Date</a:t>
                      </a:r>
                    </a:p>
                  </a:txBody>
                  <a:tcPr marL="76748" marR="76748" marT="38374" marB="383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Nothing</a:t>
                      </a:r>
                    </a:p>
                  </a:txBody>
                  <a:tcPr marL="76748" marR="76748" marT="38374" marB="383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Abnormally Dry</a:t>
                      </a:r>
                      <a:endParaRPr lang="en-US" sz="1400" dirty="0"/>
                    </a:p>
                  </a:txBody>
                  <a:tcPr marL="76748" marR="76748" marT="38374" marB="383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Moderate Drought</a:t>
                      </a:r>
                      <a:endParaRPr lang="en-US" sz="1400" dirty="0"/>
                    </a:p>
                  </a:txBody>
                  <a:tcPr marL="76748" marR="76748" marT="38374" marB="383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Severe Drought</a:t>
                      </a:r>
                      <a:endParaRPr lang="en-US" sz="1400" dirty="0"/>
                    </a:p>
                  </a:txBody>
                  <a:tcPr marL="76748" marR="76748" marT="38374" marB="383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Extreme Drought</a:t>
                      </a:r>
                      <a:endParaRPr lang="en-US" sz="1400" dirty="0"/>
                    </a:p>
                  </a:txBody>
                  <a:tcPr marL="76748" marR="76748" marT="38374" marB="383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Exceptional Drought</a:t>
                      </a:r>
                      <a:endParaRPr lang="en-US" sz="1400" dirty="0"/>
                    </a:p>
                  </a:txBody>
                  <a:tcPr marL="76748" marR="76748" marT="38374" marB="383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537239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Current</a:t>
                      </a:r>
                      <a:endParaRPr lang="en-US" sz="1500" dirty="0"/>
                    </a:p>
                  </a:txBody>
                  <a:tcPr marL="76748" marR="76748" marT="38374" marB="383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7/22/2014</a:t>
                      </a:r>
                      <a:endParaRPr lang="en-US" sz="1200" dirty="0"/>
                    </a:p>
                  </a:txBody>
                  <a:tcPr marL="76748" marR="76748" marT="38374" marB="383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61.31</a:t>
                      </a:r>
                      <a:endParaRPr lang="en-US" sz="1500" dirty="0"/>
                    </a:p>
                  </a:txBody>
                  <a:tcPr marL="76748" marR="76748" marT="38374" marB="383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38.69</a:t>
                      </a:r>
                      <a:endParaRPr lang="en-US" sz="1500" dirty="0"/>
                    </a:p>
                  </a:txBody>
                  <a:tcPr marL="76748" marR="76748" marT="38374" marB="383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28.10</a:t>
                      </a:r>
                      <a:endParaRPr lang="en-US" sz="1500" dirty="0"/>
                    </a:p>
                  </a:txBody>
                  <a:tcPr marL="76748" marR="76748" marT="38374" marB="383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19.93</a:t>
                      </a:r>
                      <a:endParaRPr lang="en-US" sz="1500" dirty="0"/>
                    </a:p>
                  </a:txBody>
                  <a:tcPr marL="76748" marR="76748" marT="38374" marB="383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9.40</a:t>
                      </a:r>
                      <a:endParaRPr lang="en-US" sz="1500" dirty="0"/>
                    </a:p>
                  </a:txBody>
                  <a:tcPr marL="76748" marR="76748" marT="38374" marB="383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2.33</a:t>
                      </a:r>
                      <a:endParaRPr lang="en-US" sz="1500" dirty="0"/>
                    </a:p>
                  </a:txBody>
                  <a:tcPr marL="76748" marR="76748" marT="38374" marB="383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484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3 Months Ago</a:t>
                      </a:r>
                      <a:endParaRPr lang="en-US" sz="1500" dirty="0"/>
                    </a:p>
                  </a:txBody>
                  <a:tcPr marL="76748" marR="76748" marT="38374" marB="383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4/22/2014</a:t>
                      </a:r>
                      <a:endParaRPr lang="en-US" sz="1200" dirty="0"/>
                    </a:p>
                  </a:txBody>
                  <a:tcPr marL="76748" marR="76748" marT="38374" marB="383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57.61</a:t>
                      </a:r>
                      <a:endParaRPr lang="en-US" sz="1500" dirty="0"/>
                    </a:p>
                  </a:txBody>
                  <a:tcPr marL="76748" marR="76748" marT="38374" marB="383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42.39</a:t>
                      </a:r>
                      <a:endParaRPr lang="en-US" sz="1500" dirty="0"/>
                    </a:p>
                  </a:txBody>
                  <a:tcPr marL="76748" marR="76748" marT="38374" marB="383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32.11</a:t>
                      </a:r>
                      <a:endParaRPr lang="en-US" sz="1500" dirty="0"/>
                    </a:p>
                  </a:txBody>
                  <a:tcPr marL="76748" marR="76748" marT="38374" marB="383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21.89</a:t>
                      </a:r>
                      <a:endParaRPr lang="en-US" sz="1500" dirty="0"/>
                    </a:p>
                  </a:txBody>
                  <a:tcPr marL="76748" marR="76748" marT="38374" marB="383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9.59</a:t>
                      </a:r>
                      <a:endParaRPr lang="en-US" sz="1500" dirty="0"/>
                    </a:p>
                  </a:txBody>
                  <a:tcPr marL="76748" marR="76748" marT="38374" marB="383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2.73</a:t>
                      </a:r>
                      <a:endParaRPr lang="en-US" sz="1500" dirty="0"/>
                    </a:p>
                  </a:txBody>
                  <a:tcPr marL="76748" marR="76748" marT="38374" marB="383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484">
                <a:tc>
                  <a:txBody>
                    <a:bodyPr/>
                    <a:lstStyle/>
                    <a:p>
                      <a:pPr algn="ctr"/>
                      <a:r>
                        <a:rPr lang="en-US" sz="1500" b="1"/>
                        <a:t>Start of Calendar Year</a:t>
                      </a:r>
                      <a:endParaRPr lang="en-US" sz="1500"/>
                    </a:p>
                  </a:txBody>
                  <a:tcPr marL="76748" marR="76748" marT="38374" marB="383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12/31/2013</a:t>
                      </a:r>
                      <a:endParaRPr lang="en-US" sz="1200" dirty="0"/>
                    </a:p>
                  </a:txBody>
                  <a:tcPr marL="76748" marR="76748" marT="38374" marB="383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54.20</a:t>
                      </a:r>
                    </a:p>
                  </a:txBody>
                  <a:tcPr marL="76748" marR="76748" marT="38374" marB="383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45.80</a:t>
                      </a:r>
                    </a:p>
                  </a:txBody>
                  <a:tcPr marL="76748" marR="76748" marT="38374" marB="383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26.01</a:t>
                      </a:r>
                    </a:p>
                  </a:txBody>
                  <a:tcPr marL="76748" marR="76748" marT="38374" marB="383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13.96</a:t>
                      </a:r>
                    </a:p>
                  </a:txBody>
                  <a:tcPr marL="76748" marR="76748" marT="38374" marB="383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3.31</a:t>
                      </a:r>
                    </a:p>
                  </a:txBody>
                  <a:tcPr marL="76748" marR="76748" marT="38374" marB="383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0.31</a:t>
                      </a:r>
                    </a:p>
                  </a:txBody>
                  <a:tcPr marL="76748" marR="76748" marT="38374" marB="383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239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One Year Ago</a:t>
                      </a:r>
                      <a:endParaRPr lang="en-US" sz="1500" dirty="0"/>
                    </a:p>
                  </a:txBody>
                  <a:tcPr marL="76748" marR="76748" marT="38374" marB="383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7/23/2013</a:t>
                      </a:r>
                      <a:endParaRPr lang="en-US" sz="1200" dirty="0"/>
                    </a:p>
                  </a:txBody>
                  <a:tcPr marL="76748" marR="76748" marT="38374" marB="383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42.47</a:t>
                      </a:r>
                      <a:endParaRPr lang="en-US" sz="1500" dirty="0"/>
                    </a:p>
                  </a:txBody>
                  <a:tcPr marL="76748" marR="76748" marT="38374" marB="383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57.53</a:t>
                      </a:r>
                      <a:endParaRPr lang="en-US" sz="1500" dirty="0"/>
                    </a:p>
                  </a:txBody>
                  <a:tcPr marL="76748" marR="76748" marT="38374" marB="383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42.25</a:t>
                      </a:r>
                      <a:endParaRPr lang="en-US" sz="1500" dirty="0"/>
                    </a:p>
                  </a:txBody>
                  <a:tcPr marL="76748" marR="76748" marT="38374" marB="383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28.20</a:t>
                      </a:r>
                      <a:endParaRPr lang="en-US" sz="1500" dirty="0"/>
                    </a:p>
                  </a:txBody>
                  <a:tcPr marL="76748" marR="76748" marT="38374" marB="383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10.48</a:t>
                      </a:r>
                      <a:endParaRPr lang="en-US" sz="1500" dirty="0"/>
                    </a:p>
                  </a:txBody>
                  <a:tcPr marL="76748" marR="76748" marT="38374" marB="383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3.20</a:t>
                      </a:r>
                      <a:endParaRPr lang="en-US" sz="1500" dirty="0"/>
                    </a:p>
                  </a:txBody>
                  <a:tcPr marL="76748" marR="76748" marT="38374" marB="383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5427872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prstClr val="black"/>
                </a:solidFill>
                <a:latin typeface="Calibri"/>
              </a:rPr>
              <a:t>Source: U.S. Drought Monitor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/>
              </a:rPr>
              <a:t>http://droughtmonitor.unl.edu/Home/TabularStatistics.aspx</a:t>
            </a:r>
          </a:p>
        </p:txBody>
      </p:sp>
    </p:spTree>
    <p:extLst>
      <p:ext uri="{BB962C8B-B14F-4D97-AF65-F5344CB8AC3E}">
        <p14:creationId xmlns:p14="http://schemas.microsoft.com/office/powerpoint/2010/main" val="38763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Potential for Drought to Impact Food Prices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Too soon to tell exact impact</a:t>
            </a:r>
          </a:p>
          <a:p>
            <a:pPr lvl="1"/>
            <a:r>
              <a:rPr lang="en-US" dirty="0" smtClean="0"/>
              <a:t>Length and severity of drought is not yet realized</a:t>
            </a:r>
          </a:p>
          <a:p>
            <a:pPr lvl="1"/>
            <a:r>
              <a:rPr lang="en-US" dirty="0" smtClean="0"/>
              <a:t>Many crops affected have not yet come to harvest</a:t>
            </a:r>
          </a:p>
          <a:p>
            <a:r>
              <a:rPr lang="en-US" dirty="0" smtClean="0"/>
              <a:t>Potential to have long an lasting effects on fruit, vegetable, dairy, and egg prices</a:t>
            </a:r>
          </a:p>
          <a:p>
            <a:r>
              <a:rPr lang="en-US" dirty="0" smtClean="0"/>
              <a:t>Drought in Texas has the potential to further drive up beef prices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59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Retail Food Categories </a:t>
            </a:r>
            <a:r>
              <a:rPr lang="en-US" b="1" dirty="0"/>
              <a:t>to </a:t>
            </a:r>
            <a:r>
              <a:rPr lang="en-US" b="1" dirty="0" smtClean="0"/>
              <a:t>Watch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3600" b="1" dirty="0" smtClean="0"/>
              <a:t>Beef and Veal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67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Beef </a:t>
            </a:r>
            <a:r>
              <a:rPr lang="en-US" dirty="0"/>
              <a:t>and veal prices </a:t>
            </a:r>
            <a:r>
              <a:rPr lang="en-US" dirty="0" smtClean="0"/>
              <a:t>are up over 10% in 2014 </a:t>
            </a:r>
          </a:p>
          <a:p>
            <a:r>
              <a:rPr lang="en-US" dirty="0" smtClean="0"/>
              <a:t>Reductions in U.S. cattle inventory</a:t>
            </a:r>
          </a:p>
          <a:p>
            <a:pPr marL="742950" lvl="2" indent="-342900"/>
            <a:r>
              <a:rPr lang="en-US" dirty="0"/>
              <a:t>Herd sizes similar to the late </a:t>
            </a:r>
            <a:r>
              <a:rPr lang="en-US" dirty="0" smtClean="0"/>
              <a:t>1950s</a:t>
            </a:r>
          </a:p>
          <a:p>
            <a:pPr marL="742950" lvl="2" indent="-342900"/>
            <a:r>
              <a:rPr lang="en-US" dirty="0" smtClean="0"/>
              <a:t>Texas and Oklahoma drought further delays herd expansion</a:t>
            </a:r>
          </a:p>
          <a:p>
            <a:r>
              <a:rPr lang="en-US" dirty="0" smtClean="0"/>
              <a:t>Increased exports and decreased imports</a:t>
            </a:r>
          </a:p>
          <a:p>
            <a:r>
              <a:rPr lang="en-US" dirty="0" smtClean="0"/>
              <a:t>Culling rates decreasing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50" y="1524000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9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Retail Food </a:t>
            </a:r>
            <a:r>
              <a:rPr lang="en-US" b="1" dirty="0"/>
              <a:t>Categories to </a:t>
            </a:r>
            <a:r>
              <a:rPr lang="en-US" b="1" dirty="0" smtClean="0"/>
              <a:t>Watch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3600" b="1" dirty="0" smtClean="0"/>
              <a:t>Fresh Fruits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Fresh fruit prices </a:t>
            </a:r>
            <a:r>
              <a:rPr lang="en-US" dirty="0"/>
              <a:t>have </a:t>
            </a:r>
            <a:r>
              <a:rPr lang="en-US" dirty="0" smtClean="0"/>
              <a:t>risen 5.8% year over year</a:t>
            </a:r>
          </a:p>
          <a:p>
            <a:r>
              <a:rPr lang="en-US" dirty="0" smtClean="0"/>
              <a:t>Citrus prices impacted by widespread greening in Florida</a:t>
            </a:r>
          </a:p>
          <a:p>
            <a:r>
              <a:rPr lang="en-US" dirty="0" smtClean="0"/>
              <a:t>Polar vortex</a:t>
            </a:r>
          </a:p>
          <a:p>
            <a:r>
              <a:rPr lang="en-US" dirty="0" smtClean="0"/>
              <a:t>Potential impacts from California drought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066802"/>
            <a:ext cx="1333500" cy="133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066801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8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Retail Food </a:t>
            </a:r>
            <a:r>
              <a:rPr lang="en-US" b="1" dirty="0"/>
              <a:t>Categories to </a:t>
            </a:r>
            <a:r>
              <a:rPr lang="en-US" b="1" dirty="0" smtClean="0"/>
              <a:t>Watch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3600" b="1" dirty="0" smtClean="0"/>
              <a:t>Fresh Vegetables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Fresh vegetable prices are up 0.8% in 2014 </a:t>
            </a:r>
          </a:p>
          <a:p>
            <a:r>
              <a:rPr lang="en-US" dirty="0" smtClean="0"/>
              <a:t>Lettuce prices have been increasing over the last several months</a:t>
            </a:r>
          </a:p>
          <a:p>
            <a:r>
              <a:rPr lang="en-US" dirty="0"/>
              <a:t>W</a:t>
            </a:r>
            <a:r>
              <a:rPr lang="en-US" dirty="0" smtClean="0"/>
              <a:t>atching for potential impact from California drought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25" y="1676400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2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/>
          <a:lstStyle/>
          <a:p>
            <a:r>
              <a:rPr lang="en-US" b="1" dirty="0" smtClean="0"/>
              <a:t>Major California Crops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California grows over 90 % of the following crops in the U.S.: </a:t>
            </a:r>
          </a:p>
          <a:p>
            <a:r>
              <a:rPr lang="en-US" dirty="0" smtClean="0"/>
              <a:t>Almonds, walnuts, and pistachios</a:t>
            </a:r>
          </a:p>
          <a:p>
            <a:r>
              <a:rPr lang="en-US" dirty="0" smtClean="0"/>
              <a:t>Strawberries, grapes, kiwis, lemons, figs, plums, clingstone peaches, olives, and nectarines</a:t>
            </a:r>
          </a:p>
          <a:p>
            <a:r>
              <a:rPr lang="en-US" dirty="0" smtClean="0"/>
              <a:t>Broccoli, artichokes, avocados, celery, garlic, and tomatoes for processing</a:t>
            </a:r>
          </a:p>
          <a:p>
            <a:pPr marL="0" indent="0">
              <a:buNone/>
            </a:pPr>
            <a:endParaRPr lang="en-US" sz="1000" i="1" dirty="0" smtClean="0"/>
          </a:p>
          <a:p>
            <a:pPr marL="0" indent="0">
              <a:buNone/>
            </a:pPr>
            <a:r>
              <a:rPr lang="en-US" sz="1000" i="1" dirty="0" smtClean="0"/>
              <a:t>Source: USDA, NASS, Pacific Regional Office – California, California Agricultural Statistics, 2012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76714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Drought Severity and Food Prices</a:t>
            </a:r>
            <a:endParaRPr lang="en-US" b="1" dirty="0"/>
          </a:p>
        </p:txBody>
      </p:sp>
      <p:pic>
        <p:nvPicPr>
          <p:cNvPr id="7" name="Content Placeholder 6" descr="cid:image002.png@01CFA27A.45A64C70"/>
          <p:cNvPicPr>
            <a:picLocks noGrp="1"/>
          </p:cNvPicPr>
          <p:nvPr>
            <p:ph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828800"/>
            <a:ext cx="6781800" cy="350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05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0800" y="609600"/>
            <a:ext cx="4724400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</a:rPr>
              <a:t>Amber Waves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everywhere you want it!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Via web connection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: </a:t>
            </a:r>
            <a:br>
              <a:rPr lang="en-US" dirty="0">
                <a:solidFill>
                  <a:prstClr val="black"/>
                </a:solidFill>
                <a:latin typeface="Calibri"/>
              </a:rPr>
            </a:br>
            <a:r>
              <a:rPr lang="en-US" dirty="0">
                <a:solidFill>
                  <a:prstClr val="black"/>
                </a:solidFill>
                <a:latin typeface="Calibri"/>
              </a:rPr>
              <a:t/>
            </a:r>
            <a:br>
              <a:rPr lang="en-US" dirty="0">
                <a:solidFill>
                  <a:prstClr val="black"/>
                </a:solidFill>
                <a:latin typeface="Calibri"/>
              </a:rPr>
            </a:br>
            <a:r>
              <a:rPr lang="en-US" dirty="0">
                <a:solidFill>
                  <a:prstClr val="black"/>
                </a:solidFill>
                <a:latin typeface="Calibri"/>
              </a:rPr>
              <a:t>Get </a:t>
            </a:r>
            <a:r>
              <a:rPr lang="en-US" i="1" dirty="0">
                <a:solidFill>
                  <a:prstClr val="black"/>
                </a:solidFill>
                <a:latin typeface="Calibri"/>
              </a:rPr>
              <a:t>Amber Waves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monthly features and data from any web connection! The new responsive web design automatically configures to fit mobile devices and tablets. </a:t>
            </a:r>
            <a:r>
              <a:rPr lang="en-US" dirty="0">
                <a:solidFill>
                  <a:srgbClr val="1F497D"/>
                </a:solidFill>
                <a:latin typeface="Calibri"/>
              </a:rPr>
              <a:t>www.ers.usda.gov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00000">
            <a:off x="5994400" y="896938"/>
            <a:ext cx="2343150" cy="3125787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319207" y="3733800"/>
            <a:ext cx="71501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Via mobile app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: </a:t>
            </a:r>
            <a:br>
              <a:rPr lang="en-US" dirty="0">
                <a:solidFill>
                  <a:prstClr val="black"/>
                </a:solidFill>
                <a:latin typeface="Calibri"/>
              </a:rPr>
            </a:br>
            <a:r>
              <a:rPr lang="en-US" dirty="0">
                <a:solidFill>
                  <a:prstClr val="black"/>
                </a:solidFill>
                <a:latin typeface="Calibri"/>
              </a:rPr>
              <a:t/>
            </a:r>
            <a:br>
              <a:rPr lang="en-US" dirty="0">
                <a:solidFill>
                  <a:prstClr val="black"/>
                </a:solidFill>
                <a:latin typeface="Calibri"/>
              </a:rPr>
            </a:br>
            <a:r>
              <a:rPr lang="en-US" dirty="0">
                <a:solidFill>
                  <a:prstClr val="black"/>
                </a:solidFill>
                <a:latin typeface="Calibri"/>
              </a:rPr>
              <a:t>Get the full magazine each quarter delivered to your mobile bookshelf. Available for download on </a:t>
            </a:r>
            <a:r>
              <a:rPr lang="en-US" u="sng" dirty="0">
                <a:solidFill>
                  <a:srgbClr val="1F497D"/>
                </a:solidFill>
                <a:latin typeface="Calibri"/>
              </a:rPr>
              <a:t>iTunes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en-US" u="sng" dirty="0">
                <a:solidFill>
                  <a:srgbClr val="1F497D"/>
                </a:solidFill>
                <a:latin typeface="Calibri"/>
              </a:rPr>
              <a:t>Google Play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prstClr val="black"/>
                </a:solidFill>
                <a:latin typeface="Calibri"/>
              </a:rPr>
              <a:t>Amber Waves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magazine presents current ERS economic and policy research on agriculture, food, rural America, and the environment for policymakers, academics and the public.</a:t>
            </a:r>
          </a:p>
        </p:txBody>
      </p:sp>
    </p:spTree>
    <p:extLst>
      <p:ext uri="{BB962C8B-B14F-4D97-AF65-F5344CB8AC3E}">
        <p14:creationId xmlns:p14="http://schemas.microsoft.com/office/powerpoint/2010/main" val="354533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:\Marketing and Creative Services\Education Conferences\Sustainability Summit\2014\Suite\PPT\GSS 2013 PPT Ms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" t="2123" r="-1" b="12939"/>
          <a:stretch/>
        </p:blipFill>
        <p:spPr>
          <a:xfrm>
            <a:off x="159224" y="954051"/>
            <a:ext cx="4894786" cy="59039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6410" y="1676400"/>
            <a:ext cx="378519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/>
              <a:t>Governor declared a drought proclamation in 2008 and 2009 in the State of California. </a:t>
            </a:r>
          </a:p>
          <a:p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dirty="0" smtClean="0"/>
              <a:t>California agriculture has been reforming their irrigation practices in order to respond to and recover from drought.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02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O:\Marketing and Creative Services\Education Conferences\Sustainability Summit\2014\Suite\PPT\GSS 2013 PPT Ms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1" y="-454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1013572"/>
            <a:ext cx="8001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Irrigation Methods</a:t>
            </a:r>
          </a:p>
          <a:p>
            <a:pPr algn="ctr"/>
            <a:endParaRPr lang="en-US" sz="800" strike="sngStrike" dirty="0" smtClean="0"/>
          </a:p>
          <a:p>
            <a:pPr marL="342900" indent="-342900">
              <a:buAutoNum type="arabicPeriod"/>
            </a:pPr>
            <a:r>
              <a:rPr lang="en-US" sz="2200" u="sng" dirty="0" smtClean="0"/>
              <a:t>Flood Irrigation</a:t>
            </a:r>
            <a:r>
              <a:rPr lang="en-US" sz="2200" dirty="0" smtClean="0"/>
              <a:t>: Gravity/Furrow</a:t>
            </a:r>
          </a:p>
          <a:p>
            <a:pPr marL="800100" lvl="1" indent="-342900">
              <a:buAutoNum type="arabicPeriod"/>
            </a:pPr>
            <a:r>
              <a:rPr lang="en-US" sz="2200" dirty="0" smtClean="0"/>
              <a:t>Inexpensive but difficult to manage to get the highest efficiency</a:t>
            </a:r>
          </a:p>
          <a:p>
            <a:pPr marL="800100" lvl="1" indent="-342900">
              <a:buAutoNum type="arabicPeriod"/>
            </a:pPr>
            <a:r>
              <a:rPr lang="en-US" sz="2200" dirty="0" smtClean="0"/>
              <a:t>In 2010, 43% of farmland in Ca used some form of gravity irrigation (Department of Water Resources)</a:t>
            </a:r>
          </a:p>
          <a:p>
            <a:pPr lvl="1"/>
            <a:endParaRPr lang="en-US" sz="800" dirty="0" smtClean="0"/>
          </a:p>
          <a:p>
            <a:pPr marL="342900" indent="-342900">
              <a:buAutoNum type="arabicPeriod"/>
            </a:pPr>
            <a:r>
              <a:rPr lang="en-US" sz="2200" u="sng" dirty="0" smtClean="0"/>
              <a:t>Sprinkler Irrigation</a:t>
            </a:r>
            <a:r>
              <a:rPr lang="en-US" sz="2200" dirty="0" smtClean="0"/>
              <a:t>: 75%-85% efficient (Agriculture Guide)</a:t>
            </a:r>
          </a:p>
          <a:p>
            <a:pPr marL="800100" lvl="1" indent="-342900">
              <a:buAutoNum type="arabicPeriod"/>
            </a:pPr>
            <a:r>
              <a:rPr lang="en-US" sz="2200" dirty="0" smtClean="0"/>
              <a:t>Pivot Irrigation: Sprinkler heads lowered to inches above ground</a:t>
            </a:r>
          </a:p>
          <a:p>
            <a:pPr marL="1257300" lvl="2" indent="-342900">
              <a:buAutoNum type="arabicPeriod"/>
            </a:pPr>
            <a:r>
              <a:rPr lang="en-US" sz="2200" dirty="0" smtClean="0"/>
              <a:t>Reduces evaporation and drifting in the breeze</a:t>
            </a:r>
          </a:p>
          <a:p>
            <a:pPr lvl="2"/>
            <a:endParaRPr lang="en-US" sz="800" dirty="0" smtClean="0"/>
          </a:p>
          <a:p>
            <a:pPr marL="342900" indent="-342900">
              <a:buAutoNum type="arabicPeriod"/>
            </a:pPr>
            <a:r>
              <a:rPr lang="en-US" sz="2200" u="sng" dirty="0" smtClean="0"/>
              <a:t>Drip Irrigation</a:t>
            </a:r>
            <a:r>
              <a:rPr lang="en-US" sz="2200" dirty="0" smtClean="0"/>
              <a:t>: 90% efficient (Agriculture Guide)</a:t>
            </a:r>
          </a:p>
          <a:p>
            <a:pPr marL="800100" lvl="1" indent="-342900">
              <a:buAutoNum type="arabicPeriod"/>
            </a:pPr>
            <a:r>
              <a:rPr lang="en-US" sz="2200" dirty="0" smtClean="0"/>
              <a:t>Drip emitters that slowly apply water to crop root zones</a:t>
            </a:r>
          </a:p>
          <a:p>
            <a:pPr marL="800100" lvl="1" indent="-342900">
              <a:buAutoNum type="arabicPeriod"/>
            </a:pPr>
            <a:r>
              <a:rPr lang="en-US" sz="2200" dirty="0" smtClean="0"/>
              <a:t>Subsurface Drip: Buried plastic tubes containing emitters</a:t>
            </a:r>
          </a:p>
          <a:p>
            <a:pPr marL="1257300" lvl="2" indent="-342900">
              <a:buAutoNum type="arabicPeriod"/>
            </a:pPr>
            <a:r>
              <a:rPr lang="en-US" sz="2200" dirty="0" smtClean="0"/>
              <a:t>Reduces evaporation from soil surface</a:t>
            </a:r>
          </a:p>
          <a:p>
            <a:pPr marL="1257300" lvl="2" indent="-342900">
              <a:buAutoNum type="arabicPeriod"/>
            </a:pPr>
            <a:r>
              <a:rPr lang="en-US" sz="2200" dirty="0" smtClean="0"/>
              <a:t>Can be left in ground year after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9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O:\Marketing and Creative Services\Education Conferences\Sustainability Summit\2014\Suite\PPT\GSS 2013 PPT Ms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" y="4724400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Dwindling supplies of irrigation water and increasing regulation on it’s use have farms looking at options to minimize the impact on their operation.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It is clear that long term water solutions are required.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Growers are making the switch to more efficient irrigation systems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6" t="9981" r="29166" b="55928"/>
          <a:stretch/>
        </p:blipFill>
        <p:spPr>
          <a:xfrm>
            <a:off x="526799" y="1072759"/>
            <a:ext cx="7951304" cy="3657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86400" y="1143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Pacific Institute/ NRDC June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0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:\Marketing and Creative Services\Education Conferences\Sustainability Summit\2014\Suite\PPT\GSS 2013 PPT Ms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1" y="-454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4800" y="1676400"/>
            <a:ext cx="403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Ed Hale Jr., an alfalfa grower in the Imperial Valley converted a 2,600 acre field to drip irrigation. He estimates that drip uses about 2/3 less water, yet his crop yield has doubled. </a:t>
            </a:r>
          </a:p>
          <a:p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1676400"/>
            <a:ext cx="403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Joe Muller and Sons in Yolo County, runs a buried drip irrigation system on 650 acres of tomatoes and peppers and has documented a water savings as great at 40%.</a:t>
            </a:r>
          </a:p>
          <a:p>
            <a:pPr algn="r"/>
            <a:r>
              <a:rPr lang="en-US" i="1" dirty="0" smtClean="0"/>
              <a:t>-Ed Weiser, Sacramento Bee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81200" y="9906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Case Studies</a:t>
            </a:r>
            <a:endParaRPr lang="en-US" sz="32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" t="53359" r="10833" b="15515"/>
          <a:stretch/>
        </p:blipFill>
        <p:spPr>
          <a:xfrm>
            <a:off x="235136" y="4648200"/>
            <a:ext cx="8604064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5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feway Purple">
  <a:themeElements>
    <a:clrScheme name="Safeway Template Print">
      <a:dk1>
        <a:srgbClr val="000000"/>
      </a:dk1>
      <a:lt1>
        <a:srgbClr val="FFFFFF"/>
      </a:lt1>
      <a:dk2>
        <a:srgbClr val="FFDA8F"/>
      </a:dk2>
      <a:lt2>
        <a:srgbClr val="FFFFFF"/>
      </a:lt2>
      <a:accent1>
        <a:srgbClr val="F05F3C"/>
      </a:accent1>
      <a:accent2>
        <a:srgbClr val="8569FD"/>
      </a:accent2>
      <a:accent3>
        <a:srgbClr val="00B7A5"/>
      </a:accent3>
      <a:accent4>
        <a:srgbClr val="FF9900"/>
      </a:accent4>
      <a:accent5>
        <a:srgbClr val="00B0F0"/>
      </a:accent5>
      <a:accent6>
        <a:srgbClr val="92D050"/>
      </a:accent6>
      <a:hlink>
        <a:srgbClr val="00B7A5"/>
      </a:hlink>
      <a:folHlink>
        <a:srgbClr val="FF9900"/>
      </a:folHlink>
    </a:clrScheme>
    <a:fontScheme name="Safeway Pur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feway Purp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eway Purpl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feway Purpl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eway Purpl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eway Purpl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eway Purpl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eway Purpl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eway Purple 8">
        <a:dk1>
          <a:srgbClr val="000000"/>
        </a:dk1>
        <a:lt1>
          <a:srgbClr val="FFFFFF"/>
        </a:lt1>
        <a:dk2>
          <a:srgbClr val="000000"/>
        </a:dk2>
        <a:lt2>
          <a:srgbClr val="FFCC00"/>
        </a:lt2>
        <a:accent1>
          <a:srgbClr val="FD8E51"/>
        </a:accent1>
        <a:accent2>
          <a:srgbClr val="00B7A5"/>
        </a:accent2>
        <a:accent3>
          <a:srgbClr val="AAAAAA"/>
        </a:accent3>
        <a:accent4>
          <a:srgbClr val="DADADA"/>
        </a:accent4>
        <a:accent5>
          <a:srgbClr val="FEC6B3"/>
        </a:accent5>
        <a:accent6>
          <a:srgbClr val="00A695"/>
        </a:accent6>
        <a:hlink>
          <a:srgbClr val="063DE8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feway Purple 9">
        <a:dk1>
          <a:srgbClr val="000000"/>
        </a:dk1>
        <a:lt1>
          <a:srgbClr val="FFFFFF"/>
        </a:lt1>
        <a:dk2>
          <a:srgbClr val="000000"/>
        </a:dk2>
        <a:lt2>
          <a:srgbClr val="FAB406"/>
        </a:lt2>
        <a:accent1>
          <a:srgbClr val="F05F3C"/>
        </a:accent1>
        <a:accent2>
          <a:srgbClr val="8569FD"/>
        </a:accent2>
        <a:accent3>
          <a:srgbClr val="AAAAAA"/>
        </a:accent3>
        <a:accent4>
          <a:srgbClr val="DADADA"/>
        </a:accent4>
        <a:accent5>
          <a:srgbClr val="F6B6AF"/>
        </a:accent5>
        <a:accent6>
          <a:srgbClr val="785EE5"/>
        </a:accent6>
        <a:hlink>
          <a:srgbClr val="063DE8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feway Purple 10">
        <a:dk1>
          <a:srgbClr val="000000"/>
        </a:dk1>
        <a:lt1>
          <a:srgbClr val="FFFFFF"/>
        </a:lt1>
        <a:dk2>
          <a:srgbClr val="000000"/>
        </a:dk2>
        <a:lt2>
          <a:srgbClr val="FAB406"/>
        </a:lt2>
        <a:accent1>
          <a:srgbClr val="F05F3C"/>
        </a:accent1>
        <a:accent2>
          <a:srgbClr val="8569FD"/>
        </a:accent2>
        <a:accent3>
          <a:srgbClr val="AAAAAA"/>
        </a:accent3>
        <a:accent4>
          <a:srgbClr val="DADADA"/>
        </a:accent4>
        <a:accent5>
          <a:srgbClr val="F6B6AF"/>
        </a:accent5>
        <a:accent6>
          <a:srgbClr val="785EE5"/>
        </a:accent6>
        <a:hlink>
          <a:srgbClr val="00B7A5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feway Purple 11">
        <a:dk1>
          <a:srgbClr val="000000"/>
        </a:dk1>
        <a:lt1>
          <a:srgbClr val="FFFFFF"/>
        </a:lt1>
        <a:dk2>
          <a:srgbClr val="000000"/>
        </a:dk2>
        <a:lt2>
          <a:srgbClr val="FAB406"/>
        </a:lt2>
        <a:accent1>
          <a:srgbClr val="F05F3C"/>
        </a:accent1>
        <a:accent2>
          <a:srgbClr val="8569FD"/>
        </a:accent2>
        <a:accent3>
          <a:srgbClr val="AAAAAA"/>
        </a:accent3>
        <a:accent4>
          <a:srgbClr val="DADADA"/>
        </a:accent4>
        <a:accent5>
          <a:srgbClr val="F6B6AF"/>
        </a:accent5>
        <a:accent6>
          <a:srgbClr val="785EE5"/>
        </a:accent6>
        <a:hlink>
          <a:srgbClr val="00B7A5"/>
        </a:hlink>
        <a:folHlink>
          <a:srgbClr val="AE86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feway Purple 12">
        <a:dk1>
          <a:srgbClr val="000000"/>
        </a:dk1>
        <a:lt1>
          <a:srgbClr val="FFFFFF"/>
        </a:lt1>
        <a:dk2>
          <a:srgbClr val="000000"/>
        </a:dk2>
        <a:lt2>
          <a:srgbClr val="33CCCC"/>
        </a:lt2>
        <a:accent1>
          <a:srgbClr val="F05F3C"/>
        </a:accent1>
        <a:accent2>
          <a:srgbClr val="8569FD"/>
        </a:accent2>
        <a:accent3>
          <a:srgbClr val="AAAAAA"/>
        </a:accent3>
        <a:accent4>
          <a:srgbClr val="DADADA"/>
        </a:accent4>
        <a:accent5>
          <a:srgbClr val="F6B6AF"/>
        </a:accent5>
        <a:accent6>
          <a:srgbClr val="785EE5"/>
        </a:accent6>
        <a:hlink>
          <a:srgbClr val="00B7A5"/>
        </a:hlink>
        <a:folHlink>
          <a:srgbClr val="AE86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feway Purple 13">
        <a:dk1>
          <a:srgbClr val="000000"/>
        </a:dk1>
        <a:lt1>
          <a:srgbClr val="FFFFFF"/>
        </a:lt1>
        <a:dk2>
          <a:srgbClr val="000000"/>
        </a:dk2>
        <a:lt2>
          <a:srgbClr val="FFDA8F"/>
        </a:lt2>
        <a:accent1>
          <a:srgbClr val="F05F3C"/>
        </a:accent1>
        <a:accent2>
          <a:srgbClr val="8569FD"/>
        </a:accent2>
        <a:accent3>
          <a:srgbClr val="AAAAAA"/>
        </a:accent3>
        <a:accent4>
          <a:srgbClr val="DADADA"/>
        </a:accent4>
        <a:accent5>
          <a:srgbClr val="F6B6AF"/>
        </a:accent5>
        <a:accent6>
          <a:srgbClr val="785EE5"/>
        </a:accent6>
        <a:hlink>
          <a:srgbClr val="00B7A5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feway Purple 14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05F3C"/>
        </a:accent1>
        <a:accent2>
          <a:srgbClr val="8569FD"/>
        </a:accent2>
        <a:accent3>
          <a:srgbClr val="FFFFFF"/>
        </a:accent3>
        <a:accent4>
          <a:srgbClr val="000000"/>
        </a:accent4>
        <a:accent5>
          <a:srgbClr val="F6B6AF"/>
        </a:accent5>
        <a:accent6>
          <a:srgbClr val="785EE5"/>
        </a:accent6>
        <a:hlink>
          <a:srgbClr val="00B7A5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eway Purple 15">
        <a:dk1>
          <a:srgbClr val="000000"/>
        </a:dk1>
        <a:lt1>
          <a:srgbClr val="FFFFFF"/>
        </a:lt1>
        <a:dk2>
          <a:srgbClr val="FFDA8F"/>
        </a:dk2>
        <a:lt2>
          <a:srgbClr val="FFFFFF"/>
        </a:lt2>
        <a:accent1>
          <a:srgbClr val="F05F3C"/>
        </a:accent1>
        <a:accent2>
          <a:srgbClr val="8569FD"/>
        </a:accent2>
        <a:accent3>
          <a:srgbClr val="FFFFFF"/>
        </a:accent3>
        <a:accent4>
          <a:srgbClr val="000000"/>
        </a:accent4>
        <a:accent5>
          <a:srgbClr val="F6B6AF"/>
        </a:accent5>
        <a:accent6>
          <a:srgbClr val="785EE5"/>
        </a:accent6>
        <a:hlink>
          <a:srgbClr val="00B7A5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eway Purple 16">
        <a:dk1>
          <a:srgbClr val="000000"/>
        </a:dk1>
        <a:lt1>
          <a:srgbClr val="FFFFFF"/>
        </a:lt1>
        <a:dk2>
          <a:srgbClr val="D28C00"/>
        </a:dk2>
        <a:lt2>
          <a:srgbClr val="FFFFFF"/>
        </a:lt2>
        <a:accent1>
          <a:srgbClr val="F05F3C"/>
        </a:accent1>
        <a:accent2>
          <a:srgbClr val="8569FD"/>
        </a:accent2>
        <a:accent3>
          <a:srgbClr val="FFFFFF"/>
        </a:accent3>
        <a:accent4>
          <a:srgbClr val="000000"/>
        </a:accent4>
        <a:accent5>
          <a:srgbClr val="F6B6AF"/>
        </a:accent5>
        <a:accent6>
          <a:srgbClr val="785EE5"/>
        </a:accent6>
        <a:hlink>
          <a:srgbClr val="00B7A5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RS Title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2443</Words>
  <Application>Microsoft Office PowerPoint</Application>
  <PresentationFormat>On-screen Show (4:3)</PresentationFormat>
  <Paragraphs>400</Paragraphs>
  <Slides>59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Slide Titles</vt:lpstr>
      </vt:variant>
      <vt:variant>
        <vt:i4>59</vt:i4>
      </vt:variant>
      <vt:variant>
        <vt:lpstr>Custom Shows</vt:lpstr>
      </vt:variant>
      <vt:variant>
        <vt:i4>1</vt:i4>
      </vt:variant>
    </vt:vector>
  </HeadingPairs>
  <TitlesOfParts>
    <vt:vector size="66" baseType="lpstr">
      <vt:lpstr>Office Theme</vt:lpstr>
      <vt:lpstr>Safeway Purple</vt:lpstr>
      <vt:lpstr>1_Office Theme</vt:lpstr>
      <vt:lpstr>2_Office Theme</vt:lpstr>
      <vt:lpstr>ERS Title Page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Study: Drought Mitigation</vt:lpstr>
      <vt:lpstr>Safeway</vt:lpstr>
      <vt:lpstr>Current State - California</vt:lpstr>
      <vt:lpstr>Current State</vt:lpstr>
      <vt:lpstr>Our Approach</vt:lpstr>
      <vt:lpstr>Established Water Strategy</vt:lpstr>
      <vt:lpstr>Streamlined Employee Communication</vt:lpstr>
      <vt:lpstr>Streamlined Employee Communication</vt:lpstr>
      <vt:lpstr>Leveraged Resources</vt:lpstr>
      <vt:lpstr>Leveraged Resources</vt:lpstr>
      <vt:lpstr>Looking forward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Retail Food Prices and Drought   Food Marketing Institute’s                           Global Sustainability Summit August 14, 2014  </vt:lpstr>
      <vt:lpstr>Agenda</vt:lpstr>
      <vt:lpstr>2014 Inflation Predicted to be Near Historical Average</vt:lpstr>
      <vt:lpstr>Price Transmission Pathway From Farm to Retail </vt:lpstr>
      <vt:lpstr>Where a Consumer Dollar Spent on Food Goes</vt:lpstr>
      <vt:lpstr>Annual Percent Change in Price           By Stage of Production</vt:lpstr>
      <vt:lpstr>Monthly Percentage Change, 2012</vt:lpstr>
      <vt:lpstr>Pass Through Percentages and Times</vt:lpstr>
      <vt:lpstr>PowerPoint Presentation</vt:lpstr>
      <vt:lpstr>Drought Condition (Percent Area):  U.S., including Alaska, Hawaii, and Puerto Rico</vt:lpstr>
      <vt:lpstr>Potential for Drought to Impact Food Prices</vt:lpstr>
      <vt:lpstr>Retail Food Categories to Watch: Beef and Veal</vt:lpstr>
      <vt:lpstr>Retail Food Categories to Watch: Fresh Fruits</vt:lpstr>
      <vt:lpstr>Retail Food Categories to Watch: Fresh Vegetables</vt:lpstr>
      <vt:lpstr>Major California Crops</vt:lpstr>
      <vt:lpstr>Drought Severity and Food Prices</vt:lpstr>
      <vt:lpstr>PowerPoint Presentation</vt:lpstr>
      <vt:lpstr>Custom Show 1</vt:lpstr>
    </vt:vector>
  </TitlesOfParts>
  <Company>FMI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E. McDonnell  (FMI)</dc:creator>
  <cp:lastModifiedBy>Teena M. Pham  (FMI)</cp:lastModifiedBy>
  <cp:revision>123</cp:revision>
  <dcterms:created xsi:type="dcterms:W3CDTF">2013-06-18T13:13:33Z</dcterms:created>
  <dcterms:modified xsi:type="dcterms:W3CDTF">2014-08-20T16:26:58Z</dcterms:modified>
</cp:coreProperties>
</file>