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4"/>
  </p:notesMasterIdLst>
  <p:sldIdLst>
    <p:sldId id="263" r:id="rId2"/>
    <p:sldId id="502" r:id="rId3"/>
    <p:sldId id="503" r:id="rId4"/>
    <p:sldId id="315" r:id="rId5"/>
    <p:sldId id="504" r:id="rId6"/>
    <p:sldId id="510" r:id="rId7"/>
    <p:sldId id="563" r:id="rId8"/>
    <p:sldId id="567" r:id="rId9"/>
    <p:sldId id="560" r:id="rId10"/>
    <p:sldId id="556" r:id="rId11"/>
    <p:sldId id="511" r:id="rId12"/>
    <p:sldId id="507" r:id="rId13"/>
    <p:sldId id="508" r:id="rId14"/>
    <p:sldId id="512" r:id="rId15"/>
    <p:sldId id="509" r:id="rId16"/>
    <p:sldId id="515" r:id="rId17"/>
    <p:sldId id="564" r:id="rId18"/>
    <p:sldId id="514" r:id="rId19"/>
    <p:sldId id="463" r:id="rId20"/>
    <p:sldId id="426" r:id="rId21"/>
    <p:sldId id="427" r:id="rId22"/>
    <p:sldId id="566" r:id="rId23"/>
    <p:sldId id="516" r:id="rId24"/>
    <p:sldId id="517" r:id="rId25"/>
    <p:sldId id="518" r:id="rId26"/>
    <p:sldId id="519" r:id="rId27"/>
    <p:sldId id="520" r:id="rId28"/>
    <p:sldId id="521" r:id="rId29"/>
    <p:sldId id="522" r:id="rId30"/>
    <p:sldId id="523" r:id="rId31"/>
    <p:sldId id="524" r:id="rId32"/>
    <p:sldId id="533" r:id="rId33"/>
    <p:sldId id="480" r:id="rId34"/>
    <p:sldId id="535" r:id="rId35"/>
    <p:sldId id="536" r:id="rId36"/>
    <p:sldId id="538" r:id="rId37"/>
    <p:sldId id="540" r:id="rId38"/>
    <p:sldId id="542" r:id="rId39"/>
    <p:sldId id="559" r:id="rId40"/>
    <p:sldId id="530" r:id="rId41"/>
    <p:sldId id="532" r:id="rId42"/>
    <p:sldId id="289" r:id="rId43"/>
  </p:sldIdLst>
  <p:sldSz cx="9144000" cy="6858000" type="screen4x3"/>
  <p:notesSz cx="9942513" cy="6810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1429" autoAdjust="0"/>
  </p:normalViewPr>
  <p:slideViewPr>
    <p:cSldViewPr snapToGrid="0" snapToObjects="1">
      <p:cViewPr>
        <p:scale>
          <a:sx n="81" d="100"/>
          <a:sy n="81" d="100"/>
        </p:scale>
        <p:origin x="-1044" y="144"/>
      </p:cViewPr>
      <p:guideLst>
        <p:guide orient="horz" pos="2160"/>
        <p:guide pos="2880"/>
      </p:guideLst>
    </p:cSldViewPr>
  </p:slideViewPr>
  <p:outlineViewPr>
    <p:cViewPr>
      <p:scale>
        <a:sx n="33" d="100"/>
        <a:sy n="33" d="100"/>
      </p:scale>
      <p:origin x="30" y="6006"/>
    </p:cViewPr>
  </p:outlineViewPr>
  <p:notesTextViewPr>
    <p:cViewPr>
      <p:scale>
        <a:sx n="100" d="100"/>
        <a:sy n="100" d="100"/>
      </p:scale>
      <p:origin x="0" y="0"/>
    </p:cViewPr>
  </p:notesTextViewPr>
  <p:sorterViewPr>
    <p:cViewPr>
      <p:scale>
        <a:sx n="100" d="100"/>
        <a:sy n="100" d="100"/>
      </p:scale>
      <p:origin x="0" y="10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F0E8D-1E4C-412F-8DDD-40CC256FFF94}"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en-GB"/>
        </a:p>
      </dgm:t>
    </dgm:pt>
    <dgm:pt modelId="{6805E946-8C02-4281-8B9F-BA73B4A6B7CE}">
      <dgm:prSet phldrT="[Text]">
        <dgm:style>
          <a:lnRef idx="1">
            <a:schemeClr val="accent2"/>
          </a:lnRef>
          <a:fillRef idx="3">
            <a:schemeClr val="accent2"/>
          </a:fillRef>
          <a:effectRef idx="2">
            <a:schemeClr val="accent2"/>
          </a:effectRef>
          <a:fontRef idx="minor">
            <a:schemeClr val="lt1"/>
          </a:fontRef>
        </dgm:style>
      </dgm:prSet>
      <dgm:spPr>
        <a:solidFill>
          <a:srgbClr val="FFFFFF"/>
        </a:solidFill>
        <a:ln>
          <a:solidFill>
            <a:schemeClr val="accent2"/>
          </a:solidFill>
        </a:ln>
      </dgm:spPr>
      <dgm:t>
        <a:bodyPr/>
        <a:lstStyle/>
        <a:p>
          <a:r>
            <a:rPr lang="en-GB" b="0" i="0" dirty="0" smtClean="0">
              <a:solidFill>
                <a:schemeClr val="tx2"/>
              </a:solidFill>
              <a:latin typeface="Helvetica Light"/>
              <a:cs typeface="Helvetica Light"/>
            </a:rPr>
            <a:t>Connected consumers</a:t>
          </a:r>
          <a:endParaRPr lang="en-GB" b="0" i="0" dirty="0">
            <a:solidFill>
              <a:schemeClr val="tx2"/>
            </a:solidFill>
            <a:latin typeface="Helvetica Light"/>
            <a:cs typeface="Helvetica Light"/>
          </a:endParaRPr>
        </a:p>
      </dgm:t>
    </dgm:pt>
    <dgm:pt modelId="{B762FBFA-00EC-4E09-A08C-89CE1C23F4C4}" type="parTrans" cxnId="{C648B842-4736-47FE-B429-00E8695A1BD8}">
      <dgm:prSet/>
      <dgm:spPr/>
      <dgm:t>
        <a:bodyPr/>
        <a:lstStyle/>
        <a:p>
          <a:endParaRPr lang="en-GB" b="0" i="0">
            <a:latin typeface="Helvetica Light"/>
            <a:cs typeface="Helvetica Light"/>
          </a:endParaRPr>
        </a:p>
      </dgm:t>
    </dgm:pt>
    <dgm:pt modelId="{AFA87874-A640-4809-914E-C9484D81B2FE}" type="sibTrans" cxnId="{C648B842-4736-47FE-B429-00E8695A1BD8}">
      <dgm:prSet/>
      <dgm:spPr>
        <a:solidFill>
          <a:schemeClr val="accent2"/>
        </a:solidFill>
        <a:ln>
          <a:solidFill>
            <a:schemeClr val="accent2"/>
          </a:solidFill>
        </a:ln>
      </dgm:spPr>
      <dgm:t>
        <a:bodyPr/>
        <a:lstStyle/>
        <a:p>
          <a:endParaRPr lang="en-GB" b="0" i="0">
            <a:solidFill>
              <a:schemeClr val="tx2"/>
            </a:solidFill>
            <a:latin typeface="Helvetica Light"/>
            <a:cs typeface="Helvetica Light"/>
          </a:endParaRPr>
        </a:p>
      </dgm:t>
    </dgm:pt>
    <dgm:pt modelId="{E9CE1F00-7855-415F-B211-C9E90922E362}">
      <dgm:prSet phldrT="[Text]">
        <dgm:style>
          <a:lnRef idx="1">
            <a:schemeClr val="accent4"/>
          </a:lnRef>
          <a:fillRef idx="3">
            <a:schemeClr val="accent4"/>
          </a:fillRef>
          <a:effectRef idx="2">
            <a:schemeClr val="accent4"/>
          </a:effectRef>
          <a:fontRef idx="minor">
            <a:schemeClr val="lt1"/>
          </a:fontRef>
        </dgm:style>
      </dgm:prSet>
      <dgm:spPr>
        <a:solidFill>
          <a:srgbClr val="FFFFFF"/>
        </a:solidFill>
        <a:ln>
          <a:solidFill>
            <a:schemeClr val="accent2"/>
          </a:solidFill>
        </a:ln>
      </dgm:spPr>
      <dgm:t>
        <a:bodyPr/>
        <a:lstStyle/>
        <a:p>
          <a:r>
            <a:rPr lang="en-GB" b="0" i="0" dirty="0" smtClean="0">
              <a:solidFill>
                <a:schemeClr val="tx2"/>
              </a:solidFill>
              <a:latin typeface="Helvetica Light"/>
              <a:cs typeface="Helvetica Light"/>
            </a:rPr>
            <a:t>Restorative approach</a:t>
          </a:r>
          <a:endParaRPr lang="en-GB" b="0" i="0" dirty="0">
            <a:solidFill>
              <a:schemeClr val="tx2"/>
            </a:solidFill>
            <a:latin typeface="Helvetica Light"/>
            <a:cs typeface="Helvetica Light"/>
          </a:endParaRPr>
        </a:p>
      </dgm:t>
    </dgm:pt>
    <dgm:pt modelId="{C1E4CECD-842B-437D-B671-4119D36258E5}" type="parTrans" cxnId="{657FE4B6-83B9-489D-B5A4-342D385E0EB6}">
      <dgm:prSet/>
      <dgm:spPr/>
      <dgm:t>
        <a:bodyPr/>
        <a:lstStyle/>
        <a:p>
          <a:endParaRPr lang="en-GB" b="0" i="0">
            <a:latin typeface="Helvetica Light"/>
            <a:cs typeface="Helvetica Light"/>
          </a:endParaRPr>
        </a:p>
      </dgm:t>
    </dgm:pt>
    <dgm:pt modelId="{5DF8BCD4-2819-404F-A299-5B0E936FA49E}" type="sibTrans" cxnId="{657FE4B6-83B9-489D-B5A4-342D385E0EB6}">
      <dgm:prSet/>
      <dgm:spPr/>
      <dgm:t>
        <a:bodyPr/>
        <a:lstStyle/>
        <a:p>
          <a:endParaRPr lang="en-GB" b="0" i="0">
            <a:latin typeface="Helvetica Light"/>
            <a:cs typeface="Helvetica Light"/>
          </a:endParaRPr>
        </a:p>
      </dgm:t>
    </dgm:pt>
    <dgm:pt modelId="{80E455B2-4490-4D27-9225-1FF9BF550521}">
      <dgm:prSet phldrT="[Text]">
        <dgm:style>
          <a:lnRef idx="1">
            <a:schemeClr val="accent5"/>
          </a:lnRef>
          <a:fillRef idx="3">
            <a:schemeClr val="accent5"/>
          </a:fillRef>
          <a:effectRef idx="2">
            <a:schemeClr val="accent5"/>
          </a:effectRef>
          <a:fontRef idx="minor">
            <a:schemeClr val="lt1"/>
          </a:fontRef>
        </dgm:style>
      </dgm:prSet>
      <dgm:spPr>
        <a:solidFill>
          <a:srgbClr val="FFFFFF"/>
        </a:solidFill>
        <a:ln>
          <a:solidFill>
            <a:schemeClr val="accent2"/>
          </a:solidFill>
        </a:ln>
      </dgm:spPr>
      <dgm:t>
        <a:bodyPr/>
        <a:lstStyle/>
        <a:p>
          <a:r>
            <a:rPr lang="en-GB" b="0" i="0" dirty="0" smtClean="0">
              <a:solidFill>
                <a:schemeClr val="tx2"/>
              </a:solidFill>
              <a:latin typeface="Helvetica Light"/>
              <a:cs typeface="Helvetica Light"/>
            </a:rPr>
            <a:t>Sustainable market mechanisms</a:t>
          </a:r>
          <a:endParaRPr lang="en-GB" b="0" i="0" dirty="0">
            <a:solidFill>
              <a:schemeClr val="tx2"/>
            </a:solidFill>
            <a:latin typeface="Helvetica Light"/>
            <a:cs typeface="Helvetica Light"/>
          </a:endParaRPr>
        </a:p>
      </dgm:t>
    </dgm:pt>
    <dgm:pt modelId="{D5365EFD-915F-48C8-AA40-624E06BAA5D1}" type="parTrans" cxnId="{1F812351-45C3-4D6F-867F-A801FA029DB7}">
      <dgm:prSet/>
      <dgm:spPr/>
      <dgm:t>
        <a:bodyPr/>
        <a:lstStyle/>
        <a:p>
          <a:endParaRPr lang="en-GB" b="0" i="0">
            <a:latin typeface="Helvetica Light"/>
            <a:cs typeface="Helvetica Light"/>
          </a:endParaRPr>
        </a:p>
      </dgm:t>
    </dgm:pt>
    <dgm:pt modelId="{C6DB5D9F-57EF-474B-8514-8CC13FAFE7B2}" type="sibTrans" cxnId="{1F812351-45C3-4D6F-867F-A801FA029DB7}">
      <dgm:prSet/>
      <dgm:spPr/>
      <dgm:t>
        <a:bodyPr/>
        <a:lstStyle/>
        <a:p>
          <a:endParaRPr lang="en-GB" b="0" i="0">
            <a:latin typeface="Helvetica Light"/>
            <a:cs typeface="Helvetica Light"/>
          </a:endParaRPr>
        </a:p>
      </dgm:t>
    </dgm:pt>
    <dgm:pt modelId="{45BD97C3-18DF-4327-9309-95588E066260}">
      <dgm:prSet phldrT="[Text]">
        <dgm:style>
          <a:lnRef idx="1">
            <a:schemeClr val="accent1"/>
          </a:lnRef>
          <a:fillRef idx="3">
            <a:schemeClr val="accent1"/>
          </a:fillRef>
          <a:effectRef idx="2">
            <a:schemeClr val="accent1"/>
          </a:effectRef>
          <a:fontRef idx="minor">
            <a:schemeClr val="lt1"/>
          </a:fontRef>
        </dgm:style>
      </dgm:prSet>
      <dgm:spPr>
        <a:solidFill>
          <a:srgbClr val="FFFFFF"/>
        </a:solidFill>
        <a:ln>
          <a:solidFill>
            <a:schemeClr val="accent2"/>
          </a:solidFill>
        </a:ln>
      </dgm:spPr>
      <dgm:t>
        <a:bodyPr/>
        <a:lstStyle/>
        <a:p>
          <a:r>
            <a:rPr lang="en-GB" b="0" i="0" dirty="0" smtClean="0">
              <a:solidFill>
                <a:schemeClr val="tx2"/>
              </a:solidFill>
              <a:latin typeface="Helvetica Light"/>
              <a:cs typeface="Helvetica Light"/>
            </a:rPr>
            <a:t>Resilient value chain</a:t>
          </a:r>
          <a:endParaRPr lang="en-GB" b="0" i="0" dirty="0">
            <a:solidFill>
              <a:schemeClr val="tx2"/>
            </a:solidFill>
            <a:latin typeface="Helvetica Light"/>
            <a:cs typeface="Helvetica Light"/>
          </a:endParaRPr>
        </a:p>
      </dgm:t>
    </dgm:pt>
    <dgm:pt modelId="{8E4F00E7-42BB-425D-93B0-C1CD2F26D59B}" type="parTrans" cxnId="{226EB2B1-C0B9-4D47-9A5C-DA13402CB738}">
      <dgm:prSet/>
      <dgm:spPr/>
      <dgm:t>
        <a:bodyPr/>
        <a:lstStyle/>
        <a:p>
          <a:endParaRPr lang="en-GB" b="0" i="0">
            <a:latin typeface="Helvetica Light"/>
            <a:cs typeface="Helvetica Light"/>
          </a:endParaRPr>
        </a:p>
      </dgm:t>
    </dgm:pt>
    <dgm:pt modelId="{B9C92218-1602-4975-802F-8F9245A6E013}" type="sibTrans" cxnId="{226EB2B1-C0B9-4D47-9A5C-DA13402CB738}">
      <dgm:prSet/>
      <dgm:spPr/>
      <dgm:t>
        <a:bodyPr/>
        <a:lstStyle/>
        <a:p>
          <a:endParaRPr lang="en-GB" b="0" i="0">
            <a:latin typeface="Helvetica Light"/>
            <a:cs typeface="Helvetica Light"/>
          </a:endParaRPr>
        </a:p>
      </dgm:t>
    </dgm:pt>
    <dgm:pt modelId="{7CA0322A-2D31-4E8F-9196-06B5CF6F4125}">
      <dgm:prSet>
        <dgm:style>
          <a:lnRef idx="1">
            <a:schemeClr val="accent3"/>
          </a:lnRef>
          <a:fillRef idx="3">
            <a:schemeClr val="accent3"/>
          </a:fillRef>
          <a:effectRef idx="2">
            <a:schemeClr val="accent3"/>
          </a:effectRef>
          <a:fontRef idx="minor">
            <a:schemeClr val="lt1"/>
          </a:fontRef>
        </dgm:style>
      </dgm:prSet>
      <dgm:spPr>
        <a:solidFill>
          <a:srgbClr val="FFFFFF"/>
        </a:solidFill>
        <a:ln>
          <a:solidFill>
            <a:schemeClr val="accent2"/>
          </a:solidFill>
        </a:ln>
      </dgm:spPr>
      <dgm:t>
        <a:bodyPr/>
        <a:lstStyle/>
        <a:p>
          <a:r>
            <a:rPr lang="en-GB" b="0" i="0" dirty="0" smtClean="0">
              <a:solidFill>
                <a:schemeClr val="tx2"/>
              </a:solidFill>
              <a:latin typeface="Helvetica Light"/>
              <a:cs typeface="Helvetica Light"/>
            </a:rPr>
            <a:t>Empowered producers</a:t>
          </a:r>
          <a:endParaRPr lang="en-GB" b="0" i="0" dirty="0">
            <a:solidFill>
              <a:schemeClr val="tx2"/>
            </a:solidFill>
            <a:latin typeface="Helvetica Light"/>
            <a:cs typeface="Helvetica Light"/>
          </a:endParaRPr>
        </a:p>
      </dgm:t>
    </dgm:pt>
    <dgm:pt modelId="{25F779B1-BE22-48AF-81FB-FA0A598F5A3D}" type="parTrans" cxnId="{8CAD117C-07FB-488C-A467-496639AF5B02}">
      <dgm:prSet/>
      <dgm:spPr/>
      <dgm:t>
        <a:bodyPr/>
        <a:lstStyle/>
        <a:p>
          <a:endParaRPr lang="en-GB" b="0" i="0">
            <a:latin typeface="Helvetica Light"/>
            <a:cs typeface="Helvetica Light"/>
          </a:endParaRPr>
        </a:p>
      </dgm:t>
    </dgm:pt>
    <dgm:pt modelId="{879AAAAB-F71D-4D80-B480-42790E6B9C2E}" type="sibTrans" cxnId="{8CAD117C-07FB-488C-A467-496639AF5B02}">
      <dgm:prSet/>
      <dgm:spPr/>
      <dgm:t>
        <a:bodyPr/>
        <a:lstStyle/>
        <a:p>
          <a:endParaRPr lang="en-GB" b="0" i="0">
            <a:latin typeface="Helvetica Light"/>
            <a:cs typeface="Helvetica Light"/>
          </a:endParaRPr>
        </a:p>
      </dgm:t>
    </dgm:pt>
    <dgm:pt modelId="{EF58E101-80E2-4664-A843-06E93DC07213}" type="pres">
      <dgm:prSet presAssocID="{D5EF0E8D-1E4C-412F-8DDD-40CC256FFF94}" presName="Name0" presStyleCnt="0">
        <dgm:presLayoutVars>
          <dgm:dir/>
          <dgm:resizeHandles val="exact"/>
        </dgm:presLayoutVars>
      </dgm:prSet>
      <dgm:spPr/>
      <dgm:t>
        <a:bodyPr/>
        <a:lstStyle/>
        <a:p>
          <a:endParaRPr lang="en-GB"/>
        </a:p>
      </dgm:t>
    </dgm:pt>
    <dgm:pt modelId="{DD2E7CFF-0FD2-4A01-BF59-851F546C88F2}" type="pres">
      <dgm:prSet presAssocID="{D5EF0E8D-1E4C-412F-8DDD-40CC256FFF94}" presName="cycle" presStyleCnt="0"/>
      <dgm:spPr/>
    </dgm:pt>
    <dgm:pt modelId="{D218DA8D-B693-47E8-8C3E-5D8288FE3E6E}" type="pres">
      <dgm:prSet presAssocID="{6805E946-8C02-4281-8B9F-BA73B4A6B7CE}" presName="nodeFirstNode" presStyleLbl="node1" presStyleIdx="0" presStyleCnt="5">
        <dgm:presLayoutVars>
          <dgm:bulletEnabled val="1"/>
        </dgm:presLayoutVars>
      </dgm:prSet>
      <dgm:spPr/>
      <dgm:t>
        <a:bodyPr/>
        <a:lstStyle/>
        <a:p>
          <a:endParaRPr lang="en-GB"/>
        </a:p>
      </dgm:t>
    </dgm:pt>
    <dgm:pt modelId="{6096E274-8414-4D05-8F15-0EC1DA93DCF4}" type="pres">
      <dgm:prSet presAssocID="{AFA87874-A640-4809-914E-C9484D81B2FE}" presName="sibTransFirstNode" presStyleLbl="bgShp" presStyleIdx="0" presStyleCnt="1"/>
      <dgm:spPr/>
      <dgm:t>
        <a:bodyPr/>
        <a:lstStyle/>
        <a:p>
          <a:endParaRPr lang="en-GB"/>
        </a:p>
      </dgm:t>
    </dgm:pt>
    <dgm:pt modelId="{9B212F8D-38BB-4366-AA0D-9D04F42DD881}" type="pres">
      <dgm:prSet presAssocID="{7CA0322A-2D31-4E8F-9196-06B5CF6F4125}" presName="nodeFollowingNodes" presStyleLbl="node1" presStyleIdx="1" presStyleCnt="5" custRadScaleRad="112966" custRadScaleInc="-2771">
        <dgm:presLayoutVars>
          <dgm:bulletEnabled val="1"/>
        </dgm:presLayoutVars>
      </dgm:prSet>
      <dgm:spPr/>
      <dgm:t>
        <a:bodyPr/>
        <a:lstStyle/>
        <a:p>
          <a:endParaRPr lang="en-GB"/>
        </a:p>
      </dgm:t>
    </dgm:pt>
    <dgm:pt modelId="{4061A779-05A2-4C0A-B9A2-CEC215EA804F}" type="pres">
      <dgm:prSet presAssocID="{E9CE1F00-7855-415F-B211-C9E90922E362}" presName="nodeFollowingNodes" presStyleLbl="node1" presStyleIdx="2" presStyleCnt="5" custRadScaleRad="101723" custRadScaleInc="-26294">
        <dgm:presLayoutVars>
          <dgm:bulletEnabled val="1"/>
        </dgm:presLayoutVars>
      </dgm:prSet>
      <dgm:spPr/>
      <dgm:t>
        <a:bodyPr/>
        <a:lstStyle/>
        <a:p>
          <a:endParaRPr lang="en-GB"/>
        </a:p>
      </dgm:t>
    </dgm:pt>
    <dgm:pt modelId="{8C5468FF-932D-478A-85CD-19A8C90F8DD4}" type="pres">
      <dgm:prSet presAssocID="{80E455B2-4490-4D27-9225-1FF9BF550521}" presName="nodeFollowingNodes" presStyleLbl="node1" presStyleIdx="3" presStyleCnt="5" custRadScaleRad="120290" custRadScaleInc="119365">
        <dgm:presLayoutVars>
          <dgm:bulletEnabled val="1"/>
        </dgm:presLayoutVars>
      </dgm:prSet>
      <dgm:spPr/>
      <dgm:t>
        <a:bodyPr/>
        <a:lstStyle/>
        <a:p>
          <a:endParaRPr lang="en-GB"/>
        </a:p>
      </dgm:t>
    </dgm:pt>
    <dgm:pt modelId="{6E00F03C-D0B9-4BAF-872C-12A7B7EA9D27}" type="pres">
      <dgm:prSet presAssocID="{45BD97C3-18DF-4327-9309-95588E066260}" presName="nodeFollowingNodes" presStyleLbl="node1" presStyleIdx="4" presStyleCnt="5" custRadScaleRad="99753" custRadScaleInc="-95201">
        <dgm:presLayoutVars>
          <dgm:bulletEnabled val="1"/>
        </dgm:presLayoutVars>
      </dgm:prSet>
      <dgm:spPr/>
      <dgm:t>
        <a:bodyPr/>
        <a:lstStyle/>
        <a:p>
          <a:endParaRPr lang="en-GB"/>
        </a:p>
      </dgm:t>
    </dgm:pt>
  </dgm:ptLst>
  <dgm:cxnLst>
    <dgm:cxn modelId="{7470EF32-3AB4-48D4-B260-8FCF68ADED7A}" type="presOf" srcId="{7CA0322A-2D31-4E8F-9196-06B5CF6F4125}" destId="{9B212F8D-38BB-4366-AA0D-9D04F42DD881}" srcOrd="0" destOrd="0" presId="urn:microsoft.com/office/officeart/2005/8/layout/cycle3"/>
    <dgm:cxn modelId="{C648B842-4736-47FE-B429-00E8695A1BD8}" srcId="{D5EF0E8D-1E4C-412F-8DDD-40CC256FFF94}" destId="{6805E946-8C02-4281-8B9F-BA73B4A6B7CE}" srcOrd="0" destOrd="0" parTransId="{B762FBFA-00EC-4E09-A08C-89CE1C23F4C4}" sibTransId="{AFA87874-A640-4809-914E-C9484D81B2FE}"/>
    <dgm:cxn modelId="{223D1B61-E3E4-4AA2-8FFD-2C34EBDC1FA8}" type="presOf" srcId="{6805E946-8C02-4281-8B9F-BA73B4A6B7CE}" destId="{D218DA8D-B693-47E8-8C3E-5D8288FE3E6E}" srcOrd="0" destOrd="0" presId="urn:microsoft.com/office/officeart/2005/8/layout/cycle3"/>
    <dgm:cxn modelId="{F41207D4-8BF2-4762-8D73-E53498692D18}" type="presOf" srcId="{45BD97C3-18DF-4327-9309-95588E066260}" destId="{6E00F03C-D0B9-4BAF-872C-12A7B7EA9D27}" srcOrd="0" destOrd="0" presId="urn:microsoft.com/office/officeart/2005/8/layout/cycle3"/>
    <dgm:cxn modelId="{8CAD117C-07FB-488C-A467-496639AF5B02}" srcId="{D5EF0E8D-1E4C-412F-8DDD-40CC256FFF94}" destId="{7CA0322A-2D31-4E8F-9196-06B5CF6F4125}" srcOrd="1" destOrd="0" parTransId="{25F779B1-BE22-48AF-81FB-FA0A598F5A3D}" sibTransId="{879AAAAB-F71D-4D80-B480-42790E6B9C2E}"/>
    <dgm:cxn modelId="{BB7704E8-0BE6-400C-A9AC-1E5962CDBE6C}" type="presOf" srcId="{AFA87874-A640-4809-914E-C9484D81B2FE}" destId="{6096E274-8414-4D05-8F15-0EC1DA93DCF4}" srcOrd="0" destOrd="0" presId="urn:microsoft.com/office/officeart/2005/8/layout/cycle3"/>
    <dgm:cxn modelId="{E9A47F66-1445-429B-88B9-483D2F726848}" type="presOf" srcId="{E9CE1F00-7855-415F-B211-C9E90922E362}" destId="{4061A779-05A2-4C0A-B9A2-CEC215EA804F}" srcOrd="0" destOrd="0" presId="urn:microsoft.com/office/officeart/2005/8/layout/cycle3"/>
    <dgm:cxn modelId="{226EB2B1-C0B9-4D47-9A5C-DA13402CB738}" srcId="{D5EF0E8D-1E4C-412F-8DDD-40CC256FFF94}" destId="{45BD97C3-18DF-4327-9309-95588E066260}" srcOrd="4" destOrd="0" parTransId="{8E4F00E7-42BB-425D-93B0-C1CD2F26D59B}" sibTransId="{B9C92218-1602-4975-802F-8F9245A6E013}"/>
    <dgm:cxn modelId="{BB0F267F-5C14-46EA-9CA5-8ACF86F17874}" type="presOf" srcId="{D5EF0E8D-1E4C-412F-8DDD-40CC256FFF94}" destId="{EF58E101-80E2-4664-A843-06E93DC07213}" srcOrd="0" destOrd="0" presId="urn:microsoft.com/office/officeart/2005/8/layout/cycle3"/>
    <dgm:cxn modelId="{657FE4B6-83B9-489D-B5A4-342D385E0EB6}" srcId="{D5EF0E8D-1E4C-412F-8DDD-40CC256FFF94}" destId="{E9CE1F00-7855-415F-B211-C9E90922E362}" srcOrd="2" destOrd="0" parTransId="{C1E4CECD-842B-437D-B671-4119D36258E5}" sibTransId="{5DF8BCD4-2819-404F-A299-5B0E936FA49E}"/>
    <dgm:cxn modelId="{26853046-FDE0-428A-BBB2-D5DE778239B8}" type="presOf" srcId="{80E455B2-4490-4D27-9225-1FF9BF550521}" destId="{8C5468FF-932D-478A-85CD-19A8C90F8DD4}" srcOrd="0" destOrd="0" presId="urn:microsoft.com/office/officeart/2005/8/layout/cycle3"/>
    <dgm:cxn modelId="{1F812351-45C3-4D6F-867F-A801FA029DB7}" srcId="{D5EF0E8D-1E4C-412F-8DDD-40CC256FFF94}" destId="{80E455B2-4490-4D27-9225-1FF9BF550521}" srcOrd="3" destOrd="0" parTransId="{D5365EFD-915F-48C8-AA40-624E06BAA5D1}" sibTransId="{C6DB5D9F-57EF-474B-8514-8CC13FAFE7B2}"/>
    <dgm:cxn modelId="{55BEBBC9-8D62-4C24-A1C7-15EC8845CF1C}" type="presParOf" srcId="{EF58E101-80E2-4664-A843-06E93DC07213}" destId="{DD2E7CFF-0FD2-4A01-BF59-851F546C88F2}" srcOrd="0" destOrd="0" presId="urn:microsoft.com/office/officeart/2005/8/layout/cycle3"/>
    <dgm:cxn modelId="{A943208F-DA56-4702-8E76-C5E2DB871B0B}" type="presParOf" srcId="{DD2E7CFF-0FD2-4A01-BF59-851F546C88F2}" destId="{D218DA8D-B693-47E8-8C3E-5D8288FE3E6E}" srcOrd="0" destOrd="0" presId="urn:microsoft.com/office/officeart/2005/8/layout/cycle3"/>
    <dgm:cxn modelId="{F7F44115-D0AF-43F0-906C-52E9EDC4AB97}" type="presParOf" srcId="{DD2E7CFF-0FD2-4A01-BF59-851F546C88F2}" destId="{6096E274-8414-4D05-8F15-0EC1DA93DCF4}" srcOrd="1" destOrd="0" presId="urn:microsoft.com/office/officeart/2005/8/layout/cycle3"/>
    <dgm:cxn modelId="{18817332-D099-4C46-92C4-AE47359EAC5A}" type="presParOf" srcId="{DD2E7CFF-0FD2-4A01-BF59-851F546C88F2}" destId="{9B212F8D-38BB-4366-AA0D-9D04F42DD881}" srcOrd="2" destOrd="0" presId="urn:microsoft.com/office/officeart/2005/8/layout/cycle3"/>
    <dgm:cxn modelId="{C5BC6FF1-D58C-4A8D-B0E8-451AC1D0C692}" type="presParOf" srcId="{DD2E7CFF-0FD2-4A01-BF59-851F546C88F2}" destId="{4061A779-05A2-4C0A-B9A2-CEC215EA804F}" srcOrd="3" destOrd="0" presId="urn:microsoft.com/office/officeart/2005/8/layout/cycle3"/>
    <dgm:cxn modelId="{4B411431-CA08-4493-B205-BC78CD7DB33B}" type="presParOf" srcId="{DD2E7CFF-0FD2-4A01-BF59-851F546C88F2}" destId="{8C5468FF-932D-478A-85CD-19A8C90F8DD4}" srcOrd="4" destOrd="0" presId="urn:microsoft.com/office/officeart/2005/8/layout/cycle3"/>
    <dgm:cxn modelId="{D87FB8C1-F870-4FAD-B8EB-685CD5B457AA}" type="presParOf" srcId="{DD2E7CFF-0FD2-4A01-BF59-851F546C88F2}" destId="{6E00F03C-D0B9-4BAF-872C-12A7B7EA9D27}"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22" cy="340997"/>
          </a:xfrm>
          <a:prstGeom prst="rect">
            <a:avLst/>
          </a:prstGeom>
        </p:spPr>
        <p:txBody>
          <a:bodyPr vert="horz" lIns="91778" tIns="45889" rIns="91778" bIns="45889" rtlCol="0"/>
          <a:lstStyle>
            <a:lvl1pPr algn="l">
              <a:defRPr sz="1200"/>
            </a:lvl1pPr>
          </a:lstStyle>
          <a:p>
            <a:endParaRPr lang="en-GB"/>
          </a:p>
        </p:txBody>
      </p:sp>
      <p:sp>
        <p:nvSpPr>
          <p:cNvPr id="3" name="Date Placeholder 2"/>
          <p:cNvSpPr>
            <a:spLocks noGrp="1"/>
          </p:cNvSpPr>
          <p:nvPr>
            <p:ph type="dt" idx="1"/>
          </p:nvPr>
        </p:nvSpPr>
        <p:spPr>
          <a:xfrm>
            <a:off x="5632498" y="0"/>
            <a:ext cx="4308422" cy="340997"/>
          </a:xfrm>
          <a:prstGeom prst="rect">
            <a:avLst/>
          </a:prstGeom>
        </p:spPr>
        <p:txBody>
          <a:bodyPr vert="horz" lIns="91778" tIns="45889" rIns="91778" bIns="45889" rtlCol="0"/>
          <a:lstStyle>
            <a:lvl1pPr algn="r">
              <a:defRPr sz="1200"/>
            </a:lvl1pPr>
          </a:lstStyle>
          <a:p>
            <a:fld id="{001DB0CB-0F24-4011-998A-CBF33A848590}" type="datetimeFigureOut">
              <a:rPr lang="en-GB" smtClean="0"/>
              <a:pPr/>
              <a:t>12/08/2014</a:t>
            </a:fld>
            <a:endParaRPr lang="en-GB"/>
          </a:p>
        </p:txBody>
      </p:sp>
      <p:sp>
        <p:nvSpPr>
          <p:cNvPr id="4" name="Slide Image Placeholder 3"/>
          <p:cNvSpPr>
            <a:spLocks noGrp="1" noRot="1" noChangeAspect="1"/>
          </p:cNvSpPr>
          <p:nvPr>
            <p:ph type="sldImg" idx="2"/>
          </p:nvPr>
        </p:nvSpPr>
        <p:spPr>
          <a:xfrm>
            <a:off x="3270250" y="511175"/>
            <a:ext cx="3402013" cy="2552700"/>
          </a:xfrm>
          <a:prstGeom prst="rect">
            <a:avLst/>
          </a:prstGeom>
          <a:noFill/>
          <a:ln w="12700">
            <a:solidFill>
              <a:prstClr val="black"/>
            </a:solidFill>
          </a:ln>
        </p:spPr>
        <p:txBody>
          <a:bodyPr vert="horz" lIns="91778" tIns="45889" rIns="91778" bIns="45889" rtlCol="0" anchor="ctr"/>
          <a:lstStyle/>
          <a:p>
            <a:endParaRPr lang="en-GB"/>
          </a:p>
        </p:txBody>
      </p:sp>
      <p:sp>
        <p:nvSpPr>
          <p:cNvPr id="5" name="Notes Placeholder 4"/>
          <p:cNvSpPr>
            <a:spLocks noGrp="1"/>
          </p:cNvSpPr>
          <p:nvPr>
            <p:ph type="body" sz="quarter" idx="3"/>
          </p:nvPr>
        </p:nvSpPr>
        <p:spPr>
          <a:xfrm>
            <a:off x="994252" y="3234690"/>
            <a:ext cx="7954010" cy="3064191"/>
          </a:xfrm>
          <a:prstGeom prst="rect">
            <a:avLst/>
          </a:prstGeom>
        </p:spPr>
        <p:txBody>
          <a:bodyPr vert="horz" lIns="91778" tIns="45889" rIns="91778" bIns="458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69378"/>
            <a:ext cx="4308422" cy="339404"/>
          </a:xfrm>
          <a:prstGeom prst="rect">
            <a:avLst/>
          </a:prstGeom>
        </p:spPr>
        <p:txBody>
          <a:bodyPr vert="horz" lIns="91778" tIns="45889" rIns="91778" bIns="45889" rtlCol="0" anchor="b"/>
          <a:lstStyle>
            <a:lvl1pPr algn="l">
              <a:defRPr sz="1200"/>
            </a:lvl1pPr>
          </a:lstStyle>
          <a:p>
            <a:endParaRPr lang="en-GB"/>
          </a:p>
        </p:txBody>
      </p:sp>
      <p:sp>
        <p:nvSpPr>
          <p:cNvPr id="7" name="Slide Number Placeholder 6"/>
          <p:cNvSpPr>
            <a:spLocks noGrp="1"/>
          </p:cNvSpPr>
          <p:nvPr>
            <p:ph type="sldNum" sz="quarter" idx="5"/>
          </p:nvPr>
        </p:nvSpPr>
        <p:spPr>
          <a:xfrm>
            <a:off x="5632498" y="6469378"/>
            <a:ext cx="4308422" cy="339404"/>
          </a:xfrm>
          <a:prstGeom prst="rect">
            <a:avLst/>
          </a:prstGeom>
        </p:spPr>
        <p:txBody>
          <a:bodyPr vert="horz" lIns="91778" tIns="45889" rIns="91778" bIns="45889" rtlCol="0" anchor="b"/>
          <a:lstStyle>
            <a:lvl1pPr algn="r">
              <a:defRPr sz="1200"/>
            </a:lvl1pPr>
          </a:lstStyle>
          <a:p>
            <a:fld id="{539D67BA-A44F-43CC-B5DF-9C96A35EB480}" type="slidenum">
              <a:rPr lang="en-GB" smtClean="0"/>
              <a:pPr/>
              <a:t>‹#›</a:t>
            </a:fld>
            <a:endParaRPr lang="en-GB"/>
          </a:p>
        </p:txBody>
      </p:sp>
    </p:spTree>
    <p:extLst>
      <p:ext uri="{BB962C8B-B14F-4D97-AF65-F5344CB8AC3E}">
        <p14:creationId xmlns:p14="http://schemas.microsoft.com/office/powerpoint/2010/main" xmlns="" val="85587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orbes.com/sites/gyro/2012/11/06/lets-get-naked-a-guide-to-brand-transparenc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abcnews.go.com/US/safeway-supervalu-food-lion-stop-selling-pink-slime/story?id=15974064" TargetMode="External"/><Relationship Id="rId5" Type="http://schemas.openxmlformats.org/officeDocument/2006/relationships/hyperlink" Target="http://www.cbsnews.com/8301-504763_162-57447621-10391704/most-schools-opt-out-of-pink-slime-in-lunches-usda-says/" TargetMode="External"/><Relationship Id="rId4" Type="http://schemas.openxmlformats.org/officeDocument/2006/relationships/hyperlink" Target="http://www.foxnews.com/health/2012/03/08/pink-slime-combo-connective-tissue-scraps-hidden-in-your-kids-lunch/"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bsnews.com/news/subway-no-more-yoga-mat-chemical-in-our-brea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orumforthefuture.org/blog/beyond-greenwash-greatness-big-brands-are-turning-society%E2%80%99s-problem-solve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1</a:t>
            </a:fld>
            <a:endParaRPr lang="en-GB"/>
          </a:p>
        </p:txBody>
      </p:sp>
    </p:spTree>
    <p:extLst>
      <p:ext uri="{BB962C8B-B14F-4D97-AF65-F5344CB8AC3E}">
        <p14:creationId xmlns:p14="http://schemas.microsoft.com/office/powerpoint/2010/main" xmlns="" val="40695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10</a:t>
            </a:fld>
            <a:endParaRPr lang="en-GB"/>
          </a:p>
        </p:txBody>
      </p:sp>
    </p:spTree>
    <p:extLst>
      <p:ext uri="{BB962C8B-B14F-4D97-AF65-F5344CB8AC3E}">
        <p14:creationId xmlns:p14="http://schemas.microsoft.com/office/powerpoint/2010/main" xmlns="" val="364621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11</a:t>
            </a:fld>
            <a:endParaRPr lang="en-GB"/>
          </a:p>
        </p:txBody>
      </p:sp>
    </p:spTree>
    <p:extLst>
      <p:ext uri="{BB962C8B-B14F-4D97-AF65-F5344CB8AC3E}">
        <p14:creationId xmlns:p14="http://schemas.microsoft.com/office/powerpoint/2010/main" xmlns="" val="41511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increasing knowledge of the causes of diseases as well as environmental impacts, our diet and what we eat will come under closer scrutiny over the next decade. increasing interest by customers and governments in health and nutrition</a:t>
            </a:r>
          </a:p>
          <a:p>
            <a:pPr defTabSz="917783">
              <a:defRPr/>
            </a:pPr>
            <a:endParaRPr lang="en-GB" dirty="0"/>
          </a:p>
          <a:p>
            <a:pPr defTabSz="917783">
              <a:defRPr/>
            </a:pPr>
            <a:r>
              <a:rPr lang="en-GB" dirty="0"/>
              <a:t>Stats:</a:t>
            </a:r>
          </a:p>
          <a:p>
            <a:pPr defTabSz="917783">
              <a:defRPr/>
            </a:pPr>
            <a:r>
              <a:rPr lang="en-GB" dirty="0"/>
              <a:t>In 2010, over one-third of US adults were obese. 17% of US children were obese. </a:t>
            </a:r>
          </a:p>
          <a:p>
            <a:pPr defTabSz="917783">
              <a:defRPr/>
            </a:pPr>
            <a:r>
              <a:rPr lang="en-GB" dirty="0"/>
              <a:t>The additional medical spending due to obesity in US is now $190 billion a year &amp; now exceeds even those of smoking. This equals 20.6% of US healthcare expenditures.</a:t>
            </a:r>
          </a:p>
          <a:p>
            <a:pPr defTabSz="917783">
              <a:defRPr/>
            </a:pPr>
            <a:endParaRPr lang="en-GB" dirty="0"/>
          </a:p>
          <a:p>
            <a:pPr defTabSz="917783">
              <a:defRPr/>
            </a:pPr>
            <a:r>
              <a:rPr lang="en-GB" dirty="0"/>
              <a:t>Gov’t </a:t>
            </a:r>
          </a:p>
          <a:p>
            <a:pPr defTabSz="917783">
              <a:defRPr/>
            </a:pPr>
            <a:r>
              <a:rPr lang="en-GB" dirty="0"/>
              <a:t>There is increasing interest from governments in introducing taxation and other measures to “nudge’’ behaviour onto prevention of ill-health. </a:t>
            </a:r>
          </a:p>
          <a:p>
            <a:pPr defTabSz="917783">
              <a:defRPr/>
            </a:pPr>
            <a:r>
              <a:rPr lang="en-GB" dirty="0"/>
              <a:t>Although New York failed to introduce a soda tax in 2013, Mexico was successful and there are likely to be others that follow suit. </a:t>
            </a:r>
          </a:p>
          <a:p>
            <a:pPr defTabSz="917783">
              <a:defRPr/>
            </a:pPr>
            <a:endParaRPr lang="en-GB" dirty="0"/>
          </a:p>
          <a:p>
            <a:pPr defTabSz="917783">
              <a:defRPr/>
            </a:pPr>
            <a:r>
              <a:rPr lang="en-GB" i="1" dirty="0"/>
              <a:t>Nutrition regulations</a:t>
            </a:r>
          </a:p>
          <a:p>
            <a:pPr defTabSz="917783">
              <a:defRPr/>
            </a:pPr>
            <a:endParaRPr lang="en-GB" i="1" dirty="0"/>
          </a:p>
          <a:p>
            <a:pPr defTabSz="917783">
              <a:defRPr/>
            </a:pPr>
            <a:r>
              <a:rPr lang="en-GB" i="1" dirty="0"/>
              <a:t>Pressure to reduce fats, sugars  and salts /product </a:t>
            </a:r>
            <a:r>
              <a:rPr lang="en-GB" i="1" dirty="0" err="1"/>
              <a:t>reformuation</a:t>
            </a:r>
            <a:r>
              <a:rPr lang="en-GB" i="1" dirty="0"/>
              <a:t>. - </a:t>
            </a:r>
            <a:r>
              <a:rPr lang="en-GB" i="1" dirty="0" err="1"/>
              <a:t>volutary</a:t>
            </a:r>
            <a:r>
              <a:rPr lang="en-GB" i="1" dirty="0"/>
              <a:t> initiatives  - national salt reduction initiative in the US  - </a:t>
            </a:r>
            <a:r>
              <a:rPr lang="en-US" dirty="0"/>
              <a:t>The National Salt Reduction Initiative (NSRI) is an unprecedented public-private partnership with more than 90 state and local health authorities and national health organizations and major food companies like Target,  Delhaize America, Kraft,  Unilever, and others undertaking a voluntary partnership to reduce the amount of salt in packaged and restaurant foods (accounting for 80% of salt in American diets).</a:t>
            </a:r>
            <a:endParaRPr lang="en-GB" dirty="0"/>
          </a:p>
          <a:p>
            <a:endParaRPr lang="en-US" dirty="0"/>
          </a:p>
          <a:p>
            <a:pPr defTabSz="917783" eaLnBrk="0" fontAlgn="base" hangingPunct="0">
              <a:spcBef>
                <a:spcPct val="30000"/>
              </a:spcBef>
              <a:spcAft>
                <a:spcPct val="0"/>
              </a:spcAft>
              <a:defRPr/>
            </a:pPr>
            <a:r>
              <a:rPr lang="en-GB" dirty="0">
                <a:solidFill>
                  <a:schemeClr val="bg1"/>
                </a:solidFill>
              </a:rPr>
              <a:t>Source: World Economic Forum 2010  And FAO 2012</a:t>
            </a:r>
          </a:p>
          <a:p>
            <a:pPr defTabSz="917783" eaLnBrk="0" fontAlgn="base" hangingPunct="0">
              <a:spcBef>
                <a:spcPct val="30000"/>
              </a:spcBef>
              <a:spcAft>
                <a:spcPct val="0"/>
              </a:spcAft>
              <a:defRPr/>
            </a:pPr>
            <a:r>
              <a:rPr lang="en-US" dirty="0">
                <a:solidFill>
                  <a:schemeClr val="bg1"/>
                </a:solidFill>
              </a:rPr>
              <a:t>http://</a:t>
            </a:r>
            <a:r>
              <a:rPr lang="en-US" dirty="0" err="1">
                <a:solidFill>
                  <a:schemeClr val="bg1"/>
                </a:solidFill>
              </a:rPr>
              <a:t>www.fao.org</a:t>
            </a:r>
            <a:r>
              <a:rPr lang="en-US" dirty="0">
                <a:solidFill>
                  <a:schemeClr val="bg1"/>
                </a:solidFill>
              </a:rPr>
              <a:t>/news/story/en/item/117486/</a:t>
            </a:r>
            <a:r>
              <a:rPr lang="en-US" dirty="0" err="1">
                <a:solidFill>
                  <a:schemeClr val="bg1"/>
                </a:solidFill>
              </a:rPr>
              <a:t>icode</a:t>
            </a:r>
            <a:r>
              <a:rPr lang="en-US" dirty="0">
                <a:solidFill>
                  <a:schemeClr val="bg1"/>
                </a:solidFill>
              </a:rPr>
              <a:t>/ </a:t>
            </a:r>
          </a:p>
          <a:p>
            <a:endParaRPr lang="en-US" b="0"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12</a:t>
            </a:fld>
            <a:endParaRPr lang="en-GB"/>
          </a:p>
        </p:txBody>
      </p:sp>
    </p:spTree>
    <p:extLst>
      <p:ext uri="{BB962C8B-B14F-4D97-AF65-F5344CB8AC3E}">
        <p14:creationId xmlns:p14="http://schemas.microsoft.com/office/powerpoint/2010/main" xmlns="" val="298872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kern="0" dirty="0"/>
              <a:t>And people trying to take more responsibility themselves anyway as more info and networks available.</a:t>
            </a:r>
          </a:p>
          <a:p>
            <a:pPr defTabSz="917783">
              <a:defRPr/>
            </a:pPr>
            <a:endParaRPr lang="en-GB" b="1" kern="0" dirty="0"/>
          </a:p>
          <a:p>
            <a:pPr defTabSz="917783">
              <a:defRPr/>
            </a:pPr>
            <a:r>
              <a:rPr lang="en-GB" dirty="0"/>
              <a:t>According to a study by Bain Capital, 80% of consumers seek healthy choices to combat stress, lack of time, and toxic eating.</a:t>
            </a:r>
          </a:p>
          <a:p>
            <a:pPr>
              <a:defRPr/>
            </a:pPr>
            <a:endParaRPr lang="en-GB" b="1" kern="0" dirty="0"/>
          </a:p>
          <a:p>
            <a:pPr>
              <a:defRPr/>
            </a:pPr>
            <a:r>
              <a:rPr lang="en-GB" b="1" kern="0" dirty="0"/>
              <a:t>Also potential weak signals…</a:t>
            </a:r>
          </a:p>
          <a:p>
            <a:pPr>
              <a:defRPr/>
            </a:pPr>
            <a:endParaRPr lang="en-GB" b="1" kern="0" dirty="0"/>
          </a:p>
          <a:p>
            <a:pPr>
              <a:defRPr/>
            </a:pPr>
            <a:r>
              <a:rPr lang="en-GB" b="1" dirty="0" err="1"/>
              <a:t>Patientslikeme.com</a:t>
            </a:r>
            <a:r>
              <a:rPr lang="en-GB" dirty="0"/>
              <a:t> enables people to share information that can improve the lives of patients diagnosed with life-changing diseases. It’s a platform for collecting and sharing real world, outcome-based patient data, and has data-sharing partnerships with doctors, pharmaceutical and medical device companies, research organizations, and non-profits.</a:t>
            </a:r>
          </a:p>
          <a:p>
            <a:pPr>
              <a:defRPr/>
            </a:pPr>
            <a:endParaRPr lang="en-GB" dirty="0"/>
          </a:p>
          <a:p>
            <a:pPr>
              <a:defRPr/>
            </a:pPr>
            <a:r>
              <a:rPr lang="en-GB" dirty="0" err="1"/>
              <a:t>Withings</a:t>
            </a:r>
            <a:r>
              <a:rPr lang="en-GB" b="1" dirty="0"/>
              <a:t> Wi-Fi Scale</a:t>
            </a:r>
            <a:r>
              <a:rPr lang="en-GB" dirty="0"/>
              <a:t> automatically sends an individual’s weight to a personal web page that they can access via PC or phone, allowing them deeper insight into their progress and fitness. of a person’s overall health.</a:t>
            </a:r>
          </a:p>
          <a:p>
            <a:pPr>
              <a:defRPr/>
            </a:pPr>
            <a:endParaRPr lang="en-GB" dirty="0"/>
          </a:p>
          <a:p>
            <a:pPr>
              <a:defRPr/>
            </a:pPr>
            <a:r>
              <a:rPr lang="en-GB" dirty="0"/>
              <a:t>New devices for the </a:t>
            </a:r>
            <a:r>
              <a:rPr lang="en-GB" b="1" dirty="0"/>
              <a:t>iPhone</a:t>
            </a:r>
            <a:r>
              <a:rPr lang="en-GB" dirty="0"/>
              <a:t> can control a blood-pressure cuff and test blood glucose levels. This real-time monitoring data can be downloaded to a PC, and/or sent to a doctor for review. </a:t>
            </a:r>
          </a:p>
          <a:p>
            <a:pPr>
              <a:defRPr/>
            </a:pPr>
            <a:endParaRPr lang="en-GB" b="1" kern="0" dirty="0"/>
          </a:p>
          <a:p>
            <a:r>
              <a:rPr lang="en-GB" dirty="0">
                <a:solidFill>
                  <a:srgbClr val="D40E8C"/>
                </a:solidFill>
              </a:rPr>
              <a:t>Implications for Target: </a:t>
            </a:r>
            <a:endParaRPr lang="en-GB" dirty="0">
              <a:latin typeface="HelveticaNeue LT 55 Roman" pitchFamily="2" charset="0"/>
            </a:endParaRPr>
          </a:p>
          <a:p>
            <a:pPr marL="344169" indent="-344169">
              <a:buFont typeface="Arial" pitchFamily="34" charset="0"/>
              <a:buChar char="•"/>
            </a:pPr>
            <a:r>
              <a:rPr lang="en-GB" dirty="0">
                <a:latin typeface="HelveticaNeue LT 55 Roman" pitchFamily="2" charset="0"/>
              </a:rPr>
              <a:t>How is Target helping to tackle and prevent the obesity / healthcare crisis?  And helping people to take responsibility for their health?</a:t>
            </a:r>
          </a:p>
          <a:p>
            <a:pPr marL="344169" indent="-344169">
              <a:buFont typeface="Arial" pitchFamily="34" charset="0"/>
              <a:buChar char="•"/>
            </a:pPr>
            <a:r>
              <a:rPr lang="en-GB" dirty="0">
                <a:latin typeface="HelveticaNeue LT 55 Roman" pitchFamily="2" charset="0"/>
              </a:rPr>
              <a:t>Is Target ready for the potential spread of ‘fat taxes’?</a:t>
            </a:r>
          </a:p>
          <a:p>
            <a:pPr marL="344169" indent="-344169">
              <a:buFont typeface="Arial" pitchFamily="34" charset="0"/>
              <a:buChar char="•"/>
            </a:pPr>
            <a:r>
              <a:rPr lang="en-GB" dirty="0" err="1">
                <a:latin typeface="HelveticaNeue LT 55 Roman" pitchFamily="2" charset="0"/>
              </a:rPr>
              <a:t>IEmployee</a:t>
            </a:r>
            <a:r>
              <a:rPr lang="en-GB" dirty="0">
                <a:latin typeface="HelveticaNeue LT 55 Roman" pitchFamily="2" charset="0"/>
              </a:rPr>
              <a:t> healthcare costs rising</a:t>
            </a:r>
          </a:p>
          <a:p>
            <a:endParaRPr lang="en-US"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13</a:t>
            </a:fld>
            <a:endParaRPr lang="en-GB"/>
          </a:p>
        </p:txBody>
      </p:sp>
    </p:spTree>
    <p:extLst>
      <p:ext uri="{BB962C8B-B14F-4D97-AF65-F5344CB8AC3E}">
        <p14:creationId xmlns:p14="http://schemas.microsoft.com/office/powerpoint/2010/main" xmlns="" val="316706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14</a:t>
            </a:fld>
            <a:endParaRPr lang="en-GB"/>
          </a:p>
        </p:txBody>
      </p:sp>
    </p:spTree>
    <p:extLst>
      <p:ext uri="{BB962C8B-B14F-4D97-AF65-F5344CB8AC3E}">
        <p14:creationId xmlns:p14="http://schemas.microsoft.com/office/powerpoint/2010/main" xmlns="" val="4030123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digital</a:t>
            </a:r>
            <a:r>
              <a:rPr lang="en-US" baseline="0" dirty="0" smtClean="0"/>
              <a:t> technology continues to rise</a:t>
            </a:r>
          </a:p>
          <a:p>
            <a:endParaRPr lang="en-US" baseline="0" dirty="0" smtClean="0"/>
          </a:p>
          <a:p>
            <a:r>
              <a:rPr lang="en-GB" sz="1800" b="1" dirty="0"/>
              <a:t>Set up….</a:t>
            </a:r>
            <a:r>
              <a:rPr lang="en-GB" sz="1800" dirty="0"/>
              <a:t/>
            </a:r>
            <a:br>
              <a:rPr lang="en-GB" sz="1800" dirty="0"/>
            </a:br>
            <a:r>
              <a:rPr lang="en-GB" sz="1800" dirty="0"/>
              <a:t>Availability &amp; access to digital technology will reach more critical thresholds</a:t>
            </a:r>
            <a:br>
              <a:rPr lang="en-GB" sz="1800" dirty="0"/>
            </a:br>
            <a:r>
              <a:rPr lang="en-GB" sz="1800" dirty="0"/>
              <a:t/>
            </a:r>
            <a:br>
              <a:rPr lang="en-GB" sz="1800" dirty="0"/>
            </a:br>
            <a:r>
              <a:rPr lang="en-GB" sz="1800" dirty="0"/>
              <a:t>As the quote says – by the end of this year there will be more mobile devices than people in the world…</a:t>
            </a:r>
            <a:br>
              <a:rPr lang="en-GB" sz="1800" dirty="0"/>
            </a:br>
            <a:r>
              <a:rPr lang="en-GB" sz="1800" dirty="0"/>
              <a:t>The image on the right is the $12 smart phone that is being produced in China but </a:t>
            </a:r>
            <a:r>
              <a:rPr lang="en-GB" dirty="0" err="1"/>
              <a:t>Bunnie</a:t>
            </a:r>
            <a:r>
              <a:rPr lang="en-GB" dirty="0"/>
              <a:t> Studios - contract-free, non-promotional and unlocked</a:t>
            </a:r>
          </a:p>
          <a:p>
            <a:endParaRPr lang="en-GB" dirty="0"/>
          </a:p>
          <a:p>
            <a:r>
              <a:rPr lang="en-GB" dirty="0" smtClean="0"/>
              <a:t>Image: Of the world’s seven billion people, six billion have mobile phones. However, only 4.5 billion have access to toilets or latrines – meaning that 2.5 billion people, mostly in rural areas, do not have proper sanitation. In addition, 1.1 billion people still defecate in the open. http://</a:t>
            </a:r>
            <a:r>
              <a:rPr lang="en-GB" dirty="0" err="1" smtClean="0"/>
              <a:t>www.un.org</a:t>
            </a:r>
            <a:r>
              <a:rPr lang="en-GB" dirty="0" smtClean="0"/>
              <a:t>/apps/news/</a:t>
            </a:r>
            <a:r>
              <a:rPr lang="en-GB" dirty="0" err="1" smtClean="0"/>
              <a:t>story.asp?NewsID</a:t>
            </a:r>
            <a:r>
              <a:rPr lang="en-GB" dirty="0" smtClean="0"/>
              <a:t>=44452#.U2xADYxZTIU</a:t>
            </a:r>
            <a:endParaRPr lang="en-GB" dirty="0"/>
          </a:p>
          <a:p>
            <a:r>
              <a:rPr lang="en-GB" sz="1800" dirty="0"/>
              <a:t/>
            </a:r>
            <a:br>
              <a:rPr lang="en-GB" sz="1800" dirty="0"/>
            </a:br>
            <a:endParaRPr lang="en-GB" sz="1800" dirty="0"/>
          </a:p>
          <a:p>
            <a:pPr defTabSz="917783">
              <a:defRPr/>
            </a:pPr>
            <a:r>
              <a:rPr lang="en-US" sz="1800" dirty="0"/>
              <a:t>The “internet of things” is also growing as sensors and actuators located in physical objects grow smaller, cheaper and more powerful and can be linked together. This has huge potential for cyber-physical systems to improve productivity in the production process and the supply chain through, </a:t>
            </a:r>
            <a:r>
              <a:rPr lang="en-GB" sz="1800" dirty="0"/>
              <a:t>but also for individuals too. You could mentioned our work around IOTA here</a:t>
            </a:r>
          </a:p>
          <a:p>
            <a:endParaRPr lang="en-GB" sz="1800" b="1" dirty="0">
              <a:solidFill>
                <a:schemeClr val="accent5">
                  <a:lumMod val="50000"/>
                </a:schemeClr>
              </a:solidFill>
              <a:cs typeface="Arial" panose="020B0604020202020204" pitchFamily="34" charset="0"/>
            </a:endParaRPr>
          </a:p>
          <a:p>
            <a:r>
              <a:rPr lang="en-GB" sz="1800" b="1" dirty="0">
                <a:solidFill>
                  <a:schemeClr val="accent5">
                    <a:lumMod val="50000"/>
                  </a:schemeClr>
                </a:solidFill>
                <a:cs typeface="Arial" panose="020B0604020202020204" pitchFamily="34" charset="0"/>
              </a:rPr>
              <a:t/>
            </a:r>
            <a:br>
              <a:rPr lang="en-GB" sz="1800" b="1" dirty="0">
                <a:solidFill>
                  <a:schemeClr val="accent5">
                    <a:lumMod val="50000"/>
                  </a:schemeClr>
                </a:solidFill>
                <a:cs typeface="Arial" panose="020B0604020202020204" pitchFamily="34" charset="0"/>
              </a:rPr>
            </a:br>
            <a:r>
              <a:rPr lang="en-GB" sz="1800" b="1" dirty="0">
                <a:solidFill>
                  <a:schemeClr val="accent5">
                    <a:lumMod val="50000"/>
                  </a:schemeClr>
                </a:solidFill>
                <a:cs typeface="Arial" panose="020B0604020202020204" pitchFamily="34" charset="0"/>
              </a:rPr>
              <a:t>-----</a:t>
            </a:r>
            <a:br>
              <a:rPr lang="en-GB" sz="1800" b="1" dirty="0">
                <a:solidFill>
                  <a:schemeClr val="accent5">
                    <a:lumMod val="50000"/>
                  </a:schemeClr>
                </a:solidFill>
                <a:cs typeface="Arial" panose="020B0604020202020204" pitchFamily="34" charset="0"/>
              </a:rPr>
            </a:br>
            <a:r>
              <a:rPr lang="en-GB" sz="1800" b="1" dirty="0">
                <a:solidFill>
                  <a:schemeClr val="accent5">
                    <a:lumMod val="50000"/>
                  </a:schemeClr>
                </a:solidFill>
                <a:cs typeface="Arial" panose="020B0604020202020204" pitchFamily="34" charset="0"/>
              </a:rPr>
              <a:t>Additional stats:</a:t>
            </a:r>
            <a:r>
              <a:rPr lang="en-GB" dirty="0" smtClean="0"/>
              <a:t/>
            </a:r>
            <a:br>
              <a:rPr lang="en-GB" dirty="0" smtClean="0"/>
            </a:br>
            <a:r>
              <a:rPr lang="en-US" dirty="0"/>
              <a:t>The global penetration of digital technologies will continue to rise. </a:t>
            </a:r>
            <a:br>
              <a:rPr lang="en-US" dirty="0"/>
            </a:br>
            <a:r>
              <a:rPr lang="en-US" dirty="0"/>
              <a:t>Almost 40% of the world’s population is now using the internet, while mobile-cellular penetration is approaching 100%. </a:t>
            </a:r>
            <a:r>
              <a:rPr lang="en-US" baseline="30000" dirty="0"/>
              <a:t>27</a:t>
            </a:r>
            <a:r>
              <a:rPr lang="en-US" dirty="0"/>
              <a:t> </a:t>
            </a:r>
            <a:br>
              <a:rPr lang="en-US" dirty="0"/>
            </a:br>
            <a:r>
              <a:rPr lang="en-US" dirty="0"/>
              <a:t>Since  2009, internet penetration in households has grown fastest in Africa, with annual growth of 27%, followed by 15% annual growth in Asia and the Pacific.</a:t>
            </a:r>
            <a:r>
              <a:rPr lang="en-US" baseline="30000" dirty="0"/>
              <a:t>28 </a:t>
            </a:r>
            <a:br>
              <a:rPr lang="en-US" baseline="30000" dirty="0"/>
            </a:br>
            <a:r>
              <a:rPr lang="en-US" dirty="0"/>
              <a:t>In 2012 alone, humans generated more data than over the course of our entire history. The rate of production of data more than doubles every two years.</a:t>
            </a:r>
            <a:r>
              <a:rPr lang="en-US" baseline="30000" dirty="0"/>
              <a:t>29</a:t>
            </a:r>
            <a:r>
              <a:rPr lang="en-US" dirty="0"/>
              <a:t> As our ability to analyze this data through changes in computing power and advancing techniques such as natural-language processing, pattern recognition and machine learning, we will see more and more usage in fields as varied as science, business, politics, and public health.</a:t>
            </a:r>
          </a:p>
        </p:txBody>
      </p:sp>
      <p:sp>
        <p:nvSpPr>
          <p:cNvPr id="4" name="Slide Number Placeholder 3"/>
          <p:cNvSpPr>
            <a:spLocks noGrp="1"/>
          </p:cNvSpPr>
          <p:nvPr>
            <p:ph type="sldNum" sz="quarter" idx="10"/>
          </p:nvPr>
        </p:nvSpPr>
        <p:spPr/>
        <p:txBody>
          <a:bodyPr/>
          <a:lstStyle/>
          <a:p>
            <a:fld id="{539D67BA-A44F-43CC-B5DF-9C96A35EB480}" type="slidenum">
              <a:rPr lang="en-GB" smtClean="0"/>
              <a:pPr/>
              <a:t>15</a:t>
            </a:fld>
            <a:endParaRPr lang="en-GB"/>
          </a:p>
        </p:txBody>
      </p:sp>
    </p:spTree>
    <p:extLst>
      <p:ext uri="{BB962C8B-B14F-4D97-AF65-F5344CB8AC3E}">
        <p14:creationId xmlns:p14="http://schemas.microsoft.com/office/powerpoint/2010/main" xmlns="" val="426889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83">
              <a:defRPr/>
            </a:pPr>
            <a:r>
              <a:rPr lang="en-GB" sz="2000" dirty="0">
                <a:solidFill>
                  <a:srgbClr val="FF0000"/>
                </a:solidFill>
              </a:rPr>
              <a:t>Retail opportunities are increasingly ubiquitous and mobile. Making transactions is becoming easier and easier through mobile payments and </a:t>
            </a:r>
            <a:r>
              <a:rPr lang="en-GB" sz="2000" dirty="0" err="1">
                <a:solidFill>
                  <a:srgbClr val="FF0000"/>
                </a:solidFill>
              </a:rPr>
              <a:t>presets</a:t>
            </a:r>
            <a:r>
              <a:rPr lang="en-GB" sz="2000" dirty="0">
                <a:solidFill>
                  <a:srgbClr val="FF0000"/>
                </a:solidFill>
              </a:rPr>
              <a:t> for regularly consumed goods. Not only is it easier to shop and pay, but stores are increasingly popping up in new and unexpected places.</a:t>
            </a:r>
          </a:p>
          <a:p>
            <a:endParaRPr lang="en-GB" sz="2000" dirty="0">
              <a:solidFill>
                <a:srgbClr val="D40E8C"/>
              </a:solidFill>
              <a:latin typeface="Clarendon BT"/>
            </a:endParaRPr>
          </a:p>
          <a:p>
            <a:r>
              <a:rPr lang="en-GB" sz="2000" dirty="0">
                <a:solidFill>
                  <a:srgbClr val="D40E8C"/>
                </a:solidFill>
                <a:latin typeface="Clarendon BT"/>
              </a:rPr>
              <a:t>Trend:</a:t>
            </a:r>
            <a:endParaRPr lang="en-GB" sz="2000" dirty="0"/>
          </a:p>
          <a:p>
            <a:pPr marL="344169" indent="-344169">
              <a:spcBef>
                <a:spcPct val="30000"/>
              </a:spcBef>
              <a:buFont typeface="Arial" pitchFamily="34" charset="0"/>
              <a:buChar char="•"/>
              <a:defRPr/>
            </a:pPr>
            <a:r>
              <a:rPr lang="en-GB" sz="2000" dirty="0">
                <a:latin typeface="HelveticaNeue LT 55 Roman" pitchFamily="2" charset="0"/>
              </a:rPr>
              <a:t>The rise of ‘virtual’ retail – </a:t>
            </a:r>
          </a:p>
          <a:p>
            <a:pPr marL="344169" indent="-344169">
              <a:spcBef>
                <a:spcPct val="30000"/>
              </a:spcBef>
              <a:buFont typeface="Arial" pitchFamily="34" charset="0"/>
              <a:buChar char="•"/>
              <a:defRPr/>
            </a:pPr>
            <a:r>
              <a:rPr lang="en-GB" sz="2000" dirty="0">
                <a:latin typeface="HelveticaNeue LT 55 Roman" pitchFamily="2" charset="0"/>
              </a:rPr>
              <a:t>Tesco in South Korea and Tesco at Gatwick airport in the UK</a:t>
            </a:r>
          </a:p>
          <a:p>
            <a:pPr marL="344169" indent="-344169" defTabSz="917783">
              <a:spcBef>
                <a:spcPct val="30000"/>
              </a:spcBef>
              <a:buFont typeface="Arial" pitchFamily="34" charset="0"/>
              <a:buChar char="•"/>
              <a:defRPr/>
            </a:pPr>
            <a:r>
              <a:rPr lang="en-GB" sz="2000" dirty="0">
                <a:latin typeface="HelveticaNeue LT 55 Roman" pitchFamily="2" charset="0"/>
              </a:rPr>
              <a:t>Now in </a:t>
            </a:r>
            <a:r>
              <a:rPr lang="en-GB" sz="2000" dirty="0" err="1">
                <a:latin typeface="HelveticaNeue LT 55 Roman" pitchFamily="2" charset="0"/>
              </a:rPr>
              <a:t>philidelphia</a:t>
            </a:r>
            <a:r>
              <a:rPr lang="en-GB" sz="2000" dirty="0">
                <a:latin typeface="HelveticaNeue LT 55 Roman" pitchFamily="2" charset="0"/>
              </a:rPr>
              <a:t> -  </a:t>
            </a:r>
            <a:r>
              <a:rPr lang="en-GB" sz="2000" dirty="0"/>
              <a:t>Online grocery service Peapod allows consumers to shop "virtual shelves" at train platforms in Philadelphia.  </a:t>
            </a:r>
          </a:p>
          <a:p>
            <a:pPr>
              <a:spcBef>
                <a:spcPct val="30000"/>
              </a:spcBef>
              <a:defRPr/>
            </a:pPr>
            <a:endParaRPr lang="en-GB" sz="2000" dirty="0">
              <a:latin typeface="HelveticaNeue LT 55 Roman" pitchFamily="2" charset="0"/>
            </a:endParaRPr>
          </a:p>
          <a:p>
            <a:pPr>
              <a:spcBef>
                <a:spcPct val="30000"/>
              </a:spcBef>
              <a:defRPr/>
            </a:pPr>
            <a:r>
              <a:rPr lang="en-GB" sz="2000" dirty="0">
                <a:latin typeface="HelveticaNeue LT 55 Roman" pitchFamily="2" charset="0"/>
              </a:rPr>
              <a:t>We are seeing: </a:t>
            </a:r>
          </a:p>
          <a:p>
            <a:pPr marL="803060" lvl="1" indent="-344169">
              <a:spcBef>
                <a:spcPct val="30000"/>
              </a:spcBef>
              <a:buFont typeface="Arial" pitchFamily="34" charset="0"/>
              <a:buChar char="•"/>
              <a:defRPr/>
            </a:pPr>
            <a:r>
              <a:rPr lang="en-GB" sz="2000" dirty="0">
                <a:latin typeface="HelveticaNeue LT 55 Roman" pitchFamily="2" charset="0"/>
              </a:rPr>
              <a:t>Virtual displays in subway stations / airport – look exactly like in store</a:t>
            </a:r>
          </a:p>
          <a:p>
            <a:pPr marL="803060" lvl="1" indent="-344169">
              <a:spcBef>
                <a:spcPct val="30000"/>
              </a:spcBef>
              <a:buFont typeface="Arial" pitchFamily="34" charset="0"/>
              <a:buChar char="•"/>
              <a:defRPr/>
            </a:pPr>
            <a:r>
              <a:rPr lang="en-GB" sz="2000" dirty="0">
                <a:latin typeface="HelveticaNeue LT 55 Roman" pitchFamily="2" charset="0"/>
              </a:rPr>
              <a:t>Shopping via smart phone</a:t>
            </a:r>
          </a:p>
          <a:p>
            <a:pPr marL="803060" lvl="1" indent="-344169">
              <a:spcBef>
                <a:spcPct val="30000"/>
              </a:spcBef>
              <a:buFont typeface="Arial" pitchFamily="34" charset="0"/>
              <a:buChar char="•"/>
              <a:defRPr/>
            </a:pPr>
            <a:r>
              <a:rPr lang="en-GB" sz="2000" dirty="0">
                <a:latin typeface="HelveticaNeue LT 55 Roman" pitchFamily="2" charset="0"/>
              </a:rPr>
              <a:t>Delivered straight to your door</a:t>
            </a:r>
          </a:p>
          <a:p>
            <a:endParaRPr lang="en-US" sz="2000" dirty="0">
              <a:latin typeface="HelveticaNeue LT 55 Roman" pitchFamily="2" charset="0"/>
            </a:endParaRPr>
          </a:p>
          <a:p>
            <a:r>
              <a:rPr lang="en-GB" dirty="0">
                <a:solidFill>
                  <a:srgbClr val="D40E8C"/>
                </a:solidFill>
              </a:rPr>
              <a:t>Implications for Target: </a:t>
            </a:r>
            <a:endParaRPr lang="en-GB" dirty="0">
              <a:latin typeface="HelveticaNeue LT 55 Roman" pitchFamily="2" charset="0"/>
            </a:endParaRPr>
          </a:p>
          <a:p>
            <a:pPr marL="344169" indent="-344169">
              <a:buFont typeface="Arial" pitchFamily="34" charset="0"/>
              <a:buChar char="•"/>
            </a:pPr>
            <a:r>
              <a:rPr lang="en-GB" dirty="0">
                <a:latin typeface="HelveticaNeue LT 55 Roman" pitchFamily="2" charset="0"/>
              </a:rPr>
              <a:t>New business models</a:t>
            </a:r>
          </a:p>
          <a:p>
            <a:pPr marL="344169" indent="-344169">
              <a:buFont typeface="Arial" pitchFamily="34" charset="0"/>
              <a:buChar char="•"/>
            </a:pPr>
            <a:r>
              <a:rPr lang="en-GB" dirty="0">
                <a:latin typeface="HelveticaNeue LT 55 Roman" pitchFamily="2" charset="0"/>
              </a:rPr>
              <a:t>Shifting consumer expectations</a:t>
            </a:r>
          </a:p>
          <a:p>
            <a:pPr marL="344169" indent="-344169">
              <a:buFont typeface="Arial" pitchFamily="34" charset="0"/>
              <a:buChar char="•"/>
            </a:pPr>
            <a:r>
              <a:rPr lang="en-GB" dirty="0">
                <a:latin typeface="HelveticaNeue LT 55 Roman" pitchFamily="2" charset="0"/>
              </a:rPr>
              <a:t>Focus on ‘on the move’ convenience for busy lives</a:t>
            </a:r>
          </a:p>
          <a:p>
            <a:endParaRPr lang="en-GB" dirty="0"/>
          </a:p>
          <a:p>
            <a:r>
              <a:rPr lang="en-GB" dirty="0"/>
              <a:t>Key questions:</a:t>
            </a:r>
          </a:p>
          <a:p>
            <a:pPr marL="172084" indent="-172084">
              <a:buFont typeface="Arial" panose="020B0604020202020204" pitchFamily="34" charset="0"/>
              <a:buChar char="•"/>
            </a:pPr>
            <a:r>
              <a:rPr lang="en-GB" b="1" dirty="0"/>
              <a:t>how you can harness this technology </a:t>
            </a:r>
            <a:r>
              <a:rPr lang="en-GB" dirty="0"/>
              <a:t>to help you achieve your ambitions and enable more people? </a:t>
            </a:r>
          </a:p>
          <a:p>
            <a:pPr marL="172084" indent="-172084">
              <a:buFont typeface="Arial" panose="020B0604020202020204" pitchFamily="34" charset="0"/>
              <a:buChar char="•"/>
            </a:pPr>
            <a:r>
              <a:rPr lang="en-GB" dirty="0"/>
              <a:t>How can you be </a:t>
            </a:r>
            <a:r>
              <a:rPr lang="en-GB" b="1" dirty="0"/>
              <a:t>agile and flexible to adapt and evolve with the technology?</a:t>
            </a:r>
          </a:p>
        </p:txBody>
      </p:sp>
      <p:sp>
        <p:nvSpPr>
          <p:cNvPr id="4" name="Slide Number Placeholder 3"/>
          <p:cNvSpPr>
            <a:spLocks noGrp="1"/>
          </p:cNvSpPr>
          <p:nvPr>
            <p:ph type="sldNum" sz="quarter" idx="10"/>
          </p:nvPr>
        </p:nvSpPr>
        <p:spPr/>
        <p:txBody>
          <a:bodyPr/>
          <a:lstStyle/>
          <a:p>
            <a:fld id="{539D67BA-A44F-43CC-B5DF-9C96A35EB480}" type="slidenum">
              <a:rPr lang="en-GB" smtClean="0"/>
              <a:pPr/>
              <a:t>16</a:t>
            </a:fld>
            <a:endParaRPr lang="en-GB"/>
          </a:p>
        </p:txBody>
      </p:sp>
    </p:spTree>
    <p:extLst>
      <p:ext uri="{BB962C8B-B14F-4D97-AF65-F5344CB8AC3E}">
        <p14:creationId xmlns:p14="http://schemas.microsoft.com/office/powerpoint/2010/main" xmlns="" val="422643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models that combine social value with economic returns and environmental benefits:</a:t>
            </a:r>
            <a:r>
              <a:rPr lang="en-GB" baseline="0" dirty="0" smtClean="0"/>
              <a:t> </a:t>
            </a:r>
            <a:endParaRPr lang="en-GB" dirty="0" smtClean="0"/>
          </a:p>
          <a:p>
            <a:endParaRPr lang="en-GB" dirty="0" smtClean="0"/>
          </a:p>
          <a:p>
            <a:r>
              <a:rPr lang="en-GB" dirty="0" err="1" smtClean="0"/>
              <a:t>Farmdrop</a:t>
            </a:r>
            <a:r>
              <a:rPr lang="en-GB" baseline="0" dirty="0" smtClean="0"/>
              <a:t> and Food Assembly are both click and collect models connecting farmers and eaters via drop-off hubs – built-in aim to build communities around food and increase returns to farmers without a retailer. </a:t>
            </a:r>
          </a:p>
          <a:p>
            <a:endParaRPr lang="en-GB" baseline="0" dirty="0" smtClean="0"/>
          </a:p>
          <a:p>
            <a:pPr marL="172084" indent="-172084">
              <a:buFont typeface="Arial" panose="020B0604020202020204" pitchFamily="34" charset="0"/>
              <a:buChar char="•"/>
            </a:pPr>
            <a:r>
              <a:rPr lang="en-GB" baseline="0" dirty="0" err="1" smtClean="0"/>
              <a:t>Farmdrop</a:t>
            </a:r>
            <a:r>
              <a:rPr lang="en-GB" baseline="0" dirty="0" smtClean="0"/>
              <a:t> just completed a </a:t>
            </a:r>
            <a:r>
              <a:rPr lang="en-GB" baseline="0" dirty="0" err="1" smtClean="0"/>
              <a:t>crowdfunding</a:t>
            </a:r>
            <a:r>
              <a:rPr lang="en-GB" baseline="0" dirty="0" smtClean="0"/>
              <a:t> exercise getting £710k after asking for £400k</a:t>
            </a:r>
          </a:p>
          <a:p>
            <a:pPr marL="172084" indent="-172084">
              <a:buFont typeface="Arial" panose="020B0604020202020204" pitchFamily="34" charset="0"/>
              <a:buChar char="•"/>
            </a:pPr>
            <a:r>
              <a:rPr lang="en-GB" baseline="0" dirty="0" smtClean="0"/>
              <a:t>Food Assembly has grown rapidly in France and Belgium since 2011 and is now launching in Germany, Spain and UK. </a:t>
            </a:r>
          </a:p>
          <a:p>
            <a:pPr marL="172084" indent="-172084">
              <a:buFont typeface="Arial" panose="020B0604020202020204" pitchFamily="34" charset="0"/>
              <a:buChar char="•"/>
            </a:pPr>
            <a:endParaRPr lang="en-GB" baseline="0" dirty="0" smtClean="0"/>
          </a:p>
          <a:p>
            <a:r>
              <a:rPr lang="en-GB" baseline="0" dirty="0" smtClean="0"/>
              <a:t>Not yet a threat to traditional retail but they could have an impact… they tap into a social need and use tech to respond.</a:t>
            </a:r>
            <a:endParaRPr lang="en-GB" dirty="0" smtClean="0"/>
          </a:p>
          <a:p>
            <a:endParaRPr lang="en-US"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17</a:t>
            </a:fld>
            <a:endParaRPr lang="en-GB"/>
          </a:p>
        </p:txBody>
      </p:sp>
    </p:spTree>
    <p:extLst>
      <p:ext uri="{BB962C8B-B14F-4D97-AF65-F5344CB8AC3E}">
        <p14:creationId xmlns:p14="http://schemas.microsoft.com/office/powerpoint/2010/main" xmlns="" val="208592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18</a:t>
            </a:fld>
            <a:endParaRPr lang="en-GB"/>
          </a:p>
        </p:txBody>
      </p:sp>
    </p:spTree>
    <p:extLst>
      <p:ext uri="{BB962C8B-B14F-4D97-AF65-F5344CB8AC3E}">
        <p14:creationId xmlns:p14="http://schemas.microsoft.com/office/powerpoint/2010/main" xmlns="" val="275360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Going hand in hand with the emergence</a:t>
            </a:r>
            <a:r>
              <a:rPr lang="en-GB" baseline="0" dirty="0" smtClean="0"/>
              <a:t> of disruptive technologies – is the notion of radical transparency. More people have more access to information, and its much more difficult for people to hide things away. </a:t>
            </a:r>
            <a:br>
              <a:rPr lang="en-GB" baseline="0" dirty="0" smtClean="0"/>
            </a:br>
            <a:r>
              <a:rPr lang="en-GB" baseline="0" dirty="0" smtClean="0"/>
              <a:t/>
            </a:r>
            <a:br>
              <a:rPr lang="en-GB" baseline="0" dirty="0" smtClean="0"/>
            </a:br>
            <a:r>
              <a:rPr lang="en-GB" b="1" baseline="0" dirty="0" smtClean="0"/>
              <a:t>Example/images:</a:t>
            </a:r>
            <a:r>
              <a:rPr lang="en-GB" baseline="0" dirty="0" smtClean="0"/>
              <a:t/>
            </a:r>
            <a:br>
              <a:rPr lang="en-GB" baseline="0" dirty="0" smtClean="0"/>
            </a:br>
            <a:r>
              <a:rPr lang="en-GB" b="1" dirty="0" smtClean="0"/>
              <a:t>Horsemeat scandal results in slide in sales of red meat in Britain</a:t>
            </a:r>
          </a:p>
          <a:p>
            <a:r>
              <a:rPr lang="en-GB" dirty="0" smtClean="0"/>
              <a:t>Sales of beef down 3% for the year according to latest industry figures with frozen burgers and ready meals hit the hardest</a:t>
            </a:r>
          </a:p>
          <a:p>
            <a:r>
              <a:rPr lang="en-GB" baseline="0" dirty="0" smtClean="0"/>
              <a:t>http://www.theguardian.com/uk-news/2014/jan/10/horsemeat-scandal-sales-red-britain</a:t>
            </a:r>
          </a:p>
          <a:p>
            <a:endParaRPr lang="en-GB" baseline="0" dirty="0" smtClean="0"/>
          </a:p>
          <a:p>
            <a:endParaRPr lang="en-GB" dirty="0"/>
          </a:p>
          <a:p>
            <a:r>
              <a:rPr lang="en-GB" dirty="0"/>
              <a:t>Barcoo</a:t>
            </a:r>
          </a:p>
          <a:p>
            <a:r>
              <a:rPr lang="en-GB" dirty="0"/>
              <a:t>Barcoo Mobile Phone App The Barcoo mobile phone app encourages transparency by allowing consumers to scan barcodes to find social and environmental information about the company and product. The </a:t>
            </a:r>
            <a:r>
              <a:rPr lang="en-GB" dirty="0" err="1"/>
              <a:t>OpenLabel</a:t>
            </a:r>
            <a:r>
              <a:rPr lang="en-GB" dirty="0"/>
              <a:t> iPhone application enables anyone to scan a product barcode and append their comments. The information is collected from a range of sources, such as company statements, recognized social responsibility studies, and user feedback. The app also has a price-comparison service and displays “traffic light” signals showing how healthy a product is. </a:t>
            </a:r>
          </a:p>
        </p:txBody>
      </p:sp>
      <p:sp>
        <p:nvSpPr>
          <p:cNvPr id="4" name="Slide Number Placeholder 3"/>
          <p:cNvSpPr>
            <a:spLocks noGrp="1"/>
          </p:cNvSpPr>
          <p:nvPr>
            <p:ph type="sldNum" sz="quarter" idx="10"/>
          </p:nvPr>
        </p:nvSpPr>
        <p:spPr/>
        <p:txBody>
          <a:bodyPr/>
          <a:lstStyle/>
          <a:p>
            <a:fld id="{539D67BA-A44F-43CC-B5DF-9C96A35EB480}" type="slidenum">
              <a:rPr lang="en-GB" smtClean="0"/>
              <a:pPr/>
              <a:t>19</a:t>
            </a:fld>
            <a:endParaRPr lang="en-GB"/>
          </a:p>
        </p:txBody>
      </p:sp>
    </p:spTree>
    <p:extLst>
      <p:ext uri="{BB962C8B-B14F-4D97-AF65-F5344CB8AC3E}">
        <p14:creationId xmlns:p14="http://schemas.microsoft.com/office/powerpoint/2010/main" xmlns="" val="143720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2</a:t>
            </a:fld>
            <a:endParaRPr lang="en-GB"/>
          </a:p>
        </p:txBody>
      </p:sp>
    </p:spTree>
    <p:extLst>
      <p:ext uri="{BB962C8B-B14F-4D97-AF65-F5344CB8AC3E}">
        <p14:creationId xmlns:p14="http://schemas.microsoft.com/office/powerpoint/2010/main" xmlns="" val="601150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Some in the food</a:t>
            </a:r>
            <a:r>
              <a:rPr lang="en-GB" b="1" baseline="0" dirty="0" smtClean="0"/>
              <a:t> industry and using this trend to engage with consumers in a new way</a:t>
            </a:r>
            <a:endParaRPr lang="en-GB" b="1" dirty="0" smtClean="0"/>
          </a:p>
          <a:p>
            <a:endParaRPr lang="en-GB" b="1" dirty="0" smtClean="0"/>
          </a:p>
          <a:p>
            <a:r>
              <a:rPr lang="en-GB" b="1" dirty="0" smtClean="0"/>
              <a:t>Examples </a:t>
            </a:r>
          </a:p>
          <a:p>
            <a:r>
              <a:rPr lang="en-GB" b="1" dirty="0" smtClean="0"/>
              <a:t>Tetley’s Farmer’s first hand.</a:t>
            </a:r>
          </a:p>
          <a:p>
            <a:r>
              <a:rPr lang="en-GB" dirty="0"/>
              <a:t>Social media offers new ways to reconnect people with where their food comes from, and build brand trust</a:t>
            </a:r>
          </a:p>
          <a:p>
            <a:r>
              <a:rPr lang="en-GB" i="1" dirty="0"/>
              <a:t>Tetley’s Farmer’s First Hand Facebook page more popular than main brand page –</a:t>
            </a:r>
            <a:r>
              <a:rPr lang="en-GB" dirty="0"/>
              <a:t> tea growers stay in touch with customers</a:t>
            </a:r>
          </a:p>
          <a:p>
            <a:r>
              <a:rPr lang="en-GB" dirty="0">
                <a:latin typeface="Times New Roman" charset="0"/>
              </a:rPr>
              <a:t>Enabling farmers on tea estates to use phones and cameras provided by Tetley to stay in touch with tea drinkers via Facebook. </a:t>
            </a:r>
          </a:p>
          <a:p>
            <a:pPr algn="l">
              <a:buFont typeface="Arial" pitchFamily="34" charset="0"/>
              <a:buNone/>
            </a:pPr>
            <a:endParaRPr lang="en-GB" b="1" dirty="0">
              <a:solidFill>
                <a:schemeClr val="bg1"/>
              </a:solidFill>
              <a:cs typeface="Helvetica" pitchFamily="34" charset="0"/>
            </a:endParaRPr>
          </a:p>
          <a:p>
            <a:r>
              <a:rPr lang="en-GB" b="1" dirty="0"/>
              <a:t>Edible QR Codes </a:t>
            </a:r>
          </a:p>
          <a:p>
            <a:r>
              <a:rPr lang="en-GB" dirty="0"/>
              <a:t>In July 2013, </a:t>
            </a:r>
            <a:r>
              <a:rPr lang="en-GB" dirty="0" err="1"/>
              <a:t>Harney</a:t>
            </a:r>
            <a:r>
              <a:rPr lang="en-GB" dirty="0"/>
              <a:t> Sushi, a restaurant in San Diego, has created edible rice paper QR codes to address the problem of seafood fraud -- a reported 52% of fish is being </a:t>
            </a:r>
            <a:r>
              <a:rPr lang="en-GB" dirty="0" err="1"/>
              <a:t>mislabeled</a:t>
            </a:r>
            <a:r>
              <a:rPr lang="en-GB" dirty="0"/>
              <a:t> in Southern California, the highest rate of </a:t>
            </a:r>
            <a:r>
              <a:rPr lang="en-GB" dirty="0" err="1"/>
              <a:t>mislabeling</a:t>
            </a:r>
            <a:r>
              <a:rPr lang="en-GB" dirty="0"/>
              <a:t> in the US. The QR codes will allow diners to pull up details on the provenance and stocks of the fish they’ve ordered, and in the case of their albacore tuna, a redirect to a YouTube video on the Washington-based fisherman behind the catch. </a:t>
            </a:r>
          </a:p>
        </p:txBody>
      </p:sp>
      <p:sp>
        <p:nvSpPr>
          <p:cNvPr id="4" name="Slide Number Placeholder 3"/>
          <p:cNvSpPr>
            <a:spLocks noGrp="1"/>
          </p:cNvSpPr>
          <p:nvPr>
            <p:ph type="sldNum" sz="quarter" idx="10"/>
          </p:nvPr>
        </p:nvSpPr>
        <p:spPr/>
        <p:txBody>
          <a:bodyPr/>
          <a:lstStyle/>
          <a:p>
            <a:fld id="{D1471A56-6088-4DA6-A3AE-D34D3988AC27}" type="slidenum">
              <a:rPr lang="en-GB" smtClean="0"/>
              <a:pPr/>
              <a:t>20</a:t>
            </a:fld>
            <a:endParaRPr lang="en-GB"/>
          </a:p>
        </p:txBody>
      </p:sp>
    </p:spTree>
    <p:extLst>
      <p:ext uri="{BB962C8B-B14F-4D97-AF65-F5344CB8AC3E}">
        <p14:creationId xmlns:p14="http://schemas.microsoft.com/office/powerpoint/2010/main" xmlns="" val="74364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hlinkClick r:id="rId3"/>
              </a:rPr>
              <a:t>http://www.forbes.com/sites/gyro/2012/11/06/lets-get-naked-a-guide-to-brand-transparency/</a:t>
            </a:r>
            <a:endParaRPr lang="en-GB" dirty="0"/>
          </a:p>
          <a:p>
            <a:pPr fontAlgn="base"/>
            <a:endParaRPr lang="en-GB" b="1" dirty="0"/>
          </a:p>
          <a:p>
            <a:pPr fontAlgn="base"/>
            <a:r>
              <a:rPr lang="en-GB" b="1" dirty="0"/>
              <a:t>When Pink Slime Attacks</a:t>
            </a:r>
          </a:p>
          <a:p>
            <a:pPr marL="172069" indent="-172069">
              <a:buFont typeface="Arial" pitchFamily="34" charset="0"/>
              <a:buChar char="•"/>
            </a:pPr>
            <a:r>
              <a:rPr lang="en-GB" dirty="0"/>
              <a:t>In March 2012, a single petition posted on change.org by an everyday mother started a movement – against the use of ‘pink slime’ in school meals</a:t>
            </a:r>
            <a:endParaRPr lang="en-GB" b="1" dirty="0"/>
          </a:p>
          <a:p>
            <a:pPr marL="172069" indent="-172069" defTabSz="917702">
              <a:buFont typeface="Arial" pitchFamily="34" charset="0"/>
              <a:buChar char="•"/>
            </a:pPr>
            <a:r>
              <a:rPr lang="en-GB" dirty="0"/>
              <a:t>Pink slime occurs when </a:t>
            </a:r>
            <a:r>
              <a:rPr lang="en-GB" u="sng" dirty="0">
                <a:hlinkClick r:id="rId4"/>
              </a:rPr>
              <a:t>sub-par beef scraps</a:t>
            </a:r>
            <a:r>
              <a:rPr lang="en-GB" dirty="0"/>
              <a:t> and connective tissue are mixed with ammonia to turn formerly inedible meat into edible ground beef. Gross.. </a:t>
            </a:r>
          </a:p>
          <a:p>
            <a:pPr marL="172069" indent="-172069" defTabSz="917702">
              <a:buFont typeface="Arial" pitchFamily="34" charset="0"/>
              <a:buChar char="•"/>
            </a:pPr>
            <a:r>
              <a:rPr lang="en-GB" dirty="0"/>
              <a:t>Social media and angry moms everywhere </a:t>
            </a:r>
            <a:r>
              <a:rPr lang="en-GB" dirty="0" err="1"/>
              <a:t>fueled</a:t>
            </a:r>
            <a:r>
              <a:rPr lang="en-GB" dirty="0"/>
              <a:t> this movement.</a:t>
            </a:r>
          </a:p>
          <a:p>
            <a:pPr marL="172069" indent="-172069" defTabSz="917702">
              <a:buFont typeface="Arial" pitchFamily="34" charset="0"/>
              <a:buChar char="•"/>
            </a:pPr>
            <a:r>
              <a:rPr lang="en-GB" dirty="0"/>
              <a:t> Pink slime was </a:t>
            </a:r>
            <a:r>
              <a:rPr lang="en-GB" u="sng" dirty="0">
                <a:hlinkClick r:id="rId5"/>
              </a:rPr>
              <a:t>removed from school cafeterias</a:t>
            </a:r>
            <a:r>
              <a:rPr lang="en-GB" dirty="0"/>
              <a:t> nationwide in only 10 days. A number of food store chains </a:t>
            </a:r>
            <a:r>
              <a:rPr lang="en-GB" u="sng" dirty="0">
                <a:hlinkClick r:id="rId6"/>
              </a:rPr>
              <a:t>stopped selling it</a:t>
            </a:r>
            <a:r>
              <a:rPr lang="en-GB" dirty="0"/>
              <a:t>.</a:t>
            </a:r>
          </a:p>
          <a:p>
            <a:pPr marL="172069" indent="-172069" defTabSz="917702">
              <a:buFont typeface="Arial" pitchFamily="34" charset="0"/>
              <a:buChar char="•"/>
            </a:pPr>
            <a:r>
              <a:rPr lang="en-GB" dirty="0"/>
              <a:t> Demand for it went down so dramatically that Beef Product Inc. shut down three of its four factories only three weeks after the beginning of the social media storm.</a:t>
            </a:r>
          </a:p>
          <a:p>
            <a:endParaRPr lang="en-GB" dirty="0"/>
          </a:p>
        </p:txBody>
      </p:sp>
      <p:sp>
        <p:nvSpPr>
          <p:cNvPr id="4" name="Slide Number Placeholder 3"/>
          <p:cNvSpPr>
            <a:spLocks noGrp="1"/>
          </p:cNvSpPr>
          <p:nvPr>
            <p:ph type="sldNum" sz="quarter" idx="10"/>
          </p:nvPr>
        </p:nvSpPr>
        <p:spPr/>
        <p:txBody>
          <a:bodyPr/>
          <a:lstStyle/>
          <a:p>
            <a:fld id="{D1471A56-6088-4DA6-A3AE-D34D3988AC27}" type="slidenum">
              <a:rPr lang="en-GB" smtClean="0"/>
              <a:pPr/>
              <a:t>21</a:t>
            </a:fld>
            <a:endParaRPr lang="en-GB"/>
          </a:p>
        </p:txBody>
      </p:sp>
    </p:spTree>
    <p:extLst>
      <p:ext uri="{BB962C8B-B14F-4D97-AF65-F5344CB8AC3E}">
        <p14:creationId xmlns:p14="http://schemas.microsoft.com/office/powerpoint/2010/main" xmlns="" val="1895054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recent I can think of off-the-bat without doing research is the “yoga mat” chemical – Subway was targeted by a mommy blogger, but ~500 food products from Little Debbie Honey Buns, Pillsbury Toaster Strudel, and many items served at McDonald's, Burger King and Starbucks were also on the list published by the environmental Working Group: </a:t>
            </a:r>
            <a:r>
              <a:rPr lang="en-US" u="sng" dirty="0">
                <a:hlinkClick r:id="rId3"/>
              </a:rPr>
              <a:t>http://www.cbsnews.com/news/subway-no-more-yoga-mat-chemical-in-our-bread/ *NOTE: I did not make this change so will leave you to judge (I don’t think we want to shame 1 organization, so wouldn’t use the headline with Subway in it).</a:t>
            </a:r>
            <a:endParaRPr lang="en-GB" dirty="0"/>
          </a:p>
        </p:txBody>
      </p:sp>
      <p:sp>
        <p:nvSpPr>
          <p:cNvPr id="4" name="Slide Number Placeholder 3"/>
          <p:cNvSpPr>
            <a:spLocks noGrp="1"/>
          </p:cNvSpPr>
          <p:nvPr>
            <p:ph type="sldNum" sz="quarter" idx="10"/>
          </p:nvPr>
        </p:nvSpPr>
        <p:spPr/>
        <p:txBody>
          <a:bodyPr/>
          <a:lstStyle/>
          <a:p>
            <a:fld id="{D1471A56-6088-4DA6-A3AE-D34D3988AC27}" type="slidenum">
              <a:rPr lang="en-GB" smtClean="0"/>
              <a:pPr/>
              <a:t>22</a:t>
            </a:fld>
            <a:endParaRPr lang="en-GB"/>
          </a:p>
        </p:txBody>
      </p:sp>
    </p:spTree>
    <p:extLst>
      <p:ext uri="{BB962C8B-B14F-4D97-AF65-F5344CB8AC3E}">
        <p14:creationId xmlns:p14="http://schemas.microsoft.com/office/powerpoint/2010/main" xmlns="" val="189505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23</a:t>
            </a:fld>
            <a:endParaRPr lang="en-GB"/>
          </a:p>
        </p:txBody>
      </p:sp>
    </p:spTree>
    <p:extLst>
      <p:ext uri="{BB962C8B-B14F-4D97-AF65-F5344CB8AC3E}">
        <p14:creationId xmlns:p14="http://schemas.microsoft.com/office/powerpoint/2010/main" xmlns="" val="188778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baseline="0" dirty="0" smtClean="0">
                <a:latin typeface="+mn-lt"/>
              </a:rPr>
              <a:t>The ‘Green consumer’ is already behind us – a new world and new markets of opportunity await</a:t>
            </a:r>
            <a:endParaRPr lang="en-GB" b="0" u="none" dirty="0" smtClean="0">
              <a:latin typeface="+mn-lt"/>
            </a:endParaRPr>
          </a:p>
          <a:p>
            <a:endParaRPr lang="en-GB" b="0" u="none" dirty="0" smtClean="0">
              <a:latin typeface="+mn-lt"/>
            </a:endParaRPr>
          </a:p>
          <a:p>
            <a:r>
              <a:rPr lang="en-GB" b="0" u="none" dirty="0" smtClean="0"/>
              <a:t>Look at survey results from the pre-work:</a:t>
            </a:r>
          </a:p>
          <a:p>
            <a:endParaRPr lang="en-GB" b="0" u="none" dirty="0" smtClean="0"/>
          </a:p>
          <a:p>
            <a:endParaRPr lang="en-GB" b="0" u="none" dirty="0" smtClean="0">
              <a:latin typeface="+mn-lt"/>
            </a:endParaRPr>
          </a:p>
          <a:p>
            <a:r>
              <a:rPr lang="en-GB" b="0" u="none" dirty="0" smtClean="0">
                <a:latin typeface="+mn-lt"/>
              </a:rPr>
              <a:t>Context: explain why we’re no</a:t>
            </a:r>
            <a:r>
              <a:rPr lang="en-GB" b="0" u="none" baseline="0" dirty="0" smtClean="0">
                <a:latin typeface="+mn-lt"/>
              </a:rPr>
              <a:t> longer talking about a niche minority consumer group</a:t>
            </a:r>
          </a:p>
          <a:p>
            <a:endParaRPr lang="en-GB" b="0" u="none" baseline="0" dirty="0" smtClean="0"/>
          </a:p>
          <a:p>
            <a:r>
              <a:rPr lang="en-GB" b="0" u="none" dirty="0" smtClean="0"/>
              <a:t>Only</a:t>
            </a:r>
            <a:r>
              <a:rPr lang="en-GB" b="0" u="none" baseline="0" dirty="0" smtClean="0"/>
              <a:t> 10% of consumers don’t care at all about social and environmental issues.  Most of us care about certain issues.  We just need to be engaged.  That is changing as we start to feel the effects of global trends at home.</a:t>
            </a:r>
            <a:endParaRPr lang="en-GB" b="0" u="none" dirty="0" smtClean="0"/>
          </a:p>
          <a:p>
            <a:endParaRPr lang="en-GB" b="0" u="none" dirty="0" smtClean="0">
              <a:latin typeface="+mn-lt"/>
            </a:endParaRPr>
          </a:p>
          <a:p>
            <a:r>
              <a:rPr lang="en-GB" b="0" u="none" dirty="0" smtClean="0">
                <a:latin typeface="+mn-lt"/>
              </a:rPr>
              <a:t>This slide</a:t>
            </a:r>
          </a:p>
          <a:p>
            <a:endParaRPr lang="en-GB" b="0" u="none" dirty="0" smtClean="0">
              <a:latin typeface="+mn-lt"/>
            </a:endParaRPr>
          </a:p>
          <a:p>
            <a:pPr marL="172084" indent="-172084" defTabSz="917783" eaLnBrk="0" fontAlgn="base" hangingPunct="0">
              <a:spcBef>
                <a:spcPct val="30000"/>
              </a:spcBef>
              <a:spcAft>
                <a:spcPct val="0"/>
              </a:spcAft>
              <a:buFont typeface="Arial" panose="020B0604020202020204" pitchFamily="34" charset="0"/>
              <a:buChar char="•"/>
              <a:defRPr/>
            </a:pPr>
            <a:r>
              <a:rPr lang="en-GB" b="0" u="none" baseline="0" dirty="0" smtClean="0"/>
              <a:t>Once far-off trends are starting to hit home for the first time.  They are changing consumer attitudes and what we see as important.  In China, for example, the government is introducing progressive water pricing, to cut </a:t>
            </a:r>
            <a:r>
              <a:rPr lang="en-US" dirty="0">
                <a:latin typeface="Times New Roman" charset="0"/>
              </a:rPr>
              <a:t>water use per US$ of GDP by 60% by 2020.   A recent global consumer survey by National Geographic and </a:t>
            </a:r>
            <a:r>
              <a:rPr lang="en-US" dirty="0" err="1">
                <a:latin typeface="Times New Roman" charset="0"/>
              </a:rPr>
              <a:t>Globescan</a:t>
            </a:r>
            <a:r>
              <a:rPr lang="en-US" dirty="0">
                <a:latin typeface="Times New Roman" charset="0"/>
              </a:rPr>
              <a:t> showed that consumers in China and Russia have the fastest growing consumer concern about environmental issues.</a:t>
            </a:r>
            <a:endParaRPr lang="en-GB" b="0" u="none" baseline="0" dirty="0" smtClean="0"/>
          </a:p>
          <a:p>
            <a:pPr defTabSz="917783" eaLnBrk="0" fontAlgn="base" hangingPunct="0">
              <a:spcBef>
                <a:spcPct val="30000"/>
              </a:spcBef>
              <a:spcAft>
                <a:spcPct val="0"/>
              </a:spcAft>
              <a:defRPr/>
            </a:pPr>
            <a:endParaRPr lang="en-GB" b="0" u="none" baseline="0" dirty="0" smtClean="0">
              <a:latin typeface="Times New Roman" charset="0"/>
            </a:endParaRPr>
          </a:p>
          <a:p>
            <a:pPr marL="172084" indent="-172084" defTabSz="917783" eaLnBrk="0" fontAlgn="base" hangingPunct="0">
              <a:spcBef>
                <a:spcPct val="30000"/>
              </a:spcBef>
              <a:spcAft>
                <a:spcPct val="0"/>
              </a:spcAft>
              <a:buFont typeface="Arial" panose="020B0604020202020204" pitchFamily="34" charset="0"/>
              <a:buChar char="•"/>
              <a:defRPr/>
            </a:pPr>
            <a:r>
              <a:rPr lang="en-GB" b="0" u="none" dirty="0" smtClean="0">
                <a:latin typeface="+mn-lt"/>
              </a:rPr>
              <a:t>In parallel,</a:t>
            </a:r>
            <a:r>
              <a:rPr lang="en-GB" b="0" u="none" baseline="0" dirty="0" smtClean="0">
                <a:latin typeface="+mn-lt"/>
              </a:rPr>
              <a:t> w</a:t>
            </a:r>
            <a:r>
              <a:rPr lang="en-GB" b="0" u="none" dirty="0" smtClean="0">
                <a:latin typeface="+mn-lt"/>
              </a:rPr>
              <a:t>e’re developing  more sophisticated consumer segmentations that can unlock opportunity</a:t>
            </a:r>
            <a:endParaRPr lang="en-GB" b="0" u="none" baseline="0" dirty="0" smtClean="0">
              <a:latin typeface="+mn-lt"/>
            </a:endParaRPr>
          </a:p>
          <a:p>
            <a:r>
              <a:rPr lang="en-GB" b="0" u="none" dirty="0" smtClean="0">
                <a:latin typeface="+mn-lt"/>
              </a:rPr>
              <a:t>As the green consumer market</a:t>
            </a:r>
            <a:r>
              <a:rPr lang="en-GB" b="0" u="none" baseline="0" dirty="0" smtClean="0">
                <a:latin typeface="+mn-lt"/>
              </a:rPr>
              <a:t> grows and matures, we’re developing a more sophisticated understanding of the issues and factors that resonate with different consumer groups, how they influence purchasing behaviour and measures like brand preference, and the communications platforms and campaigns that can engage the more ‘unusual suspects’.</a:t>
            </a:r>
          </a:p>
          <a:p>
            <a:endParaRPr lang="en-GB" b="0" u="none" baseline="0" dirty="0" smtClean="0">
              <a:latin typeface="+mn-lt"/>
            </a:endParaRPr>
          </a:p>
          <a:p>
            <a:r>
              <a:rPr lang="en-GB" b="0" u="none" baseline="0" dirty="0" smtClean="0">
                <a:latin typeface="+mn-lt"/>
              </a:rPr>
              <a:t>Diagram is taken from ‘Rethinking Consumption’  by BBMG, </a:t>
            </a:r>
            <a:r>
              <a:rPr lang="en-GB" b="0" u="none" baseline="0" dirty="0" err="1" smtClean="0">
                <a:latin typeface="+mn-lt"/>
              </a:rPr>
              <a:t>Globescan</a:t>
            </a:r>
            <a:r>
              <a:rPr lang="en-GB" b="0" u="none" baseline="0" dirty="0" smtClean="0">
                <a:latin typeface="+mn-lt"/>
              </a:rPr>
              <a:t> and </a:t>
            </a:r>
            <a:r>
              <a:rPr lang="en-GB" b="0" u="none" baseline="0" dirty="0" err="1" smtClean="0">
                <a:latin typeface="+mn-lt"/>
              </a:rPr>
              <a:t>SustainAbility</a:t>
            </a:r>
            <a:r>
              <a:rPr lang="en-GB" b="0" u="none" baseline="0" dirty="0" smtClean="0">
                <a:latin typeface="+mn-lt"/>
              </a:rPr>
              <a:t>.  They show the results of a global consumer survey across six countries (UK, India, Brazil, Germany, China, USA) with 6000 consumers.  </a:t>
            </a:r>
          </a:p>
          <a:p>
            <a:endParaRPr lang="en-GB" b="0" u="none" baseline="0" dirty="0" smtClean="0">
              <a:latin typeface="+mn-lt"/>
            </a:endParaRPr>
          </a:p>
          <a:p>
            <a:endParaRPr lang="en-US" b="0"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24</a:t>
            </a:fld>
            <a:endParaRPr lang="en-GB"/>
          </a:p>
        </p:txBody>
      </p:sp>
    </p:spTree>
    <p:extLst>
      <p:ext uri="{BB962C8B-B14F-4D97-AF65-F5344CB8AC3E}">
        <p14:creationId xmlns:p14="http://schemas.microsoft.com/office/powerpoint/2010/main" xmlns="" val="1184579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40">
              <a:defRPr/>
            </a:pPr>
            <a:r>
              <a:rPr lang="en-GB" dirty="0" smtClean="0"/>
              <a:t>http://j-</a:t>
            </a:r>
            <a:r>
              <a:rPr lang="en-GB" dirty="0" err="1" smtClean="0"/>
              <a:t>sainsbury.co.uk</a:t>
            </a:r>
            <a:r>
              <a:rPr lang="en-GB" dirty="0" smtClean="0"/>
              <a:t>/media/1488636/</a:t>
            </a:r>
            <a:r>
              <a:rPr lang="en-GB" dirty="0" err="1" smtClean="0"/>
              <a:t>csr_factsheet_new_fashioned_values.pdf</a:t>
            </a:r>
            <a:r>
              <a:rPr lang="en-GB" dirty="0" smtClean="0"/>
              <a:t> </a:t>
            </a:r>
          </a:p>
          <a:p>
            <a:pPr defTabSz="960740">
              <a:defRPr/>
            </a:pPr>
            <a:endParaRPr lang="en-GB" dirty="0" smtClean="0"/>
          </a:p>
          <a:p>
            <a:pPr defTabSz="960740">
              <a:defRPr/>
            </a:pPr>
            <a:r>
              <a:rPr lang="en-GB" dirty="0" smtClean="0"/>
              <a:t>By having to put more thought  into what they buy, consumers are taking a greater - not lesser - account of what personally matters to them. </a:t>
            </a:r>
          </a:p>
          <a:p>
            <a:pPr defTabSz="960740">
              <a:defRPr/>
            </a:pPr>
            <a:endParaRPr lang="en-GB" dirty="0" smtClean="0"/>
          </a:p>
          <a:p>
            <a:pPr defTabSz="960740">
              <a:defRPr/>
            </a:pPr>
            <a:r>
              <a:rPr lang="en-GB" dirty="0" smtClean="0"/>
              <a:t>Bullet 1: When asked about the importance of doing business in a responsible manner, the number of respondents that marked this as 8 out of 10 or higher, varied only from 70% in the C2 bracket to 75% for C1s and DE (with AB at 71%):</a:t>
            </a:r>
          </a:p>
          <a:p>
            <a:pPr defTabSz="960740">
              <a:defRPr/>
            </a:pPr>
            <a:endParaRPr lang="en-GB" dirty="0" smtClean="0"/>
          </a:p>
          <a:p>
            <a:pPr defTabSz="960740">
              <a:defRPr/>
            </a:pPr>
            <a:r>
              <a:rPr lang="en-GB" dirty="0" smtClean="0"/>
              <a:t>Bullet 2: figures are for</a:t>
            </a:r>
            <a:r>
              <a:rPr lang="en-GB" baseline="0" dirty="0" smtClean="0"/>
              <a:t> the 12 months up to Sept 2012. </a:t>
            </a:r>
            <a:r>
              <a:rPr lang="en-GB" dirty="0"/>
              <a:t>Total number of customers making sustainable choices was up 5%.</a:t>
            </a:r>
          </a:p>
          <a:p>
            <a:pPr defTabSz="960740">
              <a:defRPr/>
            </a:pPr>
            <a:endParaRPr lang="en-GB" dirty="0" smtClean="0"/>
          </a:p>
          <a:p>
            <a:pPr defTabSz="960740">
              <a:defRPr/>
            </a:pPr>
            <a:r>
              <a:rPr lang="en-GB" dirty="0" smtClean="0"/>
              <a:t>Bullet 3: as evidenced in diamond</a:t>
            </a:r>
            <a:r>
              <a:rPr lang="en-GB" baseline="0" dirty="0" smtClean="0"/>
              <a:t> jubilee and </a:t>
            </a:r>
            <a:r>
              <a:rPr lang="en-GB" baseline="0" dirty="0" err="1" smtClean="0"/>
              <a:t>Olypmics</a:t>
            </a:r>
            <a:r>
              <a:rPr lang="en-GB" baseline="0" dirty="0" smtClean="0"/>
              <a:t>, record levels of support to sport relief and Sainsbury’s million meals appeal</a:t>
            </a:r>
          </a:p>
          <a:p>
            <a:pPr defTabSz="960740">
              <a:defRPr/>
            </a:pPr>
            <a:endParaRPr lang="en-GB" baseline="0" dirty="0" smtClean="0"/>
          </a:p>
          <a:p>
            <a:pPr defTabSz="960740">
              <a:defRPr/>
            </a:pPr>
            <a:r>
              <a:rPr lang="en-GB" dirty="0" smtClean="0"/>
              <a:t>Data cited in this report draws on Sainsbury’s own sales figures, or Kitchen Dynamics 2012, a report commissioned </a:t>
            </a:r>
          </a:p>
          <a:p>
            <a:pPr defTabSz="960740">
              <a:defRPr/>
            </a:pPr>
            <a:r>
              <a:rPr lang="en-GB" dirty="0" smtClean="0"/>
              <a:t>by Sainsbury’s from Mintel using a nationally representative sample of 2,500 parents of children aged between five to 12 years.</a:t>
            </a:r>
          </a:p>
          <a:p>
            <a:pPr defTabSz="960740">
              <a:defRPr/>
            </a:pPr>
            <a:r>
              <a:rPr lang="en-GB" dirty="0" smtClean="0"/>
              <a:t>The field work took place during June to September 2012</a:t>
            </a:r>
          </a:p>
          <a:p>
            <a:endParaRPr lang="en-US"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25</a:t>
            </a:fld>
            <a:endParaRPr lang="en-GB"/>
          </a:p>
        </p:txBody>
      </p:sp>
    </p:spTree>
    <p:extLst>
      <p:ext uri="{BB962C8B-B14F-4D97-AF65-F5344CB8AC3E}">
        <p14:creationId xmlns:p14="http://schemas.microsoft.com/office/powerpoint/2010/main" xmlns="" val="55428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brands are tapping into people’s concern for local issues</a:t>
            </a:r>
          </a:p>
          <a:p>
            <a:endParaRPr lang="en-GB" dirty="0"/>
          </a:p>
          <a:p>
            <a:r>
              <a:rPr lang="en-GB" dirty="0"/>
              <a:t>We’re seeing brands increasingly connecting </a:t>
            </a:r>
            <a:r>
              <a:rPr lang="en-GB" dirty="0" smtClean="0"/>
              <a:t>with people at a local level – and making things more relevant to them.</a:t>
            </a:r>
            <a:r>
              <a:rPr lang="en-GB" baseline="0" dirty="0" smtClean="0"/>
              <a:t> More personalisation and making issues relevant to people on a local level. Consumer campaigns through to building resilient local supply chains. The impact can high be visible quickly as a consequence.</a:t>
            </a:r>
            <a:r>
              <a:rPr lang="en-GB" dirty="0" smtClean="0"/>
              <a:t/>
            </a:r>
            <a:br>
              <a:rPr lang="en-GB" dirty="0" smtClean="0"/>
            </a:br>
            <a:r>
              <a:rPr lang="en-GB" dirty="0" smtClean="0"/>
              <a:t/>
            </a:r>
            <a:br>
              <a:rPr lang="en-GB" dirty="0" smtClean="0"/>
            </a:br>
            <a:r>
              <a:rPr lang="en-GB" dirty="0" smtClean="0"/>
              <a:t>Examples:</a:t>
            </a:r>
            <a:br>
              <a:rPr lang="en-GB" dirty="0" smtClean="0"/>
            </a:br>
            <a:endParaRPr lang="en-GB" dirty="0" smtClean="0"/>
          </a:p>
          <a:p>
            <a:pPr defTabSz="917783">
              <a:defRPr/>
            </a:pPr>
            <a:r>
              <a:rPr lang="en-GB" dirty="0" smtClean="0"/>
              <a:t>Mars Milk – campaigns supporting local community groups thrive http://</a:t>
            </a:r>
            <a:r>
              <a:rPr lang="en-GB" dirty="0" err="1" smtClean="0"/>
              <a:t>www.marsmilk.com</a:t>
            </a:r>
            <a:r>
              <a:rPr lang="en-GB" dirty="0" smtClean="0"/>
              <a:t>/</a:t>
            </a:r>
            <a:br>
              <a:rPr lang="en-GB" dirty="0" smtClean="0"/>
            </a:br>
            <a:r>
              <a:rPr lang="en-GB" dirty="0" smtClean="0"/>
              <a:t/>
            </a:r>
            <a:br>
              <a:rPr lang="en-GB" dirty="0" smtClean="0"/>
            </a:br>
            <a:r>
              <a:rPr lang="en-GB" b="1" dirty="0" smtClean="0"/>
              <a:t>Opportunity:</a:t>
            </a:r>
          </a:p>
          <a:p>
            <a:pPr marL="172084" indent="-172084">
              <a:buFont typeface="Arial" panose="020B0604020202020204" pitchFamily="34" charset="0"/>
              <a:buChar char="•"/>
            </a:pPr>
            <a:r>
              <a:rPr lang="en-GB" dirty="0" smtClean="0"/>
              <a:t>Brands</a:t>
            </a:r>
            <a:r>
              <a:rPr lang="en-GB" baseline="0" dirty="0" smtClean="0"/>
              <a:t> led communications</a:t>
            </a:r>
            <a:r>
              <a:rPr lang="en-GB" dirty="0" smtClean="0"/>
              <a:t> empowers people to act &amp;</a:t>
            </a:r>
            <a:r>
              <a:rPr lang="en-GB" baseline="0" dirty="0" smtClean="0"/>
              <a:t> </a:t>
            </a:r>
            <a:r>
              <a:rPr lang="en-GB" dirty="0" smtClean="0"/>
              <a:t>connect to important issues </a:t>
            </a:r>
          </a:p>
          <a:p>
            <a:pPr marL="172084" indent="-172084">
              <a:buFont typeface="Arial" panose="020B0604020202020204" pitchFamily="34" charset="0"/>
              <a:buChar char="•"/>
            </a:pPr>
            <a:r>
              <a:rPr lang="en-GB" dirty="0" smtClean="0"/>
              <a:t>Mass</a:t>
            </a:r>
            <a:r>
              <a:rPr lang="en-GB" baseline="0" dirty="0" smtClean="0"/>
              <a:t> personalisation is cheaper and more feasible that ever before (distributed manufacturing, 3d printers </a:t>
            </a:r>
            <a:r>
              <a:rPr lang="en-GB" baseline="0" dirty="0" err="1" smtClean="0"/>
              <a:t>etc</a:t>
            </a:r>
            <a:r>
              <a:rPr lang="en-GB" baseline="0" dirty="0" smtClean="0"/>
              <a:t>)</a:t>
            </a:r>
            <a:endParaRPr lang="en-GB" dirty="0" smtClean="0"/>
          </a:p>
          <a:p>
            <a:pPr marL="172084" indent="-172084" defTabSz="917783">
              <a:buFont typeface="Arial" panose="020B0604020202020204" pitchFamily="34" charset="0"/>
              <a:buChar char="•"/>
              <a:defRPr/>
            </a:pPr>
            <a:r>
              <a:rPr lang="en-GB" dirty="0" smtClean="0"/>
              <a:t>There</a:t>
            </a:r>
            <a:r>
              <a:rPr lang="en-GB" baseline="0" dirty="0" smtClean="0"/>
              <a:t> is an opportunity for more local activity to exist &amp; e</a:t>
            </a:r>
            <a:r>
              <a:rPr lang="en-GB" dirty="0" smtClean="0"/>
              <a:t>ncourage strong, resilient local</a:t>
            </a:r>
            <a:r>
              <a:rPr lang="en-GB" baseline="0" dirty="0" smtClean="0"/>
              <a:t> supply chains</a:t>
            </a:r>
            <a:endParaRPr lang="en-GB" dirty="0" smtClean="0"/>
          </a:p>
          <a:p>
            <a:pPr marL="172084" indent="-172084">
              <a:buFont typeface="Arial" panose="020B0604020202020204" pitchFamily="34" charset="0"/>
              <a:buChar char="•"/>
            </a:pPr>
            <a:r>
              <a:rPr lang="en-GB" dirty="0" smtClean="0"/>
              <a:t>For example – </a:t>
            </a:r>
            <a:r>
              <a:rPr lang="en-GB" baseline="0" dirty="0" smtClean="0"/>
              <a:t>the pocket solar factory – allows people to produce clean energy, cheaply, quickly</a:t>
            </a:r>
          </a:p>
        </p:txBody>
      </p:sp>
      <p:sp>
        <p:nvSpPr>
          <p:cNvPr id="4" name="Slide Number Placeholder 3"/>
          <p:cNvSpPr>
            <a:spLocks noGrp="1"/>
          </p:cNvSpPr>
          <p:nvPr>
            <p:ph type="sldNum" sz="quarter" idx="10"/>
          </p:nvPr>
        </p:nvSpPr>
        <p:spPr/>
        <p:txBody>
          <a:bodyPr/>
          <a:lstStyle/>
          <a:p>
            <a:fld id="{539D67BA-A44F-43CC-B5DF-9C96A35EB480}" type="slidenum">
              <a:rPr lang="en-GB" smtClean="0"/>
              <a:pPr/>
              <a:t>26</a:t>
            </a:fld>
            <a:endParaRPr lang="en-GB"/>
          </a:p>
        </p:txBody>
      </p:sp>
    </p:spTree>
    <p:extLst>
      <p:ext uri="{BB962C8B-B14F-4D97-AF65-F5344CB8AC3E}">
        <p14:creationId xmlns:p14="http://schemas.microsoft.com/office/powerpoint/2010/main" xmlns="" val="153508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83">
              <a:defRPr/>
            </a:pPr>
            <a:r>
              <a:rPr lang="en-US" dirty="0" smtClean="0"/>
              <a:t>See more</a:t>
            </a:r>
            <a:r>
              <a:rPr lang="en-US" baseline="0" dirty="0" smtClean="0"/>
              <a:t> on Forum for the Future’s website: </a:t>
            </a:r>
            <a:r>
              <a:rPr lang="en-GB" dirty="0">
                <a:hlinkClick r:id="rId3"/>
              </a:rPr>
              <a:t>http://www.forumforthefuture.org/blog/beyond-greenwash-greatness-big-brands-are-turning-society%E2%80%99s-problem-solvers</a:t>
            </a:r>
            <a:r>
              <a:rPr lang="en-GB" dirty="0"/>
              <a:t> </a:t>
            </a:r>
          </a:p>
          <a:p>
            <a:endParaRPr lang="en-US" dirty="0" smtClean="0"/>
          </a:p>
          <a:p>
            <a:r>
              <a:rPr lang="en-US" dirty="0" smtClean="0"/>
              <a:t>See more from</a:t>
            </a:r>
            <a:r>
              <a:rPr lang="en-US" baseline="0" dirty="0" smtClean="0"/>
              <a:t> Innocent Drinks: The video for Innocent Chain of Good is quite good (https://</a:t>
            </a:r>
            <a:r>
              <a:rPr lang="en-US" baseline="0" dirty="0" err="1" smtClean="0"/>
              <a:t>www.youtube.com</a:t>
            </a:r>
            <a:r>
              <a:rPr lang="en-US" baseline="0" dirty="0" smtClean="0"/>
              <a:t>/</a:t>
            </a:r>
            <a:r>
              <a:rPr lang="en-US" baseline="0" dirty="0" err="1" smtClean="0"/>
              <a:t>watch?v</a:t>
            </a:r>
            <a:r>
              <a:rPr lang="en-US" baseline="0" dirty="0" smtClean="0"/>
              <a:t>=LeXgxN24loc), but the Irish video for Innocent Chain of Good is even better! https://</a:t>
            </a:r>
            <a:r>
              <a:rPr lang="en-US" baseline="0" dirty="0" err="1" smtClean="0"/>
              <a:t>www.youtube.com</a:t>
            </a:r>
            <a:r>
              <a:rPr lang="en-US" baseline="0" dirty="0" smtClean="0"/>
              <a:t>/</a:t>
            </a:r>
            <a:r>
              <a:rPr lang="en-US" baseline="0" dirty="0" err="1" smtClean="0"/>
              <a:t>watch?v</a:t>
            </a:r>
            <a:r>
              <a:rPr lang="en-US" baseline="0" dirty="0" smtClean="0"/>
              <a:t>=0c17bhtmmds</a:t>
            </a:r>
            <a:endParaRPr lang="en-US"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27</a:t>
            </a:fld>
            <a:endParaRPr lang="en-GB"/>
          </a:p>
        </p:txBody>
      </p:sp>
    </p:spTree>
    <p:extLst>
      <p:ext uri="{BB962C8B-B14F-4D97-AF65-F5344CB8AC3E}">
        <p14:creationId xmlns:p14="http://schemas.microsoft.com/office/powerpoint/2010/main" xmlns="" val="232283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28</a:t>
            </a:fld>
            <a:endParaRPr lang="en-GB"/>
          </a:p>
        </p:txBody>
      </p:sp>
    </p:spTree>
    <p:extLst>
      <p:ext uri="{BB962C8B-B14F-4D97-AF65-F5344CB8AC3E}">
        <p14:creationId xmlns:p14="http://schemas.microsoft.com/office/powerpoint/2010/main" xmlns="" val="3221387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28">
              <a:defRPr/>
            </a:pPr>
            <a:r>
              <a:rPr lang="en-US" dirty="0" smtClean="0">
                <a:solidFill>
                  <a:schemeClr val="bg1"/>
                </a:solidFill>
              </a:rPr>
              <a:t>The photo shows the international March Against Monsanto, which took place on May 25</a:t>
            </a:r>
            <a:r>
              <a:rPr lang="en-US" baseline="30000" dirty="0" smtClean="0">
                <a:solidFill>
                  <a:schemeClr val="bg1"/>
                </a:solidFill>
              </a:rPr>
              <a:t>th</a:t>
            </a:r>
            <a:r>
              <a:rPr lang="en-US" dirty="0" smtClean="0">
                <a:solidFill>
                  <a:schemeClr val="bg1"/>
                </a:solidFill>
              </a:rPr>
              <a:t> 2013.  Protestors marched throughout US cities, from Washington DC to Miami, Dallas, and Anchorage</a:t>
            </a:r>
            <a:r>
              <a:rPr lang="en-US" b="0" i="0" dirty="0" smtClean="0">
                <a:solidFill>
                  <a:schemeClr val="bg1"/>
                </a:solidFill>
              </a:rPr>
              <a:t>.</a:t>
            </a:r>
          </a:p>
          <a:p>
            <a:pPr defTabSz="907228">
              <a:defRPr/>
            </a:pPr>
            <a:endParaRPr lang="en-US" dirty="0" smtClean="0"/>
          </a:p>
          <a:p>
            <a:pPr defTabSz="907228">
              <a:defRPr/>
            </a:pPr>
            <a:r>
              <a:rPr lang="en-US" dirty="0" smtClean="0"/>
              <a:t>The food industry is facing increasing scrutiny. There is growing sentiment in favor of reforming American agriculture and interest in questions about where our food comes from and how it was produced.</a:t>
            </a:r>
          </a:p>
          <a:p>
            <a:pPr defTabSz="907228">
              <a:defRPr/>
            </a:pPr>
            <a:endParaRPr lang="en-US" dirty="0" smtClean="0"/>
          </a:p>
          <a:p>
            <a:pPr defTabSz="907228">
              <a:defRPr/>
            </a:pPr>
            <a:r>
              <a:rPr lang="en-GB" dirty="0"/>
              <a:t>Rising Activism Against Big Brands </a:t>
            </a:r>
          </a:p>
          <a:p>
            <a:pPr defTabSz="907228">
              <a:defRPr/>
            </a:pPr>
            <a:r>
              <a:rPr lang="en-GB" dirty="0"/>
              <a:t>The international “March Against Monsanto” took place on May 25th, 2013 and included protestors throughout US cities, including Washington DC, Miami, Dallas, and Anchorage, and around the world. A second international march took place on October 12th, 2013 in the US, England, France, Germany, and other countries around the world. Likewise, Oxfam’s Behind the Brands campaign named and shamed a range of food companies using a scorecard that ranked companies based on supply chain accountability. In April 2013, Mars, </a:t>
            </a:r>
            <a:r>
              <a:rPr lang="en-GB" dirty="0" err="1"/>
              <a:t>Mondelez</a:t>
            </a:r>
            <a:r>
              <a:rPr lang="en-GB" dirty="0"/>
              <a:t>, and Nestlé agreed to address inequality for women in their cocoa supply chains as a result of the campaign. </a:t>
            </a:r>
            <a:endParaRPr lang="en-US" dirty="0" smtClean="0"/>
          </a:p>
        </p:txBody>
      </p:sp>
      <p:sp>
        <p:nvSpPr>
          <p:cNvPr id="4" name="Slide Number Placeholder 3"/>
          <p:cNvSpPr>
            <a:spLocks noGrp="1"/>
          </p:cNvSpPr>
          <p:nvPr>
            <p:ph type="sldNum" sz="quarter" idx="10"/>
          </p:nvPr>
        </p:nvSpPr>
        <p:spPr/>
        <p:txBody>
          <a:bodyPr/>
          <a:lstStyle/>
          <a:p>
            <a:fld id="{539D67BA-A44F-43CC-B5DF-9C96A35EB480}" type="slidenum">
              <a:rPr lang="en-GB" smtClean="0"/>
              <a:pPr/>
              <a:t>29</a:t>
            </a:fld>
            <a:endParaRPr lang="en-GB"/>
          </a:p>
        </p:txBody>
      </p:sp>
    </p:spTree>
    <p:extLst>
      <p:ext uri="{BB962C8B-B14F-4D97-AF65-F5344CB8AC3E}">
        <p14:creationId xmlns:p14="http://schemas.microsoft.com/office/powerpoint/2010/main" xmlns="" val="420699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892">
              <a:defRPr/>
            </a:pPr>
            <a:r>
              <a:rPr lang="en-US" sz="2400" dirty="0"/>
              <a:t>KEY SLIDE</a:t>
            </a:r>
          </a:p>
          <a:p>
            <a:pPr defTabSz="458892">
              <a:defRPr/>
            </a:pPr>
            <a:endParaRPr lang="en-US" sz="2400" dirty="0"/>
          </a:p>
          <a:p>
            <a:pPr marL="344169" indent="-344169" defTabSz="458892">
              <a:buFont typeface="Arial"/>
              <a:buChar char="•"/>
              <a:defRPr/>
            </a:pPr>
            <a:r>
              <a:rPr lang="en-GB" sz="2400" dirty="0"/>
              <a:t>We work locally and internationally with offices in the UK, US, Asia Pacific and India. </a:t>
            </a:r>
          </a:p>
          <a:p>
            <a:endParaRPr lang="en-GB" sz="2400" dirty="0">
              <a:latin typeface="Times New Roman" charset="0"/>
            </a:endParaRPr>
          </a:p>
          <a:p>
            <a:r>
              <a:rPr lang="en-GB" sz="2400" dirty="0">
                <a:latin typeface="Times New Roman" charset="0"/>
              </a:rPr>
              <a:t>OUR FUTURE AMBITIONS (TO 2015)</a:t>
            </a:r>
          </a:p>
          <a:p>
            <a:endParaRPr lang="en-GB" sz="2400" b="1" dirty="0">
              <a:latin typeface="Times New Roman" charset="0"/>
            </a:endParaRPr>
          </a:p>
          <a:p>
            <a:pPr marL="172084" indent="-172084">
              <a:buFont typeface="Arial" pitchFamily="34" charset="0"/>
              <a:buChar char="•"/>
            </a:pPr>
            <a:r>
              <a:rPr lang="en-US" dirty="0">
                <a:latin typeface="Times New Roman" charset="0"/>
              </a:rPr>
              <a:t>Forum to have global reputation for our high-impact systems-change work</a:t>
            </a:r>
          </a:p>
          <a:p>
            <a:pPr marL="172084" indent="-172084">
              <a:buFont typeface="Arial" pitchFamily="34" charset="0"/>
              <a:buChar char="•"/>
            </a:pPr>
            <a:r>
              <a:rPr lang="en-US" dirty="0">
                <a:latin typeface="Times New Roman" charset="0"/>
              </a:rPr>
              <a:t>To have helped launch sustainable business models</a:t>
            </a:r>
          </a:p>
          <a:p>
            <a:pPr marL="172084" indent="-172084">
              <a:buFont typeface="Arial" pitchFamily="34" charset="0"/>
              <a:buChar char="•"/>
            </a:pPr>
            <a:r>
              <a:rPr lang="en-US" dirty="0">
                <a:latin typeface="Times New Roman" charset="0"/>
              </a:rPr>
              <a:t>Forum to be an international organization with five bases: London, New York, New Delhi, Sao Paulo &amp; Singapore.</a:t>
            </a:r>
          </a:p>
        </p:txBody>
      </p:sp>
      <p:sp>
        <p:nvSpPr>
          <p:cNvPr id="4" name="Slide Number Placeholder 3"/>
          <p:cNvSpPr>
            <a:spLocks noGrp="1"/>
          </p:cNvSpPr>
          <p:nvPr>
            <p:ph type="sldNum" sz="quarter" idx="10"/>
          </p:nvPr>
        </p:nvSpPr>
        <p:spPr/>
        <p:txBody>
          <a:bodyPr/>
          <a:lstStyle/>
          <a:p>
            <a:fld id="{5FF508D0-103F-214C-BA00-29BF3FAA4B11}" type="slidenum">
              <a:rPr lang="en-US" smtClean="0"/>
              <a:pPr/>
              <a:t>3</a:t>
            </a:fld>
            <a:endParaRPr lang="en-US"/>
          </a:p>
        </p:txBody>
      </p:sp>
    </p:spTree>
    <p:extLst>
      <p:ext uri="{BB962C8B-B14F-4D97-AF65-F5344CB8AC3E}">
        <p14:creationId xmlns:p14="http://schemas.microsoft.com/office/powerpoint/2010/main" xmlns="" val="284863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30</a:t>
            </a:fld>
            <a:endParaRPr lang="en-GB"/>
          </a:p>
        </p:txBody>
      </p:sp>
    </p:spTree>
    <p:extLst>
      <p:ext uri="{BB962C8B-B14F-4D97-AF65-F5344CB8AC3E}">
        <p14:creationId xmlns:p14="http://schemas.microsoft.com/office/powerpoint/2010/main" xmlns="" val="72098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169" indent="-344169">
              <a:buFont typeface="Arial" panose="020B0604020202020204" pitchFamily="34" charset="0"/>
              <a:buChar char="•"/>
            </a:pPr>
            <a:r>
              <a:rPr lang="en-GB" dirty="0" smtClean="0">
                <a:solidFill>
                  <a:schemeClr val="bg1"/>
                </a:solidFill>
                <a:latin typeface="Helvetica"/>
                <a:cs typeface="Helvetica"/>
              </a:rPr>
              <a:t>Consumers are becoming more discerning, demanding localized products, seasonal products. </a:t>
            </a:r>
          </a:p>
          <a:p>
            <a:pPr marL="344169" indent="-344169">
              <a:buFont typeface="Arial" panose="020B0604020202020204" pitchFamily="34" charset="0"/>
              <a:buChar char="•"/>
            </a:pPr>
            <a:r>
              <a:rPr lang="en-GB" dirty="0" smtClean="0">
                <a:solidFill>
                  <a:schemeClr val="bg1"/>
                </a:solidFill>
                <a:latin typeface="Helvetica"/>
                <a:cs typeface="Helvetica"/>
              </a:rPr>
              <a:t>Over the next 5-10 years we could see the emergence of more distributed and localized model of production and consumption</a:t>
            </a:r>
          </a:p>
          <a:p>
            <a:pPr marL="344169" indent="-344169">
              <a:buFont typeface="Arial" panose="020B0604020202020204" pitchFamily="34" charset="0"/>
              <a:buChar char="•"/>
            </a:pPr>
            <a:r>
              <a:rPr lang="en-GB" dirty="0" smtClean="0">
                <a:solidFill>
                  <a:schemeClr val="bg1"/>
                </a:solidFill>
                <a:latin typeface="Helvetica"/>
                <a:cs typeface="Helvetica"/>
              </a:rPr>
              <a:t>Issues such as food waste could be history, as closed-loop, circular economies scale up</a:t>
            </a:r>
          </a:p>
          <a:p>
            <a:pPr marL="344169" indent="-344169">
              <a:buFont typeface="Arial" panose="020B0604020202020204" pitchFamily="34" charset="0"/>
              <a:buChar char="•"/>
            </a:pPr>
            <a:endParaRPr lang="en-GB" dirty="0" smtClean="0">
              <a:solidFill>
                <a:schemeClr val="bg1"/>
              </a:solidFill>
              <a:latin typeface="Helvetica"/>
              <a:cs typeface="Helvetica"/>
            </a:endParaRPr>
          </a:p>
          <a:p>
            <a:r>
              <a:rPr lang="en-GB" b="0" i="0" baseline="0" dirty="0" smtClean="0">
                <a:latin typeface="+mn-lt"/>
              </a:rPr>
              <a:t>Supermarkets need to be more pro-active in marketing foods which are healthier and more environmentally friendly – What about a two for one offer for Broccoli? What about putting Fresh produce at the centre of a supermarkets marketing strategy. They need to promote imperfect fruit? Recipe promotions?</a:t>
            </a:r>
          </a:p>
          <a:p>
            <a:endParaRPr lang="en-GB" b="0" i="0" baseline="0" dirty="0" smtClean="0">
              <a:latin typeface="+mn-lt"/>
            </a:endParaRPr>
          </a:p>
          <a:p>
            <a:r>
              <a:rPr lang="en-GB" b="0" i="0" baseline="0" dirty="0" smtClean="0">
                <a:latin typeface="+mn-lt"/>
              </a:rPr>
              <a:t>Governments also need to help consumers make sound ethical choices on sustainable healthy food and to encourage greater consumption of fresh produce.</a:t>
            </a:r>
          </a:p>
          <a:p>
            <a:endParaRPr lang="en-GB" dirty="0" smtClean="0">
              <a:solidFill>
                <a:schemeClr val="bg1"/>
              </a:solidFill>
              <a:latin typeface="Helvetica"/>
              <a:cs typeface="Helvetica"/>
            </a:endParaRPr>
          </a:p>
        </p:txBody>
      </p:sp>
      <p:sp>
        <p:nvSpPr>
          <p:cNvPr id="4" name="Slide Number Placeholder 3"/>
          <p:cNvSpPr>
            <a:spLocks noGrp="1"/>
          </p:cNvSpPr>
          <p:nvPr>
            <p:ph type="sldNum" sz="quarter" idx="10"/>
          </p:nvPr>
        </p:nvSpPr>
        <p:spPr/>
        <p:txBody>
          <a:bodyPr/>
          <a:lstStyle/>
          <a:p>
            <a:fld id="{539D67BA-A44F-43CC-B5DF-9C96A35EB480}" type="slidenum">
              <a:rPr lang="en-GB" smtClean="0"/>
              <a:pPr/>
              <a:t>31</a:t>
            </a:fld>
            <a:endParaRPr lang="en-GB"/>
          </a:p>
        </p:txBody>
      </p:sp>
    </p:spTree>
    <p:extLst>
      <p:ext uri="{BB962C8B-B14F-4D97-AF65-F5344CB8AC3E}">
        <p14:creationId xmlns:p14="http://schemas.microsoft.com/office/powerpoint/2010/main" xmlns="" val="1678345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32</a:t>
            </a:fld>
            <a:endParaRPr lang="en-GB"/>
          </a:p>
        </p:txBody>
      </p:sp>
    </p:spTree>
    <p:extLst>
      <p:ext uri="{BB962C8B-B14F-4D97-AF65-F5344CB8AC3E}">
        <p14:creationId xmlns:p14="http://schemas.microsoft.com/office/powerpoint/2010/main" xmlns="" val="1028244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to we create value all along the chain rather than take it away</a:t>
            </a:r>
            <a:endParaRPr lang="en-GB" dirty="0"/>
          </a:p>
        </p:txBody>
      </p:sp>
      <p:sp>
        <p:nvSpPr>
          <p:cNvPr id="4" name="Slide Number Placeholder 3"/>
          <p:cNvSpPr>
            <a:spLocks noGrp="1"/>
          </p:cNvSpPr>
          <p:nvPr>
            <p:ph type="sldNum" sz="quarter" idx="10"/>
          </p:nvPr>
        </p:nvSpPr>
        <p:spPr/>
        <p:txBody>
          <a:bodyPr/>
          <a:lstStyle/>
          <a:p>
            <a:fld id="{C6FBA8F4-FFAA-4CF7-852C-9EFA50D86D2B}" type="slidenum">
              <a:rPr lang="en-GB" smtClean="0"/>
              <a:pPr/>
              <a:t>33</a:t>
            </a:fld>
            <a:endParaRPr lang="en-GB"/>
          </a:p>
        </p:txBody>
      </p:sp>
    </p:spTree>
    <p:extLst>
      <p:ext uri="{BB962C8B-B14F-4D97-AF65-F5344CB8AC3E}">
        <p14:creationId xmlns:p14="http://schemas.microsoft.com/office/powerpoint/2010/main" xmlns="" val="204614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83">
              <a:defRPr/>
            </a:pPr>
            <a:r>
              <a:rPr lang="en-GB" dirty="0" smtClean="0"/>
              <a:t>First we need sustainable livelihoods for all but beyond that we need producers</a:t>
            </a:r>
            <a:r>
              <a:rPr lang="en-GB" baseline="0" dirty="0" smtClean="0"/>
              <a:t> that feel empowered and feel ownership over their activities</a:t>
            </a:r>
          </a:p>
          <a:p>
            <a:pPr defTabSz="917783">
              <a:defRPr/>
            </a:pPr>
            <a:endParaRPr lang="en-GB" baseline="0" dirty="0" smtClean="0"/>
          </a:p>
          <a:p>
            <a:pPr defTabSz="917783">
              <a:defRPr/>
            </a:pPr>
            <a:r>
              <a:rPr lang="en-GB" baseline="0" dirty="0" smtClean="0"/>
              <a:t>Image source: Pants to Poverty, Fairtrade and organic underwear </a:t>
            </a:r>
          </a:p>
          <a:p>
            <a:endParaRPr lang="en-US"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34</a:t>
            </a:fld>
            <a:endParaRPr lang="en-GB"/>
          </a:p>
        </p:txBody>
      </p:sp>
    </p:spTree>
    <p:extLst>
      <p:ext uri="{BB962C8B-B14F-4D97-AF65-F5344CB8AC3E}">
        <p14:creationId xmlns:p14="http://schemas.microsoft.com/office/powerpoint/2010/main" xmlns="" val="3466317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use</a:t>
            </a:r>
            <a:r>
              <a:rPr lang="en-GB" baseline="0" dirty="0" smtClean="0"/>
              <a:t> the sustainable grazing example listed under principle 3 – it fits both.</a:t>
            </a:r>
          </a:p>
          <a:p>
            <a:endParaRPr lang="en-GB" baseline="0" dirty="0" smtClean="0"/>
          </a:p>
          <a:p>
            <a:r>
              <a:rPr lang="en-GB" b="1" baseline="0" dirty="0" smtClean="0"/>
              <a:t>Could also use a forestry example: </a:t>
            </a:r>
            <a:r>
              <a:rPr lang="en-GB" baseline="0" dirty="0" smtClean="0"/>
              <a:t>plenty of examples of organisations funding reforestation either directly or via carbon off-setting – I can look into specific examples if you want to go down this route.  Perhaps Kimberly Clark? (info here: http://www.sustainabilityreport2011.kimberly-clark.com/planet/</a:t>
            </a:r>
            <a:r>
              <a:rPr lang="en-GB" baseline="0" dirty="0" err="1" smtClean="0"/>
              <a:t>fiber</a:t>
            </a:r>
            <a:r>
              <a:rPr lang="en-GB" baseline="0" dirty="0" smtClean="0"/>
              <a:t>/</a:t>
            </a:r>
            <a:r>
              <a:rPr lang="en-GB" baseline="0" dirty="0" err="1" smtClean="0"/>
              <a:t>reforestation.aspx</a:t>
            </a:r>
            <a:r>
              <a:rPr lang="en-GB" baseline="0" dirty="0" smtClean="0"/>
              <a:t>) Or Rainforest Alliance have a list of projects they’ve been involved in here: http://</a:t>
            </a:r>
            <a:r>
              <a:rPr lang="en-GB" baseline="0" dirty="0" err="1" smtClean="0"/>
              <a:t>www.rainforest-alliance.org</a:t>
            </a:r>
            <a:r>
              <a:rPr lang="en-GB" baseline="0" dirty="0" smtClean="0"/>
              <a:t>/climate/projects/forest-carbon</a:t>
            </a:r>
          </a:p>
        </p:txBody>
      </p:sp>
      <p:sp>
        <p:nvSpPr>
          <p:cNvPr id="4" name="Slide Number Placeholder 3"/>
          <p:cNvSpPr>
            <a:spLocks noGrp="1"/>
          </p:cNvSpPr>
          <p:nvPr>
            <p:ph type="sldNum" sz="quarter" idx="10"/>
          </p:nvPr>
        </p:nvSpPr>
        <p:spPr/>
        <p:txBody>
          <a:bodyPr/>
          <a:lstStyle/>
          <a:p>
            <a:fld id="{539D67BA-A44F-43CC-B5DF-9C96A35EB480}" type="slidenum">
              <a:rPr lang="en-GB" smtClean="0"/>
              <a:pPr/>
              <a:t>35</a:t>
            </a:fld>
            <a:endParaRPr lang="en-GB"/>
          </a:p>
        </p:txBody>
      </p:sp>
    </p:spTree>
    <p:extLst>
      <p:ext uri="{BB962C8B-B14F-4D97-AF65-F5344CB8AC3E}">
        <p14:creationId xmlns:p14="http://schemas.microsoft.com/office/powerpoint/2010/main" xmlns="" val="1405253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36</a:t>
            </a:fld>
            <a:endParaRPr lang="en-GB"/>
          </a:p>
        </p:txBody>
      </p:sp>
    </p:spTree>
    <p:extLst>
      <p:ext uri="{BB962C8B-B14F-4D97-AF65-F5344CB8AC3E}">
        <p14:creationId xmlns:p14="http://schemas.microsoft.com/office/powerpoint/2010/main" xmlns="" val="2872039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37</a:t>
            </a:fld>
            <a:endParaRPr lang="en-GB"/>
          </a:p>
        </p:txBody>
      </p:sp>
    </p:spTree>
    <p:extLst>
      <p:ext uri="{BB962C8B-B14F-4D97-AF65-F5344CB8AC3E}">
        <p14:creationId xmlns:p14="http://schemas.microsoft.com/office/powerpoint/2010/main" xmlns="" val="3818162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38</a:t>
            </a:fld>
            <a:endParaRPr lang="en-GB"/>
          </a:p>
        </p:txBody>
      </p:sp>
    </p:spTree>
    <p:extLst>
      <p:ext uri="{BB962C8B-B14F-4D97-AF65-F5344CB8AC3E}">
        <p14:creationId xmlns:p14="http://schemas.microsoft.com/office/powerpoint/2010/main" xmlns="" val="2737851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39</a:t>
            </a:fld>
            <a:endParaRPr lang="en-GB"/>
          </a:p>
        </p:txBody>
      </p:sp>
    </p:spTree>
    <p:extLst>
      <p:ext uri="{BB962C8B-B14F-4D97-AF65-F5344CB8AC3E}">
        <p14:creationId xmlns:p14="http://schemas.microsoft.com/office/powerpoint/2010/main" xmlns="" val="376790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886">
              <a:defRPr/>
            </a:pPr>
            <a:r>
              <a:rPr lang="en-GB" dirty="0" smtClean="0"/>
              <a:t>We </a:t>
            </a:r>
            <a:r>
              <a:rPr lang="en-GB" dirty="0"/>
              <a:t>believe it is critical to transform the key systems we rely on to ensure a sustainable future. We call this moment of transformation #theBIGshift. </a:t>
            </a:r>
            <a:r>
              <a:rPr lang="en-US" dirty="0" smtClean="0"/>
              <a:t>Some key examples are our Sustainable Shipping Initiative and the Dairy 2020 coalition.</a:t>
            </a:r>
          </a:p>
          <a:p>
            <a:pPr defTabSz="458886">
              <a:defRPr/>
            </a:pPr>
            <a:endParaRPr lang="en-US" dirty="0" smtClean="0"/>
          </a:p>
          <a:p>
            <a:pPr defTabSz="917770">
              <a:defRPr/>
            </a:pPr>
            <a:r>
              <a:rPr lang="en-GB" u="sng" dirty="0" err="1"/>
              <a:t>Pepsico</a:t>
            </a:r>
            <a:r>
              <a:rPr lang="en-GB" u="sng" dirty="0"/>
              <a:t>: </a:t>
            </a:r>
            <a:r>
              <a:rPr lang="en-GB" dirty="0"/>
              <a:t>Using a scenarios based process, we worked with senior teams to develop long term sustainability outcomes that have been incorporated into PepsiCo’s business model on a global level. As a result of this work, among other things, PepsiCo set up a new team to focus on sustainable agriculture to help it mitigate the supply chain risks of climate change and water scarcity.</a:t>
            </a:r>
            <a:r>
              <a:rPr lang="en-GB" dirty="0" smtClean="0">
                <a:effectLst/>
              </a:rPr>
              <a:t> </a:t>
            </a:r>
            <a:endParaRPr lang="en-GB" dirty="0"/>
          </a:p>
          <a:p>
            <a:pPr defTabSz="917770">
              <a:defRPr/>
            </a:pPr>
            <a:endParaRPr lang="en-GB" dirty="0"/>
          </a:p>
          <a:p>
            <a:pPr defTabSz="917770">
              <a:defRPr/>
            </a:pPr>
            <a:r>
              <a:rPr lang="en-GB" u="sng" dirty="0"/>
              <a:t>Dairy 2020</a:t>
            </a:r>
            <a:r>
              <a:rPr lang="en-GB" dirty="0"/>
              <a:t>: 40 organisations across the dairy industry came together to create a common vision and roadmap for sustainable dairy. Jim </a:t>
            </a:r>
            <a:r>
              <a:rPr lang="en-GB" dirty="0" err="1"/>
              <a:t>Paice</a:t>
            </a:r>
            <a:r>
              <a:rPr lang="en-GB" dirty="0"/>
              <a:t> (MP, Minister of State for Agriculture and Food) publicly endorsed this initiative. The NFU have based their new dairy strategy on Dairy 2020 and the initiative laid the groundwork for new contracting practices in the UK dairy sector</a:t>
            </a:r>
            <a:r>
              <a:rPr lang="en-GB" dirty="0" smtClean="0"/>
              <a:t>.</a:t>
            </a:r>
          </a:p>
          <a:p>
            <a:pPr defTabSz="917770">
              <a:defRPr/>
            </a:pPr>
            <a:endParaRPr lang="en-GB" dirty="0" smtClean="0"/>
          </a:p>
          <a:p>
            <a:pPr>
              <a:spcBef>
                <a:spcPct val="0"/>
              </a:spcBef>
            </a:pPr>
            <a:r>
              <a:rPr lang="en-US" altLang="en-US" dirty="0" smtClean="0"/>
              <a:t>We work with</a:t>
            </a:r>
            <a:r>
              <a:rPr lang="en-US" altLang="en-US" baseline="0" dirty="0" smtClean="0"/>
              <a:t> leading organisations in one-to-one partnerships </a:t>
            </a:r>
            <a:r>
              <a:rPr lang="en-US" altLang="en-US" baseline="0" dirty="0" err="1" smtClean="0"/>
              <a:t>eg</a:t>
            </a:r>
            <a:r>
              <a:rPr lang="en-US" altLang="en-US" baseline="0" dirty="0" smtClean="0"/>
              <a:t> strategy, innovation..</a:t>
            </a:r>
          </a:p>
          <a:p>
            <a:pPr>
              <a:spcBef>
                <a:spcPct val="0"/>
              </a:spcBef>
            </a:pPr>
            <a:endParaRPr lang="en-US" altLang="en-US" dirty="0" smtClean="0"/>
          </a:p>
          <a:p>
            <a:pPr>
              <a:spcBef>
                <a:spcPct val="0"/>
              </a:spcBef>
            </a:pPr>
            <a:r>
              <a:rPr lang="en-US" altLang="en-US" dirty="0" smtClean="0"/>
              <a:t>O2 – </a:t>
            </a:r>
            <a:r>
              <a:rPr lang="en-US" altLang="en-US" dirty="0" err="1" smtClean="0"/>
              <a:t>catalysed</a:t>
            </a:r>
            <a:r>
              <a:rPr lang="en-US" altLang="en-US" dirty="0" smtClean="0"/>
              <a:t> and created</a:t>
            </a:r>
            <a:r>
              <a:rPr lang="en-US" altLang="en-US" baseline="0" dirty="0" smtClean="0"/>
              <a:t> their </a:t>
            </a:r>
            <a:r>
              <a:rPr lang="en-US" altLang="en-US" baseline="0" dirty="0" err="1" smtClean="0"/>
              <a:t>sust</a:t>
            </a:r>
            <a:r>
              <a:rPr lang="en-US" altLang="en-US" baseline="0" dirty="0" smtClean="0"/>
              <a:t> </a:t>
            </a:r>
            <a:r>
              <a:rPr lang="en-US" altLang="en-US" baseline="0" dirty="0" err="1" smtClean="0"/>
              <a:t>strat</a:t>
            </a:r>
            <a:r>
              <a:rPr lang="en-US" altLang="en-US" baseline="0" dirty="0" smtClean="0"/>
              <a:t>, bring it to life and embed, </a:t>
            </a:r>
            <a:r>
              <a:rPr lang="en-US" altLang="en-US" baseline="0" dirty="0" err="1" smtClean="0"/>
              <a:t>eg</a:t>
            </a:r>
            <a:r>
              <a:rPr lang="en-US" altLang="en-US" baseline="0" dirty="0" smtClean="0"/>
              <a:t> eco rating to drive mobile phone industry wide improvements all the way through to the consumer. Consumer insight was that for same quality and price, would go for more </a:t>
            </a:r>
            <a:r>
              <a:rPr lang="en-US" altLang="en-US" baseline="0" dirty="0" err="1" smtClean="0"/>
              <a:t>sust</a:t>
            </a:r>
            <a:r>
              <a:rPr lang="en-US" altLang="en-US" baseline="0" dirty="0" smtClean="0"/>
              <a:t> option. Raised standards across the board.</a:t>
            </a:r>
          </a:p>
          <a:p>
            <a:pPr>
              <a:spcBef>
                <a:spcPct val="0"/>
              </a:spcBef>
            </a:pPr>
            <a:endParaRPr lang="en-US" altLang="en-US" baseline="0" dirty="0" smtClean="0"/>
          </a:p>
          <a:p>
            <a:pPr>
              <a:spcBef>
                <a:spcPct val="0"/>
              </a:spcBef>
            </a:pPr>
            <a:r>
              <a:rPr lang="en-US" altLang="en-US" baseline="0" dirty="0" smtClean="0"/>
              <a:t>And we design and run collaborative projects around whole sectors, industries, or complex challenges. </a:t>
            </a:r>
          </a:p>
          <a:p>
            <a:pPr>
              <a:spcBef>
                <a:spcPct val="0"/>
              </a:spcBef>
            </a:pPr>
            <a:endParaRPr lang="en-US" altLang="en-US" baseline="0" dirty="0" smtClean="0"/>
          </a:p>
          <a:p>
            <a:pPr>
              <a:spcBef>
                <a:spcPct val="0"/>
              </a:spcBef>
            </a:pPr>
            <a:r>
              <a:rPr lang="en-GB" altLang="en-US" baseline="0" dirty="0" err="1" smtClean="0"/>
              <a:t>gg</a:t>
            </a:r>
            <a:r>
              <a:rPr lang="en-GB" altLang="en-US" baseline="0" dirty="0" smtClean="0"/>
              <a:t> Dairy 2020 which at least some of you should remember! Future of UK dairy industry. But also </a:t>
            </a:r>
            <a:r>
              <a:rPr lang="en-GB" altLang="en-US" baseline="0" dirty="0" err="1" smtClean="0"/>
              <a:t>eg</a:t>
            </a:r>
            <a:r>
              <a:rPr lang="en-GB" altLang="en-US" baseline="0" dirty="0" smtClean="0"/>
              <a:t> future of tea, or getting renewables onto farms.</a:t>
            </a:r>
            <a:endParaRPr lang="en-GB" dirty="0"/>
          </a:p>
          <a:p>
            <a:pPr defTabSz="458886">
              <a:defRPr/>
            </a:pPr>
            <a:endParaRPr lang="en-US" dirty="0" smtClean="0"/>
          </a:p>
          <a:p>
            <a:pPr defTabSz="458886">
              <a:defRPr/>
            </a:pPr>
            <a:endParaRPr lang="en-US" dirty="0" smtClean="0"/>
          </a:p>
        </p:txBody>
      </p:sp>
      <p:sp>
        <p:nvSpPr>
          <p:cNvPr id="4" name="Slide Number Placeholder 3"/>
          <p:cNvSpPr>
            <a:spLocks noGrp="1"/>
          </p:cNvSpPr>
          <p:nvPr>
            <p:ph type="sldNum" sz="quarter" idx="10"/>
          </p:nvPr>
        </p:nvSpPr>
        <p:spPr/>
        <p:txBody>
          <a:bodyPr/>
          <a:lstStyle/>
          <a:p>
            <a:fld id="{5FF508D0-103F-214C-BA00-29BF3FAA4B11}" type="slidenum">
              <a:rPr lang="en-US" smtClean="0"/>
              <a:pPr/>
              <a:t>4</a:t>
            </a:fld>
            <a:endParaRPr lang="en-US"/>
          </a:p>
        </p:txBody>
      </p:sp>
    </p:spTree>
    <p:extLst>
      <p:ext uri="{BB962C8B-B14F-4D97-AF65-F5344CB8AC3E}">
        <p14:creationId xmlns:p14="http://schemas.microsoft.com/office/powerpoint/2010/main" xmlns="" val="13171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40</a:t>
            </a:fld>
            <a:endParaRPr lang="en-GB"/>
          </a:p>
        </p:txBody>
      </p:sp>
    </p:spTree>
    <p:extLst>
      <p:ext uri="{BB962C8B-B14F-4D97-AF65-F5344CB8AC3E}">
        <p14:creationId xmlns:p14="http://schemas.microsoft.com/office/powerpoint/2010/main" xmlns="" val="3613918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41</a:t>
            </a:fld>
            <a:endParaRPr lang="en-GB"/>
          </a:p>
        </p:txBody>
      </p:sp>
    </p:spTree>
    <p:extLst>
      <p:ext uri="{BB962C8B-B14F-4D97-AF65-F5344CB8AC3E}">
        <p14:creationId xmlns:p14="http://schemas.microsoft.com/office/powerpoint/2010/main" xmlns="" val="1371462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42</a:t>
            </a:fld>
            <a:endParaRPr lang="en-GB"/>
          </a:p>
        </p:txBody>
      </p:sp>
    </p:spTree>
    <p:extLst>
      <p:ext uri="{BB962C8B-B14F-4D97-AF65-F5344CB8AC3E}">
        <p14:creationId xmlns:p14="http://schemas.microsoft.com/office/powerpoint/2010/main" xmlns="" val="269638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5</a:t>
            </a:fld>
            <a:endParaRPr lang="en-GB"/>
          </a:p>
        </p:txBody>
      </p:sp>
    </p:spTree>
    <p:extLst>
      <p:ext uri="{BB962C8B-B14F-4D97-AF65-F5344CB8AC3E}">
        <p14:creationId xmlns:p14="http://schemas.microsoft.com/office/powerpoint/2010/main" xmlns="" val="46558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6</a:t>
            </a:fld>
            <a:endParaRPr lang="en-GB"/>
          </a:p>
        </p:txBody>
      </p:sp>
    </p:spTree>
    <p:extLst>
      <p:ext uri="{BB962C8B-B14F-4D97-AF65-F5344CB8AC3E}">
        <p14:creationId xmlns:p14="http://schemas.microsoft.com/office/powerpoint/2010/main" xmlns="" val="428788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7</a:t>
            </a:fld>
            <a:endParaRPr lang="en-GB"/>
          </a:p>
        </p:txBody>
      </p:sp>
    </p:spTree>
    <p:extLst>
      <p:ext uri="{BB962C8B-B14F-4D97-AF65-F5344CB8AC3E}">
        <p14:creationId xmlns:p14="http://schemas.microsoft.com/office/powerpoint/2010/main" xmlns="" val="49629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D67BA-A44F-43CC-B5DF-9C96A35EB480}" type="slidenum">
              <a:rPr lang="en-GB" smtClean="0"/>
              <a:pPr/>
              <a:t>8</a:t>
            </a:fld>
            <a:endParaRPr lang="en-GB"/>
          </a:p>
        </p:txBody>
      </p:sp>
    </p:spTree>
    <p:extLst>
      <p:ext uri="{BB962C8B-B14F-4D97-AF65-F5344CB8AC3E}">
        <p14:creationId xmlns:p14="http://schemas.microsoft.com/office/powerpoint/2010/main" xmlns="" val="68140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D67BA-A44F-43CC-B5DF-9C96A35EB480}" type="slidenum">
              <a:rPr lang="en-GB" smtClean="0"/>
              <a:pPr/>
              <a:t>9</a:t>
            </a:fld>
            <a:endParaRPr lang="en-GB"/>
          </a:p>
        </p:txBody>
      </p:sp>
    </p:spTree>
    <p:extLst>
      <p:ext uri="{BB962C8B-B14F-4D97-AF65-F5344CB8AC3E}">
        <p14:creationId xmlns:p14="http://schemas.microsoft.com/office/powerpoint/2010/main" xmlns="" val="57721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forumforthefuture.or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intro">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7864" y="796409"/>
            <a:ext cx="5468272" cy="5145955"/>
          </a:xfrm>
          <a:prstGeom prst="rect">
            <a:avLst/>
          </a:prstGeom>
        </p:spPr>
      </p:pic>
      <p:pic>
        <p:nvPicPr>
          <p:cNvPr id="7" name="Picture 6" descr="Logo white.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612262" y="2454144"/>
            <a:ext cx="1788372" cy="503110"/>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xmlns="" val="0"/>
              </a:ext>
            </a:extLst>
          </a:blip>
          <a:stretch>
            <a:fillRect/>
          </a:stretch>
        </p:blipFill>
        <p:spPr>
          <a:xfrm>
            <a:off x="1837864" y="796491"/>
            <a:ext cx="5468272" cy="5145791"/>
          </a:xfrm>
          <a:prstGeom prst="rect">
            <a:avLst/>
          </a:prstGeom>
        </p:spPr>
      </p:pic>
      <p:pic>
        <p:nvPicPr>
          <p:cNvPr id="5" name="Picture 4" descr="Logo white.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3612262" y="2454144"/>
            <a:ext cx="1788372" cy="503110"/>
          </a:xfrm>
          <a:prstGeom prst="rect">
            <a:avLst/>
          </a:prstGeom>
        </p:spPr>
      </p:pic>
    </p:spTree>
    <p:extLst>
      <p:ext uri="{BB962C8B-B14F-4D97-AF65-F5344CB8AC3E}">
        <p14:creationId xmlns:p14="http://schemas.microsoft.com/office/powerpoint/2010/main" xmlns="" val="160002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39761" y="890485"/>
            <a:ext cx="7064478" cy="709715"/>
          </a:xfrm>
        </p:spPr>
        <p:txBody>
          <a:bodyPr/>
          <a:lstStyle>
            <a:lvl1pPr algn="l">
              <a:defRPr>
                <a:solidFill>
                  <a:srgbClr val="565656"/>
                </a:solidFill>
                <a:latin typeface="Helvetica" pitchFamily="50" charset="0"/>
              </a:defRPr>
            </a:lvl1pPr>
          </a:lstStyle>
          <a:p>
            <a:r>
              <a:rPr lang="en-GB" dirty="0" smtClean="0"/>
              <a:t>Agenda title</a:t>
            </a:r>
            <a:endParaRPr lang="en-GB" dirty="0"/>
          </a:p>
        </p:txBody>
      </p:sp>
      <p:pic>
        <p:nvPicPr>
          <p:cNvPr id="4" name="Picture 3" descr="Logo_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cxnSp>
        <p:nvCxnSpPr>
          <p:cNvPr id="6" name="Straight Connector 5"/>
          <p:cNvCxnSpPr/>
          <p:nvPr/>
        </p:nvCxnSpPr>
        <p:spPr>
          <a:xfrm flipV="1">
            <a:off x="1039761" y="1598990"/>
            <a:ext cx="7064478" cy="242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8" name="Table Placeholder 7"/>
          <p:cNvSpPr>
            <a:spLocks noGrp="1"/>
          </p:cNvSpPr>
          <p:nvPr>
            <p:ph type="tbl" sz="quarter" idx="10" hasCustomPrompt="1"/>
          </p:nvPr>
        </p:nvSpPr>
        <p:spPr>
          <a:xfrm>
            <a:off x="1039813" y="1720850"/>
            <a:ext cx="7064375" cy="3490913"/>
          </a:xfrm>
        </p:spPr>
        <p:txBody>
          <a:bodyPr/>
          <a:lstStyle>
            <a:lvl1pPr marL="0" indent="0">
              <a:buNone/>
              <a:defRPr baseline="0">
                <a:latin typeface="Helvetica" pitchFamily="50" charset="0"/>
              </a:defRPr>
            </a:lvl1pPr>
          </a:lstStyle>
          <a:p>
            <a:r>
              <a:rPr lang="en-GB" dirty="0" smtClean="0"/>
              <a:t>Click to insert a table for your agenda</a:t>
            </a:r>
            <a:endParaRPr lang="en-GB" dirty="0"/>
          </a:p>
        </p:txBody>
      </p:sp>
      <p:pic>
        <p:nvPicPr>
          <p:cNvPr id="9" name="Picture 8" descr="Logo_03.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cxnSp>
        <p:nvCxnSpPr>
          <p:cNvPr id="10" name="Straight Connector 9"/>
          <p:cNvCxnSpPr/>
          <p:nvPr userDrawn="1"/>
        </p:nvCxnSpPr>
        <p:spPr>
          <a:xfrm flipV="1">
            <a:off x="1039761" y="1598990"/>
            <a:ext cx="7064478" cy="242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103"/>
          <a:stretch/>
        </p:blipFill>
        <p:spPr>
          <a:xfrm>
            <a:off x="972000" y="5736825"/>
            <a:ext cx="7200000" cy="1121175"/>
          </a:xfrm>
          <a:prstGeom prst="rect">
            <a:avLst/>
          </a:prstGeom>
        </p:spPr>
      </p:pic>
    </p:spTree>
    <p:extLst>
      <p:ext uri="{BB962C8B-B14F-4D97-AF65-F5344CB8AC3E}">
        <p14:creationId xmlns:p14="http://schemas.microsoft.com/office/powerpoint/2010/main" xmlns="" val="159834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ox">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61707"/>
            <a:ext cx="6400800" cy="1913841"/>
          </a:xfrm>
          <a:solidFill>
            <a:schemeClr val="tx2"/>
          </a:solidFill>
        </p:spPr>
        <p:txBody>
          <a:bodyPr lIns="180000" tIns="93600" rIns="180000" bIns="93600">
            <a:normAutofit/>
          </a:bodyPr>
          <a:lstStyle>
            <a:lvl1pPr marL="0" indent="0" algn="l">
              <a:buNone/>
              <a:defRPr sz="24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“Insert a quote or other key text”</a:t>
            </a:r>
            <a:endParaRPr lang="en-GB" dirty="0"/>
          </a:p>
        </p:txBody>
      </p:sp>
      <p:pic>
        <p:nvPicPr>
          <p:cNvPr id="11" name="Picture 10" descr="Logo_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sp>
        <p:nvSpPr>
          <p:cNvPr id="17" name="Text Placeholder 16"/>
          <p:cNvSpPr>
            <a:spLocks noGrp="1"/>
          </p:cNvSpPr>
          <p:nvPr>
            <p:ph type="body" sz="quarter" idx="11" hasCustomPrompt="1"/>
          </p:nvPr>
        </p:nvSpPr>
        <p:spPr>
          <a:xfrm>
            <a:off x="1371600" y="3990404"/>
            <a:ext cx="6400800" cy="401329"/>
          </a:xfrm>
        </p:spPr>
        <p:txBody>
          <a:bodyPr lIns="180000" tIns="46800" rIns="180000" bIns="46800">
            <a:noAutofit/>
          </a:bodyPr>
          <a:lstStyle>
            <a:lvl1pPr marL="0" indent="0">
              <a:buNone/>
              <a:defRPr sz="1600" b="0" i="0">
                <a:solidFill>
                  <a:schemeClr val="tx2"/>
                </a:solidFill>
                <a:latin typeface="+mn-lt"/>
                <a:cs typeface="Helvetica Neue Light"/>
              </a:defRPr>
            </a:lvl1pPr>
            <a:lvl2pPr>
              <a:defRPr sz="1600"/>
            </a:lvl2pPr>
            <a:lvl3pPr>
              <a:defRPr sz="1600"/>
            </a:lvl3pPr>
            <a:lvl4pPr>
              <a:defRPr sz="1600"/>
            </a:lvl4pPr>
            <a:lvl5pPr>
              <a:defRPr sz="1600"/>
            </a:lvl5pPr>
          </a:lstStyle>
          <a:p>
            <a:pPr lvl="0"/>
            <a:r>
              <a:rPr lang="en-GB" dirty="0" smtClean="0"/>
              <a:t>Optional quote reference</a:t>
            </a:r>
            <a:endParaRPr lang="en-GB" dirty="0"/>
          </a:p>
        </p:txBody>
      </p:sp>
      <p:pic>
        <p:nvPicPr>
          <p:cNvPr id="7" name="Picture 6" descr="Logo_03.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103"/>
          <a:stretch/>
        </p:blipFill>
        <p:spPr>
          <a:xfrm>
            <a:off x="972000" y="5736825"/>
            <a:ext cx="7200000" cy="1121175"/>
          </a:xfrm>
          <a:prstGeom prst="rect">
            <a:avLst/>
          </a:prstGeom>
        </p:spPr>
      </p:pic>
    </p:spTree>
    <p:extLst>
      <p:ext uri="{BB962C8B-B14F-4D97-AF65-F5344CB8AC3E}">
        <p14:creationId xmlns:p14="http://schemas.microsoft.com/office/powerpoint/2010/main" xmlns="" val="23641551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xit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334693" y="1907382"/>
            <a:ext cx="3433044" cy="557725"/>
          </a:xfrm>
        </p:spPr>
        <p:txBody>
          <a:bodyPr lIns="0"/>
          <a:lstStyle>
            <a:lvl1pPr marL="0" indent="0">
              <a:buNone/>
              <a:defRPr b="0" i="0" baseline="0">
                <a:latin typeface="Helvetica Light"/>
                <a:cs typeface="Helvetica Light"/>
              </a:defRPr>
            </a:lvl1pPr>
          </a:lstStyle>
          <a:p>
            <a:pPr lvl="0"/>
            <a:r>
              <a:rPr lang="en-GB" dirty="0" smtClean="0"/>
              <a:t>Enter your name</a:t>
            </a:r>
          </a:p>
        </p:txBody>
      </p:sp>
      <p:sp>
        <p:nvSpPr>
          <p:cNvPr id="15" name="Text Placeholder 14"/>
          <p:cNvSpPr>
            <a:spLocks noGrp="1"/>
          </p:cNvSpPr>
          <p:nvPr>
            <p:ph type="body" sz="quarter" idx="11" hasCustomPrompt="1"/>
          </p:nvPr>
        </p:nvSpPr>
        <p:spPr>
          <a:xfrm>
            <a:off x="1335101" y="2465107"/>
            <a:ext cx="3432635" cy="303264"/>
          </a:xfrm>
        </p:spPr>
        <p:txBody>
          <a:bodyPr lIns="0">
            <a:normAutofit/>
          </a:bodyPr>
          <a:lstStyle>
            <a:lvl1pPr marL="0" indent="0">
              <a:buNone/>
              <a:defRPr sz="1200" b="0" i="0" baseline="0">
                <a:latin typeface="Helvetica Light"/>
                <a:cs typeface="Helvetica Light"/>
              </a:defRPr>
            </a:lvl1pPr>
          </a:lstStyle>
          <a:p>
            <a:pPr lvl="0"/>
            <a:r>
              <a:rPr lang="en-GB" dirty="0" smtClean="0"/>
              <a:t>Enter your role at Forum</a:t>
            </a:r>
            <a:endParaRPr lang="en-GB" dirty="0"/>
          </a:p>
        </p:txBody>
      </p:sp>
      <p:sp>
        <p:nvSpPr>
          <p:cNvPr id="17" name="Text Placeholder 16"/>
          <p:cNvSpPr>
            <a:spLocks noGrp="1"/>
          </p:cNvSpPr>
          <p:nvPr>
            <p:ph type="body" sz="quarter" idx="12" hasCustomPrompt="1"/>
          </p:nvPr>
        </p:nvSpPr>
        <p:spPr>
          <a:xfrm>
            <a:off x="1335102" y="2932244"/>
            <a:ext cx="3432634" cy="828010"/>
          </a:xfrm>
        </p:spPr>
        <p:txBody>
          <a:bodyPr lIns="0">
            <a:normAutofit/>
          </a:bodyPr>
          <a:lstStyle>
            <a:lvl1pPr marL="0" indent="0">
              <a:buNone/>
              <a:defRPr sz="1200" b="0" i="0" baseline="0">
                <a:latin typeface="Helvetica Light"/>
                <a:cs typeface="Helvetica Light"/>
              </a:defRPr>
            </a:lvl1pPr>
          </a:lstStyle>
          <a:p>
            <a:pPr lvl="0"/>
            <a:r>
              <a:rPr lang="en-GB" dirty="0" smtClean="0"/>
              <a:t>Enter additional details such as:</a:t>
            </a:r>
          </a:p>
          <a:p>
            <a:pPr lvl="0"/>
            <a:r>
              <a:rPr lang="en-GB" dirty="0" smtClean="0"/>
              <a:t>Email address</a:t>
            </a:r>
          </a:p>
          <a:p>
            <a:pPr lvl="0"/>
            <a:r>
              <a:rPr lang="en-GB" dirty="0" smtClean="0"/>
              <a:t>Twitter ID</a:t>
            </a:r>
            <a:endParaRPr lang="en-GB" dirty="0"/>
          </a:p>
        </p:txBody>
      </p:sp>
      <p:cxnSp>
        <p:nvCxnSpPr>
          <p:cNvPr id="21" name="Straight Connector 20"/>
          <p:cNvCxnSpPr/>
          <p:nvPr/>
        </p:nvCxnSpPr>
        <p:spPr>
          <a:xfrm>
            <a:off x="1334693" y="2874893"/>
            <a:ext cx="343304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334693" y="2874893"/>
            <a:ext cx="343304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b="56103"/>
          <a:stretch/>
        </p:blipFill>
        <p:spPr>
          <a:xfrm>
            <a:off x="972000" y="5736825"/>
            <a:ext cx="7200000" cy="1121175"/>
          </a:xfrm>
          <a:prstGeom prst="rect">
            <a:avLst/>
          </a:prstGeom>
        </p:spPr>
      </p:pic>
      <p:sp>
        <p:nvSpPr>
          <p:cNvPr id="18" name="TextBox 17"/>
          <p:cNvSpPr txBox="1">
            <a:spLocks noChangeArrowheads="1"/>
          </p:cNvSpPr>
          <p:nvPr userDrawn="1"/>
        </p:nvSpPr>
        <p:spPr bwMode="auto">
          <a:xfrm>
            <a:off x="5300663" y="2882900"/>
            <a:ext cx="2335212" cy="97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lnSpc>
                <a:spcPct val="120000"/>
              </a:lnSpc>
              <a:defRPr/>
            </a:pPr>
            <a:r>
              <a:rPr lang="en-GB" sz="1200">
                <a:solidFill>
                  <a:srgbClr val="565656"/>
                </a:solidFill>
                <a:hlinkClick r:id="rId3"/>
              </a:rPr>
              <a:t>www.forumforthefuture.org</a:t>
            </a:r>
            <a:endParaRPr lang="en-GB" sz="1200">
              <a:solidFill>
                <a:srgbClr val="565656"/>
              </a:solidFill>
            </a:endParaRPr>
          </a:p>
          <a:p>
            <a:pPr>
              <a:lnSpc>
                <a:spcPct val="120000"/>
              </a:lnSpc>
              <a:defRPr/>
            </a:pPr>
            <a:r>
              <a:rPr lang="en-GB" sz="1200">
                <a:solidFill>
                  <a:srgbClr val="565656"/>
                </a:solidFill>
              </a:rPr>
              <a:t>Company No. 2959712 </a:t>
            </a:r>
          </a:p>
          <a:p>
            <a:pPr>
              <a:lnSpc>
                <a:spcPct val="120000"/>
              </a:lnSpc>
              <a:defRPr/>
            </a:pPr>
            <a:r>
              <a:rPr lang="en-GB" sz="1200">
                <a:solidFill>
                  <a:srgbClr val="565656"/>
                </a:solidFill>
              </a:rPr>
              <a:t>Charity No. 1040519 </a:t>
            </a:r>
          </a:p>
          <a:p>
            <a:pPr>
              <a:lnSpc>
                <a:spcPct val="120000"/>
              </a:lnSpc>
              <a:defRPr/>
            </a:pPr>
            <a:endParaRPr lang="en-GB" sz="1200"/>
          </a:p>
        </p:txBody>
      </p:sp>
      <p:pic>
        <p:nvPicPr>
          <p:cNvPr id="20" name="Picture 5" descr="Logo_03.png"/>
          <p:cNvPicPr>
            <a:picLocks noChangeAspect="1"/>
          </p:cNvPicPr>
          <p:nvPr userDrawn="1"/>
        </p:nvPicPr>
        <p:blipFill>
          <a:blip r:embed="rId4" cstate="email">
            <a:extLst>
              <a:ext uri="{28A0092B-C50C-407E-A947-70E740481C1C}">
                <a14:useLocalDpi xmlns:a14="http://schemas.microsoft.com/office/drawing/2010/main" xmlns="" val="0"/>
              </a:ext>
            </a:extLst>
          </a:blip>
          <a:srcRect/>
          <a:stretch>
            <a:fillRect/>
          </a:stretch>
        </p:blipFill>
        <p:spPr bwMode="auto">
          <a:xfrm>
            <a:off x="5300663" y="2087563"/>
            <a:ext cx="2159000"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Straight Connector 21"/>
          <p:cNvCxnSpPr/>
          <p:nvPr userDrawn="1"/>
        </p:nvCxnSpPr>
        <p:spPr>
          <a:xfrm>
            <a:off x="5300663" y="2874963"/>
            <a:ext cx="215900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userDrawn="1"/>
        </p:nvSpPr>
        <p:spPr bwMode="auto">
          <a:xfrm>
            <a:off x="5300663" y="2882900"/>
            <a:ext cx="2335212" cy="230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lnSpc>
                <a:spcPct val="120000"/>
              </a:lnSpc>
              <a:defRPr/>
            </a:pPr>
            <a:r>
              <a:rPr lang="en-GB" sz="1200" dirty="0">
                <a:solidFill>
                  <a:srgbClr val="565656"/>
                </a:solidFill>
                <a:hlinkClick r:id="rId3"/>
              </a:rPr>
              <a:t>www.forumforthefuture.org</a:t>
            </a:r>
            <a:endParaRPr lang="en-GB" sz="1200" dirty="0">
              <a:solidFill>
                <a:srgbClr val="565656"/>
              </a:solidFill>
            </a:endParaRPr>
          </a:p>
          <a:p>
            <a:pPr>
              <a:lnSpc>
                <a:spcPct val="120000"/>
              </a:lnSpc>
              <a:defRPr/>
            </a:pPr>
            <a:r>
              <a:rPr lang="en-GB" sz="1200" dirty="0">
                <a:solidFill>
                  <a:srgbClr val="565656"/>
                </a:solidFill>
              </a:rPr>
              <a:t>Company No. 2959712 </a:t>
            </a:r>
          </a:p>
          <a:p>
            <a:pPr>
              <a:lnSpc>
                <a:spcPct val="120000"/>
              </a:lnSpc>
              <a:defRPr/>
            </a:pPr>
            <a:r>
              <a:rPr lang="en-GB" sz="1200" dirty="0">
                <a:solidFill>
                  <a:srgbClr val="565656"/>
                </a:solidFill>
              </a:rPr>
              <a:t>Charity No. 1040519 </a:t>
            </a:r>
            <a:endParaRPr lang="en-GB" sz="1200" dirty="0" smtClean="0">
              <a:solidFill>
                <a:srgbClr val="565656"/>
              </a:solidFill>
            </a:endParaRPr>
          </a:p>
          <a:p>
            <a:pPr>
              <a:lnSpc>
                <a:spcPct val="120000"/>
              </a:lnSpc>
              <a:defRPr/>
            </a:pPr>
            <a:endParaRPr lang="en-GB" sz="1200" dirty="0" smtClean="0">
              <a:solidFill>
                <a:srgbClr val="565656"/>
              </a:solidFill>
            </a:endParaRPr>
          </a:p>
          <a:p>
            <a:pPr>
              <a:lnSpc>
                <a:spcPct val="120000"/>
              </a:lnSpc>
              <a:defRPr/>
            </a:pPr>
            <a:r>
              <a:rPr lang="en-GB" sz="1200" dirty="0" smtClean="0">
                <a:solidFill>
                  <a:schemeClr val="tx1">
                    <a:lumMod val="50000"/>
                    <a:lumOff val="50000"/>
                  </a:schemeClr>
                </a:solidFill>
              </a:rPr>
              <a:t>Forum for the Future US is a fiscally-sponsored project of the Tides </a:t>
            </a:r>
            <a:r>
              <a:rPr lang="en-GB" sz="1200" dirty="0" err="1" smtClean="0">
                <a:solidFill>
                  <a:schemeClr val="tx1">
                    <a:lumMod val="50000"/>
                    <a:lumOff val="50000"/>
                  </a:schemeClr>
                </a:solidFill>
              </a:rPr>
              <a:t>Center</a:t>
            </a:r>
            <a:r>
              <a:rPr lang="en-GB" sz="1200" dirty="0" smtClean="0">
                <a:solidFill>
                  <a:schemeClr val="tx1">
                    <a:lumMod val="50000"/>
                    <a:lumOff val="50000"/>
                  </a:schemeClr>
                </a:solidFill>
              </a:rPr>
              <a:t>, a 501(c)(3) non-profit organization and the nation’s largest fiscal sponsor</a:t>
            </a:r>
            <a:endParaRPr lang="en-GB" sz="1200" dirty="0">
              <a:solidFill>
                <a:schemeClr val="tx1">
                  <a:lumMod val="50000"/>
                  <a:lumOff val="50000"/>
                </a:schemeClr>
              </a:solidFill>
            </a:endParaRPr>
          </a:p>
          <a:p>
            <a:pPr>
              <a:lnSpc>
                <a:spcPct val="120000"/>
              </a:lnSpc>
              <a:defRPr/>
            </a:pPr>
            <a:endParaRPr lang="en-GB" sz="1200" dirty="0"/>
          </a:p>
        </p:txBody>
      </p:sp>
      <p:pic>
        <p:nvPicPr>
          <p:cNvPr id="24" name="Picture 9" descr="Logo_03.png"/>
          <p:cNvPicPr>
            <a:picLocks noChangeAspect="1"/>
          </p:cNvPicPr>
          <p:nvPr userDrawn="1"/>
        </p:nvPicPr>
        <p:blipFill>
          <a:blip r:embed="rId4" cstate="email">
            <a:extLst>
              <a:ext uri="{28A0092B-C50C-407E-A947-70E740481C1C}">
                <a14:useLocalDpi xmlns:a14="http://schemas.microsoft.com/office/drawing/2010/main" xmlns="" val="0"/>
              </a:ext>
            </a:extLst>
          </a:blip>
          <a:srcRect/>
          <a:stretch>
            <a:fillRect/>
          </a:stretch>
        </p:blipFill>
        <p:spPr bwMode="auto">
          <a:xfrm>
            <a:off x="5300663" y="2087563"/>
            <a:ext cx="2159000"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 name="Straight Connector 25"/>
          <p:cNvCxnSpPr/>
          <p:nvPr userDrawn="1"/>
        </p:nvCxnSpPr>
        <p:spPr>
          <a:xfrm>
            <a:off x="5300663" y="2874963"/>
            <a:ext cx="215900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10809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1">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371600" y="2054689"/>
            <a:ext cx="6400800" cy="994338"/>
          </a:xfrm>
        </p:spPr>
        <p:txBody>
          <a:bodyPr>
            <a:normAutofit/>
          </a:bodyPr>
          <a:lstStyle>
            <a:lvl1pPr>
              <a:defRPr sz="3200" b="0" i="0">
                <a:solidFill>
                  <a:schemeClr val="tx1"/>
                </a:solidFill>
                <a:latin typeface="Helvetica Light"/>
                <a:cs typeface="Helvetica Light"/>
              </a:defRPr>
            </a:lvl1pPr>
          </a:lstStyle>
          <a:p>
            <a:r>
              <a:rPr lang="en-GB" dirty="0" smtClean="0"/>
              <a:t>Section title here</a:t>
            </a:r>
            <a:endParaRPr lang="en-GB" dirty="0"/>
          </a:p>
        </p:txBody>
      </p:sp>
      <p:sp>
        <p:nvSpPr>
          <p:cNvPr id="4" name="Subtitle 2"/>
          <p:cNvSpPr>
            <a:spLocks noGrp="1"/>
          </p:cNvSpPr>
          <p:nvPr>
            <p:ph type="subTitle" idx="1" hasCustomPrompt="1"/>
          </p:nvPr>
        </p:nvSpPr>
        <p:spPr>
          <a:xfrm>
            <a:off x="1371600" y="3051448"/>
            <a:ext cx="6400800" cy="1284247"/>
          </a:xfrm>
        </p:spPr>
        <p:txBody>
          <a:bodyPr>
            <a:normAutofit/>
          </a:bodyPr>
          <a:lstStyle>
            <a:lvl1pPr marL="0" indent="0" algn="ctr">
              <a:buNone/>
              <a:defRPr sz="2400" b="0" i="0">
                <a:solidFill>
                  <a:srgbClr val="565656"/>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Section subtitle</a:t>
            </a:r>
            <a:endParaRPr lang="en-GB" dirty="0"/>
          </a:p>
        </p:txBody>
      </p:sp>
      <p:cxnSp>
        <p:nvCxnSpPr>
          <p:cNvPr id="8" name="Straight Connector 7"/>
          <p:cNvCxnSpPr/>
          <p:nvPr/>
        </p:nvCxnSpPr>
        <p:spPr>
          <a:xfrm flipV="1">
            <a:off x="1371600" y="2967087"/>
            <a:ext cx="6400800" cy="242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b="56103"/>
          <a:stretch/>
        </p:blipFill>
        <p:spPr>
          <a:xfrm>
            <a:off x="972000" y="5736825"/>
            <a:ext cx="7200000" cy="1121175"/>
          </a:xfrm>
          <a:prstGeom prst="rect">
            <a:avLst/>
          </a:prstGeom>
        </p:spPr>
      </p:pic>
      <p:cxnSp>
        <p:nvCxnSpPr>
          <p:cNvPr id="10" name="Straight Connector 9"/>
          <p:cNvCxnSpPr/>
          <p:nvPr userDrawn="1"/>
        </p:nvCxnSpPr>
        <p:spPr>
          <a:xfrm flipV="1">
            <a:off x="1371600" y="2967087"/>
            <a:ext cx="6400800" cy="242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4" name="Picture 13" descr="Logo_03.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pic>
        <p:nvPicPr>
          <p:cNvPr id="15" name="Picture 14" descr="Logo_03.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spTree>
    <p:extLst>
      <p:ext uri="{BB962C8B-B14F-4D97-AF65-F5344CB8AC3E}">
        <p14:creationId xmlns:p14="http://schemas.microsoft.com/office/powerpoint/2010/main" xmlns="" val="363558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71600" y="2054689"/>
            <a:ext cx="6400800" cy="994338"/>
          </a:xfrm>
        </p:spPr>
        <p:txBody>
          <a:bodyPr>
            <a:normAutofit/>
          </a:bodyPr>
          <a:lstStyle>
            <a:lvl1pPr>
              <a:defRPr sz="3200" b="0" i="0">
                <a:solidFill>
                  <a:srgbClr val="FFFFFF"/>
                </a:solidFill>
                <a:latin typeface="Helvetica Light"/>
                <a:cs typeface="Helvetica Light"/>
              </a:defRPr>
            </a:lvl1pPr>
          </a:lstStyle>
          <a:p>
            <a:r>
              <a:rPr lang="en-GB" dirty="0" smtClean="0"/>
              <a:t>Section title here</a:t>
            </a:r>
            <a:endParaRPr lang="en-GB" dirty="0"/>
          </a:p>
        </p:txBody>
      </p:sp>
      <p:sp>
        <p:nvSpPr>
          <p:cNvPr id="10" name="Subtitle 2"/>
          <p:cNvSpPr>
            <a:spLocks noGrp="1"/>
          </p:cNvSpPr>
          <p:nvPr>
            <p:ph type="subTitle" idx="1" hasCustomPrompt="1"/>
          </p:nvPr>
        </p:nvSpPr>
        <p:spPr>
          <a:xfrm>
            <a:off x="1371600" y="3051448"/>
            <a:ext cx="6400800" cy="1284247"/>
          </a:xfrm>
        </p:spPr>
        <p:txBody>
          <a:bodyPr>
            <a:normAutofit/>
          </a:bodyPr>
          <a:lstStyle>
            <a:lvl1pPr marL="0" indent="0" algn="ctr">
              <a:buNone/>
              <a:defRPr sz="2400" b="0" i="0">
                <a:solidFill>
                  <a:schemeClr val="tx2">
                    <a:lumMod val="20000"/>
                    <a:lumOff val="80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Section subtitle</a:t>
            </a:r>
            <a:endParaRPr lang="en-GB" dirty="0"/>
          </a:p>
        </p:txBody>
      </p:sp>
      <p:pic>
        <p:nvPicPr>
          <p:cNvPr id="8" name="Picture 7" descr="Logo 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29"/>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b="56306"/>
          <a:stretch/>
        </p:blipFill>
        <p:spPr>
          <a:xfrm>
            <a:off x="972000" y="5741995"/>
            <a:ext cx="7200000" cy="1116005"/>
          </a:xfrm>
          <a:prstGeom prst="rect">
            <a:avLst/>
          </a:prstGeom>
        </p:spPr>
      </p:pic>
      <p:cxnSp>
        <p:nvCxnSpPr>
          <p:cNvPr id="13" name="Straight Connector 12"/>
          <p:cNvCxnSpPr/>
          <p:nvPr/>
        </p:nvCxnSpPr>
        <p:spPr>
          <a:xfrm flipV="1">
            <a:off x="1371600" y="2967087"/>
            <a:ext cx="6400800" cy="2421"/>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pic>
        <p:nvPicPr>
          <p:cNvPr id="7" name="Picture 6" descr="Logo white.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29"/>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306"/>
          <a:stretch/>
        </p:blipFill>
        <p:spPr>
          <a:xfrm>
            <a:off x="972000" y="5741995"/>
            <a:ext cx="7200000" cy="1116005"/>
          </a:xfrm>
          <a:prstGeom prst="rect">
            <a:avLst/>
          </a:prstGeom>
        </p:spPr>
      </p:pic>
      <p:cxnSp>
        <p:nvCxnSpPr>
          <p:cNvPr id="11" name="Straight Connector 10"/>
          <p:cNvCxnSpPr/>
          <p:nvPr userDrawn="1"/>
        </p:nvCxnSpPr>
        <p:spPr>
          <a:xfrm flipV="1">
            <a:off x="1371600" y="2967087"/>
            <a:ext cx="6400800" cy="2421"/>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29975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3">
    <p:bg>
      <p:bgPr>
        <a:solidFill>
          <a:schemeClr val="accent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71600" y="2054689"/>
            <a:ext cx="6400800" cy="994338"/>
          </a:xfrm>
        </p:spPr>
        <p:txBody>
          <a:bodyPr/>
          <a:lstStyle>
            <a:lvl1pPr>
              <a:defRPr b="0" i="0">
                <a:solidFill>
                  <a:srgbClr val="FFFFFF"/>
                </a:solidFill>
                <a:latin typeface="Helvetica Light"/>
                <a:cs typeface="Helvetica Light"/>
              </a:defRPr>
            </a:lvl1pPr>
          </a:lstStyle>
          <a:p>
            <a:r>
              <a:rPr lang="en-GB" dirty="0" smtClean="0"/>
              <a:t>Section title here</a:t>
            </a:r>
            <a:endParaRPr lang="en-GB" dirty="0"/>
          </a:p>
        </p:txBody>
      </p:sp>
      <p:sp>
        <p:nvSpPr>
          <p:cNvPr id="8" name="Subtitle 2"/>
          <p:cNvSpPr>
            <a:spLocks noGrp="1"/>
          </p:cNvSpPr>
          <p:nvPr>
            <p:ph type="subTitle" idx="1" hasCustomPrompt="1"/>
          </p:nvPr>
        </p:nvSpPr>
        <p:spPr>
          <a:xfrm>
            <a:off x="1371600" y="3051448"/>
            <a:ext cx="6400800" cy="1284247"/>
          </a:xfrm>
        </p:spPr>
        <p:txBody>
          <a:bodyPr/>
          <a:lstStyle>
            <a:lvl1pPr marL="0" indent="0" algn="ctr">
              <a:buNone/>
              <a:defRPr b="0" i="0">
                <a:solidFill>
                  <a:schemeClr val="accent2">
                    <a:lumMod val="20000"/>
                    <a:lumOff val="80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Section subtitle</a:t>
            </a:r>
            <a:endParaRPr lang="en-GB" dirty="0"/>
          </a:p>
        </p:txBody>
      </p:sp>
      <p:pic>
        <p:nvPicPr>
          <p:cNvPr id="9" name="Picture 8" descr="Logo 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29"/>
          </a:xfrm>
          <a:prstGeom prst="rect">
            <a:avLst/>
          </a:prstGeom>
        </p:spPr>
      </p:pic>
      <p:cxnSp>
        <p:nvCxnSpPr>
          <p:cNvPr id="12" name="Straight Connector 11"/>
          <p:cNvCxnSpPr/>
          <p:nvPr/>
        </p:nvCxnSpPr>
        <p:spPr>
          <a:xfrm flipV="1">
            <a:off x="1371600" y="2967087"/>
            <a:ext cx="6400800" cy="2421"/>
          </a:xfrm>
          <a:prstGeom prst="line">
            <a:avLst/>
          </a:prstGeom>
          <a:ln>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rotWithShape="1">
          <a:blip r:embed="rId3" cstate="email">
            <a:extLst>
              <a:ext uri="{28A0092B-C50C-407E-A947-70E740481C1C}">
                <a14:useLocalDpi xmlns:a14="http://schemas.microsoft.com/office/drawing/2010/main" xmlns="" val="0"/>
              </a:ext>
            </a:extLst>
          </a:blip>
          <a:srcRect b="56306"/>
          <a:stretch/>
        </p:blipFill>
        <p:spPr>
          <a:xfrm>
            <a:off x="972000" y="5741995"/>
            <a:ext cx="7200000" cy="1116005"/>
          </a:xfrm>
          <a:prstGeom prst="rect">
            <a:avLst/>
          </a:prstGeom>
        </p:spPr>
      </p:pic>
      <p:pic>
        <p:nvPicPr>
          <p:cNvPr id="10" name="Picture 9" descr="Logo white.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29"/>
          </a:xfrm>
          <a:prstGeom prst="rect">
            <a:avLst/>
          </a:prstGeom>
        </p:spPr>
      </p:pic>
      <p:cxnSp>
        <p:nvCxnSpPr>
          <p:cNvPr id="11" name="Straight Connector 10"/>
          <p:cNvCxnSpPr/>
          <p:nvPr userDrawn="1"/>
        </p:nvCxnSpPr>
        <p:spPr>
          <a:xfrm flipV="1">
            <a:off x="1371600" y="2967087"/>
            <a:ext cx="6400800" cy="2421"/>
          </a:xfrm>
          <a:prstGeom prst="line">
            <a:avLst/>
          </a:prstGeom>
          <a:ln>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306"/>
          <a:stretch/>
        </p:blipFill>
        <p:spPr>
          <a:xfrm>
            <a:off x="972000" y="5741995"/>
            <a:ext cx="7200000" cy="1116005"/>
          </a:xfrm>
          <a:prstGeom prst="rect">
            <a:avLst/>
          </a:prstGeom>
        </p:spPr>
      </p:pic>
    </p:spTree>
    <p:extLst>
      <p:ext uri="{BB962C8B-B14F-4D97-AF65-F5344CB8AC3E}">
        <p14:creationId xmlns:p14="http://schemas.microsoft.com/office/powerpoint/2010/main" xmlns="" val="325079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4">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71600" y="2054689"/>
            <a:ext cx="6400800" cy="994338"/>
          </a:xfrm>
        </p:spPr>
        <p:txBody>
          <a:bodyPr/>
          <a:lstStyle>
            <a:lvl1pPr>
              <a:defRPr b="0" i="0">
                <a:solidFill>
                  <a:srgbClr val="FFFFFF"/>
                </a:solidFill>
                <a:latin typeface="Helvetica Light"/>
                <a:cs typeface="Helvetica Light"/>
              </a:defRPr>
            </a:lvl1pPr>
          </a:lstStyle>
          <a:p>
            <a:r>
              <a:rPr lang="en-GB" dirty="0" smtClean="0"/>
              <a:t>Section title here</a:t>
            </a:r>
            <a:endParaRPr lang="en-GB" dirty="0"/>
          </a:p>
        </p:txBody>
      </p:sp>
      <p:sp>
        <p:nvSpPr>
          <p:cNvPr id="8" name="Subtitle 2"/>
          <p:cNvSpPr>
            <a:spLocks noGrp="1"/>
          </p:cNvSpPr>
          <p:nvPr>
            <p:ph type="subTitle" idx="1" hasCustomPrompt="1"/>
          </p:nvPr>
        </p:nvSpPr>
        <p:spPr>
          <a:xfrm>
            <a:off x="1371600" y="3051448"/>
            <a:ext cx="6400800" cy="1284247"/>
          </a:xfrm>
        </p:spPr>
        <p:txBody>
          <a:bodyPr/>
          <a:lstStyle>
            <a:lvl1pPr marL="0" indent="0" algn="ctr">
              <a:buNone/>
              <a:defRPr b="0" i="0">
                <a:solidFill>
                  <a:schemeClr val="accent1">
                    <a:lumMod val="20000"/>
                    <a:lumOff val="80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Section subtitle</a:t>
            </a:r>
            <a:endParaRPr lang="en-GB" dirty="0"/>
          </a:p>
        </p:txBody>
      </p:sp>
      <p:pic>
        <p:nvPicPr>
          <p:cNvPr id="10" name="Picture 9" descr="Logo white.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29"/>
          </a:xfrm>
          <a:prstGeom prst="rect">
            <a:avLst/>
          </a:prstGeom>
        </p:spPr>
      </p:pic>
      <p:cxnSp>
        <p:nvCxnSpPr>
          <p:cNvPr id="12" name="Straight Connector 11"/>
          <p:cNvCxnSpPr/>
          <p:nvPr/>
        </p:nvCxnSpPr>
        <p:spPr>
          <a:xfrm flipV="1">
            <a:off x="1371600" y="2967087"/>
            <a:ext cx="6400800" cy="2421"/>
          </a:xfrm>
          <a:prstGeom prst="line">
            <a:avLst/>
          </a:prstGeom>
          <a:ln>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rotWithShape="1">
          <a:blip r:embed="rId3" cstate="email">
            <a:extLst>
              <a:ext uri="{28A0092B-C50C-407E-A947-70E740481C1C}">
                <a14:useLocalDpi xmlns:a14="http://schemas.microsoft.com/office/drawing/2010/main" xmlns="" val="0"/>
              </a:ext>
            </a:extLst>
          </a:blip>
          <a:srcRect b="56306"/>
          <a:stretch/>
        </p:blipFill>
        <p:spPr>
          <a:xfrm>
            <a:off x="972000" y="5741995"/>
            <a:ext cx="7200000" cy="1116005"/>
          </a:xfrm>
          <a:prstGeom prst="rect">
            <a:avLst/>
          </a:prstGeom>
        </p:spPr>
      </p:pic>
      <p:pic>
        <p:nvPicPr>
          <p:cNvPr id="9" name="Picture 8" descr="Logo white.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29"/>
          </a:xfrm>
          <a:prstGeom prst="rect">
            <a:avLst/>
          </a:prstGeom>
        </p:spPr>
      </p:pic>
      <p:cxnSp>
        <p:nvCxnSpPr>
          <p:cNvPr id="11" name="Straight Connector 10"/>
          <p:cNvCxnSpPr/>
          <p:nvPr userDrawn="1"/>
        </p:nvCxnSpPr>
        <p:spPr>
          <a:xfrm flipV="1">
            <a:off x="1371600" y="2967087"/>
            <a:ext cx="6400800" cy="2421"/>
          </a:xfrm>
          <a:prstGeom prst="line">
            <a:avLst/>
          </a:prstGeom>
          <a:ln>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306"/>
          <a:stretch/>
        </p:blipFill>
        <p:spPr>
          <a:xfrm>
            <a:off x="972000" y="5741995"/>
            <a:ext cx="7200000" cy="1116005"/>
          </a:xfrm>
          <a:prstGeom prst="rect">
            <a:avLst/>
          </a:prstGeom>
        </p:spPr>
      </p:pic>
    </p:spTree>
    <p:extLst>
      <p:ext uri="{BB962C8B-B14F-4D97-AF65-F5344CB8AC3E}">
        <p14:creationId xmlns:p14="http://schemas.microsoft.com/office/powerpoint/2010/main" xmlns="" val="422962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_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pic>
        <p:nvPicPr>
          <p:cNvPr id="3" name="Picture 2" descr="Logo_03.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spTree>
    <p:extLst>
      <p:ext uri="{BB962C8B-B14F-4D97-AF65-F5344CB8AC3E}">
        <p14:creationId xmlns:p14="http://schemas.microsoft.com/office/powerpoint/2010/main" xmlns="" val="91864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950451"/>
            <a:ext cx="9144000" cy="5907547"/>
          </a:xfrm>
        </p:spPr>
        <p:txBody>
          <a:bodyPr anchor="ctr"/>
          <a:lstStyle>
            <a:lvl1pPr marL="0" indent="0" algn="ctr">
              <a:buNone/>
              <a:defRPr baseline="0">
                <a:latin typeface="Helvetica" pitchFamily="50" charset="0"/>
              </a:defRPr>
            </a:lvl1pPr>
          </a:lstStyle>
          <a:p>
            <a:r>
              <a:rPr lang="en-GB" dirty="0" smtClean="0"/>
              <a:t>Insert full page image</a:t>
            </a:r>
            <a:endParaRPr lang="en-GB" dirty="0"/>
          </a:p>
        </p:txBody>
      </p:sp>
      <p:pic>
        <p:nvPicPr>
          <p:cNvPr id="8" name="Picture 7" descr="Logo_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sp>
        <p:nvSpPr>
          <p:cNvPr id="11" name="Subtitle 2"/>
          <p:cNvSpPr>
            <a:spLocks noGrp="1"/>
          </p:cNvSpPr>
          <p:nvPr>
            <p:ph type="subTitle" idx="1" hasCustomPrompt="1"/>
          </p:nvPr>
        </p:nvSpPr>
        <p:spPr>
          <a:xfrm>
            <a:off x="2245031" y="345375"/>
            <a:ext cx="6305755" cy="437285"/>
          </a:xfrm>
        </p:spPr>
        <p:txBody>
          <a:bodyPr>
            <a:normAutofit/>
          </a:bodyPr>
          <a:lstStyle>
            <a:lvl1pPr marL="0" indent="0" algn="r">
              <a:buNone/>
              <a:defRPr sz="1800" b="0" i="0" baseline="0">
                <a:solidFill>
                  <a:schemeClr val="tx1">
                    <a:tint val="75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Add image caption here</a:t>
            </a:r>
            <a:endParaRPr lang="en-GB" dirty="0"/>
          </a:p>
        </p:txBody>
      </p:sp>
      <p:pic>
        <p:nvPicPr>
          <p:cNvPr id="5" name="Picture 4" descr="Logo_03.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spTree>
    <p:extLst>
      <p:ext uri="{BB962C8B-B14F-4D97-AF65-F5344CB8AC3E}">
        <p14:creationId xmlns:p14="http://schemas.microsoft.com/office/powerpoint/2010/main" xmlns="" val="398637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9761" y="890485"/>
            <a:ext cx="7064478" cy="709715"/>
          </a:xfrm>
        </p:spPr>
        <p:txBody>
          <a:bodyPr/>
          <a:lstStyle>
            <a:lvl1pPr algn="l">
              <a:defRPr b="0" i="0">
                <a:solidFill>
                  <a:srgbClr val="565656"/>
                </a:solidFill>
                <a:latin typeface="Helvetica Light"/>
                <a:cs typeface="Helvetica Light"/>
              </a:defRPr>
            </a:lvl1pPr>
          </a:lstStyle>
          <a:p>
            <a:r>
              <a:rPr lang="en-GB" dirty="0" smtClean="0"/>
              <a:t>Slide title</a:t>
            </a:r>
            <a:endParaRPr lang="en-GB" dirty="0"/>
          </a:p>
        </p:txBody>
      </p:sp>
      <p:sp>
        <p:nvSpPr>
          <p:cNvPr id="3" name="Content Placeholder 2"/>
          <p:cNvSpPr>
            <a:spLocks noGrp="1"/>
          </p:cNvSpPr>
          <p:nvPr>
            <p:ph idx="1" hasCustomPrompt="1"/>
          </p:nvPr>
        </p:nvSpPr>
        <p:spPr>
          <a:xfrm>
            <a:off x="1039761" y="1665753"/>
            <a:ext cx="7064478" cy="3951070"/>
          </a:xfrm>
        </p:spPr>
        <p:txBody>
          <a:bodyPr>
            <a:normAutofit/>
          </a:bodyPr>
          <a:lstStyle>
            <a:lvl1pPr marL="342900" indent="-342900">
              <a:buFont typeface="Arial"/>
              <a:buChar char="•"/>
              <a:defRPr sz="2400" b="0" i="0">
                <a:solidFill>
                  <a:srgbClr val="565656"/>
                </a:solidFill>
                <a:latin typeface="Helvetica Light"/>
                <a:cs typeface="Helvetica Light"/>
              </a:defRPr>
            </a:lvl1pPr>
            <a:lvl2pPr marL="742950" indent="-285750">
              <a:buFont typeface="Arial"/>
              <a:buChar char="•"/>
              <a:defRPr sz="1600" b="0" i="0">
                <a:solidFill>
                  <a:srgbClr val="565656"/>
                </a:solidFill>
                <a:latin typeface="Helvetica Light"/>
                <a:cs typeface="Helvetica Light"/>
              </a:defRPr>
            </a:lvl2pPr>
            <a:lvl3pPr>
              <a:defRPr>
                <a:solidFill>
                  <a:srgbClr val="565656"/>
                </a:solidFill>
              </a:defRPr>
            </a:lvl3pPr>
            <a:lvl4pPr>
              <a:defRPr>
                <a:solidFill>
                  <a:srgbClr val="565656"/>
                </a:solidFill>
              </a:defRPr>
            </a:lvl4pPr>
            <a:lvl5pPr>
              <a:defRPr>
                <a:solidFill>
                  <a:srgbClr val="565656"/>
                </a:solidFill>
              </a:defRPr>
            </a:lvl5pPr>
          </a:lstStyle>
          <a:p>
            <a:pPr lvl="0"/>
            <a:r>
              <a:rPr lang="en-GB" dirty="0" smtClean="0"/>
              <a:t>Slide text here</a:t>
            </a:r>
          </a:p>
          <a:p>
            <a:pPr lvl="1"/>
            <a:r>
              <a:rPr lang="en-GB" dirty="0" smtClean="0"/>
              <a:t>Second level</a:t>
            </a:r>
          </a:p>
        </p:txBody>
      </p:sp>
      <p:pic>
        <p:nvPicPr>
          <p:cNvPr id="8" name="Picture 7" descr="Logo_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cxnSp>
        <p:nvCxnSpPr>
          <p:cNvPr id="13" name="Straight Connector 12"/>
          <p:cNvCxnSpPr/>
          <p:nvPr/>
        </p:nvCxnSpPr>
        <p:spPr>
          <a:xfrm flipV="1">
            <a:off x="1039761" y="1598990"/>
            <a:ext cx="7064478" cy="242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9" name="Picture 8" descr="Logo_03.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cxnSp>
        <p:nvCxnSpPr>
          <p:cNvPr id="10" name="Straight Connector 9"/>
          <p:cNvCxnSpPr/>
          <p:nvPr userDrawn="1"/>
        </p:nvCxnSpPr>
        <p:spPr>
          <a:xfrm flipV="1">
            <a:off x="1039761" y="1598990"/>
            <a:ext cx="7064478" cy="242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103"/>
          <a:stretch/>
        </p:blipFill>
        <p:spPr>
          <a:xfrm>
            <a:off x="972000" y="5736825"/>
            <a:ext cx="7200000" cy="1121175"/>
          </a:xfrm>
          <a:prstGeom prst="rect">
            <a:avLst/>
          </a:prstGeom>
        </p:spPr>
      </p:pic>
    </p:spTree>
    <p:extLst>
      <p:ext uri="{BB962C8B-B14F-4D97-AF65-F5344CB8AC3E}">
        <p14:creationId xmlns:p14="http://schemas.microsoft.com/office/powerpoint/2010/main" xmlns="" val="25894386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9761" y="884263"/>
            <a:ext cx="7064478" cy="709714"/>
          </a:xfrm>
        </p:spPr>
        <p:txBody>
          <a:bodyPr/>
          <a:lstStyle>
            <a:lvl1pPr algn="l">
              <a:defRPr b="0" i="0">
                <a:latin typeface="Helvetica Light"/>
                <a:cs typeface="Helvetica Light"/>
              </a:defRPr>
            </a:lvl1pPr>
          </a:lstStyle>
          <a:p>
            <a:r>
              <a:rPr lang="en-GB" dirty="0" smtClean="0"/>
              <a:t>Two column layout</a:t>
            </a:r>
            <a:endParaRPr lang="en-GB" dirty="0"/>
          </a:p>
        </p:txBody>
      </p:sp>
      <p:sp>
        <p:nvSpPr>
          <p:cNvPr id="4" name="Content Placeholder 3"/>
          <p:cNvSpPr>
            <a:spLocks noGrp="1"/>
          </p:cNvSpPr>
          <p:nvPr>
            <p:ph sz="half" idx="2" hasCustomPrompt="1"/>
          </p:nvPr>
        </p:nvSpPr>
        <p:spPr>
          <a:xfrm>
            <a:off x="4665407" y="1665753"/>
            <a:ext cx="3438832" cy="3951070"/>
          </a:xfrm>
        </p:spPr>
        <p:txBody>
          <a:bodyPr/>
          <a:lstStyle>
            <a:lvl1pPr marL="342900" indent="-342900">
              <a:buFont typeface="Arial"/>
              <a:buChar char="•"/>
              <a:defRPr sz="2400" b="0" i="0">
                <a:latin typeface="Helvetica Light"/>
                <a:cs typeface="Helvetica Light"/>
              </a:defRPr>
            </a:lvl1pPr>
            <a:lvl2pPr marL="742950" indent="-285750">
              <a:buFont typeface="Arial"/>
              <a:buChar char="•"/>
              <a:defRPr sz="1600" b="0" i="0">
                <a:latin typeface="Helvetica Light"/>
                <a:cs typeface="Helvetica Light"/>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Column two</a:t>
            </a:r>
          </a:p>
          <a:p>
            <a:pPr lvl="1"/>
            <a:r>
              <a:rPr lang="en-GB" dirty="0" smtClean="0"/>
              <a:t>Second level</a:t>
            </a:r>
          </a:p>
        </p:txBody>
      </p:sp>
      <p:pic>
        <p:nvPicPr>
          <p:cNvPr id="10" name="Picture 9" descr="Logo_03.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sp>
        <p:nvSpPr>
          <p:cNvPr id="13" name="Content Placeholder 3"/>
          <p:cNvSpPr>
            <a:spLocks noGrp="1"/>
          </p:cNvSpPr>
          <p:nvPr>
            <p:ph sz="half" idx="10" hasCustomPrompt="1"/>
          </p:nvPr>
        </p:nvSpPr>
        <p:spPr>
          <a:xfrm>
            <a:off x="1043039" y="1665753"/>
            <a:ext cx="3438832" cy="3951070"/>
          </a:xfrm>
        </p:spPr>
        <p:txBody>
          <a:bodyPr/>
          <a:lstStyle>
            <a:lvl1pPr marL="342900" indent="-342900">
              <a:buFont typeface="Arial"/>
              <a:buChar char="•"/>
              <a:defRPr sz="2400" b="0" i="0">
                <a:latin typeface="Helvetica Light"/>
                <a:cs typeface="Helvetica Light"/>
              </a:defRPr>
            </a:lvl1pPr>
            <a:lvl2pPr marL="742950" indent="-285750">
              <a:buFont typeface="Arial"/>
              <a:buChar char="•"/>
              <a:defRPr sz="1600" b="0" i="0">
                <a:latin typeface="Helvetica Light"/>
                <a:cs typeface="Helvetica Light"/>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Column one</a:t>
            </a:r>
          </a:p>
          <a:p>
            <a:pPr lvl="1"/>
            <a:r>
              <a:rPr lang="en-GB" dirty="0" smtClean="0"/>
              <a:t>Second level</a:t>
            </a:r>
          </a:p>
        </p:txBody>
      </p:sp>
      <p:cxnSp>
        <p:nvCxnSpPr>
          <p:cNvPr id="14" name="Straight Connector 13"/>
          <p:cNvCxnSpPr/>
          <p:nvPr/>
        </p:nvCxnSpPr>
        <p:spPr>
          <a:xfrm flipV="1">
            <a:off x="1039761" y="1598990"/>
            <a:ext cx="7064478" cy="242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8" name="Picture 7" descr="Logo_03.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477414" y="348403"/>
            <a:ext cx="1080000" cy="303830"/>
          </a:xfrm>
          <a:prstGeom prst="rect">
            <a:avLst/>
          </a:prstGeom>
        </p:spPr>
      </p:pic>
      <p:cxnSp>
        <p:nvCxnSpPr>
          <p:cNvPr id="11" name="Straight Connector 10"/>
          <p:cNvCxnSpPr/>
          <p:nvPr userDrawn="1"/>
        </p:nvCxnSpPr>
        <p:spPr>
          <a:xfrm flipV="1">
            <a:off x="1039761" y="1598990"/>
            <a:ext cx="7064478" cy="242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userDrawn="1"/>
        </p:nvPicPr>
        <p:blipFill rotWithShape="1">
          <a:blip r:embed="rId3" cstate="email">
            <a:extLst>
              <a:ext uri="{28A0092B-C50C-407E-A947-70E740481C1C}">
                <a14:useLocalDpi xmlns:a14="http://schemas.microsoft.com/office/drawing/2010/main" xmlns="" val="0"/>
              </a:ext>
            </a:extLst>
          </a:blip>
          <a:srcRect b="56103"/>
          <a:stretch/>
        </p:blipFill>
        <p:spPr>
          <a:xfrm>
            <a:off x="972000" y="5736825"/>
            <a:ext cx="7200000" cy="1121175"/>
          </a:xfrm>
          <a:prstGeom prst="rect">
            <a:avLst/>
          </a:prstGeom>
        </p:spPr>
      </p:pic>
    </p:spTree>
    <p:extLst>
      <p:ext uri="{BB962C8B-B14F-4D97-AF65-F5344CB8AC3E}">
        <p14:creationId xmlns:p14="http://schemas.microsoft.com/office/powerpoint/2010/main" xmlns="" val="360743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xmlns="" val="13494031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txStyles>
    <p:titleStyle>
      <a:lvl1pPr algn="ctr" defTabSz="914400" rtl="0" eaLnBrk="1" latinLnBrk="0" hangingPunct="1">
        <a:spcBef>
          <a:spcPct val="0"/>
        </a:spcBef>
        <a:buNone/>
        <a:defRPr sz="3200" b="0" i="0" kern="1200">
          <a:solidFill>
            <a:schemeClr val="tx1">
              <a:lumMod val="75000"/>
              <a:lumOff val="25000"/>
            </a:schemeClr>
          </a:solidFill>
          <a:latin typeface="Helvetica Light"/>
          <a:ea typeface="+mj-ea"/>
          <a:cs typeface="Helvetica Light"/>
        </a:defRPr>
      </a:lvl1pPr>
    </p:titleStyle>
    <p:bodyStyle>
      <a:lvl1pPr marL="342900" indent="-342900" algn="l" defTabSz="914400" rtl="0" eaLnBrk="1" latinLnBrk="0" hangingPunct="1">
        <a:spcBef>
          <a:spcPct val="20000"/>
        </a:spcBef>
        <a:buSzPct val="75000"/>
        <a:buFont typeface="Lucida Grande"/>
        <a:buChar char="◆"/>
        <a:defRPr sz="2400" b="0" i="0" kern="1200">
          <a:solidFill>
            <a:srgbClr val="565656"/>
          </a:solidFill>
          <a:latin typeface="Helvetica Light"/>
          <a:ea typeface="+mn-ea"/>
          <a:cs typeface="Helvetica Light"/>
        </a:defRPr>
      </a:lvl1pPr>
      <a:lvl2pPr marL="742950" indent="-285750" algn="l" defTabSz="914400" rtl="0" eaLnBrk="1" latinLnBrk="0" hangingPunct="1">
        <a:spcBef>
          <a:spcPct val="20000"/>
        </a:spcBef>
        <a:buSzPct val="50000"/>
        <a:buFont typeface="Arial"/>
        <a:buChar char="◆"/>
        <a:defRPr sz="1600" b="0" i="0" kern="1200">
          <a:solidFill>
            <a:srgbClr val="565656"/>
          </a:solidFill>
          <a:latin typeface="Helvetica Light"/>
          <a:ea typeface="+mn-ea"/>
          <a:cs typeface="Helvetica Light"/>
        </a:defRPr>
      </a:lvl2pPr>
      <a:lvl3pPr marL="1143000" indent="-228600" algn="l" defTabSz="914400" rtl="0" eaLnBrk="1" latinLnBrk="0" hangingPunct="1">
        <a:spcBef>
          <a:spcPct val="20000"/>
        </a:spcBef>
        <a:buFont typeface="Arial" pitchFamily="34" charset="0"/>
        <a:buChar char="•"/>
        <a:defRPr sz="2400" b="0" i="0" kern="1200">
          <a:solidFill>
            <a:srgbClr val="565656"/>
          </a:solidFill>
          <a:latin typeface="Helvetica Neue UltraLight"/>
          <a:ea typeface="+mn-ea"/>
          <a:cs typeface="Helvetica Neue UltraLight"/>
        </a:defRPr>
      </a:lvl3pPr>
      <a:lvl4pPr marL="1600200" indent="-228600" algn="l" defTabSz="914400" rtl="0" eaLnBrk="1" latinLnBrk="0" hangingPunct="1">
        <a:spcBef>
          <a:spcPct val="20000"/>
        </a:spcBef>
        <a:buFont typeface="Arial" pitchFamily="34" charset="0"/>
        <a:buChar char="–"/>
        <a:defRPr sz="2000" b="0" i="0" kern="1200">
          <a:solidFill>
            <a:srgbClr val="565656"/>
          </a:solidFill>
          <a:latin typeface="Helvetica Neue UltraLight"/>
          <a:ea typeface="+mn-ea"/>
          <a:cs typeface="Helvetica Neue UltraLight"/>
        </a:defRPr>
      </a:lvl4pPr>
      <a:lvl5pPr marL="2057400" indent="-228600" algn="l" defTabSz="914400" rtl="0" eaLnBrk="1" latinLnBrk="0" hangingPunct="1">
        <a:spcBef>
          <a:spcPct val="20000"/>
        </a:spcBef>
        <a:buFont typeface="Arial" pitchFamily="34" charset="0"/>
        <a:buChar char="»"/>
        <a:defRPr sz="2000" b="0" i="0" kern="1200">
          <a:solidFill>
            <a:srgbClr val="565656"/>
          </a:solidFill>
          <a:latin typeface="Helvetica Neue UltraLight"/>
          <a:ea typeface="+mn-ea"/>
          <a:cs typeface="Helvetica Neue Ultra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s.uren@forumforthefuture.org?subject=FMI%20-%20Sustainability%20Summit:%20your%20talk%20on%20sustainable%20value%20networks"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hyperlink" Target="http://www.twitter.com/sallyur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89580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Insect-kebab-1.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15268" b="15268"/>
          <a:stretch>
            <a:fillRect/>
          </a:stretch>
        </p:blipFill>
        <p:spPr/>
      </p:pic>
      <p:sp>
        <p:nvSpPr>
          <p:cNvPr id="3" name="Subtitle 2"/>
          <p:cNvSpPr>
            <a:spLocks noGrp="1"/>
          </p:cNvSpPr>
          <p:nvPr>
            <p:ph type="subTitle" idx="1"/>
          </p:nvPr>
        </p:nvSpPr>
        <p:spPr/>
        <p:txBody>
          <a:bodyPr/>
          <a:lstStyle/>
          <a:p>
            <a:r>
              <a:rPr lang="en-US" dirty="0" smtClean="0"/>
              <a:t>Another </a:t>
            </a:r>
            <a:r>
              <a:rPr lang="en-US" dirty="0" smtClean="0">
                <a:solidFill>
                  <a:srgbClr val="D40E8C"/>
                </a:solidFill>
              </a:rPr>
              <a:t>new normal</a:t>
            </a:r>
            <a:r>
              <a:rPr lang="en-US" dirty="0" smtClean="0"/>
              <a:t>?</a:t>
            </a:r>
            <a:endParaRPr lang="en-US" dirty="0"/>
          </a:p>
        </p:txBody>
      </p:sp>
    </p:spTree>
    <p:extLst>
      <p:ext uri="{BB962C8B-B14F-4D97-AF65-F5344CB8AC3E}">
        <p14:creationId xmlns:p14="http://schemas.microsoft.com/office/powerpoint/2010/main" xmlns="" val="792607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350" dirty="0"/>
              <a:t>2. Health and nutrition are taking center stage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447190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 Health and nutrition are taking center stage</a:t>
            </a:r>
            <a:endParaRPr lang="en-US" dirty="0"/>
          </a:p>
        </p:txBody>
      </p:sp>
      <p:pic>
        <p:nvPicPr>
          <p:cNvPr id="4" name="Picture Placeholder 3" descr="503567337.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5868" b="5868"/>
          <a:stretch>
            <a:fillRect/>
          </a:stretch>
        </p:blipFill>
        <p:spPr>
          <a:prstGeom prst="rect">
            <a:avLst/>
          </a:prstGeom>
        </p:spPr>
      </p:pic>
      <p:sp>
        <p:nvSpPr>
          <p:cNvPr id="5" name="TextBox 4"/>
          <p:cNvSpPr txBox="1"/>
          <p:nvPr/>
        </p:nvSpPr>
        <p:spPr>
          <a:xfrm>
            <a:off x="6481638" y="5337822"/>
            <a:ext cx="2510905" cy="1323439"/>
          </a:xfrm>
          <a:prstGeom prst="rect">
            <a:avLst/>
          </a:prstGeom>
          <a:noFill/>
        </p:spPr>
        <p:txBody>
          <a:bodyPr wrap="square" rtlCol="0">
            <a:spAutoFit/>
          </a:bodyPr>
          <a:lstStyle/>
          <a:p>
            <a:pPr algn="r"/>
            <a:r>
              <a:rPr lang="en-GB" sz="1600" dirty="0">
                <a:solidFill>
                  <a:schemeClr val="bg1"/>
                </a:solidFill>
                <a:latin typeface="Helvetica Light"/>
                <a:cs typeface="Helvetica Light"/>
              </a:rPr>
              <a:t>Additional medical spending due to obesity in US is now $190 billion </a:t>
            </a:r>
            <a:r>
              <a:rPr lang="en-GB" sz="1600" dirty="0" smtClean="0">
                <a:solidFill>
                  <a:schemeClr val="bg1"/>
                </a:solidFill>
                <a:latin typeface="Helvetica Light"/>
                <a:cs typeface="Helvetica Light"/>
              </a:rPr>
              <a:t>per </a:t>
            </a:r>
            <a:r>
              <a:rPr lang="en-GB" sz="1600" dirty="0">
                <a:solidFill>
                  <a:schemeClr val="bg1"/>
                </a:solidFill>
                <a:latin typeface="Helvetica Light"/>
                <a:cs typeface="Helvetica Light"/>
              </a:rPr>
              <a:t>year &amp; now exceeds even </a:t>
            </a:r>
            <a:r>
              <a:rPr lang="en-GB" sz="1600" dirty="0" smtClean="0">
                <a:solidFill>
                  <a:schemeClr val="bg1"/>
                </a:solidFill>
                <a:latin typeface="Helvetica Light"/>
                <a:cs typeface="Helvetica Light"/>
              </a:rPr>
              <a:t>that for smoking</a:t>
            </a:r>
            <a:endParaRPr lang="en-GB" sz="1600" dirty="0">
              <a:solidFill>
                <a:schemeClr val="bg1"/>
              </a:solidFill>
              <a:latin typeface="Helvetica Light"/>
              <a:cs typeface="Helvetica Light"/>
            </a:endParaRPr>
          </a:p>
        </p:txBody>
      </p:sp>
    </p:spTree>
    <p:extLst>
      <p:ext uri="{BB962C8B-B14F-4D97-AF65-F5344CB8AC3E}">
        <p14:creationId xmlns:p14="http://schemas.microsoft.com/office/powerpoint/2010/main" xmlns="" val="2194726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People are taking more responsibility for their health</a:t>
            </a:r>
            <a:endParaRPr lang="en-US" dirty="0"/>
          </a:p>
        </p:txBody>
      </p:sp>
      <p:pic>
        <p:nvPicPr>
          <p:cNvPr id="7" name="Picture Placeholder 3" descr="Live better, together! | PatientsLikeMe.png"/>
          <p:cNvPicPr>
            <a:picLocks noGrp="1" noChangeAspect="1"/>
          </p:cNvPicPr>
          <p:nvPr>
            <p:ph type="pic" sz="quarter" idx="10"/>
          </p:nvPr>
        </p:nvPicPr>
        <p:blipFill rotWithShape="1">
          <a:blip r:embed="rId3" cstate="email">
            <a:extLst>
              <a:ext uri="{28A0092B-C50C-407E-A947-70E740481C1C}">
                <a14:useLocalDpi xmlns:a14="http://schemas.microsoft.com/office/drawing/2010/main" xmlns="" val="0"/>
              </a:ext>
            </a:extLst>
          </a:blip>
          <a:srcRect t="10242" r="634" b="8151"/>
          <a:stretch/>
        </p:blipFill>
        <p:spPr>
          <a:xfrm>
            <a:off x="0" y="950451"/>
            <a:ext cx="9144000" cy="4820993"/>
          </a:xfrm>
          <a:prstGeom prst="rect">
            <a:avLst/>
          </a:prstGeom>
        </p:spPr>
      </p:pic>
    </p:spTree>
    <p:extLst>
      <p:ext uri="{BB962C8B-B14F-4D97-AF65-F5344CB8AC3E}">
        <p14:creationId xmlns:p14="http://schemas.microsoft.com/office/powerpoint/2010/main" xmlns="" val="3793952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3. The digital explosion</a:t>
            </a:r>
            <a:endParaRPr lang="en-US" sz="2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89234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3. The digital explosion</a:t>
            </a:r>
            <a:endParaRPr lang="en-US" dirty="0"/>
          </a:p>
        </p:txBody>
      </p:sp>
      <p:pic>
        <p:nvPicPr>
          <p:cNvPr id="7" name="Picture 6" descr="Cheap-smart-phone.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109470" y="1449332"/>
            <a:ext cx="2636520" cy="4809744"/>
          </a:xfrm>
          <a:prstGeom prst="rect">
            <a:avLst/>
          </a:prstGeom>
        </p:spPr>
      </p:pic>
      <p:sp>
        <p:nvSpPr>
          <p:cNvPr id="9" name="Rectangle 8"/>
          <p:cNvSpPr/>
          <p:nvPr/>
        </p:nvSpPr>
        <p:spPr>
          <a:xfrm>
            <a:off x="4185379" y="3730427"/>
            <a:ext cx="4078513" cy="2308324"/>
          </a:xfrm>
          <a:prstGeom prst="rect">
            <a:avLst/>
          </a:prstGeom>
        </p:spPr>
        <p:txBody>
          <a:bodyPr wrap="square">
            <a:spAutoFit/>
          </a:bodyPr>
          <a:lstStyle/>
          <a:p>
            <a:pPr algn="r"/>
            <a:r>
              <a:rPr lang="en-GB" sz="2400" dirty="0">
                <a:solidFill>
                  <a:srgbClr val="565656"/>
                </a:solidFill>
                <a:latin typeface="Helvetica Light"/>
                <a:ea typeface="ＭＳ Ｐゴシック" charset="0"/>
                <a:cs typeface="Helvetica Light"/>
              </a:rPr>
              <a:t>Of the world’s 7 billion people, </a:t>
            </a:r>
            <a:r>
              <a:rPr lang="en-GB" sz="2400" dirty="0">
                <a:solidFill>
                  <a:srgbClr val="D40E8C"/>
                </a:solidFill>
                <a:latin typeface="Helvetica Light"/>
                <a:ea typeface="ＭＳ Ｐゴシック" charset="0"/>
                <a:cs typeface="Helvetica Light"/>
              </a:rPr>
              <a:t>6 billion </a:t>
            </a:r>
            <a:r>
              <a:rPr lang="en-GB" sz="2400" dirty="0">
                <a:solidFill>
                  <a:srgbClr val="565656"/>
                </a:solidFill>
                <a:latin typeface="Helvetica Light"/>
                <a:ea typeface="ＭＳ Ｐゴシック" charset="0"/>
                <a:cs typeface="Helvetica Light"/>
              </a:rPr>
              <a:t>have mobile phones.</a:t>
            </a:r>
          </a:p>
          <a:p>
            <a:pPr algn="r"/>
            <a:endParaRPr lang="en-GB" sz="2400" dirty="0">
              <a:solidFill>
                <a:srgbClr val="565656"/>
              </a:solidFill>
              <a:latin typeface="Helvetica Light"/>
              <a:ea typeface="ＭＳ Ｐゴシック" charset="0"/>
              <a:cs typeface="Helvetica Light"/>
            </a:endParaRPr>
          </a:p>
          <a:p>
            <a:pPr algn="r"/>
            <a:r>
              <a:rPr lang="en-GB" sz="2400" dirty="0">
                <a:solidFill>
                  <a:srgbClr val="565656"/>
                </a:solidFill>
                <a:latin typeface="Helvetica Light"/>
                <a:ea typeface="ＭＳ Ｐゴシック" charset="0"/>
                <a:cs typeface="Helvetica Light"/>
              </a:rPr>
              <a:t>O</a:t>
            </a:r>
            <a:r>
              <a:rPr lang="en-GB" sz="2400" dirty="0" smtClean="0">
                <a:solidFill>
                  <a:srgbClr val="565656"/>
                </a:solidFill>
                <a:latin typeface="Helvetica Light"/>
                <a:ea typeface="ＭＳ Ｐゴシック" charset="0"/>
                <a:cs typeface="Helvetica Light"/>
              </a:rPr>
              <a:t>nly </a:t>
            </a:r>
            <a:r>
              <a:rPr lang="en-GB" sz="2400" dirty="0">
                <a:solidFill>
                  <a:schemeClr val="accent1"/>
                </a:solidFill>
                <a:latin typeface="Helvetica Light"/>
                <a:ea typeface="ＭＳ Ｐゴシック" charset="0"/>
                <a:cs typeface="Helvetica Light"/>
              </a:rPr>
              <a:t>4.5 billion </a:t>
            </a:r>
            <a:r>
              <a:rPr lang="en-GB" sz="2400" dirty="0">
                <a:solidFill>
                  <a:srgbClr val="565656"/>
                </a:solidFill>
                <a:latin typeface="Helvetica Light"/>
                <a:ea typeface="ＭＳ Ｐゴシック" charset="0"/>
                <a:cs typeface="Helvetica Light"/>
              </a:rPr>
              <a:t>have </a:t>
            </a:r>
          </a:p>
          <a:p>
            <a:pPr algn="r"/>
            <a:r>
              <a:rPr lang="en-GB" sz="2400" dirty="0" smtClean="0">
                <a:solidFill>
                  <a:srgbClr val="565656"/>
                </a:solidFill>
                <a:latin typeface="Helvetica Light"/>
                <a:ea typeface="ＭＳ Ｐゴシック" charset="0"/>
                <a:cs typeface="Helvetica Light"/>
              </a:rPr>
              <a:t>access </a:t>
            </a:r>
            <a:r>
              <a:rPr lang="en-GB" sz="2400" dirty="0">
                <a:solidFill>
                  <a:srgbClr val="565656"/>
                </a:solidFill>
                <a:latin typeface="Helvetica Light"/>
                <a:ea typeface="ＭＳ Ｐゴシック" charset="0"/>
                <a:cs typeface="Helvetica Light"/>
              </a:rPr>
              <a:t>to sanitation. </a:t>
            </a:r>
          </a:p>
        </p:txBody>
      </p:sp>
    </p:spTree>
    <p:extLst>
      <p:ext uri="{BB962C8B-B14F-4D97-AF65-F5344CB8AC3E}">
        <p14:creationId xmlns:p14="http://schemas.microsoft.com/office/powerpoint/2010/main" xmlns="" val="2568930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Virtual-retail-trend.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1377" b="1377"/>
          <a:stretch>
            <a:fillRect/>
          </a:stretch>
        </p:blipFill>
        <p:spPr/>
      </p:pic>
      <p:sp>
        <p:nvSpPr>
          <p:cNvPr id="7" name="TextBox 6"/>
          <p:cNvSpPr txBox="1"/>
          <p:nvPr/>
        </p:nvSpPr>
        <p:spPr>
          <a:xfrm>
            <a:off x="2120797" y="1102579"/>
            <a:ext cx="4934760" cy="646331"/>
          </a:xfrm>
          <a:prstGeom prst="rect">
            <a:avLst/>
          </a:prstGeom>
          <a:noFill/>
        </p:spPr>
        <p:txBody>
          <a:bodyPr wrap="square" rtlCol="0">
            <a:spAutoFit/>
          </a:bodyPr>
          <a:lstStyle/>
          <a:p>
            <a:pPr algn="ctr"/>
            <a:r>
              <a:rPr lang="en-GB" dirty="0">
                <a:solidFill>
                  <a:schemeClr val="bg1"/>
                </a:solidFill>
                <a:latin typeface="Helvetica Light"/>
                <a:cs typeface="Helvetica Light"/>
              </a:rPr>
              <a:t>…unleashing a wave of disruptive business models with </a:t>
            </a:r>
            <a:r>
              <a:rPr lang="en-GB" dirty="0">
                <a:solidFill>
                  <a:schemeClr val="accent1"/>
                </a:solidFill>
                <a:latin typeface="Helvetica Light"/>
                <a:cs typeface="Helvetica Light"/>
              </a:rPr>
              <a:t>digital technology</a:t>
            </a:r>
            <a:r>
              <a:rPr lang="en-GB" dirty="0">
                <a:solidFill>
                  <a:schemeClr val="bg1"/>
                </a:solidFill>
                <a:latin typeface="Helvetica Light"/>
                <a:cs typeface="Helvetica Light"/>
              </a:rPr>
              <a:t> at their heart</a:t>
            </a:r>
            <a:endParaRPr lang="en-US" dirty="0">
              <a:solidFill>
                <a:schemeClr val="bg1"/>
              </a:solidFill>
              <a:latin typeface="Helvetica Light"/>
              <a:cs typeface="Helvetica Ligh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652992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Subtitle 2"/>
          <p:cNvSpPr>
            <a:spLocks noGrp="1"/>
          </p:cNvSpPr>
          <p:nvPr>
            <p:ph type="subTitle" idx="1"/>
          </p:nvPr>
        </p:nvSpPr>
        <p:spPr/>
        <p:txBody>
          <a:bodyPr/>
          <a:lstStyle/>
          <a:p>
            <a:endParaRPr lang="en-US"/>
          </a:p>
        </p:txBody>
      </p:sp>
      <p:pic>
        <p:nvPicPr>
          <p:cNvPr id="4" name="Picture 3" descr="Screenshot 09:08:2014 20:44.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15637" y="950451"/>
            <a:ext cx="8312727" cy="2708308"/>
          </a:xfrm>
          <a:prstGeom prst="rect">
            <a:avLst/>
          </a:prstGeom>
        </p:spPr>
      </p:pic>
      <p:grpSp>
        <p:nvGrpSpPr>
          <p:cNvPr id="5" name="Group 4"/>
          <p:cNvGrpSpPr>
            <a:grpSpLocks noChangeAspect="1"/>
          </p:cNvGrpSpPr>
          <p:nvPr/>
        </p:nvGrpSpPr>
        <p:grpSpPr>
          <a:xfrm>
            <a:off x="4572000" y="4799582"/>
            <a:ext cx="3770446" cy="1012670"/>
            <a:chOff x="3742086" y="4322747"/>
            <a:chExt cx="7518400" cy="2019300"/>
          </a:xfrm>
        </p:grpSpPr>
        <p:sp>
          <p:nvSpPr>
            <p:cNvPr id="6" name="Rectangle 5"/>
            <p:cNvSpPr/>
            <p:nvPr/>
          </p:nvSpPr>
          <p:spPr>
            <a:xfrm>
              <a:off x="3742086" y="4322747"/>
              <a:ext cx="7518400" cy="2019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742086" y="4322747"/>
              <a:ext cx="7518400" cy="2019300"/>
            </a:xfrm>
            <a:prstGeom prst="rect">
              <a:avLst/>
            </a:prstGeom>
          </p:spPr>
        </p:pic>
      </p:grpSp>
      <p:pic>
        <p:nvPicPr>
          <p:cNvPr id="8" name="Picture 7" descr="Screenshot 09:08:2014 20:50.pn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38934" y="3812878"/>
            <a:ext cx="3566491" cy="2966774"/>
          </a:xfrm>
          <a:prstGeom prst="rect">
            <a:avLst/>
          </a:prstGeom>
        </p:spPr>
      </p:pic>
    </p:spTree>
    <p:extLst>
      <p:ext uri="{BB962C8B-B14F-4D97-AF65-F5344CB8AC3E}">
        <p14:creationId xmlns:p14="http://schemas.microsoft.com/office/powerpoint/2010/main" xmlns="" val="349734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866" y="2054689"/>
            <a:ext cx="6514267" cy="994338"/>
          </a:xfrm>
        </p:spPr>
        <p:txBody>
          <a:bodyPr>
            <a:normAutofit/>
          </a:bodyPr>
          <a:lstStyle/>
          <a:p>
            <a:r>
              <a:rPr lang="en-US" sz="2800" dirty="0" smtClean="0"/>
              <a:t>4. Entering an era of ultra-transparency</a:t>
            </a:r>
            <a:endParaRPr lang="en-US" sz="2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072643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Nowhere to hide  </a:t>
            </a:r>
            <a:endParaRPr lang="en-GB" dirty="0"/>
          </a:p>
        </p:txBody>
      </p:sp>
      <p:pic>
        <p:nvPicPr>
          <p:cNvPr id="5" name="Picture 4" descr="Horsemeat-scandal-the-ABP-001.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39761" y="1976036"/>
            <a:ext cx="4075395" cy="3357478"/>
          </a:xfrm>
          <a:prstGeom prst="rect">
            <a:avLst/>
          </a:prstGeom>
        </p:spPr>
      </p:pic>
      <p:pic>
        <p:nvPicPr>
          <p:cNvPr id="12" name="Picture 11" descr="Barcoo.jpg"/>
          <p:cNvPicPr>
            <a:picLocks noChangeAspect="1"/>
          </p:cNvPicPr>
          <p:nvPr/>
        </p:nvPicPr>
        <p:blipFill rotWithShape="1">
          <a:blip r:embed="rId4" cstate="email">
            <a:extLst>
              <a:ext uri="{28A0092B-C50C-407E-A947-70E740481C1C}">
                <a14:useLocalDpi xmlns:a14="http://schemas.microsoft.com/office/drawing/2010/main" xmlns="" val="0"/>
              </a:ext>
            </a:extLst>
          </a:blip>
          <a:srcRect l="52617"/>
          <a:stretch/>
        </p:blipFill>
        <p:spPr>
          <a:xfrm>
            <a:off x="5658555" y="2028172"/>
            <a:ext cx="2445683" cy="3253212"/>
          </a:xfrm>
          <a:prstGeom prst="rect">
            <a:avLst/>
          </a:prstGeom>
        </p:spPr>
      </p:pic>
    </p:spTree>
    <p:extLst>
      <p:ext uri="{BB962C8B-B14F-4D97-AF65-F5344CB8AC3E}">
        <p14:creationId xmlns:p14="http://schemas.microsoft.com/office/powerpoint/2010/main" xmlns="" val="3174258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67992"/>
            <a:ext cx="6400800" cy="1339926"/>
          </a:xfrm>
        </p:spPr>
        <p:txBody>
          <a:bodyPr>
            <a:normAutofit fontScale="90000"/>
          </a:bodyPr>
          <a:lstStyle/>
          <a:p>
            <a:pPr>
              <a:lnSpc>
                <a:spcPct val="120000"/>
              </a:lnSpc>
            </a:pPr>
            <a:r>
              <a:rPr lang="en-US" dirty="0" smtClean="0">
                <a:solidFill>
                  <a:schemeClr val="tx2"/>
                </a:solidFill>
              </a:rPr>
              <a:t>Sustainable value networks for the global food system: why and how?</a:t>
            </a:r>
            <a:endParaRPr lang="en-US" dirty="0">
              <a:solidFill>
                <a:schemeClr val="tx2"/>
              </a:solidFill>
              <a:latin typeface="Helvetica Light"/>
            </a:endParaRPr>
          </a:p>
        </p:txBody>
      </p:sp>
      <p:sp>
        <p:nvSpPr>
          <p:cNvPr id="3" name="Subtitle 2"/>
          <p:cNvSpPr>
            <a:spLocks noGrp="1"/>
          </p:cNvSpPr>
          <p:nvPr>
            <p:ph type="subTitle" idx="1"/>
          </p:nvPr>
        </p:nvSpPr>
        <p:spPr>
          <a:xfrm>
            <a:off x="1371600" y="3051448"/>
            <a:ext cx="6400800" cy="1417326"/>
          </a:xfrm>
        </p:spPr>
        <p:txBody>
          <a:bodyPr>
            <a:normAutofit/>
          </a:bodyPr>
          <a:lstStyle/>
          <a:p>
            <a:pPr>
              <a:lnSpc>
                <a:spcPct val="120000"/>
              </a:lnSpc>
            </a:pPr>
            <a:r>
              <a:rPr lang="en-US" dirty="0">
                <a:solidFill>
                  <a:schemeClr val="accent1"/>
                </a:solidFill>
                <a:latin typeface="Helvetica Light"/>
              </a:rPr>
              <a:t>@</a:t>
            </a:r>
            <a:r>
              <a:rPr lang="en-US" dirty="0" err="1" smtClean="0">
                <a:solidFill>
                  <a:schemeClr val="accent1"/>
                </a:solidFill>
                <a:latin typeface="Helvetica Light"/>
              </a:rPr>
              <a:t>SallyUren</a:t>
            </a:r>
            <a:endParaRPr lang="en-US" dirty="0">
              <a:solidFill>
                <a:schemeClr val="accent1"/>
              </a:solidFill>
            </a:endParaRPr>
          </a:p>
          <a:p>
            <a:pPr>
              <a:lnSpc>
                <a:spcPct val="120000"/>
              </a:lnSpc>
            </a:pPr>
            <a:r>
              <a:rPr lang="en-US" sz="1800" dirty="0" smtClean="0">
                <a:latin typeface="Helvetica Light"/>
              </a:rPr>
              <a:t>Forum for the Future</a:t>
            </a:r>
          </a:p>
          <a:p>
            <a:pPr>
              <a:lnSpc>
                <a:spcPct val="120000"/>
              </a:lnSpc>
            </a:pPr>
            <a:r>
              <a:rPr lang="en-US" sz="1800" dirty="0" smtClean="0">
                <a:latin typeface="Helvetica Light"/>
              </a:rPr>
              <a:t>August 14, 2014</a:t>
            </a:r>
            <a:endParaRPr lang="en-US" sz="1800" dirty="0">
              <a:latin typeface="Helvetica Light"/>
            </a:endParaRPr>
          </a:p>
        </p:txBody>
      </p:sp>
    </p:spTree>
    <p:extLst>
      <p:ext uri="{BB962C8B-B14F-4D97-AF65-F5344CB8AC3E}">
        <p14:creationId xmlns:p14="http://schemas.microsoft.com/office/powerpoint/2010/main" xmlns="" val="474653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Empowering some</a:t>
            </a:r>
            <a:r>
              <a:rPr lang="en-GB" dirty="0" smtClean="0"/>
              <a:t>…</a:t>
            </a:r>
            <a:endParaRPr lang="en-GB" dirty="0"/>
          </a:p>
        </p:txBody>
      </p:sp>
      <p:pic>
        <p:nvPicPr>
          <p:cNvPr id="3" name="Picture 2" descr="sushi-edible-qr-code.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6200000">
            <a:off x="5222134" y="1887986"/>
            <a:ext cx="2640088" cy="3519237"/>
          </a:xfrm>
          <a:prstGeom prst="rect">
            <a:avLst/>
          </a:prstGeom>
        </p:spPr>
      </p:pic>
      <p:pic>
        <p:nvPicPr>
          <p:cNvPr id="4" name="Picture 3" descr="Screenshot 06:08:2014 12:24.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931333" y="2332956"/>
            <a:ext cx="3640667" cy="2634693"/>
          </a:xfrm>
          <a:prstGeom prst="rect">
            <a:avLst/>
          </a:prstGeom>
        </p:spPr>
      </p:pic>
    </p:spTree>
    <p:extLst>
      <p:ext uri="{BB962C8B-B14F-4D97-AF65-F5344CB8AC3E}">
        <p14:creationId xmlns:p14="http://schemas.microsoft.com/office/powerpoint/2010/main" xmlns="" val="208539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565656"/>
                </a:solidFill>
              </a:rPr>
              <a:t>…and costing others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xmlns="" val="0"/>
              </a:ext>
            </a:extLst>
          </a:blip>
          <a:srcRect b="21732"/>
          <a:stretch/>
        </p:blipFill>
        <p:spPr>
          <a:xfrm>
            <a:off x="2737014" y="1785368"/>
            <a:ext cx="3669971" cy="3827824"/>
          </a:xfrm>
          <a:prstGeom prst="rect">
            <a:avLst/>
          </a:prstGeom>
        </p:spPr>
      </p:pic>
    </p:spTree>
    <p:extLst>
      <p:ext uri="{BB962C8B-B14F-4D97-AF65-F5344CB8AC3E}">
        <p14:creationId xmlns:p14="http://schemas.microsoft.com/office/powerpoint/2010/main" xmlns="" val="3080802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565656"/>
                </a:solidFill>
              </a:rPr>
              <a:t>…and costing others </a:t>
            </a:r>
          </a:p>
        </p:txBody>
      </p:sp>
      <p:pic>
        <p:nvPicPr>
          <p:cNvPr id="4" name="Picture 3" descr="Screenshot 09:08:2014 21:32.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251054" y="1728618"/>
            <a:ext cx="4641892" cy="3871161"/>
          </a:xfrm>
          <a:prstGeom prst="rect">
            <a:avLst/>
          </a:prstGeom>
        </p:spPr>
      </p:pic>
    </p:spTree>
    <p:extLst>
      <p:ext uri="{BB962C8B-B14F-4D97-AF65-F5344CB8AC3E}">
        <p14:creationId xmlns:p14="http://schemas.microsoft.com/office/powerpoint/2010/main" xmlns="" val="2445795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5. Changing consumer expectations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788324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5. Changing consumer </a:t>
            </a:r>
            <a:r>
              <a:rPr lang="en-US" dirty="0" err="1" smtClean="0"/>
              <a:t>expecations</a:t>
            </a:r>
            <a:endParaRPr lang="en-US" dirty="0">
              <a:solidFill>
                <a:srgbClr val="D40E8C"/>
              </a:solidFill>
            </a:endParaRPr>
          </a:p>
        </p:txBody>
      </p:sp>
      <p:sp>
        <p:nvSpPr>
          <p:cNvPr id="9" name="Oval 8"/>
          <p:cNvSpPr/>
          <p:nvPr/>
        </p:nvSpPr>
        <p:spPr>
          <a:xfrm>
            <a:off x="1820333" y="1087258"/>
            <a:ext cx="5503333" cy="5479681"/>
          </a:xfrm>
          <a:prstGeom prst="ellipse">
            <a:avLst/>
          </a:prstGeom>
          <a:solidFill>
            <a:schemeClr val="tx2"/>
          </a:solidFill>
          <a:ln>
            <a:solidFill>
              <a:srgbClr val="7027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97895" y="1562767"/>
            <a:ext cx="4548209" cy="45286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863431" y="2125873"/>
            <a:ext cx="3417136" cy="3402450"/>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Fotolia_48421110_M.jpg"/>
          <p:cNvPicPr>
            <a:picLocks noChangeAspect="1"/>
          </p:cNvPicPr>
          <p:nvPr/>
        </p:nvPicPr>
        <p:blipFill rotWithShape="1">
          <a:blip r:embed="rId3" cstate="email">
            <a:extLst>
              <a:ext uri="{28A0092B-C50C-407E-A947-70E740481C1C}">
                <a14:useLocalDpi xmlns:a14="http://schemas.microsoft.com/office/drawing/2010/main" xmlns="" val="0"/>
              </a:ext>
            </a:extLst>
          </a:blip>
          <a:srcRect l="18525" r="14219"/>
          <a:stretch/>
        </p:blipFill>
        <p:spPr>
          <a:xfrm>
            <a:off x="3386666" y="2681813"/>
            <a:ext cx="2342446" cy="2364954"/>
          </a:xfrm>
          <a:prstGeom prst="ellipse">
            <a:avLst/>
          </a:prstGeom>
        </p:spPr>
      </p:pic>
      <p:sp>
        <p:nvSpPr>
          <p:cNvPr id="16" name="TextBox 15"/>
          <p:cNvSpPr txBox="1"/>
          <p:nvPr/>
        </p:nvSpPr>
        <p:spPr>
          <a:xfrm>
            <a:off x="3993444" y="5060878"/>
            <a:ext cx="1157111" cy="369332"/>
          </a:xfrm>
          <a:prstGeom prst="rect">
            <a:avLst/>
          </a:prstGeom>
          <a:noFill/>
        </p:spPr>
        <p:txBody>
          <a:bodyPr wrap="square" rtlCol="0">
            <a:spAutoFit/>
          </a:bodyPr>
          <a:lstStyle/>
          <a:p>
            <a:pPr algn="ctr"/>
            <a:r>
              <a:rPr lang="en-US" dirty="0">
                <a:solidFill>
                  <a:schemeClr val="bg1"/>
                </a:solidFill>
                <a:latin typeface="Helvetica Light"/>
                <a:cs typeface="Helvetica Light"/>
              </a:rPr>
              <a:t>m</a:t>
            </a:r>
            <a:r>
              <a:rPr lang="en-US" dirty="0" smtClean="0">
                <a:solidFill>
                  <a:schemeClr val="bg1"/>
                </a:solidFill>
                <a:latin typeface="Helvetica Light"/>
                <a:cs typeface="Helvetica Light"/>
              </a:rPr>
              <a:t>y world</a:t>
            </a:r>
          </a:p>
        </p:txBody>
      </p:sp>
      <p:sp>
        <p:nvSpPr>
          <p:cNvPr id="17" name="TextBox 16"/>
          <p:cNvSpPr txBox="1"/>
          <p:nvPr/>
        </p:nvSpPr>
        <p:spPr>
          <a:xfrm>
            <a:off x="3993444" y="5599190"/>
            <a:ext cx="1157111" cy="369332"/>
          </a:xfrm>
          <a:prstGeom prst="rect">
            <a:avLst/>
          </a:prstGeom>
          <a:noFill/>
        </p:spPr>
        <p:txBody>
          <a:bodyPr wrap="square" rtlCol="0">
            <a:spAutoFit/>
          </a:bodyPr>
          <a:lstStyle/>
          <a:p>
            <a:pPr algn="ctr"/>
            <a:r>
              <a:rPr lang="en-US" dirty="0" smtClean="0">
                <a:solidFill>
                  <a:schemeClr val="bg1"/>
                </a:solidFill>
                <a:latin typeface="Helvetica Light"/>
                <a:cs typeface="Helvetica Light"/>
              </a:rPr>
              <a:t>our world</a:t>
            </a:r>
          </a:p>
        </p:txBody>
      </p:sp>
      <p:sp>
        <p:nvSpPr>
          <p:cNvPr id="18" name="TextBox 17"/>
          <p:cNvSpPr txBox="1"/>
          <p:nvPr/>
        </p:nvSpPr>
        <p:spPr>
          <a:xfrm>
            <a:off x="3993444" y="6107255"/>
            <a:ext cx="1157111" cy="369332"/>
          </a:xfrm>
          <a:prstGeom prst="rect">
            <a:avLst/>
          </a:prstGeom>
          <a:noFill/>
        </p:spPr>
        <p:txBody>
          <a:bodyPr wrap="square" rtlCol="0">
            <a:spAutoFit/>
          </a:bodyPr>
          <a:lstStyle/>
          <a:p>
            <a:pPr algn="ctr"/>
            <a:r>
              <a:rPr lang="en-US" dirty="0">
                <a:solidFill>
                  <a:schemeClr val="bg1"/>
                </a:solidFill>
                <a:latin typeface="Helvetica Light"/>
                <a:cs typeface="Helvetica Light"/>
              </a:rPr>
              <a:t>t</a:t>
            </a:r>
            <a:r>
              <a:rPr lang="en-US" dirty="0" smtClean="0">
                <a:solidFill>
                  <a:schemeClr val="bg1"/>
                </a:solidFill>
                <a:latin typeface="Helvetica Light"/>
                <a:cs typeface="Helvetica Light"/>
              </a:rPr>
              <a:t>he world</a:t>
            </a:r>
          </a:p>
        </p:txBody>
      </p:sp>
      <p:sp>
        <p:nvSpPr>
          <p:cNvPr id="19" name="Left Arrow 18"/>
          <p:cNvSpPr/>
          <p:nvPr/>
        </p:nvSpPr>
        <p:spPr>
          <a:xfrm rot="12973816" flipV="1">
            <a:off x="1083702" y="1883448"/>
            <a:ext cx="2480334" cy="1363143"/>
          </a:xfrm>
          <a:prstGeom prst="leftArrow">
            <a:avLst>
              <a:gd name="adj1" fmla="val 50000"/>
              <a:gd name="adj2" fmla="val 67285"/>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2123966">
            <a:off x="1556729" y="2097651"/>
            <a:ext cx="1157111" cy="646331"/>
          </a:xfrm>
          <a:prstGeom prst="rect">
            <a:avLst/>
          </a:prstGeom>
          <a:noFill/>
        </p:spPr>
        <p:txBody>
          <a:bodyPr wrap="square" rtlCol="0">
            <a:spAutoFit/>
          </a:bodyPr>
          <a:lstStyle/>
          <a:p>
            <a:pPr algn="ctr"/>
            <a:r>
              <a:rPr lang="en-US" dirty="0" smtClean="0">
                <a:solidFill>
                  <a:schemeClr val="tx2"/>
                </a:solidFill>
                <a:latin typeface="Helvetica Light"/>
                <a:cs typeface="Helvetica Light"/>
              </a:rPr>
              <a:t>mega trends</a:t>
            </a:r>
          </a:p>
        </p:txBody>
      </p:sp>
    </p:spTree>
    <p:extLst>
      <p:ext uri="{BB962C8B-B14F-4D97-AF65-F5344CB8AC3E}">
        <p14:creationId xmlns:p14="http://schemas.microsoft.com/office/powerpoint/2010/main" xmlns="" val="3366825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rgbClr val="D40E8C"/>
                </a:solidFill>
              </a:rPr>
              <a:t>Values increasingly matter</a:t>
            </a:r>
            <a:endParaRPr lang="en-US" dirty="0"/>
          </a:p>
        </p:txBody>
      </p:sp>
      <p:pic>
        <p:nvPicPr>
          <p:cNvPr id="4" name="Picture Placeholder 3" descr="bananas-values-matter.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l="-41919" r="-41919"/>
          <a:stretch>
            <a:fillRect/>
          </a:stretch>
        </p:blipFill>
        <p:spPr>
          <a:xfrm>
            <a:off x="225785" y="973668"/>
            <a:ext cx="8692429" cy="5615806"/>
          </a:xfrm>
          <a:prstGeom prst="rect">
            <a:avLst/>
          </a:prstGeom>
        </p:spPr>
      </p:pic>
    </p:spTree>
    <p:extLst>
      <p:ext uri="{BB962C8B-B14F-4D97-AF65-F5344CB8AC3E}">
        <p14:creationId xmlns:p14="http://schemas.microsoft.com/office/powerpoint/2010/main" xmlns="" val="819504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50" dirty="0" smtClean="0"/>
              <a:t>Brands need to </a:t>
            </a:r>
            <a:r>
              <a:rPr lang="en-US" sz="2250" dirty="0" smtClean="0">
                <a:solidFill>
                  <a:srgbClr val="D40E8C"/>
                </a:solidFill>
              </a:rPr>
              <a:t>act locally to connect </a:t>
            </a:r>
            <a:r>
              <a:rPr lang="en-US" sz="2250" dirty="0" smtClean="0"/>
              <a:t>with consumers </a:t>
            </a:r>
            <a:endParaRPr lang="en-US" sz="2250" dirty="0"/>
          </a:p>
        </p:txBody>
      </p:sp>
      <p:sp>
        <p:nvSpPr>
          <p:cNvPr id="3" name="Content Placeholder 2"/>
          <p:cNvSpPr>
            <a:spLocks noGrp="1"/>
          </p:cNvSpPr>
          <p:nvPr>
            <p:ph idx="1"/>
          </p:nvPr>
        </p:nvSpPr>
        <p:spPr/>
        <p:txBody>
          <a:bodyPr/>
          <a:lstStyle/>
          <a:p>
            <a:endParaRPr lang="en-US" dirty="0"/>
          </a:p>
        </p:txBody>
      </p:sp>
      <p:pic>
        <p:nvPicPr>
          <p:cNvPr id="4" name="Picture 3" descr="Screenshot 12:05:2014 11:43.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39761" y="1858675"/>
            <a:ext cx="3151126" cy="3193708"/>
          </a:xfrm>
          <a:prstGeom prst="rect">
            <a:avLst/>
          </a:prstGeom>
        </p:spPr>
      </p:pic>
      <p:pic>
        <p:nvPicPr>
          <p:cNvPr id="5" name="Picture 4" descr="1376044783456.jpg"/>
          <p:cNvPicPr>
            <a:picLocks noChangeAspect="1"/>
          </p:cNvPicPr>
          <p:nvPr/>
        </p:nvPicPr>
        <p:blipFill rotWithShape="1">
          <a:blip r:embed="rId4" cstate="email">
            <a:extLst>
              <a:ext uri="{28A0092B-C50C-407E-A947-70E740481C1C}">
                <a14:useLocalDpi xmlns:a14="http://schemas.microsoft.com/office/drawing/2010/main" xmlns="" val="0"/>
              </a:ext>
            </a:extLst>
          </a:blip>
          <a:srcRect r="16301"/>
          <a:stretch/>
        </p:blipFill>
        <p:spPr>
          <a:xfrm>
            <a:off x="4550927" y="2907367"/>
            <a:ext cx="3529239" cy="1759620"/>
          </a:xfrm>
          <a:prstGeom prst="rect">
            <a:avLst/>
          </a:prstGeom>
        </p:spPr>
      </p:pic>
      <p:pic>
        <p:nvPicPr>
          <p:cNvPr id="6" name="Picture 5" descr="imgres.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768218" y="2357499"/>
            <a:ext cx="2311101" cy="523915"/>
          </a:xfrm>
          <a:prstGeom prst="rect">
            <a:avLst/>
          </a:prstGeom>
        </p:spPr>
      </p:pic>
    </p:spTree>
    <p:extLst>
      <p:ext uri="{BB962C8B-B14F-4D97-AF65-F5344CB8AC3E}">
        <p14:creationId xmlns:p14="http://schemas.microsoft.com/office/powerpoint/2010/main" xmlns="" val="1966375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And become </a:t>
            </a:r>
            <a:r>
              <a:rPr lang="en-US" dirty="0" smtClean="0">
                <a:solidFill>
                  <a:srgbClr val="D40E8C"/>
                </a:solidFill>
              </a:rPr>
              <a:t>problem solvers</a:t>
            </a:r>
            <a:endParaRPr lang="en-US" dirty="0">
              <a:solidFill>
                <a:srgbClr val="D40E8C"/>
              </a:solidFill>
            </a:endParaRPr>
          </a:p>
        </p:txBody>
      </p:sp>
      <p:pic>
        <p:nvPicPr>
          <p:cNvPr id="8" name="Picture Placeholder 7" descr="og.image.pn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11529" b="-11529"/>
          <a:stretch>
            <a:fillRect/>
          </a:stretch>
        </p:blipFill>
        <p:spPr>
          <a:xfrm>
            <a:off x="0" y="447004"/>
            <a:ext cx="9144000" cy="5907547"/>
          </a:xfrm>
        </p:spPr>
      </p:pic>
      <p:sp>
        <p:nvSpPr>
          <p:cNvPr id="9" name="Rectangle 8"/>
          <p:cNvSpPr/>
          <p:nvPr/>
        </p:nvSpPr>
        <p:spPr>
          <a:xfrm>
            <a:off x="2836332" y="6031385"/>
            <a:ext cx="5714454" cy="646331"/>
          </a:xfrm>
          <a:prstGeom prst="rect">
            <a:avLst/>
          </a:prstGeom>
        </p:spPr>
        <p:txBody>
          <a:bodyPr wrap="square">
            <a:spAutoFit/>
          </a:bodyPr>
          <a:lstStyle/>
          <a:p>
            <a:pPr algn="r"/>
            <a:r>
              <a:rPr lang="en-GB" dirty="0">
                <a:solidFill>
                  <a:schemeClr val="bg1">
                    <a:lumMod val="50000"/>
                  </a:schemeClr>
                </a:solidFill>
                <a:latin typeface="Helvetica Light"/>
                <a:cs typeface="Helvetica Light"/>
              </a:rPr>
              <a:t>Leading brands are pushing ahead with </a:t>
            </a:r>
            <a:endParaRPr lang="en-GB" dirty="0" smtClean="0">
              <a:solidFill>
                <a:schemeClr val="bg1">
                  <a:lumMod val="50000"/>
                </a:schemeClr>
              </a:solidFill>
              <a:latin typeface="Helvetica Light"/>
              <a:cs typeface="Helvetica Light"/>
            </a:endParaRPr>
          </a:p>
          <a:p>
            <a:pPr algn="r"/>
            <a:r>
              <a:rPr lang="en-GB" dirty="0" smtClean="0">
                <a:solidFill>
                  <a:srgbClr val="D40E8C"/>
                </a:solidFill>
                <a:latin typeface="Helvetica Light"/>
                <a:cs typeface="Helvetica Light"/>
              </a:rPr>
              <a:t>social </a:t>
            </a:r>
            <a:r>
              <a:rPr lang="en-GB" dirty="0">
                <a:solidFill>
                  <a:srgbClr val="D40E8C"/>
                </a:solidFill>
                <a:latin typeface="Helvetica Light"/>
                <a:cs typeface="Helvetica Light"/>
              </a:rPr>
              <a:t>marketing </a:t>
            </a:r>
            <a:r>
              <a:rPr lang="en-GB" dirty="0">
                <a:solidFill>
                  <a:schemeClr val="bg1">
                    <a:lumMod val="50000"/>
                  </a:schemeClr>
                </a:solidFill>
                <a:latin typeface="Helvetica Light"/>
                <a:cs typeface="Helvetica Light"/>
              </a:rPr>
              <a:t>and </a:t>
            </a:r>
            <a:r>
              <a:rPr lang="en-GB" dirty="0">
                <a:solidFill>
                  <a:srgbClr val="D40E8C"/>
                </a:solidFill>
                <a:latin typeface="Helvetica Light"/>
                <a:cs typeface="Helvetica Light"/>
              </a:rPr>
              <a:t>purpose-driven </a:t>
            </a:r>
            <a:r>
              <a:rPr lang="en-GB" dirty="0" smtClean="0">
                <a:solidFill>
                  <a:srgbClr val="D40E8C"/>
                </a:solidFill>
                <a:latin typeface="Helvetica Light"/>
                <a:cs typeface="Helvetica Light"/>
              </a:rPr>
              <a:t>messages</a:t>
            </a:r>
            <a:endParaRPr lang="en-GB" dirty="0">
              <a:solidFill>
                <a:srgbClr val="D40E8C"/>
              </a:solidFill>
              <a:latin typeface="Helvetica Light"/>
              <a:cs typeface="Helvetica Light"/>
            </a:endParaRPr>
          </a:p>
        </p:txBody>
      </p:sp>
    </p:spTree>
    <p:extLst>
      <p:ext uri="{BB962C8B-B14F-4D97-AF65-F5344CB8AC3E}">
        <p14:creationId xmlns:p14="http://schemas.microsoft.com/office/powerpoint/2010/main" xmlns="" val="419359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65909"/>
            <a:ext cx="6400800" cy="1136078"/>
          </a:xfrm>
        </p:spPr>
        <p:txBody>
          <a:bodyPr>
            <a:normAutofit/>
          </a:bodyPr>
          <a:lstStyle/>
          <a:p>
            <a:r>
              <a:rPr lang="en-US" sz="2900" dirty="0" smtClean="0"/>
              <a:t>6. Changing attitudes towards</a:t>
            </a:r>
            <a:br>
              <a:rPr lang="en-US" sz="2900" dirty="0" smtClean="0"/>
            </a:br>
            <a:r>
              <a:rPr lang="en-US" sz="2900" dirty="0" smtClean="0"/>
              <a:t>the food industry </a:t>
            </a:r>
            <a:endParaRPr lang="en-US" sz="29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39846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Civil society: </a:t>
            </a:r>
            <a:r>
              <a:rPr lang="en-US" dirty="0" smtClean="0">
                <a:solidFill>
                  <a:schemeClr val="accent1"/>
                </a:solidFill>
              </a:rPr>
              <a:t>willing to march</a:t>
            </a:r>
            <a:endParaRPr lang="en-US" dirty="0">
              <a:solidFill>
                <a:schemeClr val="accent1"/>
              </a:solidFill>
            </a:endParaRPr>
          </a:p>
        </p:txBody>
      </p:sp>
      <p:pic>
        <p:nvPicPr>
          <p:cNvPr id="4" name="Picture Placeholder 3" descr="Monsanto_2_t658.JPG"/>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6596" r="6596"/>
          <a:stretch>
            <a:fillRect/>
          </a:stretch>
        </p:blipFill>
        <p:spPr/>
      </p:pic>
      <p:pic>
        <p:nvPicPr>
          <p:cNvPr id="6" name="Picture 5" descr="IMG_8750.JP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0" y="765810"/>
            <a:ext cx="9144000" cy="6092190"/>
          </a:xfrm>
          <a:prstGeom prst="rect">
            <a:avLst/>
          </a:prstGeom>
        </p:spPr>
      </p:pic>
    </p:spTree>
    <p:extLst>
      <p:ext uri="{BB962C8B-B14F-4D97-AF65-F5344CB8AC3E}">
        <p14:creationId xmlns:p14="http://schemas.microsoft.com/office/powerpoint/2010/main" xmlns="" val="2889219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39813" y="1553660"/>
            <a:ext cx="7339043" cy="4356462"/>
            <a:chOff x="1039813" y="1553660"/>
            <a:chExt cx="7339043" cy="4356462"/>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b="15379"/>
            <a:stretch/>
          </p:blipFill>
          <p:spPr>
            <a:xfrm>
              <a:off x="1039813" y="1553660"/>
              <a:ext cx="7064375" cy="4356462"/>
            </a:xfrm>
            <a:prstGeom prst="rect">
              <a:avLst/>
            </a:prstGeom>
            <a:noFill/>
            <a:ln>
              <a:noFill/>
            </a:ln>
          </p:spPr>
        </p:pic>
        <p:sp>
          <p:nvSpPr>
            <p:cNvPr id="10" name="TextBox 9"/>
            <p:cNvSpPr txBox="1"/>
            <p:nvPr/>
          </p:nvSpPr>
          <p:spPr>
            <a:xfrm>
              <a:off x="1653898" y="3164779"/>
              <a:ext cx="1518715" cy="461665"/>
            </a:xfrm>
            <a:prstGeom prst="rect">
              <a:avLst/>
            </a:prstGeom>
            <a:solidFill>
              <a:schemeClr val="tx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smtClean="0">
                  <a:solidFill>
                    <a:sysClr val="window" lastClr="FFFFFF"/>
                  </a:solidFill>
                  <a:latin typeface="+mn-lt"/>
                </a:rPr>
                <a:t>New York</a:t>
              </a:r>
              <a:endParaRPr kumimoji="0" lang="en-GB" sz="2400" i="0" u="none" strike="noStrike" kern="0" cap="none" spc="0" normalizeH="0" baseline="0" noProof="0" dirty="0">
                <a:ln>
                  <a:noFill/>
                </a:ln>
                <a:solidFill>
                  <a:sysClr val="window" lastClr="FFFFFF"/>
                </a:solidFill>
                <a:effectLst/>
                <a:uLnTx/>
                <a:uFillTx/>
                <a:latin typeface="+mn-lt"/>
              </a:endParaRPr>
            </a:p>
          </p:txBody>
        </p:sp>
        <p:sp>
          <p:nvSpPr>
            <p:cNvPr id="11" name="TextBox 10"/>
            <p:cNvSpPr txBox="1"/>
            <p:nvPr/>
          </p:nvSpPr>
          <p:spPr>
            <a:xfrm>
              <a:off x="5237821" y="3540830"/>
              <a:ext cx="1279317" cy="461665"/>
            </a:xfrm>
            <a:prstGeom prst="rect">
              <a:avLst/>
            </a:prstGeom>
            <a:solidFill>
              <a:srgbClr val="D40E8C"/>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smtClean="0">
                  <a:solidFill>
                    <a:sysClr val="window" lastClr="FFFFFF"/>
                  </a:solidFill>
                  <a:latin typeface="+mn-lt"/>
                </a:rPr>
                <a:t>Mumbai</a:t>
              </a:r>
            </a:p>
          </p:txBody>
        </p:sp>
        <p:sp>
          <p:nvSpPr>
            <p:cNvPr id="12" name="TextBox 11"/>
            <p:cNvSpPr txBox="1"/>
            <p:nvPr/>
          </p:nvSpPr>
          <p:spPr>
            <a:xfrm>
              <a:off x="3869295" y="2582571"/>
              <a:ext cx="1211690" cy="461665"/>
            </a:xfrm>
            <a:prstGeom prst="rect">
              <a:avLst/>
            </a:prstGeom>
            <a:solidFill>
              <a:srgbClr val="5BBED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noProof="0" dirty="0" smtClean="0">
                  <a:solidFill>
                    <a:sysClr val="window" lastClr="FFFFFF"/>
                  </a:solidFill>
                  <a:latin typeface="+mn-lt"/>
                </a:rPr>
                <a:t>London</a:t>
              </a:r>
              <a:endParaRPr kumimoji="0" lang="en-GB" sz="2400" i="0" u="none" strike="noStrike" kern="0" cap="none" spc="0" normalizeH="0" baseline="0" noProof="0" dirty="0">
                <a:ln>
                  <a:noFill/>
                </a:ln>
                <a:solidFill>
                  <a:sysClr val="window" lastClr="FFFFFF"/>
                </a:solidFill>
                <a:effectLst/>
                <a:uLnTx/>
                <a:uFillTx/>
                <a:latin typeface="+mn-lt"/>
              </a:endParaRPr>
            </a:p>
          </p:txBody>
        </p:sp>
        <p:sp>
          <p:nvSpPr>
            <p:cNvPr id="13" name="TextBox 12"/>
            <p:cNvSpPr txBox="1"/>
            <p:nvPr/>
          </p:nvSpPr>
          <p:spPr>
            <a:xfrm>
              <a:off x="6791011" y="4271649"/>
              <a:ext cx="1587845" cy="461665"/>
            </a:xfrm>
            <a:prstGeom prst="rect">
              <a:avLst/>
            </a:prstGeom>
            <a:solidFill>
              <a:srgbClr val="FDB727"/>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noProof="0" dirty="0" smtClean="0">
                  <a:solidFill>
                    <a:sysClr val="window" lastClr="FFFFFF"/>
                  </a:solidFill>
                  <a:latin typeface="+mn-lt"/>
                </a:rPr>
                <a:t>Singapore</a:t>
              </a:r>
              <a:endParaRPr kumimoji="0" lang="en-GB" sz="2400" i="0" u="none" strike="noStrike" kern="0" cap="none" spc="0" normalizeH="0" baseline="0" noProof="0" dirty="0">
                <a:ln>
                  <a:noFill/>
                </a:ln>
                <a:solidFill>
                  <a:sysClr val="window" lastClr="FFFFFF"/>
                </a:solidFill>
                <a:effectLst/>
                <a:uLnTx/>
                <a:uFillTx/>
                <a:latin typeface="+mn-lt"/>
              </a:endParaRPr>
            </a:p>
          </p:txBody>
        </p:sp>
      </p:grpSp>
      <p:sp>
        <p:nvSpPr>
          <p:cNvPr id="18433" name="Title 4"/>
          <p:cNvSpPr>
            <a:spLocks noGrp="1"/>
          </p:cNvSpPr>
          <p:nvPr>
            <p:ph type="title" idx="4294967295"/>
          </p:nvPr>
        </p:nvSpPr>
        <p:spPr>
          <a:xfrm>
            <a:off x="554868" y="990257"/>
            <a:ext cx="8067021" cy="1076325"/>
          </a:xfrm>
        </p:spPr>
        <p:txBody>
          <a:bodyPr>
            <a:noAutofit/>
          </a:bodyPr>
          <a:lstStyle/>
          <a:p>
            <a:pPr fontAlgn="auto">
              <a:lnSpc>
                <a:spcPct val="120000"/>
              </a:lnSpc>
              <a:spcBef>
                <a:spcPts val="0"/>
              </a:spcBef>
              <a:spcAft>
                <a:spcPts val="0"/>
              </a:spcAft>
              <a:defRPr/>
            </a:pPr>
            <a:r>
              <a:rPr lang="en-GB" sz="2400" dirty="0">
                <a:solidFill>
                  <a:srgbClr val="702784"/>
                </a:solidFill>
                <a:latin typeface="Helvetica"/>
                <a:cs typeface="Helvetica"/>
              </a:rPr>
              <a:t>Forum for the Future</a:t>
            </a:r>
            <a:r>
              <a:rPr lang="en-GB" sz="2400" dirty="0">
                <a:solidFill>
                  <a:schemeClr val="tx1">
                    <a:lumMod val="75000"/>
                    <a:lumOff val="25000"/>
                  </a:schemeClr>
                </a:solidFill>
              </a:rPr>
              <a:t> is </a:t>
            </a:r>
            <a:r>
              <a:rPr lang="en-GB" sz="2400" dirty="0" smtClean="0">
                <a:solidFill>
                  <a:schemeClr val="tx1">
                    <a:lumMod val="75000"/>
                    <a:lumOff val="25000"/>
                  </a:schemeClr>
                </a:solidFill>
              </a:rPr>
              <a:t>an independent non</a:t>
            </a:r>
            <a:r>
              <a:rPr lang="en-GB" sz="2400" dirty="0">
                <a:solidFill>
                  <a:schemeClr val="tx1">
                    <a:lumMod val="75000"/>
                    <a:lumOff val="25000"/>
                  </a:schemeClr>
                </a:solidFill>
              </a:rPr>
              <a:t>-profit </a:t>
            </a:r>
            <a:r>
              <a:rPr lang="en-GB" sz="2400" dirty="0" smtClean="0">
                <a:solidFill>
                  <a:schemeClr val="tx1">
                    <a:lumMod val="75000"/>
                    <a:lumOff val="25000"/>
                  </a:schemeClr>
                </a:solidFill>
              </a:rPr>
              <a:t>working globally </a:t>
            </a:r>
            <a:r>
              <a:rPr lang="en-GB" sz="2400" dirty="0">
                <a:solidFill>
                  <a:schemeClr val="tx1">
                    <a:lumMod val="75000"/>
                    <a:lumOff val="25000"/>
                  </a:schemeClr>
                </a:solidFill>
              </a:rPr>
              <a:t>with business, government and </a:t>
            </a:r>
            <a:r>
              <a:rPr lang="en-GB" sz="2400" dirty="0" smtClean="0">
                <a:solidFill>
                  <a:schemeClr val="tx1">
                    <a:lumMod val="75000"/>
                    <a:lumOff val="25000"/>
                  </a:schemeClr>
                </a:solidFill>
              </a:rPr>
              <a:t>other organizations to </a:t>
            </a:r>
            <a:r>
              <a:rPr lang="en-GB" sz="2400" dirty="0">
                <a:solidFill>
                  <a:schemeClr val="tx1">
                    <a:lumMod val="75000"/>
                    <a:lumOff val="25000"/>
                  </a:schemeClr>
                </a:solidFill>
              </a:rPr>
              <a:t>solve complex sustainability challenges.</a:t>
            </a:r>
          </a:p>
        </p:txBody>
      </p:sp>
    </p:spTree>
    <p:extLst>
      <p:ext uri="{BB962C8B-B14F-4D97-AF65-F5344CB8AC3E}">
        <p14:creationId xmlns:p14="http://schemas.microsoft.com/office/powerpoint/2010/main" xmlns="" val="1834283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Investors: </a:t>
            </a:r>
            <a:r>
              <a:rPr lang="en-US" dirty="0" smtClean="0">
                <a:solidFill>
                  <a:schemeClr val="accent1"/>
                </a:solidFill>
              </a:rPr>
              <a:t>waking up</a:t>
            </a:r>
            <a:endParaRPr lang="en-US" dirty="0">
              <a:solidFill>
                <a:schemeClr val="accent1"/>
              </a:solidFill>
            </a:endParaRPr>
          </a:p>
        </p:txBody>
      </p:sp>
      <p:sp>
        <p:nvSpPr>
          <p:cNvPr id="2" name="Rectangle 1"/>
          <p:cNvSpPr/>
          <p:nvPr/>
        </p:nvSpPr>
        <p:spPr>
          <a:xfrm>
            <a:off x="360585" y="5018929"/>
            <a:ext cx="2951321" cy="1600438"/>
          </a:xfrm>
          <a:prstGeom prst="rect">
            <a:avLst/>
          </a:prstGeom>
        </p:spPr>
        <p:txBody>
          <a:bodyPr wrap="square">
            <a:spAutoFit/>
          </a:bodyPr>
          <a:lstStyle/>
          <a:p>
            <a:pPr algn="r"/>
            <a:r>
              <a:rPr lang="en-US" sz="1400" dirty="0">
                <a:solidFill>
                  <a:schemeClr val="accent3"/>
                </a:solidFill>
                <a:latin typeface="Helvetica Light"/>
                <a:cs typeface="Helvetica Light"/>
              </a:rPr>
              <a:t>“Investors are increasingly rewarding companies that address sustainability challenges across their global supply chains.”</a:t>
            </a:r>
          </a:p>
          <a:p>
            <a:pPr algn="r"/>
            <a:r>
              <a:rPr lang="en-US" sz="1400" dirty="0">
                <a:solidFill>
                  <a:schemeClr val="tx1">
                    <a:lumMod val="75000"/>
                    <a:lumOff val="25000"/>
                  </a:schemeClr>
                </a:solidFill>
                <a:latin typeface="Helvetica Light"/>
                <a:cs typeface="Helvetica Light"/>
              </a:rPr>
              <a:t>Bennett Freeman</a:t>
            </a:r>
          </a:p>
          <a:p>
            <a:pPr algn="r"/>
            <a:r>
              <a:rPr lang="en-US" sz="1400" dirty="0" smtClean="0">
                <a:solidFill>
                  <a:schemeClr val="tx1">
                    <a:lumMod val="75000"/>
                    <a:lumOff val="25000"/>
                  </a:schemeClr>
                </a:solidFill>
                <a:latin typeface="Helvetica Light"/>
                <a:cs typeface="Helvetica Light"/>
              </a:rPr>
              <a:t>Sustainability </a:t>
            </a:r>
            <a:r>
              <a:rPr lang="en-US" sz="1400" dirty="0">
                <a:solidFill>
                  <a:schemeClr val="tx1">
                    <a:lumMod val="75000"/>
                    <a:lumOff val="25000"/>
                  </a:schemeClr>
                </a:solidFill>
                <a:latin typeface="Helvetica Light"/>
                <a:cs typeface="Helvetica Light"/>
              </a:rPr>
              <a:t>Research and Policy at Calvert </a:t>
            </a:r>
            <a:r>
              <a:rPr lang="en-US" sz="1400" dirty="0" smtClean="0">
                <a:solidFill>
                  <a:schemeClr val="tx1">
                    <a:lumMod val="75000"/>
                    <a:lumOff val="25000"/>
                  </a:schemeClr>
                </a:solidFill>
                <a:latin typeface="Helvetica Light"/>
                <a:cs typeface="Helvetica Light"/>
              </a:rPr>
              <a:t>Investments</a:t>
            </a:r>
            <a:endParaRPr lang="en-US" sz="1400" dirty="0">
              <a:solidFill>
                <a:schemeClr val="tx1">
                  <a:lumMod val="75000"/>
                  <a:lumOff val="25000"/>
                </a:schemeClr>
              </a:solidFill>
              <a:latin typeface="Helvetica Light"/>
              <a:cs typeface="Helvetica Light"/>
            </a:endParaRPr>
          </a:p>
        </p:txBody>
      </p:sp>
      <p:pic>
        <p:nvPicPr>
          <p:cNvPr id="6" name="Picture 5" descr="Screenshot 09:08:2014 21:01.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458713" y="951599"/>
            <a:ext cx="5092073" cy="5667768"/>
          </a:xfrm>
          <a:prstGeom prst="rect">
            <a:avLst/>
          </a:prstGeom>
        </p:spPr>
      </p:pic>
    </p:spTree>
    <p:extLst>
      <p:ext uri="{BB962C8B-B14F-4D97-AF65-F5344CB8AC3E}">
        <p14:creationId xmlns:p14="http://schemas.microsoft.com/office/powerpoint/2010/main" xmlns="" val="32940989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504512911.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1549" b="1549"/>
          <a:stretch>
            <a:fillRect/>
          </a:stretch>
        </p:blipFill>
        <p:spPr/>
      </p:pic>
      <p:sp>
        <p:nvSpPr>
          <p:cNvPr id="3" name="Subtitle 2"/>
          <p:cNvSpPr>
            <a:spLocks noGrp="1"/>
          </p:cNvSpPr>
          <p:nvPr>
            <p:ph type="subTitle" idx="1"/>
          </p:nvPr>
        </p:nvSpPr>
        <p:spPr/>
        <p:txBody>
          <a:bodyPr/>
          <a:lstStyle/>
          <a:p>
            <a:r>
              <a:rPr lang="en-US" dirty="0" smtClean="0"/>
              <a:t>The implications</a:t>
            </a:r>
            <a:endParaRPr lang="en-US" dirty="0"/>
          </a:p>
        </p:txBody>
      </p:sp>
      <p:sp>
        <p:nvSpPr>
          <p:cNvPr id="5" name="Rectangle 4"/>
          <p:cNvSpPr/>
          <p:nvPr/>
        </p:nvSpPr>
        <p:spPr>
          <a:xfrm>
            <a:off x="4744443" y="1169815"/>
            <a:ext cx="4209780" cy="3416320"/>
          </a:xfrm>
          <a:prstGeom prst="rect">
            <a:avLst/>
          </a:prstGeom>
          <a:solidFill>
            <a:schemeClr val="bg1">
              <a:lumMod val="85000"/>
              <a:alpha val="65000"/>
            </a:schemeClr>
          </a:solidFill>
          <a:ln>
            <a:solidFill>
              <a:schemeClr val="bg1">
                <a:lumMod val="95000"/>
              </a:schemeClr>
            </a:solidFill>
          </a:ln>
        </p:spPr>
        <p:txBody>
          <a:bodyPr wrap="square">
            <a:spAutoFit/>
          </a:bodyPr>
          <a:lstStyle/>
          <a:p>
            <a:pPr marL="342900" indent="-342900">
              <a:buFont typeface="Arial" panose="020B0604020202020204" pitchFamily="34" charset="0"/>
              <a:buChar char="•"/>
            </a:pPr>
            <a:r>
              <a:rPr lang="en-GB" dirty="0">
                <a:solidFill>
                  <a:schemeClr val="tx1">
                    <a:lumMod val="75000"/>
                    <a:lumOff val="25000"/>
                  </a:schemeClr>
                </a:solidFill>
                <a:latin typeface="Helvetica Light"/>
                <a:cs typeface="Helvetica Light"/>
              </a:rPr>
              <a:t>Consumers are becoming more </a:t>
            </a:r>
            <a:r>
              <a:rPr lang="en-GB" dirty="0">
                <a:solidFill>
                  <a:schemeClr val="accent1"/>
                </a:solidFill>
                <a:latin typeface="Helvetica Light"/>
                <a:cs typeface="Helvetica Light"/>
              </a:rPr>
              <a:t>discerning</a:t>
            </a:r>
            <a:r>
              <a:rPr lang="en-GB" dirty="0">
                <a:solidFill>
                  <a:schemeClr val="tx1">
                    <a:lumMod val="75000"/>
                    <a:lumOff val="25000"/>
                  </a:schemeClr>
                </a:solidFill>
                <a:latin typeface="Helvetica Light"/>
                <a:cs typeface="Helvetica Light"/>
              </a:rPr>
              <a:t>, demanding </a:t>
            </a:r>
            <a:r>
              <a:rPr lang="en-GB" dirty="0">
                <a:solidFill>
                  <a:srgbClr val="D40E8C"/>
                </a:solidFill>
                <a:latin typeface="Helvetica Light"/>
                <a:cs typeface="Helvetica Light"/>
              </a:rPr>
              <a:t>localized</a:t>
            </a:r>
            <a:r>
              <a:rPr lang="en-GB" dirty="0">
                <a:solidFill>
                  <a:schemeClr val="tx1">
                    <a:lumMod val="75000"/>
                    <a:lumOff val="25000"/>
                  </a:schemeClr>
                </a:solidFill>
                <a:latin typeface="Helvetica Light"/>
                <a:cs typeface="Helvetica Light"/>
              </a:rPr>
              <a:t> products, </a:t>
            </a:r>
            <a:r>
              <a:rPr lang="en-GB" dirty="0">
                <a:solidFill>
                  <a:srgbClr val="D40E8C"/>
                </a:solidFill>
                <a:latin typeface="Helvetica Light"/>
                <a:cs typeface="Helvetica Light"/>
              </a:rPr>
              <a:t>seasonal</a:t>
            </a:r>
            <a:r>
              <a:rPr lang="en-GB" dirty="0">
                <a:solidFill>
                  <a:schemeClr val="tx1">
                    <a:lumMod val="75000"/>
                    <a:lumOff val="25000"/>
                  </a:schemeClr>
                </a:solidFill>
                <a:latin typeface="Helvetica Light"/>
                <a:cs typeface="Helvetica Light"/>
              </a:rPr>
              <a:t> products. </a:t>
            </a:r>
          </a:p>
          <a:p>
            <a:endParaRPr lang="en-GB" dirty="0">
              <a:solidFill>
                <a:schemeClr val="tx1">
                  <a:lumMod val="75000"/>
                  <a:lumOff val="25000"/>
                </a:schemeClr>
              </a:solidFill>
              <a:latin typeface="Helvetica Light"/>
              <a:cs typeface="Helvetica Light"/>
            </a:endParaRPr>
          </a:p>
          <a:p>
            <a:pPr marL="342900" indent="-342900">
              <a:buFont typeface="Arial" panose="020B0604020202020204" pitchFamily="34" charset="0"/>
              <a:buChar char="•"/>
            </a:pPr>
            <a:r>
              <a:rPr lang="en-GB" dirty="0">
                <a:solidFill>
                  <a:schemeClr val="tx1">
                    <a:lumMod val="75000"/>
                    <a:lumOff val="25000"/>
                  </a:schemeClr>
                </a:solidFill>
                <a:latin typeface="Helvetica Light"/>
                <a:cs typeface="Helvetica Light"/>
              </a:rPr>
              <a:t>Over the next 5-10 </a:t>
            </a:r>
            <a:r>
              <a:rPr lang="en-GB" dirty="0" smtClean="0">
                <a:solidFill>
                  <a:schemeClr val="tx1">
                    <a:lumMod val="75000"/>
                    <a:lumOff val="25000"/>
                  </a:schemeClr>
                </a:solidFill>
                <a:latin typeface="Helvetica Light"/>
                <a:cs typeface="Helvetica Light"/>
              </a:rPr>
              <a:t>years, </a:t>
            </a:r>
            <a:r>
              <a:rPr lang="en-GB" dirty="0">
                <a:solidFill>
                  <a:schemeClr val="tx1">
                    <a:lumMod val="75000"/>
                    <a:lumOff val="25000"/>
                  </a:schemeClr>
                </a:solidFill>
                <a:latin typeface="Helvetica Light"/>
                <a:cs typeface="Helvetica Light"/>
              </a:rPr>
              <a:t>we could see the emergence of more </a:t>
            </a:r>
            <a:r>
              <a:rPr lang="en-GB" dirty="0">
                <a:solidFill>
                  <a:srgbClr val="D40E8C"/>
                </a:solidFill>
                <a:latin typeface="Helvetica Light"/>
                <a:cs typeface="Helvetica Light"/>
              </a:rPr>
              <a:t>distributed</a:t>
            </a:r>
            <a:r>
              <a:rPr lang="en-GB" dirty="0">
                <a:solidFill>
                  <a:schemeClr val="tx1">
                    <a:lumMod val="75000"/>
                    <a:lumOff val="25000"/>
                  </a:schemeClr>
                </a:solidFill>
                <a:latin typeface="Helvetica Light"/>
                <a:cs typeface="Helvetica Light"/>
              </a:rPr>
              <a:t> and </a:t>
            </a:r>
            <a:r>
              <a:rPr lang="en-GB" dirty="0">
                <a:solidFill>
                  <a:srgbClr val="D40E8C"/>
                </a:solidFill>
                <a:latin typeface="Helvetica Light"/>
                <a:cs typeface="Helvetica Light"/>
              </a:rPr>
              <a:t>localized</a:t>
            </a:r>
            <a:r>
              <a:rPr lang="en-GB" dirty="0">
                <a:solidFill>
                  <a:schemeClr val="tx1">
                    <a:lumMod val="75000"/>
                    <a:lumOff val="25000"/>
                  </a:schemeClr>
                </a:solidFill>
                <a:latin typeface="Helvetica Light"/>
                <a:cs typeface="Helvetica Light"/>
              </a:rPr>
              <a:t> </a:t>
            </a:r>
            <a:r>
              <a:rPr lang="en-GB" dirty="0" smtClean="0">
                <a:solidFill>
                  <a:schemeClr val="tx1">
                    <a:lumMod val="75000"/>
                    <a:lumOff val="25000"/>
                  </a:schemeClr>
                </a:solidFill>
                <a:latin typeface="Helvetica Light"/>
                <a:cs typeface="Helvetica Light"/>
              </a:rPr>
              <a:t>models </a:t>
            </a:r>
            <a:r>
              <a:rPr lang="en-GB" dirty="0">
                <a:solidFill>
                  <a:schemeClr val="tx1">
                    <a:lumMod val="75000"/>
                    <a:lumOff val="25000"/>
                  </a:schemeClr>
                </a:solidFill>
                <a:latin typeface="Helvetica Light"/>
                <a:cs typeface="Helvetica Light"/>
              </a:rPr>
              <a:t>of production and consumption</a:t>
            </a:r>
          </a:p>
          <a:p>
            <a:pPr marL="342900" indent="-342900">
              <a:buFont typeface="Arial" panose="020B0604020202020204" pitchFamily="34" charset="0"/>
              <a:buChar char="•"/>
            </a:pPr>
            <a:endParaRPr lang="en-GB" dirty="0">
              <a:solidFill>
                <a:schemeClr val="tx1">
                  <a:lumMod val="75000"/>
                  <a:lumOff val="25000"/>
                </a:schemeClr>
              </a:solidFill>
              <a:latin typeface="Helvetica Light"/>
              <a:cs typeface="Helvetica Light"/>
            </a:endParaRPr>
          </a:p>
          <a:p>
            <a:pPr marL="342900" indent="-342900">
              <a:buFont typeface="Arial" panose="020B0604020202020204" pitchFamily="34" charset="0"/>
              <a:buChar char="•"/>
            </a:pPr>
            <a:r>
              <a:rPr lang="en-GB" dirty="0">
                <a:solidFill>
                  <a:schemeClr val="tx1">
                    <a:lumMod val="75000"/>
                    <a:lumOff val="25000"/>
                  </a:schemeClr>
                </a:solidFill>
                <a:latin typeface="Helvetica Light"/>
                <a:cs typeface="Helvetica Light"/>
              </a:rPr>
              <a:t>Issues </a:t>
            </a:r>
            <a:r>
              <a:rPr lang="en-GB" dirty="0" smtClean="0">
                <a:solidFill>
                  <a:schemeClr val="tx1">
                    <a:lumMod val="75000"/>
                    <a:lumOff val="25000"/>
                  </a:schemeClr>
                </a:solidFill>
                <a:latin typeface="Helvetica Light"/>
                <a:cs typeface="Helvetica Light"/>
              </a:rPr>
              <a:t>like </a:t>
            </a:r>
            <a:r>
              <a:rPr lang="en-GB" dirty="0" smtClean="0">
                <a:solidFill>
                  <a:srgbClr val="D40E8C"/>
                </a:solidFill>
                <a:latin typeface="Helvetica Light"/>
                <a:cs typeface="Helvetica Light"/>
              </a:rPr>
              <a:t>food </a:t>
            </a:r>
            <a:r>
              <a:rPr lang="en-GB" dirty="0">
                <a:solidFill>
                  <a:srgbClr val="D40E8C"/>
                </a:solidFill>
                <a:latin typeface="Helvetica Light"/>
                <a:cs typeface="Helvetica Light"/>
              </a:rPr>
              <a:t>waste </a:t>
            </a:r>
            <a:r>
              <a:rPr lang="en-GB" dirty="0" smtClean="0">
                <a:solidFill>
                  <a:schemeClr val="tx1">
                    <a:lumMod val="75000"/>
                    <a:lumOff val="25000"/>
                  </a:schemeClr>
                </a:solidFill>
                <a:latin typeface="Helvetica Light"/>
                <a:cs typeface="Helvetica Light"/>
              </a:rPr>
              <a:t>become history</a:t>
            </a:r>
            <a:r>
              <a:rPr lang="en-GB" dirty="0">
                <a:solidFill>
                  <a:schemeClr val="tx1">
                    <a:lumMod val="75000"/>
                    <a:lumOff val="25000"/>
                  </a:schemeClr>
                </a:solidFill>
                <a:latin typeface="Helvetica Light"/>
                <a:cs typeface="Helvetica Light"/>
              </a:rPr>
              <a:t>, as </a:t>
            </a:r>
            <a:r>
              <a:rPr lang="en-GB" dirty="0">
                <a:solidFill>
                  <a:srgbClr val="D40E8C"/>
                </a:solidFill>
                <a:latin typeface="Helvetica Light"/>
                <a:cs typeface="Helvetica Light"/>
              </a:rPr>
              <a:t>closed-loop, circular economies scale up</a:t>
            </a:r>
          </a:p>
        </p:txBody>
      </p:sp>
    </p:spTree>
    <p:extLst>
      <p:ext uri="{BB962C8B-B14F-4D97-AF65-F5344CB8AC3E}">
        <p14:creationId xmlns:p14="http://schemas.microsoft.com/office/powerpoint/2010/main" xmlns="" val="1002592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32621"/>
            <a:ext cx="6400800" cy="994338"/>
          </a:xfrm>
        </p:spPr>
        <p:txBody>
          <a:bodyPr>
            <a:normAutofit fontScale="90000"/>
          </a:bodyPr>
          <a:lstStyle/>
          <a:p>
            <a:r>
              <a:rPr lang="en-US" dirty="0" smtClean="0"/>
              <a:t>How do we respond to this </a:t>
            </a:r>
            <a:br>
              <a:rPr lang="en-US" dirty="0" smtClean="0"/>
            </a:br>
            <a:r>
              <a:rPr lang="en-US" dirty="0" smtClean="0"/>
              <a:t>rapidly changing context?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306141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86" y="934743"/>
            <a:ext cx="7028173" cy="613720"/>
          </a:xfrm>
        </p:spPr>
        <p:txBody>
          <a:bodyPr>
            <a:noAutofit/>
          </a:bodyPr>
          <a:lstStyle/>
          <a:p>
            <a:r>
              <a:rPr lang="en-GB" sz="2300" dirty="0" smtClean="0"/>
              <a:t>From supply chains to sustainable value networks </a:t>
            </a:r>
            <a:endParaRPr lang="en-GB" sz="2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561114868"/>
              </p:ext>
            </p:extLst>
          </p:nvPr>
        </p:nvGraphicFramePr>
        <p:xfrm>
          <a:off x="1503783" y="1789682"/>
          <a:ext cx="6136433" cy="373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83946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3189" y="345375"/>
            <a:ext cx="6857598" cy="437285"/>
          </a:xfrm>
        </p:spPr>
        <p:txBody>
          <a:bodyPr>
            <a:normAutofit/>
          </a:bodyPr>
          <a:lstStyle/>
          <a:p>
            <a:r>
              <a:rPr lang="en-US" dirty="0" smtClean="0"/>
              <a:t>1. Towards </a:t>
            </a:r>
            <a:r>
              <a:rPr lang="en-US" dirty="0" smtClean="0">
                <a:solidFill>
                  <a:schemeClr val="accent1"/>
                </a:solidFill>
              </a:rPr>
              <a:t>sustainable livelihoods </a:t>
            </a:r>
            <a:r>
              <a:rPr lang="en-US" dirty="0" smtClean="0"/>
              <a:t>and </a:t>
            </a:r>
            <a:r>
              <a:rPr lang="en-US" dirty="0" smtClean="0">
                <a:solidFill>
                  <a:srgbClr val="D40E8C"/>
                </a:solidFill>
              </a:rPr>
              <a:t>empowered producers</a:t>
            </a:r>
            <a:endParaRPr lang="en-US" dirty="0">
              <a:solidFill>
                <a:srgbClr val="D40E8C"/>
              </a:solidFill>
            </a:endParaRPr>
          </a:p>
        </p:txBody>
      </p:sp>
      <p:pic>
        <p:nvPicPr>
          <p:cNvPr id="6" name="Picture Placeholder 5" descr="bu2r9819.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5781" b="5781"/>
          <a:stretch>
            <a:fillRect/>
          </a:stretch>
        </p:blipFill>
        <p:spPr/>
      </p:pic>
    </p:spTree>
    <p:extLst>
      <p:ext uri="{BB962C8B-B14F-4D97-AF65-F5344CB8AC3E}">
        <p14:creationId xmlns:p14="http://schemas.microsoft.com/office/powerpoint/2010/main" xmlns="" val="3466375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 Towards </a:t>
            </a:r>
            <a:r>
              <a:rPr lang="en-US" dirty="0" smtClean="0">
                <a:solidFill>
                  <a:srgbClr val="D40E8C"/>
                </a:solidFill>
              </a:rPr>
              <a:t>sustainable </a:t>
            </a:r>
            <a:r>
              <a:rPr lang="en-US" dirty="0" smtClean="0"/>
              <a:t>and </a:t>
            </a:r>
            <a:r>
              <a:rPr lang="en-US" dirty="0" smtClean="0">
                <a:solidFill>
                  <a:srgbClr val="D40E8C"/>
                </a:solidFill>
              </a:rPr>
              <a:t>restorative production</a:t>
            </a:r>
            <a:endParaRPr lang="en-US" dirty="0">
              <a:solidFill>
                <a:srgbClr val="D40E8C"/>
              </a:solidFill>
            </a:endParaRPr>
          </a:p>
        </p:txBody>
      </p:sp>
      <p:pic>
        <p:nvPicPr>
          <p:cNvPr id="4" name="Picture Placeholder 3"/>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1359" b="1359"/>
          <a:stretch>
            <a:fillRect/>
          </a:stretch>
        </p:blipFill>
        <p:spPr>
          <a:prstGeom prst="rect">
            <a:avLst/>
          </a:prstGeom>
        </p:spPr>
      </p:pic>
    </p:spTree>
    <p:extLst>
      <p:ext uri="{BB962C8B-B14F-4D97-AF65-F5344CB8AC3E}">
        <p14:creationId xmlns:p14="http://schemas.microsoft.com/office/powerpoint/2010/main" xmlns="" val="42169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28353" y="345375"/>
            <a:ext cx="6622433" cy="437285"/>
          </a:xfrm>
        </p:spPr>
        <p:txBody>
          <a:bodyPr>
            <a:normAutofit/>
          </a:bodyPr>
          <a:lstStyle/>
          <a:p>
            <a:r>
              <a:rPr lang="en-US" dirty="0" smtClean="0"/>
              <a:t>3. Towards </a:t>
            </a:r>
            <a:r>
              <a:rPr lang="en-US" dirty="0" smtClean="0">
                <a:solidFill>
                  <a:srgbClr val="D40E8C"/>
                </a:solidFill>
              </a:rPr>
              <a:t>low carbon</a:t>
            </a:r>
            <a:r>
              <a:rPr lang="en-US" dirty="0" smtClean="0"/>
              <a:t> and </a:t>
            </a:r>
            <a:r>
              <a:rPr lang="en-US" dirty="0" smtClean="0">
                <a:solidFill>
                  <a:srgbClr val="D40E8C"/>
                </a:solidFill>
              </a:rPr>
              <a:t>resilience</a:t>
            </a:r>
            <a:endParaRPr lang="en-US" dirty="0">
              <a:solidFill>
                <a:srgbClr val="D40E8C"/>
              </a:solidFill>
            </a:endParaRPr>
          </a:p>
        </p:txBody>
      </p:sp>
      <p:sp>
        <p:nvSpPr>
          <p:cNvPr id="4" name="Picture Placeholder 3"/>
          <p:cNvSpPr>
            <a:spLocks noGrp="1"/>
          </p:cNvSpPr>
          <p:nvPr>
            <p:ph type="pic" sz="quarter" idx="10"/>
          </p:nvPr>
        </p:nvSpPr>
        <p:spPr/>
      </p:sp>
      <p:pic>
        <p:nvPicPr>
          <p:cNvPr id="6" name="Picture 5" descr="5c9786_151797ff42794d8a994f986daff2d113.png_srz_p_573_433_75_22_0.50_1.20_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3450" y="950451"/>
            <a:ext cx="7277100" cy="5499100"/>
          </a:xfrm>
          <a:prstGeom prst="rect">
            <a:avLst/>
          </a:prstGeom>
        </p:spPr>
      </p:pic>
      <p:sp>
        <p:nvSpPr>
          <p:cNvPr id="5" name="TextBox 4"/>
          <p:cNvSpPr txBox="1"/>
          <p:nvPr/>
        </p:nvSpPr>
        <p:spPr>
          <a:xfrm>
            <a:off x="870738" y="6449551"/>
            <a:ext cx="1987839" cy="246221"/>
          </a:xfrm>
          <a:prstGeom prst="rect">
            <a:avLst/>
          </a:prstGeom>
          <a:noFill/>
        </p:spPr>
        <p:txBody>
          <a:bodyPr wrap="none" rtlCol="0">
            <a:spAutoFit/>
          </a:bodyPr>
          <a:lstStyle/>
          <a:p>
            <a:r>
              <a:rPr lang="en-US" sz="1000" dirty="0" smtClean="0">
                <a:solidFill>
                  <a:schemeClr val="bg1">
                    <a:lumMod val="65000"/>
                  </a:schemeClr>
                </a:solidFill>
                <a:latin typeface="Helvetica Light"/>
                <a:cs typeface="Helvetica Light"/>
              </a:rPr>
              <a:t>Source: </a:t>
            </a:r>
            <a:r>
              <a:rPr lang="en-US" sz="1000" dirty="0" err="1" smtClean="0">
                <a:solidFill>
                  <a:schemeClr val="bg1">
                    <a:lumMod val="65000"/>
                  </a:schemeClr>
                </a:solidFill>
                <a:latin typeface="Helvetica Light"/>
                <a:cs typeface="Helvetica Light"/>
              </a:rPr>
              <a:t>explainingthefuture.org</a:t>
            </a:r>
            <a:endParaRPr lang="en-US" sz="1000" dirty="0">
              <a:solidFill>
                <a:schemeClr val="bg1">
                  <a:lumMod val="65000"/>
                </a:schemeClr>
              </a:solidFill>
              <a:latin typeface="Helvetica Light"/>
              <a:cs typeface="Helvetica Light"/>
            </a:endParaRPr>
          </a:p>
        </p:txBody>
      </p:sp>
    </p:spTree>
    <p:extLst>
      <p:ext uri="{BB962C8B-B14F-4D97-AF65-F5344CB8AC3E}">
        <p14:creationId xmlns:p14="http://schemas.microsoft.com/office/powerpoint/2010/main" xmlns="" val="3113207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4. Towards </a:t>
            </a:r>
            <a:r>
              <a:rPr lang="en-US" dirty="0" smtClean="0">
                <a:solidFill>
                  <a:srgbClr val="D40E8C"/>
                </a:solidFill>
              </a:rPr>
              <a:t>sustainable </a:t>
            </a:r>
            <a:r>
              <a:rPr lang="en-US" dirty="0">
                <a:solidFill>
                  <a:srgbClr val="D40E8C"/>
                </a:solidFill>
              </a:rPr>
              <a:t>market mechanisms</a:t>
            </a:r>
          </a:p>
        </p:txBody>
      </p:sp>
      <p:sp>
        <p:nvSpPr>
          <p:cNvPr id="7" name="Picture Placeholder 6"/>
          <p:cNvSpPr>
            <a:spLocks noGrp="1"/>
          </p:cNvSpPr>
          <p:nvPr>
            <p:ph type="pic" sz="quarter" idx="10"/>
          </p:nvPr>
        </p:nvSpPr>
        <p:spPr/>
      </p:sp>
      <p:pic>
        <p:nvPicPr>
          <p:cNvPr id="8" name="Picture 2" descr="\\forumlonfile1\DFSData\Projects\Tea_2030\Comms\Factors pictures\Tea pics\24. Access to finance.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1459" t="5815" b="14254"/>
          <a:stretch/>
        </p:blipFill>
        <p:spPr bwMode="auto">
          <a:xfrm>
            <a:off x="0" y="950451"/>
            <a:ext cx="10380847" cy="62482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416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5. Towards </a:t>
            </a:r>
            <a:r>
              <a:rPr lang="en-US" dirty="0" smtClean="0">
                <a:solidFill>
                  <a:schemeClr val="accent1"/>
                </a:solidFill>
              </a:rPr>
              <a:t>engaged</a:t>
            </a:r>
            <a:r>
              <a:rPr lang="en-US" dirty="0" smtClean="0"/>
              <a:t> and </a:t>
            </a:r>
            <a:r>
              <a:rPr lang="en-US" dirty="0" smtClean="0">
                <a:solidFill>
                  <a:srgbClr val="D40E8C"/>
                </a:solidFill>
              </a:rPr>
              <a:t>connected consumers</a:t>
            </a:r>
            <a:endParaRPr lang="en-US" dirty="0">
              <a:solidFill>
                <a:srgbClr val="D40E8C"/>
              </a:solidFill>
            </a:endParaRPr>
          </a:p>
        </p:txBody>
      </p:sp>
      <p:pic>
        <p:nvPicPr>
          <p:cNvPr id="4" name="Picture 2" descr="\\forumlonfile1\DFSData\Projects\Tea_2030\Comms\Factors pictures\Tea pics\Profiles for the report\Chinese woman drinking tea - Thinstock 158849755.jpg"/>
          <p:cNvPicPr>
            <a:picLocks noGrp="1" noChangeAspect="1" noChangeArrowheads="1"/>
          </p:cNvPicPr>
          <p:nvPr>
            <p:ph type="pic" sz="quarter" idx="10"/>
          </p:nvPr>
        </p:nvPicPr>
        <p:blipFill>
          <a:blip r:embed="rId3" cstate="email">
            <a:extLst>
              <a:ext uri="{28A0092B-C50C-407E-A947-70E740481C1C}">
                <a14:useLocalDpi xmlns:a14="http://schemas.microsoft.com/office/drawing/2010/main" xmlns="" val="0"/>
              </a:ext>
            </a:extLst>
          </a:blip>
          <a:srcRect t="1615" b="1615"/>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3036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Placeholder 5" descr="504602591.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8421" b="8421"/>
          <a:stretch>
            <a:fillRect/>
          </a:stretch>
        </p:blipFill>
        <p:spPr/>
      </p:pic>
    </p:spTree>
    <p:extLst>
      <p:ext uri="{BB962C8B-B14F-4D97-AF65-F5344CB8AC3E}">
        <p14:creationId xmlns:p14="http://schemas.microsoft.com/office/powerpoint/2010/main" xmlns="" val="1792970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a:xfrm>
            <a:off x="1039813" y="890588"/>
            <a:ext cx="7064375" cy="709612"/>
          </a:xfrm>
        </p:spPr>
        <p:txBody>
          <a:bodyPr>
            <a:normAutofit/>
          </a:bodyPr>
          <a:lstStyle/>
          <a:p>
            <a:pPr>
              <a:spcAft>
                <a:spcPts val="0"/>
              </a:spcAft>
            </a:pPr>
            <a:r>
              <a:rPr lang="en-GB" dirty="0">
                <a:latin typeface="Helvetica Light"/>
              </a:rPr>
              <a:t>What we </a:t>
            </a:r>
            <a:r>
              <a:rPr lang="en-GB" dirty="0" smtClean="0">
                <a:latin typeface="Helvetica Light"/>
              </a:rPr>
              <a:t>do</a:t>
            </a:r>
            <a:endParaRPr lang="en-GB" dirty="0">
              <a:latin typeface="Helvetica Light"/>
            </a:endParaRPr>
          </a:p>
        </p:txBody>
      </p:sp>
      <p:sp>
        <p:nvSpPr>
          <p:cNvPr id="18434" name="Content Placeholder 5"/>
          <p:cNvSpPr>
            <a:spLocks noGrp="1"/>
          </p:cNvSpPr>
          <p:nvPr>
            <p:ph idx="1"/>
          </p:nvPr>
        </p:nvSpPr>
        <p:spPr>
          <a:xfrm>
            <a:off x="1039814" y="1759581"/>
            <a:ext cx="7064374" cy="484086"/>
          </a:xfrm>
        </p:spPr>
        <p:txBody>
          <a:bodyPr/>
          <a:lstStyle/>
          <a:p>
            <a:pPr marL="0" indent="0" algn="ctr">
              <a:buNone/>
            </a:pPr>
            <a:r>
              <a:rPr lang="en-GB" dirty="0" smtClean="0">
                <a:solidFill>
                  <a:srgbClr val="702784"/>
                </a:solidFill>
                <a:latin typeface="Helvetica Light"/>
              </a:rPr>
              <a:t>Leading company transformation</a:t>
            </a:r>
          </a:p>
        </p:txBody>
      </p:sp>
      <p:pic>
        <p:nvPicPr>
          <p:cNvPr id="6" name="Picture 5" descr="nike-cool-logo-1073.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267894" y="2498296"/>
            <a:ext cx="1378125" cy="756831"/>
          </a:xfrm>
          <a:prstGeom prst="rect">
            <a:avLst/>
          </a:prstGeom>
        </p:spPr>
      </p:pic>
      <p:pic>
        <p:nvPicPr>
          <p:cNvPr id="13" name="Picture 12" descr="Unilever-logo.png"/>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242209" y="2334628"/>
            <a:ext cx="1007782" cy="1115492"/>
          </a:xfrm>
          <a:prstGeom prst="rect">
            <a:avLst/>
          </a:prstGeom>
        </p:spPr>
      </p:pic>
      <p:pic>
        <p:nvPicPr>
          <p:cNvPr id="8" name="Picture 7" descr="\\Forum\dfsdata\D Partners and Projects\Projects\2010\Dairy 2020\Comms\Dairy 2020 logos\Dairy2020_colour_logo_curved.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955695" y="4851230"/>
            <a:ext cx="961568" cy="635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267894" y="4835550"/>
            <a:ext cx="1082005" cy="646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target-logo.png"/>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6787804" y="2334866"/>
            <a:ext cx="1129459" cy="1116932"/>
          </a:xfrm>
          <a:prstGeom prst="rect">
            <a:avLst/>
          </a:prstGeom>
        </p:spPr>
      </p:pic>
      <p:pic>
        <p:nvPicPr>
          <p:cNvPr id="3" name="Picture 2" descr="Delhaize-group-logo.jp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4905844" y="2336544"/>
            <a:ext cx="1115492" cy="1115492"/>
          </a:xfrm>
          <a:prstGeom prst="rect">
            <a:avLst/>
          </a:prstGeom>
        </p:spPr>
      </p:pic>
      <p:sp>
        <p:nvSpPr>
          <p:cNvPr id="12" name="Content Placeholder 5"/>
          <p:cNvSpPr txBox="1">
            <a:spLocks/>
          </p:cNvSpPr>
          <p:nvPr/>
        </p:nvSpPr>
        <p:spPr>
          <a:xfrm>
            <a:off x="1039813" y="1759581"/>
            <a:ext cx="7064375" cy="36594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Arial"/>
              <a:buChar char="•"/>
              <a:defRPr sz="2400" b="0" i="0" kern="1200">
                <a:solidFill>
                  <a:srgbClr val="565656"/>
                </a:solidFill>
                <a:latin typeface="Helvetica Light"/>
                <a:ea typeface="+mn-ea"/>
                <a:cs typeface="Helvetica Light"/>
              </a:defRPr>
            </a:lvl1pPr>
            <a:lvl2pPr marL="742950" indent="-285750" algn="l" defTabSz="914400" rtl="0" eaLnBrk="1" latinLnBrk="0" hangingPunct="1">
              <a:spcBef>
                <a:spcPct val="20000"/>
              </a:spcBef>
              <a:buSzPct val="50000"/>
              <a:buFont typeface="Arial"/>
              <a:buChar char="•"/>
              <a:defRPr sz="1600" b="0" i="0" kern="1200">
                <a:solidFill>
                  <a:srgbClr val="565656"/>
                </a:solidFill>
                <a:latin typeface="Helvetica Light"/>
                <a:ea typeface="+mn-ea"/>
                <a:cs typeface="Helvetica Light"/>
              </a:defRPr>
            </a:lvl2pPr>
            <a:lvl3pPr marL="1143000" indent="-228600" algn="l" defTabSz="914400" rtl="0" eaLnBrk="1" latinLnBrk="0" hangingPunct="1">
              <a:spcBef>
                <a:spcPct val="20000"/>
              </a:spcBef>
              <a:buFont typeface="Arial" pitchFamily="34" charset="0"/>
              <a:buChar char="•"/>
              <a:defRPr sz="2400" b="0" i="0" kern="1200">
                <a:solidFill>
                  <a:srgbClr val="565656"/>
                </a:solidFill>
                <a:latin typeface="Helvetica Neue UltraLight"/>
                <a:ea typeface="+mn-ea"/>
                <a:cs typeface="Helvetica Neue UltraLight"/>
              </a:defRPr>
            </a:lvl3pPr>
            <a:lvl4pPr marL="1600200" indent="-228600" algn="l" defTabSz="914400" rtl="0" eaLnBrk="1" latinLnBrk="0" hangingPunct="1">
              <a:spcBef>
                <a:spcPct val="20000"/>
              </a:spcBef>
              <a:buFont typeface="Arial" pitchFamily="34" charset="0"/>
              <a:buChar char="–"/>
              <a:defRPr sz="2000" b="0" i="0" kern="1200">
                <a:solidFill>
                  <a:srgbClr val="565656"/>
                </a:solidFill>
                <a:latin typeface="Helvetica Neue UltraLight"/>
                <a:ea typeface="+mn-ea"/>
                <a:cs typeface="Helvetica Neue UltraLight"/>
              </a:defRPr>
            </a:lvl4pPr>
            <a:lvl5pPr marL="2057400" indent="-228600" algn="l" defTabSz="914400" rtl="0" eaLnBrk="1" latinLnBrk="0" hangingPunct="1">
              <a:spcBef>
                <a:spcPct val="20000"/>
              </a:spcBef>
              <a:buFont typeface="Arial" pitchFamily="34" charset="0"/>
              <a:buChar char="»"/>
              <a:defRPr sz="2000" b="0" i="0" kern="1200">
                <a:solidFill>
                  <a:srgbClr val="565656"/>
                </a:solidFill>
                <a:latin typeface="Helvetica Neue UltraLight"/>
                <a:ea typeface="+mn-ea"/>
                <a:cs typeface="Helvetica Neue Ultra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a:buNone/>
            </a:pPr>
            <a:endParaRPr lang="en-GB" dirty="0" smtClean="0">
              <a:solidFill>
                <a:srgbClr val="702784"/>
              </a:solidFill>
            </a:endParaRPr>
          </a:p>
          <a:p>
            <a:pPr marL="0" indent="0" algn="ctr">
              <a:buFont typeface="Arial"/>
              <a:buNone/>
            </a:pPr>
            <a:endParaRPr lang="en-GB" dirty="0" smtClean="0">
              <a:solidFill>
                <a:srgbClr val="702784"/>
              </a:solidFill>
            </a:endParaRPr>
          </a:p>
          <a:p>
            <a:pPr marL="0" indent="0" algn="ctr">
              <a:buFont typeface="Arial"/>
              <a:buNone/>
            </a:pPr>
            <a:endParaRPr lang="en-GB" dirty="0" smtClean="0">
              <a:solidFill>
                <a:srgbClr val="702784"/>
              </a:solidFill>
            </a:endParaRPr>
          </a:p>
          <a:p>
            <a:pPr marL="0" indent="0" algn="ctr">
              <a:buFont typeface="Arial"/>
              <a:buNone/>
            </a:pPr>
            <a:endParaRPr lang="en-GB" dirty="0" smtClean="0">
              <a:solidFill>
                <a:srgbClr val="702784"/>
              </a:solidFill>
            </a:endParaRPr>
          </a:p>
          <a:p>
            <a:pPr marL="0" indent="0" algn="ctr">
              <a:buFont typeface="Arial"/>
              <a:buNone/>
            </a:pPr>
            <a:endParaRPr lang="en-GB" dirty="0" smtClean="0">
              <a:solidFill>
                <a:schemeClr val="tx1">
                  <a:lumMod val="75000"/>
                  <a:lumOff val="25000"/>
                </a:schemeClr>
              </a:solidFill>
            </a:endParaRPr>
          </a:p>
          <a:p>
            <a:pPr marL="0" indent="0" algn="ctr">
              <a:buFont typeface="Arial"/>
              <a:buNone/>
            </a:pPr>
            <a:r>
              <a:rPr lang="en-GB" dirty="0" smtClean="0">
                <a:solidFill>
                  <a:srgbClr val="702784"/>
                </a:solidFill>
              </a:rPr>
              <a:t>Innovative coalitions and collaborations</a:t>
            </a:r>
          </a:p>
        </p:txBody>
      </p:sp>
      <p:pic>
        <p:nvPicPr>
          <p:cNvPr id="4" name="Picture 3" descr="RH-Logo_BEST-FOR-WEB_transparent_RGB_72dpi.png"/>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2550643" y="4981364"/>
            <a:ext cx="1990001" cy="398001"/>
          </a:xfrm>
          <a:prstGeom prst="rect">
            <a:avLst/>
          </a:prstGeom>
        </p:spPr>
      </p:pic>
      <p:pic>
        <p:nvPicPr>
          <p:cNvPr id="5" name="Picture 4" descr="Screenshot 09:08:2014 20:25.png"/>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4713102" y="4949243"/>
            <a:ext cx="1990001" cy="490883"/>
          </a:xfrm>
          <a:prstGeom prst="rect">
            <a:avLst/>
          </a:prstGeom>
        </p:spPr>
      </p:pic>
    </p:spTree>
    <p:extLst>
      <p:ext uri="{BB962C8B-B14F-4D97-AF65-F5344CB8AC3E}">
        <p14:creationId xmlns:p14="http://schemas.microsoft.com/office/powerpoint/2010/main" xmlns="" val="1597955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Navigating the future</a:t>
            </a:r>
            <a:endParaRPr lang="en-US" dirty="0"/>
          </a:p>
        </p:txBody>
      </p:sp>
      <p:sp>
        <p:nvSpPr>
          <p:cNvPr id="3" name="Content Placeholder 2"/>
          <p:cNvSpPr>
            <a:spLocks noGrp="1"/>
          </p:cNvSpPr>
          <p:nvPr>
            <p:ph sz="half" idx="2"/>
          </p:nvPr>
        </p:nvSpPr>
        <p:spPr>
          <a:xfrm>
            <a:off x="4572000" y="1665753"/>
            <a:ext cx="3532239" cy="3951070"/>
          </a:xfrm>
        </p:spPr>
        <p:txBody>
          <a:bodyPr>
            <a:normAutofit/>
          </a:bodyPr>
          <a:lstStyle/>
          <a:p>
            <a:pPr marL="0" indent="0">
              <a:buNone/>
            </a:pPr>
            <a:r>
              <a:rPr lang="en-GB" sz="2200" dirty="0" smtClean="0">
                <a:solidFill>
                  <a:schemeClr val="accent2"/>
                </a:solidFill>
              </a:rPr>
              <a:t>Need wind in your sails?</a:t>
            </a:r>
          </a:p>
          <a:p>
            <a:r>
              <a:rPr lang="en-US" sz="2200" dirty="0" smtClean="0"/>
              <a:t>What does a sustainable value network for your goods and services look like?</a:t>
            </a:r>
          </a:p>
          <a:p>
            <a:r>
              <a:rPr lang="en-US" sz="2200" dirty="0" smtClean="0"/>
              <a:t>What does business model innovation look like?</a:t>
            </a:r>
          </a:p>
          <a:p>
            <a:r>
              <a:rPr lang="en-US" sz="2200" dirty="0" smtClean="0"/>
              <a:t>Experiment then scale</a:t>
            </a:r>
            <a:endParaRPr lang="en-US" sz="2200" dirty="0"/>
          </a:p>
        </p:txBody>
      </p:sp>
      <p:sp>
        <p:nvSpPr>
          <p:cNvPr id="4" name="Content Placeholder 3"/>
          <p:cNvSpPr>
            <a:spLocks noGrp="1"/>
          </p:cNvSpPr>
          <p:nvPr>
            <p:ph sz="half" idx="10"/>
          </p:nvPr>
        </p:nvSpPr>
        <p:spPr/>
        <p:txBody>
          <a:bodyPr>
            <a:normAutofit/>
          </a:bodyPr>
          <a:lstStyle/>
          <a:p>
            <a:pPr marL="0" indent="0">
              <a:buNone/>
            </a:pPr>
            <a:r>
              <a:rPr lang="en-US" sz="2200" dirty="0" smtClean="0">
                <a:solidFill>
                  <a:schemeClr val="accent2"/>
                </a:solidFill>
              </a:rPr>
              <a:t>Just getting out of port?</a:t>
            </a:r>
          </a:p>
          <a:p>
            <a:r>
              <a:rPr lang="en-US" sz="2200" dirty="0" smtClean="0">
                <a:solidFill>
                  <a:schemeClr val="tx1">
                    <a:lumMod val="75000"/>
                    <a:lumOff val="25000"/>
                  </a:schemeClr>
                </a:solidFill>
              </a:rPr>
              <a:t>Put your business in the future</a:t>
            </a:r>
          </a:p>
          <a:p>
            <a:r>
              <a:rPr lang="en-US" sz="2200" dirty="0" smtClean="0">
                <a:solidFill>
                  <a:schemeClr val="tx1">
                    <a:lumMod val="75000"/>
                    <a:lumOff val="25000"/>
                  </a:schemeClr>
                </a:solidFill>
              </a:rPr>
              <a:t>What are the risks? The opportunities?</a:t>
            </a:r>
          </a:p>
          <a:p>
            <a:r>
              <a:rPr lang="en-US" sz="2200" dirty="0" smtClean="0">
                <a:solidFill>
                  <a:schemeClr val="tx1">
                    <a:lumMod val="75000"/>
                    <a:lumOff val="25000"/>
                  </a:schemeClr>
                </a:solidFill>
              </a:rPr>
              <a:t>What can you address alone? In collaboration?</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xmlns="" val="2284871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insteinquotes.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913606"/>
            <a:ext cx="9156701" cy="5150644"/>
          </a:xfrm>
          <a:prstGeom prst="rect">
            <a:avLst/>
          </a:prstGeom>
        </p:spPr>
      </p:pic>
      <p:sp>
        <p:nvSpPr>
          <p:cNvPr id="4" name="Subtitle 2"/>
          <p:cNvSpPr txBox="1">
            <a:spLocks/>
          </p:cNvSpPr>
          <p:nvPr/>
        </p:nvSpPr>
        <p:spPr>
          <a:xfrm>
            <a:off x="2245031" y="345375"/>
            <a:ext cx="6305755" cy="437285"/>
          </a:xfrm>
          <a:prstGeom prst="rect">
            <a:avLst/>
          </a:prstGeom>
        </p:spPr>
        <p:txBody>
          <a:bodyPr/>
          <a:lstStyle>
            <a:lvl1pPr marL="342900" indent="-342900" algn="l" defTabSz="914400" rtl="0" eaLnBrk="1" latinLnBrk="0" hangingPunct="1">
              <a:spcBef>
                <a:spcPct val="20000"/>
              </a:spcBef>
              <a:buSzPct val="75000"/>
              <a:buFont typeface="Lucida Grande"/>
              <a:buChar char="◆"/>
              <a:defRPr sz="2400" b="0" i="0" kern="1200">
                <a:solidFill>
                  <a:srgbClr val="565656"/>
                </a:solidFill>
                <a:latin typeface="Helvetica Light"/>
                <a:ea typeface="+mn-ea"/>
                <a:cs typeface="Helvetica Light"/>
              </a:defRPr>
            </a:lvl1pPr>
            <a:lvl2pPr marL="742950" indent="-285750" algn="l" defTabSz="914400" rtl="0" eaLnBrk="1" latinLnBrk="0" hangingPunct="1">
              <a:spcBef>
                <a:spcPct val="20000"/>
              </a:spcBef>
              <a:buSzPct val="50000"/>
              <a:buFont typeface="Arial"/>
              <a:buChar char="◆"/>
              <a:defRPr sz="1600" b="0" i="0" kern="1200">
                <a:solidFill>
                  <a:srgbClr val="565656"/>
                </a:solidFill>
                <a:latin typeface="Helvetica Light"/>
                <a:ea typeface="+mn-ea"/>
                <a:cs typeface="Helvetica Light"/>
              </a:defRPr>
            </a:lvl2pPr>
            <a:lvl3pPr marL="1143000" indent="-228600" algn="l" defTabSz="914400" rtl="0" eaLnBrk="1" latinLnBrk="0" hangingPunct="1">
              <a:spcBef>
                <a:spcPct val="20000"/>
              </a:spcBef>
              <a:buFont typeface="Arial" pitchFamily="34" charset="0"/>
              <a:buChar char="•"/>
              <a:defRPr sz="2400" b="0" i="0" kern="1200">
                <a:solidFill>
                  <a:srgbClr val="565656"/>
                </a:solidFill>
                <a:latin typeface="Helvetica Neue UltraLight"/>
                <a:ea typeface="+mn-ea"/>
                <a:cs typeface="Helvetica Neue UltraLight"/>
              </a:defRPr>
            </a:lvl3pPr>
            <a:lvl4pPr marL="1600200" indent="-228600" algn="l" defTabSz="914400" rtl="0" eaLnBrk="1" latinLnBrk="0" hangingPunct="1">
              <a:spcBef>
                <a:spcPct val="20000"/>
              </a:spcBef>
              <a:buFont typeface="Arial" pitchFamily="34" charset="0"/>
              <a:buChar char="–"/>
              <a:defRPr sz="2000" b="0" i="0" kern="1200">
                <a:solidFill>
                  <a:srgbClr val="565656"/>
                </a:solidFill>
                <a:latin typeface="Helvetica Neue UltraLight"/>
                <a:ea typeface="+mn-ea"/>
                <a:cs typeface="Helvetica Neue UltraLight"/>
              </a:defRPr>
            </a:lvl4pPr>
            <a:lvl5pPr marL="2057400" indent="-228600" algn="l" defTabSz="914400" rtl="0" eaLnBrk="1" latinLnBrk="0" hangingPunct="1">
              <a:spcBef>
                <a:spcPct val="20000"/>
              </a:spcBef>
              <a:buFont typeface="Arial" pitchFamily="34" charset="0"/>
              <a:buChar char="»"/>
              <a:defRPr sz="2000" b="0" i="0" kern="1200">
                <a:solidFill>
                  <a:srgbClr val="565656"/>
                </a:solidFill>
                <a:latin typeface="Helvetica Neue UltraLight"/>
                <a:ea typeface="+mn-ea"/>
                <a:cs typeface="Helvetica Neue Ultra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latin typeface="+mn-lt"/>
            </a:endParaRPr>
          </a:p>
        </p:txBody>
      </p:sp>
    </p:spTree>
    <p:extLst>
      <p:ext uri="{BB962C8B-B14F-4D97-AF65-F5344CB8AC3E}">
        <p14:creationId xmlns:p14="http://schemas.microsoft.com/office/powerpoint/2010/main" xmlns="" val="34534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sz="2800" dirty="0" err="1" smtClean="0"/>
              <a:t>Dr.</a:t>
            </a:r>
            <a:r>
              <a:rPr lang="en-GB" sz="2800" dirty="0" smtClean="0"/>
              <a:t> Sally Uren</a:t>
            </a:r>
            <a:endParaRPr lang="en-GB" sz="2800" dirty="0"/>
          </a:p>
        </p:txBody>
      </p:sp>
      <p:sp>
        <p:nvSpPr>
          <p:cNvPr id="4" name="Text Placeholder 3"/>
          <p:cNvSpPr>
            <a:spLocks noGrp="1"/>
          </p:cNvSpPr>
          <p:nvPr>
            <p:ph type="body" sz="quarter" idx="12"/>
          </p:nvPr>
        </p:nvSpPr>
        <p:spPr/>
        <p:txBody>
          <a:bodyPr>
            <a:normAutofit/>
          </a:bodyPr>
          <a:lstStyle/>
          <a:p>
            <a:r>
              <a:rPr lang="en-GB" sz="1400" dirty="0" smtClean="0"/>
              <a:t>Email: </a:t>
            </a:r>
            <a:r>
              <a:rPr lang="en-GB" sz="1400" dirty="0" smtClean="0">
                <a:hlinkClick r:id="rId3"/>
              </a:rPr>
              <a:t>s.uren@forumforthefuture.org</a:t>
            </a:r>
            <a:endParaRPr lang="en-GB" sz="1400" dirty="0" smtClean="0"/>
          </a:p>
          <a:p>
            <a:r>
              <a:rPr lang="en-GB" sz="1400" dirty="0" smtClean="0"/>
              <a:t>Skype: </a:t>
            </a:r>
            <a:r>
              <a:rPr lang="en-GB" sz="1400" dirty="0" err="1" smtClean="0"/>
              <a:t>forumsallyuren</a:t>
            </a:r>
            <a:endParaRPr lang="en-GB" sz="1400" dirty="0" smtClean="0"/>
          </a:p>
          <a:p>
            <a:r>
              <a:rPr lang="en-GB" sz="1400" dirty="0" smtClean="0"/>
              <a:t>Twitter: </a:t>
            </a:r>
            <a:r>
              <a:rPr lang="en-GB" sz="1400" dirty="0" smtClean="0">
                <a:hlinkClick r:id="rId4"/>
              </a:rPr>
              <a:t>@</a:t>
            </a:r>
            <a:r>
              <a:rPr lang="en-GB" sz="1400" dirty="0" err="1" smtClean="0">
                <a:hlinkClick r:id="rId4"/>
              </a:rPr>
              <a:t>sallyuren</a:t>
            </a:r>
            <a:endParaRPr lang="en-GB" sz="1400" dirty="0" smtClean="0"/>
          </a:p>
          <a:p>
            <a:endParaRPr lang="en-GB" dirty="0"/>
          </a:p>
        </p:txBody>
      </p:sp>
      <p:sp>
        <p:nvSpPr>
          <p:cNvPr id="5" name="Text Placeholder 4"/>
          <p:cNvSpPr>
            <a:spLocks noGrp="1"/>
          </p:cNvSpPr>
          <p:nvPr>
            <p:ph type="body" sz="quarter" idx="11"/>
          </p:nvPr>
        </p:nvSpPr>
        <p:spPr/>
        <p:txBody>
          <a:bodyPr>
            <a:noAutofit/>
          </a:bodyPr>
          <a:lstStyle/>
          <a:p>
            <a:r>
              <a:rPr lang="en-GB" sz="1600" dirty="0" smtClean="0"/>
              <a:t>CEO</a:t>
            </a:r>
            <a:endParaRPr lang="en-GB" sz="1600" dirty="0"/>
          </a:p>
        </p:txBody>
      </p:sp>
    </p:spTree>
    <p:extLst>
      <p:ext uri="{BB962C8B-B14F-4D97-AF65-F5344CB8AC3E}">
        <p14:creationId xmlns:p14="http://schemas.microsoft.com/office/powerpoint/2010/main" xmlns="" val="2380139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71830"/>
            <a:ext cx="6400800" cy="1178420"/>
          </a:xfrm>
        </p:spPr>
        <p:txBody>
          <a:bodyPr>
            <a:normAutofit/>
          </a:bodyPr>
          <a:lstStyle/>
          <a:p>
            <a:r>
              <a:rPr lang="en-US" sz="2900" dirty="0" smtClean="0"/>
              <a:t>6 factors shaping the </a:t>
            </a:r>
            <a:br>
              <a:rPr lang="en-US" sz="2900" dirty="0" smtClean="0"/>
            </a:br>
            <a:r>
              <a:rPr lang="en-US" sz="2900" dirty="0" smtClean="0"/>
              <a:t>future of the global food system</a:t>
            </a:r>
            <a:endParaRPr lang="en-US" sz="29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4190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1. Increased </a:t>
            </a:r>
            <a:r>
              <a:rPr lang="en-US" sz="2400" dirty="0"/>
              <a:t>demand, decreasing </a:t>
            </a:r>
            <a:r>
              <a:rPr lang="en-US" sz="2400" dirty="0" smtClean="0"/>
              <a:t>supply</a:t>
            </a:r>
            <a:endParaRPr lang="en-US" sz="24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693028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Peak everything</a:t>
            </a:r>
            <a:endParaRPr lang="en-US" dirty="0"/>
          </a:p>
        </p:txBody>
      </p:sp>
      <p:pic>
        <p:nvPicPr>
          <p:cNvPr id="4" name="Picture Placeholder 3" descr="488244307.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6755" b="6755"/>
          <a:stretch>
            <a:fillRect/>
          </a:stretch>
        </p:blipFill>
        <p:spPr/>
      </p:pic>
      <p:sp>
        <p:nvSpPr>
          <p:cNvPr id="6" name="Rectangle 5"/>
          <p:cNvSpPr/>
          <p:nvPr/>
        </p:nvSpPr>
        <p:spPr>
          <a:xfrm>
            <a:off x="2712237" y="1076933"/>
            <a:ext cx="6302422" cy="1200328"/>
          </a:xfrm>
          <a:prstGeom prst="rect">
            <a:avLst/>
          </a:prstGeom>
        </p:spPr>
        <p:txBody>
          <a:bodyPr wrap="square">
            <a:spAutoFit/>
          </a:bodyPr>
          <a:lstStyle/>
          <a:p>
            <a:pPr algn="r"/>
            <a:r>
              <a:rPr lang="en-GB" sz="2400" dirty="0">
                <a:solidFill>
                  <a:schemeClr val="tx1">
                    <a:lumMod val="75000"/>
                    <a:lumOff val="25000"/>
                  </a:schemeClr>
                </a:solidFill>
                <a:latin typeface="Helvetica Light"/>
                <a:cs typeface="Helvetica Light"/>
              </a:rPr>
              <a:t>“In next </a:t>
            </a:r>
            <a:r>
              <a:rPr lang="en-GB" sz="2400" dirty="0">
                <a:solidFill>
                  <a:schemeClr val="accent1"/>
                </a:solidFill>
                <a:latin typeface="Helvetica Light"/>
                <a:cs typeface="Helvetica Light"/>
              </a:rPr>
              <a:t>40 </a:t>
            </a:r>
            <a:r>
              <a:rPr lang="en-GB" sz="2400" dirty="0" smtClean="0">
                <a:solidFill>
                  <a:schemeClr val="accent1"/>
                </a:solidFill>
                <a:latin typeface="Helvetica Light"/>
                <a:cs typeface="Helvetica Light"/>
              </a:rPr>
              <a:t>years</a:t>
            </a:r>
            <a:r>
              <a:rPr lang="en-GB" sz="2400" dirty="0" smtClean="0">
                <a:solidFill>
                  <a:srgbClr val="565656"/>
                </a:solidFill>
                <a:latin typeface="Helvetica Light"/>
                <a:cs typeface="Helvetica Light"/>
              </a:rPr>
              <a:t>,</a:t>
            </a:r>
            <a:r>
              <a:rPr lang="en-GB" sz="2400" dirty="0" smtClean="0">
                <a:solidFill>
                  <a:schemeClr val="accent1"/>
                </a:solidFill>
                <a:latin typeface="Helvetica Light"/>
                <a:cs typeface="Helvetica Light"/>
              </a:rPr>
              <a:t> </a:t>
            </a:r>
            <a:r>
              <a:rPr lang="en-GB" sz="2400" dirty="0">
                <a:solidFill>
                  <a:schemeClr val="tx1">
                    <a:lumMod val="75000"/>
                    <a:lumOff val="25000"/>
                  </a:schemeClr>
                </a:solidFill>
                <a:latin typeface="Helvetica Light"/>
                <a:cs typeface="Helvetica Light"/>
              </a:rPr>
              <a:t>we have to produce </a:t>
            </a:r>
            <a:r>
              <a:rPr lang="en-GB" sz="2400" dirty="0" smtClean="0">
                <a:solidFill>
                  <a:schemeClr val="tx1">
                    <a:lumMod val="75000"/>
                    <a:lumOff val="25000"/>
                  </a:schemeClr>
                </a:solidFill>
                <a:latin typeface="Helvetica Light"/>
                <a:cs typeface="Helvetica Light"/>
              </a:rPr>
              <a:t>as</a:t>
            </a:r>
          </a:p>
          <a:p>
            <a:pPr algn="r"/>
            <a:r>
              <a:rPr lang="en-GB" sz="2400" dirty="0" smtClean="0">
                <a:solidFill>
                  <a:schemeClr val="tx1">
                    <a:lumMod val="75000"/>
                    <a:lumOff val="25000"/>
                  </a:schemeClr>
                </a:solidFill>
                <a:latin typeface="Helvetica Light"/>
                <a:cs typeface="Helvetica Light"/>
              </a:rPr>
              <a:t> </a:t>
            </a:r>
            <a:r>
              <a:rPr lang="en-GB" sz="2400" dirty="0">
                <a:solidFill>
                  <a:schemeClr val="tx1">
                    <a:lumMod val="75000"/>
                    <a:lumOff val="25000"/>
                  </a:schemeClr>
                </a:solidFill>
                <a:latin typeface="Helvetica Light"/>
                <a:cs typeface="Helvetica Light"/>
              </a:rPr>
              <a:t>much food as we did in the last </a:t>
            </a:r>
            <a:r>
              <a:rPr lang="en-GB" sz="2400" dirty="0">
                <a:solidFill>
                  <a:srgbClr val="D40E8C"/>
                </a:solidFill>
                <a:latin typeface="Helvetica Light"/>
                <a:cs typeface="Helvetica Light"/>
              </a:rPr>
              <a:t>8000 years</a:t>
            </a:r>
            <a:r>
              <a:rPr lang="en-GB" sz="2400" dirty="0">
                <a:solidFill>
                  <a:schemeClr val="tx1">
                    <a:lumMod val="75000"/>
                    <a:lumOff val="25000"/>
                  </a:schemeClr>
                </a:solidFill>
                <a:latin typeface="Helvetica Light"/>
                <a:cs typeface="Helvetica Light"/>
              </a:rPr>
              <a:t>” </a:t>
            </a:r>
          </a:p>
          <a:p>
            <a:pPr algn="r"/>
            <a:r>
              <a:rPr lang="en-GB" sz="2400" dirty="0">
                <a:solidFill>
                  <a:schemeClr val="tx1">
                    <a:lumMod val="75000"/>
                    <a:lumOff val="25000"/>
                  </a:schemeClr>
                </a:solidFill>
                <a:latin typeface="Helvetica Light"/>
                <a:cs typeface="Helvetica Light"/>
              </a:rPr>
              <a:t>– </a:t>
            </a:r>
            <a:r>
              <a:rPr lang="en-GB" sz="2400" dirty="0" smtClean="0">
                <a:solidFill>
                  <a:schemeClr val="tx1">
                    <a:lumMod val="75000"/>
                    <a:lumOff val="25000"/>
                  </a:schemeClr>
                </a:solidFill>
                <a:latin typeface="Helvetica Light"/>
                <a:cs typeface="Helvetica Light"/>
              </a:rPr>
              <a:t>WWF</a:t>
            </a:r>
            <a:endParaRPr lang="en-GB" sz="2400"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xmlns="" val="1241831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31_Fig 1_1.jpg"/>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4367" b="-4367"/>
          <a:stretch>
            <a:fillRect/>
          </a:stretch>
        </p:blipFill>
        <p:spPr/>
      </p:pic>
      <p:sp>
        <p:nvSpPr>
          <p:cNvPr id="3" name="Subtitle 2"/>
          <p:cNvSpPr>
            <a:spLocks noGrp="1"/>
          </p:cNvSpPr>
          <p:nvPr>
            <p:ph type="subTitle" idx="1"/>
          </p:nvPr>
        </p:nvSpPr>
        <p:spPr/>
        <p:txBody>
          <a:bodyPr/>
          <a:lstStyle/>
          <a:p>
            <a:r>
              <a:rPr lang="en-US" dirty="0" smtClean="0">
                <a:solidFill>
                  <a:srgbClr val="D40E8C"/>
                </a:solidFill>
              </a:rPr>
              <a:t>Seismic shifts</a:t>
            </a:r>
            <a:r>
              <a:rPr lang="en-US" dirty="0" smtClean="0"/>
              <a:t> in the global economy</a:t>
            </a:r>
            <a:endParaRPr lang="en-US" dirty="0"/>
          </a:p>
        </p:txBody>
      </p:sp>
    </p:spTree>
    <p:extLst>
      <p:ext uri="{BB962C8B-B14F-4D97-AF65-F5344CB8AC3E}">
        <p14:creationId xmlns:p14="http://schemas.microsoft.com/office/powerpoint/2010/main" xmlns="" val="2672717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Resource scarcity could become </a:t>
            </a:r>
            <a:r>
              <a:rPr lang="en-GB" dirty="0">
                <a:solidFill>
                  <a:schemeClr val="accent1"/>
                </a:solidFill>
              </a:rPr>
              <a:t>the new </a:t>
            </a:r>
            <a:r>
              <a:rPr lang="en-GB" dirty="0" smtClean="0">
                <a:solidFill>
                  <a:schemeClr val="accent1"/>
                </a:solidFill>
              </a:rPr>
              <a:t>normal</a:t>
            </a:r>
            <a:endParaRPr lang="en-US" dirty="0">
              <a:solidFill>
                <a:schemeClr val="accent1"/>
              </a:solidFill>
            </a:endParaRPr>
          </a:p>
        </p:txBody>
      </p:sp>
      <p:pic>
        <p:nvPicPr>
          <p:cNvPr id="5" name="Picture Placeholder 3"/>
          <p:cNvPicPr>
            <a:picLocks noGrp="1" noChangeAspect="1"/>
          </p:cNvPicPr>
          <p:nvPr>
            <p:ph type="pic" sz="quarter" idx="10"/>
          </p:nvPr>
        </p:nvPicPr>
        <p:blipFill>
          <a:blip r:embed="rId3" cstate="email">
            <a:extLst>
              <a:ext uri="{28A0092B-C50C-407E-A947-70E740481C1C}">
                <a14:useLocalDpi xmlns:a14="http://schemas.microsoft.com/office/drawing/2010/main" xmlns="" val="0"/>
              </a:ext>
            </a:extLst>
          </a:blip>
          <a:srcRect t="1675" b="1675"/>
          <a:stretch>
            <a:fillRect/>
          </a:stretch>
        </p:blipFill>
        <p:spPr/>
      </p:pic>
    </p:spTree>
    <p:extLst>
      <p:ext uri="{BB962C8B-B14F-4D97-AF65-F5344CB8AC3E}">
        <p14:creationId xmlns:p14="http://schemas.microsoft.com/office/powerpoint/2010/main" xmlns="" val="2926262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FTF PPT template regular">
  <a:themeElements>
    <a:clrScheme name="FFTF 4">
      <a:dk1>
        <a:srgbClr val="1E1E1E"/>
      </a:dk1>
      <a:lt1>
        <a:srgbClr val="FFFFFF"/>
      </a:lt1>
      <a:dk2>
        <a:srgbClr val="702784"/>
      </a:dk2>
      <a:lt2>
        <a:srgbClr val="FFFFFF"/>
      </a:lt2>
      <a:accent1>
        <a:srgbClr val="D40E8C"/>
      </a:accent1>
      <a:accent2>
        <a:srgbClr val="00BCDA"/>
      </a:accent2>
      <a:accent3>
        <a:srgbClr val="74A333"/>
      </a:accent3>
      <a:accent4>
        <a:srgbClr val="EEE824"/>
      </a:accent4>
      <a:accent5>
        <a:srgbClr val="FDB71A"/>
      </a:accent5>
      <a:accent6>
        <a:srgbClr val="FFFFFF"/>
      </a:accent6>
      <a:hlink>
        <a:srgbClr val="00BCDA"/>
      </a:hlink>
      <a:folHlink>
        <a:srgbClr val="00BCDA"/>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8555</TotalTime>
  <Words>2957</Words>
  <Application>Microsoft Office PowerPoint</Application>
  <PresentationFormat>On-screen Show (4:3)</PresentationFormat>
  <Paragraphs>312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FFTF PPT template regular</vt:lpstr>
      <vt:lpstr>Slide 1</vt:lpstr>
      <vt:lpstr>Sustainable value networks for the global food system: why and how?</vt:lpstr>
      <vt:lpstr>Forum for the Future is an independent non-profit working globally with business, government and other organizations to solve complex sustainability challenges.</vt:lpstr>
      <vt:lpstr>What we do</vt:lpstr>
      <vt:lpstr>6 factors shaping the  future of the global food system</vt:lpstr>
      <vt:lpstr>1. Increased demand, decreasing supply</vt:lpstr>
      <vt:lpstr>Slide 7</vt:lpstr>
      <vt:lpstr>Slide 8</vt:lpstr>
      <vt:lpstr>Slide 9</vt:lpstr>
      <vt:lpstr>Slide 10</vt:lpstr>
      <vt:lpstr>2. Health and nutrition are taking center stage</vt:lpstr>
      <vt:lpstr>Slide 12</vt:lpstr>
      <vt:lpstr>Slide 13</vt:lpstr>
      <vt:lpstr>3. The digital explosion</vt:lpstr>
      <vt:lpstr>Slide 15</vt:lpstr>
      <vt:lpstr>Slide 16</vt:lpstr>
      <vt:lpstr>Slide 17</vt:lpstr>
      <vt:lpstr>4. Entering an era of ultra-transparency</vt:lpstr>
      <vt:lpstr>Nowhere to hide  </vt:lpstr>
      <vt:lpstr>Empowering some…</vt:lpstr>
      <vt:lpstr>…and costing others </vt:lpstr>
      <vt:lpstr>…and costing others </vt:lpstr>
      <vt:lpstr>5. Changing consumer expectations</vt:lpstr>
      <vt:lpstr>Slide 24</vt:lpstr>
      <vt:lpstr>Slide 25</vt:lpstr>
      <vt:lpstr>Brands need to act locally to connect with consumers </vt:lpstr>
      <vt:lpstr>Slide 27</vt:lpstr>
      <vt:lpstr>6. Changing attitudes towards the food industry </vt:lpstr>
      <vt:lpstr>Slide 29</vt:lpstr>
      <vt:lpstr>Slide 30</vt:lpstr>
      <vt:lpstr>Slide 31</vt:lpstr>
      <vt:lpstr>How do we respond to this  rapidly changing context?</vt:lpstr>
      <vt:lpstr>From supply chains to sustainable value networks </vt:lpstr>
      <vt:lpstr>Slide 34</vt:lpstr>
      <vt:lpstr>Slide 35</vt:lpstr>
      <vt:lpstr>Slide 36</vt:lpstr>
      <vt:lpstr>Slide 37</vt:lpstr>
      <vt:lpstr>Slide 38</vt:lpstr>
      <vt:lpstr>Slide 39</vt:lpstr>
      <vt:lpstr>Navigating the future</vt:lpstr>
      <vt:lpstr>Slide 41</vt:lpstr>
      <vt:lpstr>Slide 42</vt:lpstr>
    </vt:vector>
  </TitlesOfParts>
  <Manager>Jacqueline Culleton</Manager>
  <Company>Forum for the Future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Value Networks - Sally Uren</dc:title>
  <dc:creator>HJ Fantaskis</dc:creator>
  <dc:description>FMI Global Sustainability Summit - Forum for the Future - Sally Uren</dc:description>
  <cp:lastModifiedBy>loaner1352</cp:lastModifiedBy>
  <cp:revision>229</cp:revision>
  <cp:lastPrinted>2014-08-11T12:43:15Z</cp:lastPrinted>
  <dcterms:created xsi:type="dcterms:W3CDTF">2013-09-10T10:01:17Z</dcterms:created>
  <dcterms:modified xsi:type="dcterms:W3CDTF">2014-08-12T13:29:51Z</dcterms:modified>
</cp:coreProperties>
</file>