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0" r:id="rId3"/>
    <p:sldId id="261" r:id="rId4"/>
    <p:sldId id="269" r:id="rId5"/>
    <p:sldId id="270" r:id="rId6"/>
    <p:sldId id="262" r:id="rId7"/>
    <p:sldId id="263" r:id="rId8"/>
    <p:sldId id="267" r:id="rId9"/>
    <p:sldId id="271" r:id="rId10"/>
    <p:sldId id="259" r:id="rId11"/>
    <p:sldId id="272" r:id="rId12"/>
  </p:sldIdLst>
  <p:sldSz cx="9144000" cy="6858000" type="screen4x3"/>
  <p:notesSz cx="7019925" cy="9305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EBC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944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2F57317D-E1CE-8C4E-9681-2D1A5363EF9F}" type="datetimeFigureOut">
              <a:rPr lang="en-US" smtClean="0"/>
              <a:pPr/>
              <a:t>6/11/2015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50136C8F-3841-C848-A54A-AECC924F80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390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FE1B7783-11AD-374E-8B3E-DE9D38DB19FE}" type="datetimeFigureOut">
              <a:rPr lang="en-US" smtClean="0"/>
              <a:pPr/>
              <a:t>6/11/2015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019AE701-924C-5345-AB36-0AC2AD0865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9102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13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AE701-924C-5345-AB36-0AC2AD086533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MA_PowerPoint_Cov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4" y="228"/>
            <a:ext cx="9143391" cy="68575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5714" y="4768713"/>
            <a:ext cx="5458660" cy="630267"/>
          </a:xfrm>
        </p:spPr>
        <p:txBody>
          <a:bodyPr>
            <a:normAutofit/>
          </a:bodyPr>
          <a:lstStyle>
            <a:lvl1pPr algn="r">
              <a:defRPr sz="2800">
                <a:latin typeface="Arial (Headings)"/>
                <a:cs typeface="Arial (Headings)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65714" y="5406585"/>
            <a:ext cx="5458660" cy="943110"/>
          </a:xfrm>
        </p:spPr>
        <p:txBody>
          <a:bodyPr>
            <a:normAutofit/>
          </a:bodyPr>
          <a:lstStyle>
            <a:lvl1pPr marL="0" indent="0" algn="r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90774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 i="1">
                <a:solidFill>
                  <a:srgbClr val="4E3525"/>
                </a:solidFill>
              </a:defRPr>
            </a:lvl1pPr>
          </a:lstStyle>
          <a:p>
            <a:fld id="{8F85485A-FD0D-B043-9A63-9C8CAC713C97}" type="datetime4">
              <a:rPr lang="en-US" smtClean="0"/>
              <a:pPr/>
              <a:t>June 11, 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321133" y="843648"/>
            <a:ext cx="5829295" cy="5052781"/>
          </a:xfrm>
        </p:spPr>
        <p:txBody>
          <a:bodyPr>
            <a:noAutofit/>
          </a:bodyPr>
          <a:lstStyle>
            <a:lvl1pPr marL="0" indent="0"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400800" y="843648"/>
            <a:ext cx="2743200" cy="556078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rIns="91440" rtlCol="0" anchor="t" anchorCtr="0">
            <a:normAutofit/>
          </a:bodyPr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321133" y="843648"/>
            <a:ext cx="5829295" cy="5052781"/>
          </a:xfrm>
        </p:spPr>
        <p:txBody>
          <a:bodyPr>
            <a:noAutofit/>
          </a:bodyPr>
          <a:lstStyle>
            <a:lvl1pPr marL="0" indent="0"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400800" y="843648"/>
            <a:ext cx="2743200" cy="556078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rIns="91440" rtlCol="0" anchor="t" anchorCtr="0">
            <a:normAutofit/>
          </a:bodyPr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A49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A49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A49A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A49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A49A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92BDE3-A9F2-478C-B30A-E37AE713BDDC}" type="datetimeFigureOut">
              <a:rPr lang="en-US" smtClean="0"/>
              <a:pPr/>
              <a:t>6/11/2015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75DE8D1-E726-4C98-A484-79B3D05CCB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732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134" y="292781"/>
            <a:ext cx="8405579" cy="460148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135" y="843640"/>
            <a:ext cx="8405578" cy="5043714"/>
          </a:xfrm>
        </p:spPr>
        <p:txBody>
          <a:bodyPr/>
          <a:lstStyle>
            <a:lvl1pPr marL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134" y="292781"/>
            <a:ext cx="8405579" cy="46014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135" y="843640"/>
            <a:ext cx="8405578" cy="5043714"/>
          </a:xfrm>
        </p:spPr>
        <p:txBody>
          <a:bodyPr/>
          <a:lstStyle>
            <a:lvl1pPr marL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134" y="292781"/>
            <a:ext cx="8405579" cy="46014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135" y="843640"/>
            <a:ext cx="8405578" cy="5043714"/>
          </a:xfrm>
        </p:spPr>
        <p:txBody>
          <a:bodyPr/>
          <a:lstStyle>
            <a:lvl1pPr marL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134" y="292781"/>
            <a:ext cx="8405579" cy="460148"/>
          </a:xfrm>
        </p:spPr>
        <p:txBody>
          <a:bodyPr/>
          <a:lstStyle>
            <a:lvl1pPr>
              <a:defRPr>
                <a:solidFill>
                  <a:srgbClr val="8EBC4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135" y="843640"/>
            <a:ext cx="8405578" cy="5043714"/>
          </a:xfrm>
        </p:spPr>
        <p:txBody>
          <a:bodyPr/>
          <a:lstStyle>
            <a:lvl1pPr marL="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1134" y="843648"/>
            <a:ext cx="4038600" cy="5052781"/>
          </a:xfrm>
        </p:spPr>
        <p:txBody>
          <a:bodyPr>
            <a:noAutofit/>
          </a:bodyPr>
          <a:lstStyle>
            <a:lvl1pPr marL="0" indent="0"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113" y="843648"/>
            <a:ext cx="4038600" cy="5052781"/>
          </a:xfrm>
        </p:spPr>
        <p:txBody>
          <a:bodyPr/>
          <a:lstStyle>
            <a:lvl1pPr marL="0"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135" y="282121"/>
            <a:ext cx="3008313" cy="742950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5286" y="282121"/>
            <a:ext cx="5334000" cy="5632451"/>
          </a:xfrm>
        </p:spPr>
        <p:txBody>
          <a:bodyPr/>
          <a:lstStyle>
            <a:lvl1pPr marL="0">
              <a:defRPr sz="2900" b="1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135" y="1025071"/>
            <a:ext cx="3008313" cy="48895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321133" y="843648"/>
            <a:ext cx="5829295" cy="5052781"/>
          </a:xfrm>
        </p:spPr>
        <p:txBody>
          <a:bodyPr>
            <a:noAutofit/>
          </a:bodyPr>
          <a:lstStyle>
            <a:lvl1pPr marL="0" indent="0"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400800" y="843648"/>
            <a:ext cx="2743200" cy="556078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rIns="91440" rtlCol="0" anchor="t" anchorCtr="0">
            <a:normAutofit/>
          </a:bodyPr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MA_PowerPoint_Int.pn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04" y="228"/>
            <a:ext cx="9143391" cy="685754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134" y="292781"/>
            <a:ext cx="8405579" cy="4601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135" y="798285"/>
            <a:ext cx="8405578" cy="5043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2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9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None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Lucida Grande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Lucida Grande"/>
        <a:buChar char="›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emf"/><Relationship Id="rId4" Type="http://schemas.openxmlformats.org/officeDocument/2006/relationships/image" Target="../media/image6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ma.com/technology" TargetMode="External"/><Relationship Id="rId3" Type="http://schemas.openxmlformats.org/officeDocument/2006/relationships/hyperlink" Target="mailto:Jgorny@pma.com" TargetMode="External"/><Relationship Id="rId7" Type="http://schemas.openxmlformats.org/officeDocument/2006/relationships/image" Target="../media/image70.jpg"/><Relationship Id="rId2" Type="http://schemas.openxmlformats.org/officeDocument/2006/relationships/hyperlink" Target="mailto:BWhitaker@pma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g"/><Relationship Id="rId5" Type="http://schemas.openxmlformats.org/officeDocument/2006/relationships/hyperlink" Target="mailto:etreacy@pma.com" TargetMode="External"/><Relationship Id="rId10" Type="http://schemas.openxmlformats.org/officeDocument/2006/relationships/hyperlink" Target="http://www.pma.com/food" TargetMode="External"/><Relationship Id="rId4" Type="http://schemas.openxmlformats.org/officeDocument/2006/relationships/hyperlink" Target="mailto:JHepner@pma.com" TargetMode="External"/><Relationship Id="rId9" Type="http://schemas.openxmlformats.org/officeDocument/2006/relationships/hyperlink" Target="http://www.pma.com/fsma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gif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G"/><Relationship Id="rId17" Type="http://schemas.openxmlformats.org/officeDocument/2006/relationships/image" Target="../media/image18.jpe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G"/><Relationship Id="rId7" Type="http://schemas.openxmlformats.org/officeDocument/2006/relationships/image" Target="../media/image25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18" Type="http://schemas.openxmlformats.org/officeDocument/2006/relationships/image" Target="../media/image48.jpeg"/><Relationship Id="rId3" Type="http://schemas.openxmlformats.org/officeDocument/2006/relationships/image" Target="../media/image33.jpeg"/><Relationship Id="rId21" Type="http://schemas.openxmlformats.org/officeDocument/2006/relationships/image" Target="../media/image51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17" Type="http://schemas.openxmlformats.org/officeDocument/2006/relationships/image" Target="../media/image47.jpeg"/><Relationship Id="rId2" Type="http://schemas.openxmlformats.org/officeDocument/2006/relationships/image" Target="../media/image32.jpeg"/><Relationship Id="rId16" Type="http://schemas.openxmlformats.org/officeDocument/2006/relationships/image" Target="../media/image46.jpeg"/><Relationship Id="rId20" Type="http://schemas.openxmlformats.org/officeDocument/2006/relationships/image" Target="../media/image5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5" Type="http://schemas.openxmlformats.org/officeDocument/2006/relationships/image" Target="../media/image45.jpeg"/><Relationship Id="rId10" Type="http://schemas.openxmlformats.org/officeDocument/2006/relationships/image" Target="../media/image40.jpeg"/><Relationship Id="rId19" Type="http://schemas.openxmlformats.org/officeDocument/2006/relationships/image" Target="../media/image49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4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18.jpeg"/><Relationship Id="rId4" Type="http://schemas.openxmlformats.org/officeDocument/2006/relationships/image" Target="../media/image6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5714" y="4453579"/>
            <a:ext cx="5458660" cy="92614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FMI – Industry Update from Top Thought Leaders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Bob Whitaker</a:t>
            </a:r>
          </a:p>
          <a:p>
            <a:r>
              <a:rPr lang="en-US" dirty="0" smtClean="0"/>
              <a:t>Chief Science &amp; Technology Officer</a:t>
            </a:r>
          </a:p>
          <a:p>
            <a:r>
              <a:rPr lang="en-US" dirty="0" smtClean="0"/>
              <a:t>PMA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5485A-FD0D-B043-9A63-9C8CAC713C97}" type="datetime4">
              <a:rPr lang="en-US" smtClean="0"/>
              <a:pPr/>
              <a:t>June 11, 2015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PMA technology focus…</a:t>
            </a:r>
            <a:endParaRPr lang="en-US" dirty="0"/>
          </a:p>
        </p:txBody>
      </p:sp>
      <p:pic>
        <p:nvPicPr>
          <p:cNvPr id="9" name="Picture 8" descr="TechKnowledg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90" y="5299769"/>
            <a:ext cx="2310342" cy="9181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957" y="1252275"/>
            <a:ext cx="3529396" cy="2354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4654893" y="1775111"/>
            <a:ext cx="2319219" cy="1831271"/>
          </a:xfrm>
          <a:prstGeom prst="rect">
            <a:avLst/>
          </a:prstGeom>
        </p:spPr>
        <p:txBody>
          <a:bodyPr wrap="square" lIns="182880" tIns="182880" rIns="182880" bIns="182880" anchor="ctr" anchorCtr="0">
            <a:spAutoFit/>
          </a:bodyPr>
          <a:lstStyle/>
          <a:p>
            <a:pPr defTabSz="457200"/>
            <a:r>
              <a:rPr lang="en-US" sz="1400" b="1" dirty="0">
                <a:solidFill>
                  <a:srgbClr val="4E3525"/>
                </a:solidFill>
              </a:rPr>
              <a:t>"If you have always done it that way, it is probably wrong." </a:t>
            </a:r>
            <a:endParaRPr lang="en-US" sz="1400" b="1" dirty="0" smtClean="0">
              <a:solidFill>
                <a:srgbClr val="4E3525"/>
              </a:solidFill>
            </a:endParaRPr>
          </a:p>
          <a:p>
            <a:pPr defTabSz="457200"/>
            <a:endParaRPr lang="en-US" sz="2000" dirty="0">
              <a:solidFill>
                <a:srgbClr val="4E3525"/>
              </a:solidFill>
            </a:endParaRPr>
          </a:p>
          <a:p>
            <a:pPr algn="r" defTabSz="457200"/>
            <a:r>
              <a:rPr lang="en-US" sz="1100" i="1" dirty="0" smtClean="0">
                <a:solidFill>
                  <a:srgbClr val="4E3525"/>
                </a:solidFill>
              </a:rPr>
              <a:t>Charles Kettering</a:t>
            </a:r>
          </a:p>
          <a:p>
            <a:pPr algn="r" defTabSz="457200"/>
            <a:r>
              <a:rPr lang="en-US" sz="1100" i="1" dirty="0">
                <a:solidFill>
                  <a:srgbClr val="4E3525"/>
                </a:solidFill>
              </a:rPr>
              <a:t>American </a:t>
            </a:r>
            <a:r>
              <a:rPr lang="en-US" sz="1100" i="1" dirty="0" smtClean="0">
                <a:solidFill>
                  <a:srgbClr val="4E3525"/>
                </a:solidFill>
              </a:rPr>
              <a:t>Inventor</a:t>
            </a:r>
            <a:r>
              <a:rPr lang="en-US" sz="1100" i="1" dirty="0">
                <a:solidFill>
                  <a:srgbClr val="4E3525"/>
                </a:solidFill>
              </a:rPr>
              <a:t>, </a:t>
            </a:r>
            <a:r>
              <a:rPr lang="en-US" sz="1100" i="1" dirty="0" smtClean="0">
                <a:solidFill>
                  <a:srgbClr val="4E3525"/>
                </a:solidFill>
              </a:rPr>
              <a:t>Engineer</a:t>
            </a:r>
            <a:r>
              <a:rPr lang="en-US" sz="1100" i="1" dirty="0">
                <a:solidFill>
                  <a:srgbClr val="4E3525"/>
                </a:solidFill>
              </a:rPr>
              <a:t>, </a:t>
            </a:r>
            <a:r>
              <a:rPr lang="en-US" sz="1100" i="1" dirty="0" smtClean="0">
                <a:solidFill>
                  <a:srgbClr val="4E3525"/>
                </a:solidFill>
              </a:rPr>
              <a:t>Businessman</a:t>
            </a:r>
            <a:endParaRPr lang="en-US" sz="1100" i="1" dirty="0">
              <a:solidFill>
                <a:srgbClr val="4E3525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865" y="4486727"/>
            <a:ext cx="2595488" cy="1731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TechTalks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919" y="4149803"/>
            <a:ext cx="1651160" cy="984542"/>
          </a:xfrm>
          <a:prstGeom prst="rect">
            <a:avLst/>
          </a:prstGeom>
        </p:spPr>
      </p:pic>
      <p:sp>
        <p:nvSpPr>
          <p:cNvPr id="18" name="Content Placeholder 17"/>
          <p:cNvSpPr>
            <a:spLocks noGrp="1"/>
          </p:cNvSpPr>
          <p:nvPr>
            <p:ph sz="half" idx="1"/>
          </p:nvPr>
        </p:nvSpPr>
        <p:spPr>
          <a:xfrm>
            <a:off x="321134" y="843648"/>
            <a:ext cx="5908216" cy="505278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Educate and connect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Web content – go to resource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en-US" dirty="0" smtClean="0"/>
              <a:t>Overviews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en-US" dirty="0" smtClean="0"/>
              <a:t>Curation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Events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en-US" dirty="0" smtClean="0"/>
              <a:t>Tech Talks – innovation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en-US" dirty="0" smtClean="0"/>
              <a:t>Tech Knowledge - technology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Webinars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Linked-In blogs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35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6598090" y="5820445"/>
            <a:ext cx="231882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 smtClean="0"/>
              <a:t>June11, 2015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1134" y="1187378"/>
            <a:ext cx="2469767" cy="47714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Lucida Grande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›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Bob Whitaker</a:t>
            </a:r>
          </a:p>
          <a:p>
            <a:r>
              <a:rPr lang="en-US" sz="1800" dirty="0" smtClean="0">
                <a:hlinkClick r:id="rId2"/>
              </a:rPr>
              <a:t>BWhitaker@pma.com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Jim Gorny </a:t>
            </a:r>
          </a:p>
          <a:p>
            <a:r>
              <a:rPr lang="en-US" sz="1800" dirty="0" smtClean="0">
                <a:hlinkClick r:id="rId3"/>
              </a:rPr>
              <a:t>JGorny@pma.com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Johnna Hepner</a:t>
            </a:r>
          </a:p>
          <a:p>
            <a:r>
              <a:rPr lang="en-US" sz="1800" dirty="0" smtClean="0">
                <a:hlinkClick r:id="rId4"/>
              </a:rPr>
              <a:t>JHepner@pma.com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Ed Treacy</a:t>
            </a:r>
          </a:p>
          <a:p>
            <a:r>
              <a:rPr lang="en-US" sz="1800" dirty="0" smtClean="0">
                <a:hlinkClick r:id="rId5"/>
              </a:rPr>
              <a:t>etreacy@pma.com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Cyndi Neal</a:t>
            </a:r>
          </a:p>
          <a:p>
            <a:r>
              <a:rPr lang="en-US" sz="1800" dirty="0" smtClean="0">
                <a:hlinkClick r:id="rId4"/>
              </a:rPr>
              <a:t>CNeal@pma.com</a:t>
            </a:r>
            <a:endParaRPr lang="en-US" sz="1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819" y="5092571"/>
            <a:ext cx="1909069" cy="12545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981" y="1343237"/>
            <a:ext cx="2284019" cy="3355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671888" y="1342134"/>
            <a:ext cx="324502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hlinkClick r:id="rId8"/>
              </a:rPr>
              <a:t>Resources:</a:t>
            </a:r>
          </a:p>
          <a:p>
            <a:endParaRPr lang="en-US" sz="1600" dirty="0">
              <a:hlinkClick r:id="rId8"/>
            </a:endParaRPr>
          </a:p>
          <a:p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hlinkClick r:id="rId8"/>
              </a:rPr>
              <a:t>www.pma.com/technology</a:t>
            </a:r>
            <a:endParaRPr lang="en-US" sz="1600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sz="16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hlinkClick r:id="rId9"/>
              </a:rPr>
              <a:t>www.pma.com/fsma</a:t>
            </a:r>
            <a:endParaRPr lang="en-US" sz="16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sz="16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hlinkClick r:id="rId10"/>
              </a:rPr>
              <a:t>www.pma.com/foodsafety</a:t>
            </a:r>
            <a:endParaRPr lang="en-US" sz="16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sz="16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1600" u="sng" dirty="0" smtClean="0">
                <a:solidFill>
                  <a:srgbClr val="92D050"/>
                </a:solidFill>
              </a:rPr>
              <a:t>www.centerforproducesafety.org</a:t>
            </a:r>
            <a:endParaRPr lang="en-US" sz="1600" u="sng" dirty="0">
              <a:solidFill>
                <a:srgbClr val="92D05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0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592724"/>
            <a:ext cx="8613904" cy="460148"/>
          </a:xfrm>
        </p:spPr>
        <p:txBody>
          <a:bodyPr/>
          <a:lstStyle/>
          <a:p>
            <a:pPr algn="ctr"/>
            <a:r>
              <a:rPr lang="en-US" dirty="0" smtClean="0"/>
              <a:t>Top issues: PMA member priorities</a:t>
            </a:r>
            <a:endParaRPr lang="en-US" dirty="0"/>
          </a:p>
        </p:txBody>
      </p:sp>
      <p:pic>
        <p:nvPicPr>
          <p:cNvPr id="4" name="Picture 4" descr="http://tecnologiayciencia.es/wp-content/uploads/2010/04/salmonel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185" y="1403619"/>
            <a:ext cx="1015349" cy="930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herbs-info.com/blog/wp-content/uploads/2013/02/Pesticid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64" y="2397944"/>
            <a:ext cx="1046670" cy="954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://i.dailymail.co.uk/i/pix/2011/04/26/article-1380623-0A23D039000005DC-284_468x3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80" y="1426260"/>
            <a:ext cx="2912627" cy="2721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testing-lab.com/wp-content/uploads/2009/05/bigstock-Background-From-Colorful-Sweet-57067796-300x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534" y="1403621"/>
            <a:ext cx="1066231" cy="930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glutenfreehelp.info/wp-content/uploads/2010/01/No-GMOs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534" y="2356058"/>
            <a:ext cx="1064510" cy="95472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ts4.mm.bing.net/th?id=HN.608048394728636926&amp;pid=1.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524" y="4232942"/>
            <a:ext cx="1046670" cy="1012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behindthehustle.com/wp-content/uploads/2011/11/Social-media-for-public-relations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313" y="2429642"/>
            <a:ext cx="1036348" cy="976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australianfoodsafety.com.au/blog/wp-content/uploads/2010/03/Food-Poisoning-Headline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313" y="1426259"/>
            <a:ext cx="1037410" cy="100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4.bp.blogspot.com/_pYovFsEL26U/RoRjAQzYgZI/AAAAAAAAAnw/rC0gnwVbfZI/s400/PoisonedFood_SanjayGupta_200705_SIU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42" y="2429642"/>
            <a:ext cx="1118246" cy="969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bcouponers.com/wp-content/uploads/2013/03/recall-sign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55" y="1426260"/>
            <a:ext cx="1149405" cy="100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74" y="4282051"/>
            <a:ext cx="1169613" cy="988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 descr="http://www.chinese-embassy.org.uk/eng/HotTopics/ndf/W02006092969715906977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88" y="4282051"/>
            <a:ext cx="1063856" cy="972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tucsoncitizen.com/morgue/files/2008/09/l95840-1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4" y="5255046"/>
            <a:ext cx="1187569" cy="94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foodsafetynews.com/files/2014/04/Audit-checklist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844" y="5255046"/>
            <a:ext cx="1067172" cy="94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nternetofeverything.cisco.com/sites/default/files/styles/image_text_tile/public/link_tiles/%7B06A85CCE-F882-4FD3-A64C-5E41C22165CB%7D05072013_Binary_Globe_article.jpg?itok=JFq2wbK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099" y="4282051"/>
            <a:ext cx="1038415" cy="972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tse2.mm.bing.net/th?id=JN.%2b6Vrzh4zgnBEKxVISgqqMA&amp;pid=15.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413" y="5255046"/>
            <a:ext cx="1038415" cy="94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029638" y="4509907"/>
            <a:ext cx="3355922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60% do not have good knowledge of food 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45% don’t see transparency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77% Moms want to know more</a:t>
            </a:r>
            <a:endParaRPr lang="en-US" sz="1600" b="1" dirty="0"/>
          </a:p>
        </p:txBody>
      </p:sp>
      <p:pic>
        <p:nvPicPr>
          <p:cNvPr id="3" name="Picture 2" descr="http://phoenixrising.me/wp-content/arvixe_img/Immune/Antibody.gi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63" y="5245290"/>
            <a:ext cx="1085549" cy="959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07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152" y="319489"/>
            <a:ext cx="8833506" cy="612197"/>
          </a:xfrm>
        </p:spPr>
        <p:txBody>
          <a:bodyPr/>
          <a:lstStyle/>
          <a:p>
            <a:pPr algn="ctr"/>
            <a:r>
              <a:rPr lang="en-US" sz="2800" dirty="0" smtClean="0"/>
              <a:t>PMA priority: FSMA at a pivot point…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49017"/>
            <a:ext cx="2587884" cy="1219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69" y="1149016"/>
            <a:ext cx="2414718" cy="1219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http://ts2.mm.bing.net/th?id=HN.608002116180577975&amp;pid=1.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19" y="1149016"/>
            <a:ext cx="2381939" cy="1219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allstartrucking.com/images/photo-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769" y="4124290"/>
            <a:ext cx="2414718" cy="1299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jemassociatesint.com/images/audit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24290"/>
            <a:ext cx="2587884" cy="1299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r1.cygnuspub.com/files/cygnus/image/FL/2012/MAY/600x400/fsma_1071177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4" y="2547815"/>
            <a:ext cx="4905375" cy="1336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listabuzz.com/wp-content/uploads/2013/10/FD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17" y="4124290"/>
            <a:ext cx="2381939" cy="1299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8616" y="5783385"/>
            <a:ext cx="6971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Impact?  Depends on where you are and what you have done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16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PMA FSMA focus on education…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75" y="975361"/>
            <a:ext cx="4038600" cy="4846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Supply chain focus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Producers/buyers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Commodity groups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C-level connections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FSMA resource page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Summaries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Proposals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PMA Comments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Webinars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Issues Leadership blog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Linked-In blogs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PMA events/roundtables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US" dirty="0" smtClean="0"/>
              <a:t>Evolving outreach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03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67420" y="212470"/>
            <a:ext cx="8900160" cy="46014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/>
              <a:t>PMA priority: risk and science-based food safety programs 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11" y="821906"/>
            <a:ext cx="3280271" cy="213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44951" y="3069900"/>
            <a:ext cx="374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Important to focus on objectives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http://www.whateats.com/wp-content/uploads/2010/03/dungbeetle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660" y="823550"/>
            <a:ext cx="3351446" cy="2130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67697" y="3058950"/>
            <a:ext cx="2833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Keep poop out of food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95114" y="4195315"/>
            <a:ext cx="3192430" cy="19924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Lucida Grande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›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US" sz="1800" b="1" dirty="0" smtClean="0"/>
              <a:t>Identify needs</a:t>
            </a:r>
          </a:p>
          <a:p>
            <a:pPr>
              <a:buFont typeface="Arial" pitchFamily="34" charset="0"/>
              <a:buChar char="•"/>
            </a:pPr>
            <a:r>
              <a:rPr lang="en-US" sz="1800" b="1" dirty="0" smtClean="0"/>
              <a:t>Prioritize</a:t>
            </a:r>
          </a:p>
          <a:p>
            <a:pPr>
              <a:buFont typeface="Arial" pitchFamily="34" charset="0"/>
              <a:buChar char="•"/>
            </a:pPr>
            <a:r>
              <a:rPr lang="en-US" sz="1800" b="1" dirty="0" smtClean="0"/>
              <a:t>Fund research</a:t>
            </a:r>
          </a:p>
          <a:p>
            <a:pPr>
              <a:buFont typeface="Arial" pitchFamily="34" charset="0"/>
              <a:buChar char="•"/>
            </a:pPr>
            <a:r>
              <a:rPr lang="en-US" sz="1800" b="1" dirty="0" smtClean="0"/>
              <a:t>100 projects, $16.4M, 32 institutions</a:t>
            </a:r>
          </a:p>
          <a:p>
            <a:pPr>
              <a:buFont typeface="Arial" pitchFamily="34" charset="0"/>
              <a:buChar char="•"/>
            </a:pPr>
            <a:r>
              <a:rPr lang="en-US" sz="1800" b="1" dirty="0" smtClean="0"/>
              <a:t>Public/private</a:t>
            </a:r>
          </a:p>
          <a:p>
            <a:pPr>
              <a:buFont typeface="Arial" pitchFamily="34" charset="0"/>
              <a:buChar char="•"/>
            </a:pPr>
            <a:r>
              <a:rPr lang="en-US" sz="1800" b="1" dirty="0" smtClean="0"/>
              <a:t>Communicate results</a:t>
            </a:r>
          </a:p>
          <a:p>
            <a:pPr>
              <a:buFont typeface="Arial" pitchFamily="34" charset="0"/>
              <a:buChar char="•"/>
            </a:pPr>
            <a:endParaRPr lang="en-US" sz="1800" b="1" dirty="0" smtClean="0"/>
          </a:p>
          <a:p>
            <a:pPr>
              <a:buFont typeface="Arial" pitchFamily="34" charset="0"/>
              <a:buChar char="•"/>
            </a:pPr>
            <a:endParaRPr lang="en-US" sz="1800" b="1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660" y="3870068"/>
            <a:ext cx="3351446" cy="2208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9" y="3628325"/>
            <a:ext cx="411480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4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7847"/>
            <a:ext cx="8717280" cy="487362"/>
          </a:xfrm>
          <a:solidFill>
            <a:schemeClr val="bg1"/>
          </a:solidFill>
          <a:ln w="9525">
            <a:noFill/>
          </a:ln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PMA priority: Lead, educate or convene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1026" name="Picture 2" descr="http://www.bigoven.com/uploads/greenon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3" y="1038890"/>
            <a:ext cx="1148406" cy="1085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klesickfamilyfarm.com/main/wp-content/uploads/2010/08/Spina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7" y="2124400"/>
            <a:ext cx="1148404" cy="923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eatathomecooks.com/wp-content/uploads/2009/07/tomato-on-vine-1024x6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090" y="1038890"/>
            <a:ext cx="1127342" cy="1085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fruits.talk2experts.com/images/20100818064312_cantaloupe_mel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432" y="1054271"/>
            <a:ext cx="1211815" cy="1085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saborgourmet.com/wp-content/uploads/cilantro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179" y="1038890"/>
            <a:ext cx="1089765" cy="1085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aryansah.files.wordpress.com/2010/08/6a00d8341d171f53ef00e54f27f1cb8834-800w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617" y="1038890"/>
            <a:ext cx="1160926" cy="1085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upload.wikimedia.org/wikipedia/commons/4/40/Watermelon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6" y="3047850"/>
            <a:ext cx="1148404" cy="1095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pcgnet.com/export/cache/com_zoo/images/papaya_80c551f8de9454b507c97ded37203de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5" y="5182047"/>
            <a:ext cx="1148404" cy="110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.telegraph.co.uk/multimedia/archive/01460/cucumber_1460693c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863" y="5153654"/>
            <a:ext cx="1082028" cy="110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i00.i.aliimg.com/photo/108831998/Alphonso_Mangoes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617" y="5153654"/>
            <a:ext cx="1160926" cy="110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www.localforage.com/photos/uncategorized/2007/04/18/almonds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931" y="5153655"/>
            <a:ext cx="1094248" cy="110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gardenplotter.com/rospo/blog/uploaded_images/peppers-782256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617" y="4109090"/>
            <a:ext cx="1160926" cy="1044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breakupcookbook.com/wp-content/uploads/2010/03/onions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429" y="1038890"/>
            <a:ext cx="1127344" cy="1085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://www.pachd.com/free-images/food-images/cherry-tomatoes-02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617" y="2124400"/>
            <a:ext cx="1160926" cy="974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://ts2.mm.bing.net/th?id=H.5050448710402861&amp;pid=1.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431" y="5182046"/>
            <a:ext cx="1127343" cy="110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://upload.wikimedia.org/wikipedia/commons/3/3f/Hazelnuts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247" y="1038890"/>
            <a:ext cx="1084932" cy="1085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://www.wegroworganic.ca/images/romaine_lettuce_2b10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116" y="5153655"/>
            <a:ext cx="1211815" cy="110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foodphotosite.com/images/fruits___berries/peach/peaches-03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617" y="3074942"/>
            <a:ext cx="1171183" cy="1067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4.bp.blogspot.com/-pu_FiLBiSBU/UEaf92AhM2I/AAAAAAAABns/MyQ5TBeZ0aY/s1600/apples-1024x1024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6" y="4142902"/>
            <a:ext cx="1148405" cy="1039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upload.wikimedia.org/wikipedia/commons/9/9a/Walnuts02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775" y="5153655"/>
            <a:ext cx="1127341" cy="1129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6029" y="2401459"/>
            <a:ext cx="5274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Every commodity/system has potential risks – food safety process driven…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Risk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Core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Webinars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Key learnings derived from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Supply chain educational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C-level discussions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Blogs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1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156" y="385964"/>
            <a:ext cx="7302538" cy="460148"/>
          </a:xfrm>
        </p:spPr>
        <p:txBody>
          <a:bodyPr/>
          <a:lstStyle/>
          <a:p>
            <a:pPr algn="ctr"/>
            <a:r>
              <a:rPr lang="en-US" sz="2400" dirty="0" smtClean="0"/>
              <a:t>Engage industry – key science issues</a:t>
            </a:r>
            <a:endParaRPr lang="en-US" sz="2400" dirty="0"/>
          </a:p>
        </p:txBody>
      </p:sp>
      <p:pic>
        <p:nvPicPr>
          <p:cNvPr id="4" name="Picture 4" descr="http://www.foodengineeringmag.com/FE/2003/06/Files/Images/843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880" y="3857256"/>
            <a:ext cx="1463040" cy="1426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cookitquick.files.wordpress.com/2012/08/peaches-blo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67" y="3922784"/>
            <a:ext cx="1319514" cy="1411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media.mwcradio.com/mimesis/2011-10/01/Cantaloupes_jpg_475x310_q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00" y="3907543"/>
            <a:ext cx="1434906" cy="1426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2.bp.blogspot.com/_w4fwsUQmp-s/TL9eZuBUFjI/AAAAAAAABkk/uQrUebZr2VY/s1600/caramel_apples-10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751" y="3880116"/>
            <a:ext cx="1420008" cy="1380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2967" y="5652738"/>
            <a:ext cx="8876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FSMA/recent events brought focus - packinghouses, sanitation and verification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http://ceriverside.ucanr.edu/files/96079displa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93" y="1076532"/>
            <a:ext cx="3280915" cy="2367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506" y="1076532"/>
            <a:ext cx="3333188" cy="2360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https://lintvwkbn.files.wordpress.com/2015/03/blue-bell-ice-cream.jpg?w=65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226" y="3880116"/>
            <a:ext cx="1370174" cy="138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85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292781"/>
            <a:ext cx="8823960" cy="460148"/>
          </a:xfrm>
        </p:spPr>
        <p:txBody>
          <a:bodyPr/>
          <a:lstStyle/>
          <a:p>
            <a:r>
              <a:rPr lang="en-US" sz="2000" dirty="0" smtClean="0"/>
              <a:t>PMA priority: technology – an important piece of the puzzle…</a:t>
            </a:r>
            <a:endParaRPr lang="en-US" sz="2000" dirty="0"/>
          </a:p>
        </p:txBody>
      </p:sp>
      <p:pic>
        <p:nvPicPr>
          <p:cNvPr id="1026" name="Picture 2" descr="http://ts3.mm.bing.net/th?id=HN.608012144943104280&amp;pid=1.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48" y="1076182"/>
            <a:ext cx="8027732" cy="4928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66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portfolio – future of food safety?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9060417-EFAF-44A2-B977-21F607BCCFFA}" type="datetime1">
              <a:rPr lang="en-US" smtClean="0"/>
              <a:t>6/11/2015</a:t>
            </a:fld>
            <a:endParaRPr lang="en-US" dirty="0"/>
          </a:p>
        </p:txBody>
      </p:sp>
      <p:pic>
        <p:nvPicPr>
          <p:cNvPr id="9" name="Picture 2" descr="http://lovely-pics.com/data/media/31/omega_centauri__ngc_5139__from_hubble_space_telesc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56" y="952146"/>
            <a:ext cx="3256201" cy="395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mbtmag.com/sites/mbtmag.com/files/legacyimages/Global%20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557" y="952146"/>
            <a:ext cx="4349805" cy="2371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labelingnews.com/wp-content/uploads/2010/01/barcoded-toma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954" y="2804384"/>
            <a:ext cx="3105150" cy="3139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https://tse2.mm.bing.net/th?id=JN.%2b6Vrzh4zgnBEKxVISgqqMA&amp;pid=15.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104" y="4902520"/>
            <a:ext cx="2503609" cy="1348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media-cache-ec0.pinimg.com/736x/e1/40/43/e140436cba8e75bf79dc91839fb545b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77" y="3657600"/>
            <a:ext cx="2718877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04" y="3200399"/>
            <a:ext cx="2187471" cy="1702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39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4E3525"/>
      </a:dk1>
      <a:lt1>
        <a:srgbClr val="FFFFFF"/>
      </a:lt1>
      <a:dk2>
        <a:srgbClr val="3787BD"/>
      </a:dk2>
      <a:lt2>
        <a:srgbClr val="FFFFFF"/>
      </a:lt2>
      <a:accent1>
        <a:srgbClr val="3787BD"/>
      </a:accent1>
      <a:accent2>
        <a:srgbClr val="BF1556"/>
      </a:accent2>
      <a:accent3>
        <a:srgbClr val="61B735"/>
      </a:accent3>
      <a:accent4>
        <a:srgbClr val="DC5838"/>
      </a:accent4>
      <a:accent5>
        <a:srgbClr val="00A08F"/>
      </a:accent5>
      <a:accent6>
        <a:srgbClr val="FF8F22"/>
      </a:accent6>
      <a:hlink>
        <a:srgbClr val="61B735"/>
      </a:hlink>
      <a:folHlink>
        <a:srgbClr val="BF155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280</Words>
  <Application>Microsoft Office PowerPoint</Application>
  <PresentationFormat>On-screen Show (4:3)</PresentationFormat>
  <Paragraphs>90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FMI – Industry Update from Top Thought Leaders</vt:lpstr>
      <vt:lpstr>Top issues: PMA member priorities</vt:lpstr>
      <vt:lpstr>PMA priority: FSMA at a pivot point…</vt:lpstr>
      <vt:lpstr>PMA FSMA focus on education…</vt:lpstr>
      <vt:lpstr>PMA priority: risk and science-based food safety programs </vt:lpstr>
      <vt:lpstr>PMA priority: Lead, educate or convene</vt:lpstr>
      <vt:lpstr>Engage industry – key science issues</vt:lpstr>
      <vt:lpstr>PMA priority: technology – an important piece of the puzzle…</vt:lpstr>
      <vt:lpstr>Technology portfolio – future of food safety?</vt:lpstr>
      <vt:lpstr>PMA technology focus…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Karen Lonesome</dc:creator>
  <cp:lastModifiedBy>Help Desk</cp:lastModifiedBy>
  <cp:revision>44</cp:revision>
  <cp:lastPrinted>2012-09-10T20:16:50Z</cp:lastPrinted>
  <dcterms:created xsi:type="dcterms:W3CDTF">2011-09-02T20:45:02Z</dcterms:created>
  <dcterms:modified xsi:type="dcterms:W3CDTF">2015-06-11T17:56:53Z</dcterms:modified>
</cp:coreProperties>
</file>