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</p:sldMasterIdLst>
  <p:notesMasterIdLst>
    <p:notesMasterId r:id="rId21"/>
  </p:notesMasterIdLst>
  <p:sldIdLst>
    <p:sldId id="259" r:id="rId11"/>
    <p:sldId id="260" r:id="rId12"/>
    <p:sldId id="261" r:id="rId13"/>
    <p:sldId id="262" r:id="rId14"/>
    <p:sldId id="263" r:id="rId15"/>
    <p:sldId id="264" r:id="rId16"/>
    <p:sldId id="265" r:id="rId17"/>
    <p:sldId id="257" r:id="rId18"/>
    <p:sldId id="266" r:id="rId19"/>
    <p:sldId id="267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1003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0CE030-74B2-48A7-9D66-DD0402DC3569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EEB168-0887-4FE6-A981-041C4D0C3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446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92310-D2B7-4008-B251-4631C303C893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222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92310-D2B7-4008-B251-4631C303C893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92310-D2B7-4008-B251-4631C303C893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435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92310-D2B7-4008-B251-4631C303C893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4416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92310-D2B7-4008-B251-4631C303C89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8329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92310-D2B7-4008-B251-4631C303C89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970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 smtClean="0"/>
              <a:t>Often, produce is consumed raw and does not have final ‘kill’ step for pathogens, for example, cooking. Bacteria grow most rapidly in the range 40°F - 140°F, doubling in number in as little as 20 minutes. </a:t>
            </a:r>
          </a:p>
          <a:p>
            <a:pPr marL="174708" indent="-174708">
              <a:buFont typeface="Arial" panose="020B0604020202020204" pitchFamily="34" charset="0"/>
              <a:buChar char="•"/>
            </a:pPr>
            <a:r>
              <a:rPr lang="en-US" dirty="0" smtClean="0"/>
              <a:t>Keep cut</a:t>
            </a:r>
            <a:r>
              <a:rPr lang="en-US" baseline="0" dirty="0" smtClean="0"/>
              <a:t> produce at 40</a:t>
            </a:r>
            <a:r>
              <a:rPr lang="en-US" dirty="0" smtClean="0"/>
              <a:t>°F and Refrigerated within 2 hours of cutting, peeling, or cooking</a:t>
            </a:r>
            <a:r>
              <a:rPr lang="en-US" baseline="0" dirty="0" smtClean="0"/>
              <a:t> to prevent growth of bacteria.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92310-D2B7-4008-B251-4631C303C893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0910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92310-D2B7-4008-B251-4631C303C893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198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92310-D2B7-4008-B251-4631C303C893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87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37279-75D3-4DA2-A512-3F121FF29F37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6F90E-241F-4E12-9D3C-DE0A1D902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876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37279-75D3-4DA2-A512-3F121FF29F37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6F90E-241F-4E12-9D3C-DE0A1D902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90574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B90C-608D-4BBF-AED3-F6B9E6A4A2E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91120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7EA57-31BA-4618-B5D4-F0A0FA28EF5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57907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FCB6-A80A-49B9-A27C-93D149B61F8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41204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FAE1D-9F67-4A65-9EC8-138072DEC4E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9277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784F-CC33-4BFD-A924-F93FFFAB4D2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38188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FB71-4EDD-4A2C-ACE7-07479CBAF2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16097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F0F74-B985-4C3D-B67B-616F8B9DDF3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45657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40D1-C15B-4631-9A22-4B2550CD517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85060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0A60E-D229-4DE3-8B52-07EC9880950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80861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B7032-C972-4EFA-9D71-30A46E6D8D5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187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37279-75D3-4DA2-A512-3F121FF29F37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6F90E-241F-4E12-9D3C-DE0A1D902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3121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ED36F-D736-4FEE-A823-8A3C85FF494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8732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B90C-608D-4BBF-AED3-F6B9E6A4A2E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433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7EA57-31BA-4618-B5D4-F0A0FA28EF5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031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FCB6-A80A-49B9-A27C-93D149B61F8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5617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FAE1D-9F67-4A65-9EC8-138072DEC4E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446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784F-CC33-4BFD-A924-F93FFFAB4D2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827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FB71-4EDD-4A2C-ACE7-07479CBAF2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0146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F0F74-B985-4C3D-B67B-616F8B9DDF3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5942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40D1-C15B-4631-9A22-4B2550CD517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884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37279-75D3-4DA2-A512-3F121FF29F37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6F90E-241F-4E12-9D3C-DE0A1D902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6949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0A60E-D229-4DE3-8B52-07EC9880950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0683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B7032-C972-4EFA-9D71-30A46E6D8D5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7691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ED36F-D736-4FEE-A823-8A3C85FF494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5522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B90C-608D-4BBF-AED3-F6B9E6A4A2E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0612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7EA57-31BA-4618-B5D4-F0A0FA28EF5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0077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FCB6-A80A-49B9-A27C-93D149B61F8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679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FAE1D-9F67-4A65-9EC8-138072DEC4E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3377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784F-CC33-4BFD-A924-F93FFFAB4D2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124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FB71-4EDD-4A2C-ACE7-07479CBAF2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9600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F0F74-B985-4C3D-B67B-616F8B9DDF3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72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37279-75D3-4DA2-A512-3F121FF29F37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6F90E-241F-4E12-9D3C-DE0A1D902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1920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40D1-C15B-4631-9A22-4B2550CD517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4480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0A60E-D229-4DE3-8B52-07EC9880950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5604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B7032-C972-4EFA-9D71-30A46E6D8D5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3192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ED36F-D736-4FEE-A823-8A3C85FF494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6389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B90C-608D-4BBF-AED3-F6B9E6A4A2E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5349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7EA57-31BA-4618-B5D4-F0A0FA28EF5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0913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FCB6-A80A-49B9-A27C-93D149B61F8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0432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FAE1D-9F67-4A65-9EC8-138072DEC4E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7693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784F-CC33-4BFD-A924-F93FFFAB4D2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8780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FB71-4EDD-4A2C-ACE7-07479CBAF2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977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37279-75D3-4DA2-A512-3F121FF29F37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6F90E-241F-4E12-9D3C-DE0A1D902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1337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F0F74-B985-4C3D-B67B-616F8B9DDF3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3931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40D1-C15B-4631-9A22-4B2550CD517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8256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0A60E-D229-4DE3-8B52-07EC9880950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67399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B7032-C972-4EFA-9D71-30A46E6D8D5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4202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ED36F-D736-4FEE-A823-8A3C85FF494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450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B90C-608D-4BBF-AED3-F6B9E6A4A2E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7866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7EA57-31BA-4618-B5D4-F0A0FA28EF5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6226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FCB6-A80A-49B9-A27C-93D149B61F8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6153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FAE1D-9F67-4A65-9EC8-138072DEC4E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04786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784F-CC33-4BFD-A924-F93FFFAB4D2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763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37279-75D3-4DA2-A512-3F121FF29F37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6F90E-241F-4E12-9D3C-DE0A1D902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34069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FB71-4EDD-4A2C-ACE7-07479CBAF2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62430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F0F74-B985-4C3D-B67B-616F8B9DDF3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0916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40D1-C15B-4631-9A22-4B2550CD517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24214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0A60E-D229-4DE3-8B52-07EC9880950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7967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B7032-C972-4EFA-9D71-30A46E6D8D5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20903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ED36F-D736-4FEE-A823-8A3C85FF494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96067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B90C-608D-4BBF-AED3-F6B9E6A4A2E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9461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7EA57-31BA-4618-B5D4-F0A0FA28EF5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773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FCB6-A80A-49B9-A27C-93D149B61F8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44409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FAE1D-9F67-4A65-9EC8-138072DEC4E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003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37279-75D3-4DA2-A512-3F121FF29F37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6F90E-241F-4E12-9D3C-DE0A1D902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4851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784F-CC33-4BFD-A924-F93FFFAB4D2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08651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FB71-4EDD-4A2C-ACE7-07479CBAF2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2163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F0F74-B985-4C3D-B67B-616F8B9DDF3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10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40D1-C15B-4631-9A22-4B2550CD517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4840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0A60E-D229-4DE3-8B52-07EC9880950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8006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B7032-C972-4EFA-9D71-30A46E6D8D5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8554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ED36F-D736-4FEE-A823-8A3C85FF494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47757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B90C-608D-4BBF-AED3-F6B9E6A4A2E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49296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7EA57-31BA-4618-B5D4-F0A0FA28EF5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5796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FCB6-A80A-49B9-A27C-93D149B61F8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93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37279-75D3-4DA2-A512-3F121FF29F37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6F90E-241F-4E12-9D3C-DE0A1D902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96643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FAE1D-9F67-4A65-9EC8-138072DEC4E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87565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784F-CC33-4BFD-A924-F93FFFAB4D2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15356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FB71-4EDD-4A2C-ACE7-07479CBAF2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52955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F0F74-B985-4C3D-B67B-616F8B9DDF3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53410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40D1-C15B-4631-9A22-4B2550CD517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6709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0A60E-D229-4DE3-8B52-07EC9880950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66209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B7032-C972-4EFA-9D71-30A46E6D8D5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58314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ED36F-D736-4FEE-A823-8A3C85FF494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4967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B90C-608D-4BBF-AED3-F6B9E6A4A2E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65345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7EA57-31BA-4618-B5D4-F0A0FA28EF5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059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37279-75D3-4DA2-A512-3F121FF29F37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6F90E-241F-4E12-9D3C-DE0A1D902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3096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FCB6-A80A-49B9-A27C-93D149B61F8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12270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FAE1D-9F67-4A65-9EC8-138072DEC4E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68636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784F-CC33-4BFD-A924-F93FFFAB4D2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97090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FB71-4EDD-4A2C-ACE7-07479CBAF2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6421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F0F74-B985-4C3D-B67B-616F8B9DDF3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31843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40D1-C15B-4631-9A22-4B2550CD517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42947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0A60E-D229-4DE3-8B52-07EC9880950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12738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B7032-C972-4EFA-9D71-30A46E6D8D5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9542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ED36F-D736-4FEE-A823-8A3C85FF494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06104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B90C-608D-4BBF-AED3-F6B9E6A4A2E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541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37279-75D3-4DA2-A512-3F121FF29F37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6F90E-241F-4E12-9D3C-DE0A1D902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5924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7EA57-31BA-4618-B5D4-F0A0FA28EF5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75175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FCB6-A80A-49B9-A27C-93D149B61F8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24347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FAE1D-9F67-4A65-9EC8-138072DEC4E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02682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784F-CC33-4BFD-A924-F93FFFAB4D2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11189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FB71-4EDD-4A2C-ACE7-07479CBAF2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7387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F0F74-B985-4C3D-B67B-616F8B9DDF3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9182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40D1-C15B-4631-9A22-4B2550CD517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30240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0A60E-D229-4DE3-8B52-07EC9880950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03534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B7032-C972-4EFA-9D71-30A46E6D8D5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09596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ED36F-D736-4FEE-A823-8A3C85FF494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654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37279-75D3-4DA2-A512-3F121FF29F37}" type="datetimeFigureOut">
              <a:rPr lang="en-US" smtClean="0"/>
              <a:t>6/8/2015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6F90E-241F-4E12-9D3C-DE0A1D902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634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941E">
            <a:alpha val="1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C347C-67E7-47BA-9AF6-04A14FDE47A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349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941E">
            <a:alpha val="1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C347C-67E7-47BA-9AF6-04A14FDE47A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948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941E">
            <a:alpha val="1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C347C-67E7-47BA-9AF6-04A14FDE47A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785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941E">
            <a:alpha val="1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C347C-67E7-47BA-9AF6-04A14FDE47A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678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941E">
            <a:alpha val="1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C347C-67E7-47BA-9AF6-04A14FDE47A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400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941E">
            <a:alpha val="1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C347C-67E7-47BA-9AF6-04A14FDE47A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871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941E">
            <a:alpha val="1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C347C-67E7-47BA-9AF6-04A14FDE47A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724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941E">
            <a:alpha val="1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C347C-67E7-47BA-9AF6-04A14FDE47A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595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941E">
            <a:alpha val="1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C347C-67E7-47BA-9AF6-04A14FDE47A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6/8/2015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45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jpeg"/><Relationship Id="rId7" Type="http://schemas.openxmlformats.org/officeDocument/2006/relationships/hyperlink" Target="mailto:ashley@fightbac.or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4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600" y="228600"/>
            <a:ext cx="8686800" cy="6322541"/>
          </a:xfrm>
          <a:prstGeom prst="round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541843"/>
            <a:ext cx="7467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rgbClr val="0054A4"/>
                </a:solidFill>
                <a:latin typeface="Arial Black" panose="020B0A04020102020204" pitchFamily="34" charset="0"/>
              </a:rPr>
              <a:t>Educating Consumers on the Safe Handling of Fresh Produce</a:t>
            </a:r>
          </a:p>
          <a:p>
            <a:pPr algn="ctr"/>
            <a:endParaRPr lang="en-US" dirty="0" smtClean="0">
              <a:solidFill>
                <a:srgbClr val="0054A4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dirty="0" smtClean="0">
                <a:solidFill>
                  <a:srgbClr val="0054A4"/>
                </a:solidFill>
                <a:latin typeface="Arial Black" panose="020B0A04020102020204" pitchFamily="34" charset="0"/>
              </a:rPr>
              <a:t>Free Resources </a:t>
            </a:r>
          </a:p>
          <a:p>
            <a:pPr algn="ctr"/>
            <a:r>
              <a:rPr lang="en-US" dirty="0">
                <a:solidFill>
                  <a:srgbClr val="0054A4"/>
                </a:solidFill>
                <a:latin typeface="Arial Black" panose="020B0A04020102020204" pitchFamily="34" charset="0"/>
              </a:rPr>
              <a:t>f</a:t>
            </a:r>
            <a:r>
              <a:rPr lang="en-US" dirty="0" smtClean="0">
                <a:solidFill>
                  <a:srgbClr val="0054A4"/>
                </a:solidFill>
                <a:latin typeface="Arial Black" panose="020B0A04020102020204" pitchFamily="34" charset="0"/>
              </a:rPr>
              <a:t>rom a trusted source for health and food safety educators.  </a:t>
            </a:r>
            <a:endParaRPr lang="en-US" dirty="0">
              <a:solidFill>
                <a:srgbClr val="0054A4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3" descr="C:\Users\alp\Desktop\Mythbusters Materials_Desktop\Mythbusters Materials\Powerpoint\Transparent logo cropped REDONE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581400"/>
            <a:ext cx="3765163" cy="210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57800" y="4633431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5A9E"/>
                </a:solidFill>
              </a:rPr>
              <a:t>www.fightbac.org</a:t>
            </a:r>
            <a:endParaRPr lang="en-US" sz="2400" b="1" dirty="0">
              <a:solidFill>
                <a:srgbClr val="005A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24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160522" y="64843"/>
            <a:ext cx="563356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3200" dirty="0" smtClean="0">
                <a:solidFill>
                  <a:srgbClr val="F7941E"/>
                </a:solidFill>
                <a:latin typeface="Arial Black"/>
              </a:rPr>
              <a:t>We want to support you!</a:t>
            </a:r>
            <a:endParaRPr lang="en-US" sz="3200" dirty="0">
              <a:solidFill>
                <a:srgbClr val="F7941E"/>
              </a:solidFill>
              <a:latin typeface="Arial Black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7525" y="737171"/>
            <a:ext cx="88340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kern="3000" spc="30" dirty="0" smtClean="0">
                <a:solidFill>
                  <a:srgbClr val="0054A4"/>
                </a:solidFill>
                <a:latin typeface="Arial Black" panose="020B0A04020102020204" pitchFamily="34" charset="0"/>
              </a:rPr>
              <a:t>The non-profit Partnership wants to work with you to ensure your customers’ needs for food safety information are met. </a:t>
            </a:r>
            <a:endParaRPr lang="en-US" sz="2000" i="1" kern="3000" spc="30" dirty="0">
              <a:solidFill>
                <a:srgbClr val="0054A4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142395" y="2470066"/>
            <a:ext cx="14204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54A4"/>
                </a:solidFill>
                <a:latin typeface="Arial"/>
              </a:rPr>
              <a:t>/</a:t>
            </a:r>
            <a:r>
              <a:rPr lang="en-US" b="1" dirty="0">
                <a:solidFill>
                  <a:srgbClr val="0054A4"/>
                </a:solidFill>
                <a:latin typeface="Arial Black" panose="020B0A04020102020204" pitchFamily="34" charset="0"/>
              </a:rPr>
              <a:t>FightBAC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142395" y="3643097"/>
            <a:ext cx="16961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54A4"/>
                </a:solidFill>
                <a:latin typeface="Arial"/>
              </a:rPr>
              <a:t>@</a:t>
            </a:r>
            <a:r>
              <a:rPr lang="en-US" b="1" dirty="0" err="1">
                <a:solidFill>
                  <a:srgbClr val="0054A4"/>
                </a:solidFill>
                <a:latin typeface="Arial Black" panose="020B0A04020102020204" pitchFamily="34" charset="0"/>
              </a:rPr>
              <a:t>Fight_BAC</a:t>
            </a:r>
            <a:endParaRPr lang="en-US" b="1" dirty="0">
              <a:solidFill>
                <a:srgbClr val="0054A4"/>
              </a:solidFill>
              <a:latin typeface="Arial Black" panose="020B0A040201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31" y="3333987"/>
            <a:ext cx="987552" cy="987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25" y="2162297"/>
            <a:ext cx="984870" cy="98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5240" y="6547244"/>
            <a:ext cx="1737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54A4"/>
                </a:solidFill>
                <a:latin typeface="Arial Black" panose="020B0A04020102020204" pitchFamily="34" charset="0"/>
              </a:rPr>
              <a:t>www.fightbac.org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10200" y="6581001"/>
            <a:ext cx="3962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54A4"/>
                </a:solidFill>
                <a:latin typeface="Arial Black" panose="020B0A04020102020204" pitchFamily="34" charset="0"/>
              </a:rPr>
              <a:t>The Partnership for Food Safety Education</a:t>
            </a:r>
          </a:p>
        </p:txBody>
      </p:sp>
      <p:pic>
        <p:nvPicPr>
          <p:cNvPr id="5123" name="Picture 3" descr="C:\Users\alp\Desktop\final blog butto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25" y="4538465"/>
            <a:ext cx="1019117" cy="98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192530" y="4709076"/>
            <a:ext cx="2596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54A4"/>
                </a:solidFill>
                <a:latin typeface="Arial Black" panose="020B0A04020102020204" pitchFamily="34" charset="0"/>
              </a:rPr>
              <a:t>teamfoodsafety.org/field-reports-blog</a:t>
            </a:r>
          </a:p>
        </p:txBody>
      </p:sp>
      <p:pic>
        <p:nvPicPr>
          <p:cNvPr id="5124" name="Picture 4" descr="C:\Users\alp\Desktop\Picture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056" y="2143484"/>
            <a:ext cx="1881600" cy="1684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21667" y="2464925"/>
            <a:ext cx="304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54A4"/>
                </a:solidFill>
                <a:latin typeface="Arial Black" panose="020B0A04020102020204" pitchFamily="34" charset="0"/>
              </a:rPr>
              <a:t>Join our E-List</a:t>
            </a:r>
            <a:endParaRPr lang="en-US" sz="2000" dirty="0">
              <a:solidFill>
                <a:srgbClr val="0054A4"/>
              </a:solidFill>
              <a:latin typeface="Arial Black" panose="020B0A04020102020204" pitchFamily="34" charset="0"/>
            </a:endParaRPr>
          </a:p>
          <a:p>
            <a:r>
              <a:rPr lang="en-US" sz="2000" dirty="0">
                <a:solidFill>
                  <a:srgbClr val="0054A4"/>
                </a:solidFill>
                <a:latin typeface="Arial Black" panose="020B0A04020102020204" pitchFamily="34" charset="0"/>
                <a:hlinkClick r:id="rId7"/>
              </a:rPr>
              <a:t>ashley@fightbac.org</a:t>
            </a:r>
            <a:endParaRPr lang="en-US" sz="2000" dirty="0">
              <a:solidFill>
                <a:srgbClr val="0054A4"/>
              </a:solidFill>
              <a:latin typeface="Arial Black" panose="020B0A04020102020204" pitchFamily="34" charset="0"/>
            </a:endParaRPr>
          </a:p>
          <a:p>
            <a:r>
              <a:rPr lang="en-US" sz="2000" dirty="0">
                <a:solidFill>
                  <a:srgbClr val="0054A4"/>
                </a:solidFill>
                <a:latin typeface="Arial Black" panose="020B0A04020102020204" pitchFamily="34" charset="0"/>
              </a:rPr>
              <a:t>202-220-0705</a:t>
            </a:r>
          </a:p>
        </p:txBody>
      </p:sp>
      <p:sp>
        <p:nvSpPr>
          <p:cNvPr id="4" name="Rectangle 3"/>
          <p:cNvSpPr/>
          <p:nvPr/>
        </p:nvSpPr>
        <p:spPr>
          <a:xfrm>
            <a:off x="-21907" y="1568620"/>
            <a:ext cx="9144000" cy="272300"/>
          </a:xfrm>
          <a:prstGeom prst="rect">
            <a:avLst/>
          </a:prstGeom>
          <a:solidFill>
            <a:srgbClr val="0054A4"/>
          </a:solidFill>
          <a:ln>
            <a:solidFill>
              <a:srgbClr val="0054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54A4"/>
              </a:solidFill>
            </a:endParaRPr>
          </a:p>
        </p:txBody>
      </p:sp>
      <p:pic>
        <p:nvPicPr>
          <p:cNvPr id="5125" name="Picture 5" descr="C:\Users\alp\Desktop\newleader_560ed53e39f48f4c87ae0b6f92a8e75a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992" y="4061190"/>
            <a:ext cx="1636568" cy="164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633560" y="4229782"/>
            <a:ext cx="34885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rgbClr val="0054A4"/>
                </a:solidFill>
                <a:latin typeface="Arial Black" panose="020B0A04020102020204" pitchFamily="34" charset="0"/>
              </a:rPr>
              <a:t>Upcoming Events </a:t>
            </a:r>
          </a:p>
          <a:p>
            <a:r>
              <a:rPr lang="en-US" dirty="0">
                <a:solidFill>
                  <a:srgbClr val="0054A4"/>
                </a:solidFill>
                <a:latin typeface="Arial Black" panose="020B0A04020102020204" pitchFamily="34" charset="0"/>
              </a:rPr>
              <a:t>Knowledge Exchange:  7/29 1:00 PM EST </a:t>
            </a:r>
          </a:p>
          <a:p>
            <a:r>
              <a:rPr lang="en-US" dirty="0">
                <a:solidFill>
                  <a:srgbClr val="0054A4"/>
                </a:solidFill>
                <a:latin typeface="Arial Black" panose="020B0A04020102020204" pitchFamily="34" charset="0"/>
              </a:rPr>
              <a:t>CFSEC Conference: 12/4-12/5 </a:t>
            </a:r>
          </a:p>
        </p:txBody>
      </p:sp>
    </p:spTree>
    <p:extLst>
      <p:ext uri="{BB962C8B-B14F-4D97-AF65-F5344CB8AC3E}">
        <p14:creationId xmlns:p14="http://schemas.microsoft.com/office/powerpoint/2010/main" val="248456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57200" y="609600"/>
            <a:ext cx="8229600" cy="5789141"/>
          </a:xfrm>
          <a:prstGeom prst="round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45268" y="637934"/>
            <a:ext cx="7924800" cy="6047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dirty="0">
              <a:solidFill>
                <a:srgbClr val="0054A4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rgbClr val="0054A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The Partnership for Food Safety Education delivers trusted, science based behavioral health messaging and a network of resources that support consumers in their efforts to reduce risk of foodborne illness.   </a:t>
            </a:r>
          </a:p>
          <a:p>
            <a:pPr algn="ctr">
              <a:lnSpc>
                <a:spcPct val="150000"/>
              </a:lnSpc>
            </a:pPr>
            <a:endParaRPr lang="en-US" sz="2000" dirty="0">
              <a:solidFill>
                <a:srgbClr val="0054A4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rgbClr val="0054A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The mission of the Partnership is to end illness and death from foodborne infections in the United States</a:t>
            </a:r>
          </a:p>
          <a:p>
            <a:pPr algn="ctr"/>
            <a:endParaRPr lang="en-US" sz="2400" dirty="0">
              <a:solidFill>
                <a:srgbClr val="0054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solidFill>
                <a:srgbClr val="0054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b="1" i="1" dirty="0" smtClean="0">
                <a:solidFill>
                  <a:srgbClr val="0054A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Support </a:t>
            </a:r>
            <a:r>
              <a:rPr lang="en-US" b="1" i="1" dirty="0">
                <a:solidFill>
                  <a:srgbClr val="0054A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for the Partnership for Food Safety Education is provided by </a:t>
            </a:r>
            <a:r>
              <a:rPr lang="en-US" b="1" i="1" dirty="0" smtClean="0">
                <a:solidFill>
                  <a:srgbClr val="0054A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the Food Marketing </a:t>
            </a:r>
            <a:r>
              <a:rPr lang="en-US" b="1" i="1" dirty="0">
                <a:solidFill>
                  <a:srgbClr val="0054A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Institute &amp; </a:t>
            </a:r>
            <a:r>
              <a:rPr lang="en-US" b="1" i="1" dirty="0" smtClean="0">
                <a:solidFill>
                  <a:srgbClr val="0054A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other contributing partners. </a:t>
            </a:r>
            <a:endParaRPr lang="en-US" sz="2800" b="1" dirty="0">
              <a:solidFill>
                <a:srgbClr val="0054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rgbClr val="0054A4"/>
              </a:solidFill>
              <a:latin typeface="Arial Blac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" y="6547244"/>
            <a:ext cx="1737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prstClr val="white"/>
                </a:solidFill>
                <a:latin typeface="Arial Black" panose="020B0A04020102020204" pitchFamily="34" charset="0"/>
              </a:rPr>
              <a:t>www.fightbac.org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10200" y="6581001"/>
            <a:ext cx="3962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prstClr val="white"/>
                </a:solidFill>
                <a:latin typeface="Arial Black" panose="020B0A04020102020204" pitchFamily="34" charset="0"/>
              </a:rPr>
              <a:t>The Partnership for Food Safety Education</a:t>
            </a:r>
          </a:p>
        </p:txBody>
      </p:sp>
    </p:spTree>
    <p:extLst>
      <p:ext uri="{BB962C8B-B14F-4D97-AF65-F5344CB8AC3E}">
        <p14:creationId xmlns:p14="http://schemas.microsoft.com/office/powerpoint/2010/main" val="70608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457200" y="5029200"/>
            <a:ext cx="8153400" cy="137160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6477000" y="2081388"/>
            <a:ext cx="2590800" cy="281940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3000" y="1219200"/>
            <a:ext cx="693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0"/>
            <a:ext cx="64008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</a:rPr>
              <a:t>Produce and </a:t>
            </a:r>
            <a:r>
              <a:rPr lang="en-US" sz="2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</a:rPr>
              <a:t>Foodborne</a:t>
            </a: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</a:rPr>
              <a:t> Illness 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0" y="762000"/>
            <a:ext cx="7315200" cy="99060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4800" y="838200"/>
            <a:ext cx="71628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54A4"/>
                </a:solidFill>
                <a:latin typeface="Arial Black"/>
              </a:rPr>
              <a:t>Salmonella in top </a:t>
            </a:r>
            <a:r>
              <a:rPr lang="en-US" sz="2400" b="1" dirty="0">
                <a:solidFill>
                  <a:srgbClr val="F7941E"/>
                </a:solidFill>
                <a:latin typeface="Arial Black"/>
              </a:rPr>
              <a:t>10</a:t>
            </a:r>
            <a:r>
              <a:rPr lang="en-US" sz="2000" b="1" dirty="0">
                <a:solidFill>
                  <a:srgbClr val="0054A4"/>
                </a:solidFill>
                <a:latin typeface="Arial Black"/>
              </a:rPr>
              <a:t> of pathogen-commodity pairings </a:t>
            </a:r>
            <a:r>
              <a:rPr lang="en-US" sz="2000" i="1" dirty="0">
                <a:solidFill>
                  <a:srgbClr val="0054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(CDC-MMWR, 2013)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91440" y="2171580"/>
            <a:ext cx="6019800" cy="220980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-15240" y="2288498"/>
            <a:ext cx="60198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200" dirty="0">
                <a:solidFill>
                  <a:srgbClr val="0054A4"/>
                </a:solidFill>
                <a:latin typeface="Arial Black"/>
              </a:rPr>
              <a:t>Salmonella and produce are among the top </a:t>
            </a:r>
            <a:r>
              <a:rPr lang="en-US" sz="2400" b="1" dirty="0">
                <a:solidFill>
                  <a:srgbClr val="F7941E"/>
                </a:solidFill>
                <a:latin typeface="Arial Black"/>
              </a:rPr>
              <a:t>5</a:t>
            </a:r>
            <a:r>
              <a:rPr lang="en-US" sz="2200" dirty="0">
                <a:solidFill>
                  <a:srgbClr val="0054A4"/>
                </a:solidFill>
                <a:latin typeface="Arial Black"/>
              </a:rPr>
              <a:t> pathogen-commodity pairings responsible for outbreak-related illnesses and hospitalizations </a:t>
            </a:r>
            <a:r>
              <a:rPr lang="en-US" sz="2200" i="1" dirty="0">
                <a:solidFill>
                  <a:srgbClr val="0054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(CDC-MMWR, 2013)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629400" y="2442387"/>
            <a:ext cx="2438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9933"/>
                </a:solidFill>
                <a:latin typeface="Arial Black"/>
              </a:rPr>
              <a:t>Outbreaks and illnesses underreported, therefore underestimated </a:t>
            </a:r>
            <a:r>
              <a:rPr lang="en-US" sz="2000" i="1" dirty="0">
                <a:solidFill>
                  <a:srgbClr val="00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(Morris et al., 2011)</a:t>
            </a:r>
            <a:endParaRPr lang="en-US" sz="2000" dirty="0">
              <a:solidFill>
                <a:srgbClr val="0099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3400" y="5181600"/>
            <a:ext cx="82296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7941E"/>
                </a:solidFill>
                <a:latin typeface="Arial Black"/>
              </a:rPr>
              <a:t>Salmonella contamination of produce a growing problem </a:t>
            </a:r>
            <a:r>
              <a:rPr lang="en-US" sz="2800" i="1" dirty="0">
                <a:solidFill>
                  <a:srgbClr val="F794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(Lynch, 2009)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" y="6547244"/>
            <a:ext cx="1737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prstClr val="white"/>
                </a:solidFill>
                <a:latin typeface="Arial Black" panose="020B0A04020102020204" pitchFamily="34" charset="0"/>
              </a:rPr>
              <a:t>www.fightbac.org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10200" y="6581001"/>
            <a:ext cx="3962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prstClr val="white"/>
                </a:solidFill>
                <a:latin typeface="Arial Black" panose="020B0A04020102020204" pitchFamily="34" charset="0"/>
              </a:rPr>
              <a:t>The Partnership for Food Safety Education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633470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3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68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609600" y="2971800"/>
            <a:ext cx="8077200" cy="281940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rgbClr val="0054A4"/>
              </a:solidFill>
              <a:latin typeface="Cambria" panose="020405030504060302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8600" y="304800"/>
            <a:ext cx="7772400" cy="129540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rgbClr val="0054A4"/>
              </a:solidFill>
              <a:latin typeface="Cambria" panose="0204050305040603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381000"/>
            <a:ext cx="8153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54A4"/>
                </a:solidFill>
                <a:latin typeface="Arial Black"/>
              </a:rPr>
              <a:t>Why are Illnesses from Produce Growing?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2895600"/>
            <a:ext cx="830580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8" algn="ctr">
              <a:buFont typeface="Wingdings" charset="2"/>
              <a:buChar char="§"/>
            </a:pPr>
            <a:r>
              <a:rPr lang="en-US" sz="2000" b="1" dirty="0">
                <a:solidFill>
                  <a:srgbClr val="FFFFFF"/>
                </a:solidFill>
                <a:latin typeface="Arial Black"/>
              </a:rPr>
              <a:t>\</a:t>
            </a:r>
          </a:p>
          <a:p>
            <a:pPr>
              <a:lnSpc>
                <a:spcPct val="150000"/>
              </a:lnSpc>
              <a:buFont typeface="Wingdings" charset="2"/>
              <a:buChar char="§"/>
            </a:pPr>
            <a:r>
              <a:rPr lang="en-US" sz="2000" dirty="0">
                <a:solidFill>
                  <a:srgbClr val="0054A4"/>
                </a:solidFill>
                <a:latin typeface="Arial Black"/>
              </a:rPr>
              <a:t> Increases in consumption </a:t>
            </a:r>
            <a:r>
              <a:rPr lang="en-US" sz="1600" i="1" dirty="0">
                <a:solidFill>
                  <a:srgbClr val="0054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(Lin et al., 2004, Wells and Busby, 2008)</a:t>
            </a:r>
            <a:endParaRPr lang="en-US" sz="1600" dirty="0">
              <a:solidFill>
                <a:srgbClr val="0054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charset="2"/>
              <a:buChar char="§"/>
            </a:pPr>
            <a:r>
              <a:rPr lang="en-US" sz="2000" dirty="0">
                <a:solidFill>
                  <a:srgbClr val="0054A4"/>
                </a:solidFill>
                <a:latin typeface="Arial Black"/>
              </a:rPr>
              <a:t> Desire for year-round fresh product</a:t>
            </a:r>
          </a:p>
          <a:p>
            <a:pPr>
              <a:lnSpc>
                <a:spcPct val="150000"/>
              </a:lnSpc>
              <a:buFont typeface="Wingdings" charset="2"/>
              <a:buChar char="§"/>
            </a:pPr>
            <a:r>
              <a:rPr lang="en-US" sz="2000" dirty="0">
                <a:solidFill>
                  <a:srgbClr val="0054A4"/>
                </a:solidFill>
                <a:latin typeface="Arial Black"/>
              </a:rPr>
              <a:t> Increase in produce transport </a:t>
            </a:r>
          </a:p>
          <a:p>
            <a:pPr>
              <a:lnSpc>
                <a:spcPct val="150000"/>
              </a:lnSpc>
              <a:buFont typeface="Wingdings" charset="2"/>
              <a:buChar char="§"/>
            </a:pPr>
            <a:r>
              <a:rPr lang="en-US" sz="2000" dirty="0">
                <a:solidFill>
                  <a:srgbClr val="0054A4"/>
                </a:solidFill>
                <a:latin typeface="Arial Black"/>
              </a:rPr>
              <a:t> More cutting/coring in field for processed produce</a:t>
            </a:r>
          </a:p>
          <a:p>
            <a:pPr>
              <a:lnSpc>
                <a:spcPct val="150000"/>
              </a:lnSpc>
              <a:buFont typeface="Wingdings" charset="2"/>
              <a:buChar char="§"/>
            </a:pPr>
            <a:r>
              <a:rPr lang="en-US" sz="2000" dirty="0">
                <a:solidFill>
                  <a:srgbClr val="0054A4"/>
                </a:solidFill>
                <a:latin typeface="Arial Black"/>
              </a:rPr>
              <a:t> More fields close to animal product </a:t>
            </a:r>
          </a:p>
          <a:p>
            <a:pPr algn="ctr"/>
            <a:endParaRPr lang="en-US" b="1" dirty="0">
              <a:solidFill>
                <a:prstClr val="black"/>
              </a:solidFill>
              <a:latin typeface="Cambria"/>
            </a:endParaRPr>
          </a:p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" y="6547244"/>
            <a:ext cx="1737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prstClr val="white"/>
                </a:solidFill>
                <a:latin typeface="Arial Black" panose="020B0A04020102020204" pitchFamily="34" charset="0"/>
              </a:rPr>
              <a:t>www.fightbac.org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10200" y="6581001"/>
            <a:ext cx="3962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prstClr val="white"/>
                </a:solidFill>
                <a:latin typeface="Arial Black" panose="020B0A04020102020204" pitchFamily="34" charset="0"/>
              </a:rPr>
              <a:t>The Partnership for Food Safety Education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781800" y="6364681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4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14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lp\Desktop\Graphics\2539937014_dc7c24f98a_o.jpg"/>
          <p:cNvPicPr>
            <a:picLocks noChangeAspect="1" noChangeArrowheads="1"/>
          </p:cNvPicPr>
          <p:nvPr/>
        </p:nvPicPr>
        <p:blipFill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9" b="70342"/>
          <a:stretch/>
        </p:blipFill>
        <p:spPr bwMode="auto">
          <a:xfrm>
            <a:off x="0" y="0"/>
            <a:ext cx="9144000" cy="1150619"/>
          </a:xfrm>
          <a:prstGeom prst="rect">
            <a:avLst/>
          </a:prstGeom>
          <a:noFill/>
          <a:effectLst>
            <a:softEdge rad="139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3886" y="279112"/>
            <a:ext cx="8397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54A4"/>
                </a:solidFill>
                <a:latin typeface="Arial Black"/>
              </a:rPr>
              <a:t>Why Focus on Consumer Behavior? </a:t>
            </a:r>
            <a:endParaRPr lang="en-US" sz="3200" i="1" dirty="0">
              <a:solidFill>
                <a:srgbClr val="0054A4"/>
              </a:solidFill>
              <a:latin typeface="Arial Black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3886" y="1295400"/>
            <a:ext cx="8930114" cy="5005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54A4"/>
              </a:solidFill>
              <a:latin typeface="Arial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0054A4"/>
                </a:solidFill>
                <a:latin typeface="Arial Black" panose="020B0A04020102020204" pitchFamily="34" charset="0"/>
              </a:rPr>
              <a:t> Greatest proportion of food eaten is prepared at home </a:t>
            </a:r>
            <a:r>
              <a:rPr lang="en-US" sz="1400" i="1" dirty="0">
                <a:solidFill>
                  <a:srgbClr val="0054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(Carlson et al., 2002)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0054A4"/>
                </a:solidFill>
                <a:latin typeface="Arial Black" panose="020B0A04020102020204" pitchFamily="34" charset="0"/>
              </a:rPr>
              <a:t> 21% of outbreaks attributed to foods eaten at home </a:t>
            </a:r>
            <a:r>
              <a:rPr lang="en-US" sz="1400" i="1" dirty="0">
                <a:solidFill>
                  <a:srgbClr val="0054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(CDC-MMWR, 2013)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0054A4"/>
                </a:solidFill>
                <a:latin typeface="Arial Black" panose="020B0A04020102020204" pitchFamily="34" charset="0"/>
              </a:rPr>
              <a:t> Pathogens easily spread across kitchen </a:t>
            </a:r>
            <a:r>
              <a:rPr lang="en-US" sz="1400" i="1" dirty="0">
                <a:solidFill>
                  <a:srgbClr val="0054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(Redmond and Griffith, 2004; van </a:t>
            </a:r>
            <a:r>
              <a:rPr lang="en-US" sz="1400" i="1" dirty="0" err="1">
                <a:solidFill>
                  <a:srgbClr val="0054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Asselt</a:t>
            </a:r>
            <a:r>
              <a:rPr lang="en-US" sz="1400" i="1" dirty="0">
                <a:solidFill>
                  <a:srgbClr val="0054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al., 2008)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0054A4"/>
                </a:solidFill>
                <a:latin typeface="Arial Black" panose="020B0A04020102020204" pitchFamily="34" charset="0"/>
              </a:rPr>
              <a:t>Almost ¼ of US population at increased risk for illness:</a:t>
            </a:r>
          </a:p>
          <a:p>
            <a:pPr>
              <a:lnSpc>
                <a:spcPct val="150000"/>
              </a:lnSpc>
            </a:pPr>
            <a:r>
              <a:rPr lang="en-US" sz="1750" dirty="0">
                <a:solidFill>
                  <a:srgbClr val="0054A4"/>
                </a:solidFill>
                <a:latin typeface="Arial Black" panose="020B0A04020102020204" pitchFamily="34" charset="0"/>
              </a:rPr>
              <a:t>	* Over age 65			* Less than 5 years old</a:t>
            </a:r>
          </a:p>
          <a:p>
            <a:pPr>
              <a:lnSpc>
                <a:spcPct val="150000"/>
              </a:lnSpc>
            </a:pPr>
            <a:r>
              <a:rPr lang="en-US" sz="1750" dirty="0">
                <a:solidFill>
                  <a:srgbClr val="0054A4"/>
                </a:solidFill>
                <a:latin typeface="Arial Black" panose="020B0A04020102020204" pitchFamily="34" charset="0"/>
              </a:rPr>
              <a:t>	* Pregnant			* Immunocompromised</a:t>
            </a:r>
          </a:p>
          <a:p>
            <a:pPr>
              <a:lnSpc>
                <a:spcPct val="150000"/>
              </a:lnSpc>
            </a:pPr>
            <a:r>
              <a:rPr lang="en-US" sz="1750" dirty="0">
                <a:solidFill>
                  <a:srgbClr val="0054A4"/>
                </a:solidFill>
                <a:latin typeface="Arial Black" panose="020B0A04020102020204" pitchFamily="34" charset="0"/>
              </a:rPr>
              <a:t>	* Home health care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0054A4"/>
                </a:solidFill>
                <a:latin typeface="Arial Black" panose="020B0A04020102020204" pitchFamily="34" charset="0"/>
              </a:rPr>
              <a:t> Few consumers think home is source of food contamination 8%  </a:t>
            </a:r>
            <a:r>
              <a:rPr lang="en-US" sz="1400" i="1" dirty="0">
                <a:solidFill>
                  <a:srgbClr val="0054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(FMI 2011)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rgbClr val="0054A4"/>
                </a:solidFill>
                <a:latin typeface="Arial Black" panose="020B0A04020102020204" pitchFamily="34" charset="0"/>
              </a:rPr>
              <a:t> Food prepared at home often served to wider community </a:t>
            </a:r>
            <a:r>
              <a:rPr lang="en-US" sz="1400" i="1" dirty="0">
                <a:solidFill>
                  <a:srgbClr val="0054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(Byrd-</a:t>
            </a:r>
            <a:r>
              <a:rPr lang="en-US" sz="1400" i="1" dirty="0" err="1">
                <a:solidFill>
                  <a:srgbClr val="0054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Bredbenner</a:t>
            </a:r>
            <a:r>
              <a:rPr lang="en-US" sz="1400" i="1" dirty="0">
                <a:solidFill>
                  <a:srgbClr val="0054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al., 2013)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934200" y="63543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98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7200" y="1143000"/>
            <a:ext cx="8382000" cy="4112742"/>
          </a:xfrm>
          <a:prstGeom prst="round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1295400"/>
            <a:ext cx="7010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54A4"/>
                </a:solidFill>
                <a:latin typeface="Arial Black" panose="020B0A04020102020204" pitchFamily="34" charset="0"/>
              </a:rPr>
              <a:t>6 Steps for Safer Fruits and Vegetables</a:t>
            </a:r>
          </a:p>
          <a:p>
            <a:pPr lvl="1"/>
            <a:endParaRPr lang="en-US" sz="2400" dirty="0">
              <a:solidFill>
                <a:srgbClr val="0054A4"/>
              </a:solidFill>
              <a:latin typeface="Arial Black" panose="020B0A04020102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0054A4"/>
                </a:solidFill>
                <a:latin typeface="Arial Black" panose="020B0A04020102020204" pitchFamily="34" charset="0"/>
              </a:rPr>
              <a:t>Check 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0054A4"/>
                </a:solidFill>
                <a:latin typeface="Arial Black" panose="020B0A04020102020204" pitchFamily="34" charset="0"/>
              </a:rPr>
              <a:t>Clean 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0054A4"/>
                </a:solidFill>
                <a:latin typeface="Arial Black" panose="020B0A04020102020204" pitchFamily="34" charset="0"/>
              </a:rPr>
              <a:t>Rinse 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0054A4"/>
                </a:solidFill>
                <a:latin typeface="Arial Black" panose="020B0A04020102020204" pitchFamily="34" charset="0"/>
              </a:rPr>
              <a:t>Separate 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0054A4"/>
                </a:solidFill>
                <a:latin typeface="Arial Black" panose="020B0A04020102020204" pitchFamily="34" charset="0"/>
              </a:rPr>
              <a:t>Chill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0054A4"/>
                </a:solidFill>
                <a:latin typeface="Arial Black" panose="020B0A04020102020204" pitchFamily="34" charset="0"/>
              </a:rPr>
              <a:t>Throw Away </a:t>
            </a:r>
          </a:p>
          <a:p>
            <a:endParaRPr lang="en-US" dirty="0" smtClean="0">
              <a:solidFill>
                <a:prstClr val="black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The Partnership for Food Safety Education, developed in cooperation with industry experts and the Food and Drug Administration.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" y="6547244"/>
            <a:ext cx="1737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prstClr val="white"/>
                </a:solidFill>
                <a:latin typeface="Arial Black" panose="020B0A04020102020204" pitchFamily="34" charset="0"/>
              </a:rPr>
              <a:t>www.fightbac.org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10200" y="6581001"/>
            <a:ext cx="3962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prstClr val="white"/>
                </a:solidFill>
                <a:latin typeface="Arial Black" panose="020B0A04020102020204" pitchFamily="34" charset="0"/>
              </a:rPr>
              <a:t>The Partnership for Food Safety Education</a:t>
            </a:r>
          </a:p>
        </p:txBody>
      </p:sp>
    </p:spTree>
    <p:extLst>
      <p:ext uri="{BB962C8B-B14F-4D97-AF65-F5344CB8AC3E}">
        <p14:creationId xmlns:p14="http://schemas.microsoft.com/office/powerpoint/2010/main" val="220008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" y="6547244"/>
            <a:ext cx="1737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prstClr val="white"/>
                </a:solidFill>
                <a:latin typeface="Arial Black" panose="020B0A04020102020204" pitchFamily="34" charset="0"/>
              </a:rPr>
              <a:t>www.fightbac.org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10200" y="6581001"/>
            <a:ext cx="3962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prstClr val="white"/>
                </a:solidFill>
                <a:latin typeface="Arial Black" panose="020B0A04020102020204" pitchFamily="34" charset="0"/>
              </a:rPr>
              <a:t>The Partnership for Food Safety Education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28600"/>
            <a:ext cx="7406640" cy="24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1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4499852" cy="685800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solidFill>
                  <a:srgbClr val="0054A4"/>
                </a:solidFill>
                <a:latin typeface="Arial Black" panose="020B0A04020102020204" pitchFamily="34" charset="0"/>
              </a:rPr>
              <a:t>Campaign Elements</a:t>
            </a:r>
            <a:endParaRPr lang="en-US" sz="2800" dirty="0">
              <a:solidFill>
                <a:srgbClr val="0054A4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776" y="1462902"/>
            <a:ext cx="4343400" cy="2814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0054A4"/>
                </a:solidFill>
                <a:latin typeface="Arial Black" panose="020B0A04020102020204" pitchFamily="34" charset="0"/>
              </a:rPr>
              <a:t>Consumer Fact Sheet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0054A4"/>
                </a:solidFill>
                <a:latin typeface="Arial Black" panose="020B0A04020102020204" pitchFamily="34" charset="0"/>
              </a:rPr>
              <a:t>Educator Talking Points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0054A4"/>
                </a:solidFill>
                <a:latin typeface="Arial Black" panose="020B0A04020102020204" pitchFamily="34" charset="0"/>
              </a:rPr>
              <a:t>Safe Handling Graphic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0054A4"/>
                </a:solidFill>
                <a:latin typeface="Arial Black" panose="020B0A04020102020204" pitchFamily="34" charset="0"/>
              </a:rPr>
              <a:t>Retail Circular </a:t>
            </a:r>
            <a:endParaRPr lang="en-US" sz="2000" dirty="0">
              <a:solidFill>
                <a:srgbClr val="0054A4"/>
              </a:solidFill>
              <a:latin typeface="Arial Black" panose="020B0A040201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0054A4"/>
                </a:solidFill>
                <a:latin typeface="Arial Black" panose="020B0A04020102020204" pitchFamily="34" charset="0"/>
              </a:rPr>
              <a:t>Retail Point of Sale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0054A4"/>
                </a:solidFill>
                <a:latin typeface="Arial Black" panose="020B0A04020102020204" pitchFamily="34" charset="0"/>
              </a:rPr>
              <a:t>Retail Handouts </a:t>
            </a:r>
            <a:endParaRPr lang="en-US" sz="2000" dirty="0">
              <a:solidFill>
                <a:srgbClr val="0054A4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4572000"/>
            <a:ext cx="40386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rgbClr val="0054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Receive our weekly</a:t>
            </a:r>
          </a:p>
          <a:p>
            <a:r>
              <a:rPr lang="en-US" sz="2800" dirty="0" smtClean="0">
                <a:solidFill>
                  <a:srgbClr val="0054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e-cards for ready-to-use content. </a:t>
            </a:r>
            <a:endParaRPr lang="en-US" sz="2800" dirty="0">
              <a:solidFill>
                <a:srgbClr val="0054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 descr="C:\Users\alp\Desktop\PFS130003 Produce Pro_R7_brochure_Page_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073"/>
          <a:stretch/>
        </p:blipFill>
        <p:spPr bwMode="auto">
          <a:xfrm>
            <a:off x="4989655" y="197069"/>
            <a:ext cx="3975667" cy="640965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85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lp\Desktop\PFS130003 Produce Pro_R7_flye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452" y="457200"/>
            <a:ext cx="3674806" cy="475488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4499852" cy="685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b="1" dirty="0" err="1" smtClean="0">
                <a:solidFill>
                  <a:srgbClr val="0054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ProducePro</a:t>
            </a:r>
            <a:r>
              <a:rPr lang="en-US" sz="2800" b="1" dirty="0" smtClean="0">
                <a:solidFill>
                  <a:srgbClr val="0054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designed for retailer use.</a:t>
            </a:r>
            <a:endParaRPr lang="en-US" sz="2800" b="1" dirty="0">
              <a:solidFill>
                <a:srgbClr val="0054A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23" t="34248" r="4932" b="8991"/>
          <a:stretch/>
        </p:blipFill>
        <p:spPr bwMode="auto">
          <a:xfrm>
            <a:off x="282228" y="1063804"/>
            <a:ext cx="4975573" cy="475488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alp\Desktop\PFS130003 Produce Pro_R7_coup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5086883"/>
            <a:ext cx="4343401" cy="173736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240" y="6547244"/>
            <a:ext cx="1737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54A4"/>
                </a:solidFill>
                <a:latin typeface="Arial Black" panose="020B0A04020102020204" pitchFamily="34" charset="0"/>
              </a:rPr>
              <a:t>www.fightbac.org</a:t>
            </a:r>
          </a:p>
        </p:txBody>
      </p:sp>
    </p:spTree>
    <p:extLst>
      <p:ext uri="{BB962C8B-B14F-4D97-AF65-F5344CB8AC3E}">
        <p14:creationId xmlns:p14="http://schemas.microsoft.com/office/powerpoint/2010/main" val="407884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518</Words>
  <Application>Microsoft Office PowerPoint</Application>
  <PresentationFormat>On-screen Show (4:3)</PresentationFormat>
  <Paragraphs>96</Paragraphs>
  <Slides>10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10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Campaign Elements</vt:lpstr>
      <vt:lpstr>ProducePro designed for retailer use.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Shelley R. Feist</dc:creator>
  <cp:lastModifiedBy>HST</cp:lastModifiedBy>
  <cp:revision>5</cp:revision>
  <dcterms:created xsi:type="dcterms:W3CDTF">2015-06-08T23:15:43Z</dcterms:created>
  <dcterms:modified xsi:type="dcterms:W3CDTF">2015-06-09T02:53:02Z</dcterms:modified>
</cp:coreProperties>
</file>