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96" r:id="rId2"/>
    <p:sldId id="392" r:id="rId3"/>
    <p:sldId id="431" r:id="rId4"/>
    <p:sldId id="427" r:id="rId5"/>
    <p:sldId id="430" r:id="rId6"/>
    <p:sldId id="429" r:id="rId7"/>
    <p:sldId id="432" r:id="rId8"/>
    <p:sldId id="440" r:id="rId9"/>
    <p:sldId id="441" r:id="rId10"/>
    <p:sldId id="420" r:id="rId11"/>
    <p:sldId id="433" r:id="rId12"/>
    <p:sldId id="437" r:id="rId13"/>
    <p:sldId id="438" r:id="rId14"/>
    <p:sldId id="439" r:id="rId15"/>
    <p:sldId id="43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3" d="500"/>
        <a:sy n="333" d="5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8DB4B-2D42-4162-B94C-181CCAD5F597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DA1D8-D4BE-4898-A59A-3D562C294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80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58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58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58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961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58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961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961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67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67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67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67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041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67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59E019F-E59C-4F48-BEA1-36B4715534C5}" type="datetimeFigureOut">
              <a:rPr lang="en-US" smtClean="0"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8A01CEB-06EC-442D-8B88-590FDB797EC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hickenroost.com/wp-content/uploads/2014/10/ABX-Color-Combo.png" TargetMode="External"/><Relationship Id="rId13" Type="http://schemas.openxmlformats.org/officeDocument/2006/relationships/image" Target="../media/image27.png"/><Relationship Id="rId3" Type="http://schemas.openxmlformats.org/officeDocument/2006/relationships/hyperlink" Target="https://www.youtube.com/watch?v=ZnRYi2ukzOs&amp;list=PL0Va-TkIssZqwyz3-6O_6j0qmkvZ7tBfe" TargetMode="External"/><Relationship Id="rId7" Type="http://schemas.openxmlformats.org/officeDocument/2006/relationships/hyperlink" Target="http://www.nationalchickencouncil.org/questions-answers-antibiotics-chicken-production/" TargetMode="External"/><Relationship Id="rId12" Type="http://schemas.openxmlformats.org/officeDocument/2006/relationships/hyperlink" Target="http://www.chickenroost.com/wp-content/uploads/2013/12/NCC_Issue-Brief_Tournament-System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hickenroost.com/feature_topics/avian-flu/" TargetMode="External"/><Relationship Id="rId11" Type="http://schemas.openxmlformats.org/officeDocument/2006/relationships/hyperlink" Target="http://www.chickenroost.com/vertical-integration/" TargetMode="External"/><Relationship Id="rId5" Type="http://schemas.openxmlformats.org/officeDocument/2006/relationships/hyperlink" Target="http://www.chickenroost.com/wp-content/uploads/2013/12/NCC_Issue-Brief_Animal-Welfare_FINAL.pdf" TargetMode="External"/><Relationship Id="rId10" Type="http://schemas.openxmlformats.org/officeDocument/2006/relationships/hyperlink" Target="https://www.youtube.com/watch?v=c90-9GHBjxA" TargetMode="External"/><Relationship Id="rId4" Type="http://schemas.openxmlformats.org/officeDocument/2006/relationships/hyperlink" Target="https://www.youtube.com/watch?v=8cVzxY6Enbg&amp;list=PL0Va-TkIssZqwyz3-6O_6j0qmkvZ7tBfe" TargetMode="External"/><Relationship Id="rId9" Type="http://schemas.openxmlformats.org/officeDocument/2006/relationships/hyperlink" Target="http://www.nationalchickencouncil.org/last-week-tonight-gives-one-sided-view-of-partnership-between-farmers-chicken-companie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source=images&amp;cd=&amp;cad=rja&amp;docid=hqJmVq0tTvgCIM&amp;tbnid=Orlqu6ikFSnsjM:&amp;ved=0CAUQjRw&amp;url=https://www.salon.com/2013/03/17/modern_chicken_has_no_flavor_lets_make_it_in_a_lab/&amp;ei=R7fAUe-KOvCN0QGosIH4Dg&amp;bvm=bv.47883778,d.dmg&amp;psig=AFQjCNHFcHrkoTYmoRek3JQTbb7Uev_9Ug&amp;ust=1371670589174019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6000" b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US" sz="6000" b="1" dirty="0" smtClean="0">
                <a:latin typeface="Calibri" pitchFamily="34" charset="0"/>
                <a:cs typeface="Calibri" pitchFamily="34" charset="0"/>
              </a:rPr>
            </a:br>
            <a:r>
              <a:rPr lang="en-US" dirty="0">
                <a:latin typeface="Calibri" pitchFamily="34" charset="0"/>
                <a:cs typeface="Calibri" pitchFamily="34" charset="0"/>
              </a:rPr>
              <a:t/>
            </a:r>
            <a:br>
              <a:rPr lang="en-US" dirty="0">
                <a:latin typeface="Calibri" pitchFamily="34" charset="0"/>
                <a:cs typeface="Calibri" pitchFamily="34" charset="0"/>
              </a:rPr>
            </a:br>
            <a:r>
              <a:rPr lang="en-US" sz="3600" dirty="0" smtClean="0"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US" sz="3600" dirty="0" smtClean="0">
                <a:effectLst/>
                <a:latin typeface="Calibri" pitchFamily="34" charset="0"/>
                <a:cs typeface="Calibri" pitchFamily="34" charset="0"/>
              </a:rPr>
            </a:br>
            <a:r>
              <a:rPr lang="en-US" sz="2800" dirty="0" smtClean="0">
                <a:effectLst/>
                <a:cs typeface="Calibri" pitchFamily="34" charset="0"/>
              </a:rPr>
              <a:t/>
            </a:r>
            <a:br>
              <a:rPr lang="en-US" sz="2800" dirty="0" smtClean="0">
                <a:effectLst/>
                <a:cs typeface="Calibri" pitchFamily="34" charset="0"/>
              </a:rPr>
            </a:br>
            <a:r>
              <a:rPr lang="en-US" sz="6000" b="1" dirty="0">
                <a:solidFill>
                  <a:srgbClr val="2F5897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US" sz="6000" b="1" dirty="0">
                <a:solidFill>
                  <a:srgbClr val="2F5897"/>
                </a:solidFill>
                <a:effectLst/>
                <a:latin typeface="Calibri" pitchFamily="34" charset="0"/>
                <a:cs typeface="Calibri" pitchFamily="34" charset="0"/>
              </a:rPr>
            </a:br>
            <a:endParaRPr lang="en-US" sz="2800" dirty="0">
              <a:effectLst/>
              <a:cs typeface="Calibri" pitchFamily="34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838200" y="2286000"/>
            <a:ext cx="7239000" cy="3886200"/>
          </a:xfrm>
        </p:spPr>
        <p:txBody>
          <a:bodyPr>
            <a:normAutofit fontScale="92500"/>
          </a:bodyPr>
          <a:lstStyle/>
          <a:p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Chicken Industry Update</a:t>
            </a:r>
          </a:p>
          <a:p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FMI Foundation</a:t>
            </a: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Retail Food Safety Forum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Ashley B. Peterson</a:t>
            </a:r>
          </a:p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June 11, 2015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381000"/>
            <a:ext cx="2514600" cy="1017814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731520" y="1524000"/>
            <a:ext cx="7680960" cy="0"/>
          </a:xfrm>
          <a:prstGeom prst="line">
            <a:avLst/>
          </a:prstGeom>
          <a:ln w="158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79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5200" dirty="0" smtClean="0">
                <a:effectLst/>
                <a:latin typeface="Arial" pitchFamily="34" charset="0"/>
                <a:cs typeface="Arial" pitchFamily="34" charset="0"/>
              </a:rPr>
              <a:t>Outline</a:t>
            </a:r>
            <a:endParaRPr lang="en-US" sz="52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2596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Avian Influenza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Antibiotics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Chicken Parts Performance Standard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Resources</a:t>
            </a:r>
          </a:p>
          <a:p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5854699"/>
            <a:ext cx="1981200" cy="80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5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Avian Influenza</a:t>
            </a:r>
            <a:endParaRPr lang="en-US" sz="44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59188" cy="49530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First Detection: 12/19/14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Most Recent Detection: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6/09/2015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Number of Detections: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222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Birds Affected: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47,091,293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States Impacted: Minnesota, Iowa, North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Dakota, </a:t>
            </a:r>
            <a:r>
              <a:rPr lang="en-US" dirty="0">
                <a:latin typeface="Arial" pitchFamily="34" charset="0"/>
                <a:cs typeface="Arial" pitchFamily="34" charset="0"/>
              </a:rPr>
              <a:t>South Dakota, Wisconsin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Others: Nebraska, Arkansas, Missouri, Kansas, Oregon, California,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Washington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drhiteshgopalan.com/wp-content/uploads/2014/11/vir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069" y="4648200"/>
            <a:ext cx="3598731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45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Avian Influenza</a:t>
            </a:r>
            <a:endParaRPr lang="en-US" sz="44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59188" cy="495300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Given the geographic location of the HPAI cases, the impact on the broiler industry has been relatively small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Chicken exports are down since last year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Some of this was likely due to HPAI induced bans, especially the loss of China and South Korea</a:t>
            </a:r>
          </a:p>
          <a:p>
            <a:pPr lvl="1"/>
            <a:r>
              <a:rPr lang="en-US" sz="1800" dirty="0" smtClean="0">
                <a:latin typeface="Arial" pitchFamily="34" charset="0"/>
                <a:cs typeface="Arial" pitchFamily="34" charset="0"/>
              </a:rPr>
              <a:t>$5.7B export market</a:t>
            </a:r>
          </a:p>
          <a:p>
            <a:pPr lvl="1"/>
            <a:r>
              <a:rPr lang="en-US" sz="1800" dirty="0" smtClean="0">
                <a:latin typeface="Arial" pitchFamily="34" charset="0"/>
                <a:cs typeface="Arial" pitchFamily="34" charset="0"/>
              </a:rPr>
              <a:t>They represent ~ $500M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Recent HPAI bans include: </a:t>
            </a:r>
          </a:p>
          <a:p>
            <a:pPr lvl="1"/>
            <a:r>
              <a:rPr lang="en-US" sz="1800" dirty="0" smtClean="0">
                <a:latin typeface="Arial" panose="020B0604020202020204" pitchFamily="34" charset="0"/>
                <a:cs typeface="Arial" pitchFamily="34" charset="0"/>
              </a:rPr>
              <a:t>Russia - no transit, impacts exports to Kazakhstan (110,000 metric tons)</a:t>
            </a:r>
          </a:p>
          <a:p>
            <a:pPr lvl="1"/>
            <a:r>
              <a:rPr lang="en-US" sz="1800" dirty="0" smtClean="0">
                <a:latin typeface="Arial" panose="020B0604020202020204" pitchFamily="34" charset="0"/>
                <a:cs typeface="Arial" pitchFamily="34" charset="0"/>
              </a:rPr>
              <a:t>Cuba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 we need to prepare for the worst…..</a:t>
            </a:r>
          </a:p>
        </p:txBody>
      </p:sp>
    </p:spTree>
    <p:extLst>
      <p:ext uri="{BB962C8B-B14F-4D97-AF65-F5344CB8AC3E}">
        <p14:creationId xmlns:p14="http://schemas.microsoft.com/office/powerpoint/2010/main" val="3003146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Avian Influenza</a:t>
            </a:r>
            <a:endParaRPr lang="en-US" sz="4400" dirty="0" smtClean="0"/>
          </a:p>
        </p:txBody>
      </p:sp>
      <p:pic>
        <p:nvPicPr>
          <p:cNvPr id="4" name="Picture 2" descr="http://f.tqn.com/y/birding/1/S/H/G/-/-/north-america-migration-flyway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967740"/>
            <a:ext cx="54864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81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Avian Influenza</a:t>
            </a:r>
            <a:endParaRPr lang="en-US" sz="44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59188" cy="4953000"/>
          </a:xfrm>
        </p:spPr>
        <p:txBody>
          <a:bodyPr>
            <a:normAutofit/>
          </a:bodyPr>
          <a:lstStyle/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APHIS proposed a vaccination strategy on May 6, 2015 for turkeys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OIE and Vaccinations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US Import Restrictions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Industry Response: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All poultry industries need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improve biosecurity measures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Fully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understand the ramifications of the proposed vaccination strategy on international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trade</a:t>
            </a:r>
          </a:p>
          <a:p>
            <a:pPr lvl="2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Interested in Japan, Taiwan (2), and Hong Kong (4)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effectiveness of the vaccine and the plan for administration of the proposed vaccination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Surplus Hatching Egg Issue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656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14875"/>
            <a:ext cx="39624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4890135"/>
            <a:ext cx="24765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971800"/>
            <a:ext cx="228600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0" y="4448175"/>
            <a:ext cx="2289810" cy="2289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30" y="3626972"/>
            <a:ext cx="2934070" cy="117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210" y="242410"/>
            <a:ext cx="1891190" cy="1891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Antibiotics</a:t>
            </a:r>
            <a:endParaRPr lang="en-US" sz="4400" dirty="0" smtClean="0"/>
          </a:p>
        </p:txBody>
      </p:sp>
      <p:sp>
        <p:nvSpPr>
          <p:cNvPr id="3" name="AutoShape 4" descr="Image result for chipot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44171"/>
            <a:ext cx="23622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8" descr="Image result for costc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2" descr="http://www.tysonfoods.com/Sites/Corporate/CorporateWebUI/Images/TysonLog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353151"/>
            <a:ext cx="2097305" cy="135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216" y="2464704"/>
            <a:ext cx="1987867" cy="150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090612"/>
            <a:ext cx="2158742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009650"/>
            <a:ext cx="21621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608" y="5757840"/>
            <a:ext cx="3352800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1600200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3626972"/>
            <a:ext cx="1996737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212" y="5636895"/>
            <a:ext cx="744188" cy="1144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998" y="3870092"/>
            <a:ext cx="1551901" cy="1156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003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Antibiotics</a:t>
            </a:r>
            <a:endParaRPr lang="en-US" sz="44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59188" cy="495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Various trends on the industry, QSR, and retail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Much confusion about “antibiotic free,” “raised without antibiotics,” “raised without antibiotics of human significance”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In the industry, clearly some movement away from shared-class antibiotics for growth promotion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subtherapeutic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 and disease prevention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Have access to all tools available to treat an animal if it is sick – shared-class or not.</a:t>
            </a:r>
          </a:p>
        </p:txBody>
      </p:sp>
    </p:spTree>
    <p:extLst>
      <p:ext uri="{BB962C8B-B14F-4D97-AF65-F5344CB8AC3E}">
        <p14:creationId xmlns:p14="http://schemas.microsoft.com/office/powerpoint/2010/main" val="2562196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4400" dirty="0" smtClean="0">
                <a:effectLst/>
                <a:latin typeface="Arial" pitchFamily="34" charset="0"/>
                <a:cs typeface="Arial" pitchFamily="34" charset="0"/>
              </a:rPr>
              <a:t>Antibiotics</a:t>
            </a:r>
            <a:endParaRPr lang="en-US" sz="44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59188" cy="495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Industry's biggest challenge is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ionophores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Important tool used to control coccidiosis and maintain gut health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US vs. EU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Label Issues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Vaccinations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Alternatives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98" y="2971800"/>
            <a:ext cx="4948051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22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3800" dirty="0">
                <a:effectLst/>
                <a:latin typeface="Arial" pitchFamily="34" charset="0"/>
                <a:cs typeface="Arial" pitchFamily="34" charset="0"/>
              </a:rPr>
              <a:t>Chicken Parts Performance Standard</a:t>
            </a:r>
            <a:endParaRPr lang="en-US" sz="38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259188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Jan – Aug 2012, FSIS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collected chicken parts to establish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baseline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Results published in May 2013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Primarily sampled breasts.  Did not collect enough samples to set a performance standard for each part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Proposed January 26,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2015 – Comments due May 26, 2015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10" t="30052" r="35195" b="37756"/>
          <a:stretch/>
        </p:blipFill>
        <p:spPr bwMode="auto">
          <a:xfrm>
            <a:off x="209550" y="3048000"/>
            <a:ext cx="870585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9174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3800" dirty="0">
                <a:effectLst/>
                <a:latin typeface="Arial" pitchFamily="34" charset="0"/>
                <a:cs typeface="Arial" pitchFamily="34" charset="0"/>
              </a:rPr>
              <a:t>Chicken Parts Performance Standard</a:t>
            </a:r>
            <a:endParaRPr lang="en-US" sz="38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1341674"/>
            <a:ext cx="8896350" cy="437332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172866"/>
            <a:ext cx="1447799" cy="1608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181600"/>
            <a:ext cx="1951037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1606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3800" dirty="0">
                <a:effectLst/>
                <a:latin typeface="Arial" pitchFamily="34" charset="0"/>
                <a:cs typeface="Arial" pitchFamily="34" charset="0"/>
              </a:rPr>
              <a:t>Chicken Parts Performance Standard</a:t>
            </a:r>
            <a:endParaRPr lang="en-US" sz="38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259188" cy="52578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Challenges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Live production, first processing, and second processing may have impacts on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Salmonella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prevalence on chicken parts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Not all reduction practices are effective in all establishments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Just because a practice has been successful does not mean it can be used as a sole method in reducing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Salmonella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Even if a practice has been successful it may not be able to be validated as a technique to reduce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Salmonella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multi-step approach throughout production and processing is necessary to reduce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Salmonella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contamination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Ensure complete coverage of product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Ensure worker safety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 cautious of organoleptic and quality impacts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56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3800" dirty="0" smtClean="0">
                <a:effectLst/>
                <a:latin typeface="Arial" pitchFamily="34" charset="0"/>
                <a:cs typeface="Arial" pitchFamily="34" charset="0"/>
              </a:rPr>
              <a:t>Resources</a:t>
            </a:r>
            <a:endParaRPr lang="en-US" sz="38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259188" cy="5257800"/>
          </a:xfrm>
        </p:spPr>
        <p:txBody>
          <a:bodyPr>
            <a:normAutofit fontScale="85000" lnSpcReduction="20000"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Animal Welfare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Inside Look at Poultry Processing: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video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  </a:t>
            </a:r>
          </a:p>
          <a:p>
            <a:pPr lvl="1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Raising Chickens for Today and Tomorrow: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video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Issue Brief about Animal Welfare: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here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  </a:t>
            </a: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Avian Influenza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Consumer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info: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here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Antibiotics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Detailed Q&amp;A about antibiotic use in raising chickens: </a:t>
            </a:r>
            <a:r>
              <a:rPr lang="en-US" sz="2300" u="sng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here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.  </a:t>
            </a:r>
          </a:p>
          <a:p>
            <a:pPr lvl="1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Infographic about raising healthy chickens: </a:t>
            </a:r>
            <a:r>
              <a:rPr lang="en-US" sz="2300" u="sng" dirty="0" smtClean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here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</a:p>
          <a:p>
            <a:pPr marL="0" indent="0">
              <a:buNone/>
            </a:pP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Contract Farming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300" u="sng" dirty="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Here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is our official response to the John Oliver episode.</a:t>
            </a:r>
          </a:p>
          <a:p>
            <a:pPr lvl="1"/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Here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is a video about contract poultry farming.  </a:t>
            </a:r>
          </a:p>
          <a:p>
            <a:pPr lvl="1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Info and an infographic about vertical integration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here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Issue Brief on the “Tournament System” </a:t>
            </a:r>
            <a:r>
              <a:rPr lang="en-US" sz="23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here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  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81" y="2362200"/>
            <a:ext cx="3326219" cy="1340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4238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dia.salon.com/2013/03/chicke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90838"/>
            <a:ext cx="5791200" cy="386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loud Callout 1"/>
          <p:cNvSpPr/>
          <p:nvPr/>
        </p:nvSpPr>
        <p:spPr>
          <a:xfrm>
            <a:off x="5486400" y="533400"/>
            <a:ext cx="3505200" cy="2136648"/>
          </a:xfrm>
          <a:prstGeom prst="cloudCallout">
            <a:avLst/>
          </a:prstGeom>
          <a:solidFill>
            <a:srgbClr val="F4EB3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Questions?</a:t>
            </a:r>
            <a:endParaRPr lang="en-US" sz="30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504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/>
          </p:cNvSpPr>
          <p:nvPr>
            <p:ph type="title" idx="4294967295"/>
          </p:nvPr>
        </p:nvSpPr>
        <p:spPr>
          <a:xfrm>
            <a:off x="457200" y="10098"/>
            <a:ext cx="8229600" cy="1066800"/>
          </a:xfrm>
        </p:spPr>
        <p:txBody>
          <a:bodyPr/>
          <a:lstStyle/>
          <a:p>
            <a:r>
              <a:rPr lang="en-US" sz="3800" dirty="0">
                <a:effectLst/>
                <a:latin typeface="Arial" pitchFamily="34" charset="0"/>
                <a:cs typeface="Arial" pitchFamily="34" charset="0"/>
              </a:rPr>
              <a:t>Chicken Parts Performance Standard</a:t>
            </a:r>
            <a:endParaRPr lang="en-US" sz="3800" dirty="0" smtClean="0"/>
          </a:p>
        </p:txBody>
      </p:sp>
      <p:sp>
        <p:nvSpPr>
          <p:cNvPr id="5126" name="Rectangle 6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259188" cy="52578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Get industry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feedback</a:t>
            </a:r>
          </a:p>
          <a:p>
            <a:pPr lvl="1"/>
            <a:r>
              <a:rPr lang="en-US" sz="2000" dirty="0" smtClean="0">
                <a:latin typeface="Arial" pitchFamily="34" charset="0"/>
                <a:cs typeface="Arial" pitchFamily="34" charset="0"/>
              </a:rPr>
              <a:t>Notice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16-15 – “Exploratory Sampling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” – 3/11/2015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Limit scope of application</a:t>
            </a:r>
          </a:p>
          <a:p>
            <a:pPr lvl="1"/>
            <a:r>
              <a:rPr lang="en-US" sz="2000" dirty="0">
                <a:latin typeface="Arial" pitchFamily="34" charset="0"/>
                <a:cs typeface="Arial" pitchFamily="34" charset="0"/>
              </a:rPr>
              <a:t>Focus performance standard on breast, wing, leg and not </a:t>
            </a:r>
            <a:r>
              <a:rPr lang="en-US" sz="2000" u="sng" dirty="0">
                <a:latin typeface="Arial" pitchFamily="34" charset="0"/>
                <a:cs typeface="Arial" pitchFamily="34" charset="0"/>
              </a:rPr>
              <a:t>all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chicken parts and certainly not further processed parts</a:t>
            </a:r>
          </a:p>
          <a:p>
            <a:pPr lvl="1"/>
            <a:r>
              <a:rPr lang="en-US" sz="2000" dirty="0">
                <a:latin typeface="Arial" pitchFamily="34" charset="0"/>
                <a:cs typeface="Arial" pitchFamily="34" charset="0"/>
              </a:rPr>
              <a:t>Marinated parts were not included in the baseline so therefore should be exempt</a:t>
            </a:r>
          </a:p>
          <a:p>
            <a:pPr lvl="1"/>
            <a:r>
              <a:rPr lang="en-US" sz="2000" dirty="0">
                <a:latin typeface="Arial" pitchFamily="34" charset="0"/>
                <a:cs typeface="Arial" pitchFamily="34" charset="0"/>
              </a:rPr>
              <a:t>Can small-bird plants meet the Campy performance standard of 7.7% (lower that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std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for whole birds)?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172866"/>
            <a:ext cx="1447799" cy="1608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181600"/>
            <a:ext cx="1951037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61975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8774</TotalTime>
  <Words>571</Words>
  <Application>Microsoft Office PowerPoint</Application>
  <PresentationFormat>On-screen Show (4:3)</PresentationFormat>
  <Paragraphs>95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Courier New</vt:lpstr>
      <vt:lpstr>Palatino Linotype</vt:lpstr>
      <vt:lpstr>Executive</vt:lpstr>
      <vt:lpstr>     </vt:lpstr>
      <vt:lpstr>Outline</vt:lpstr>
      <vt:lpstr>Avian Influenza</vt:lpstr>
      <vt:lpstr>Avian Influenza</vt:lpstr>
      <vt:lpstr>Avian Influenza</vt:lpstr>
      <vt:lpstr>Avian Influenza</vt:lpstr>
      <vt:lpstr>Antibiotics</vt:lpstr>
      <vt:lpstr>Antibiotics</vt:lpstr>
      <vt:lpstr>Antibiotics</vt:lpstr>
      <vt:lpstr>Chicken Parts Performance Standard</vt:lpstr>
      <vt:lpstr>Chicken Parts Performance Standard</vt:lpstr>
      <vt:lpstr>Chicken Parts Performance Standard</vt:lpstr>
      <vt:lpstr>Resources</vt:lpstr>
      <vt:lpstr>PowerPoint Presentation</vt:lpstr>
      <vt:lpstr>Chicken Parts Performance Standard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Super</dc:creator>
  <cp:lastModifiedBy>Ashley Peterson</cp:lastModifiedBy>
  <cp:revision>247</cp:revision>
  <dcterms:created xsi:type="dcterms:W3CDTF">2012-01-05T17:38:13Z</dcterms:created>
  <dcterms:modified xsi:type="dcterms:W3CDTF">2015-06-11T12:43:17Z</dcterms:modified>
</cp:coreProperties>
</file>