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17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777" autoAdjust="0"/>
  </p:normalViewPr>
  <p:slideViewPr>
    <p:cSldViewPr>
      <p:cViewPr varScale="1">
        <p:scale>
          <a:sx n="41" d="100"/>
          <a:sy n="41" d="100"/>
        </p:scale>
        <p:origin x="-131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4490C9-C0A6-4580-B28F-1F17D2A0FF39}"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en-US"/>
        </a:p>
      </dgm:t>
    </dgm:pt>
    <dgm:pt modelId="{5C4A1030-A48B-4C83-B81C-0BC970B9E2BF}">
      <dgm:prSet phldrT="[Text]"/>
      <dgm:spPr/>
      <dgm:t>
        <a:bodyPr/>
        <a:lstStyle/>
        <a:p>
          <a:r>
            <a:rPr lang="en-US" dirty="0" smtClean="0"/>
            <a:t>Food Safety</a:t>
          </a:r>
          <a:endParaRPr lang="en-US" dirty="0"/>
        </a:p>
      </dgm:t>
    </dgm:pt>
    <dgm:pt modelId="{48D4599C-3C6A-48B9-8E88-08A1E67E3B3D}" type="parTrans" cxnId="{E7157EBF-9306-4403-9EEF-CD2D26633352}">
      <dgm:prSet/>
      <dgm:spPr/>
      <dgm:t>
        <a:bodyPr/>
        <a:lstStyle/>
        <a:p>
          <a:endParaRPr lang="en-US"/>
        </a:p>
      </dgm:t>
    </dgm:pt>
    <dgm:pt modelId="{F6B0F33F-1CAD-4067-984A-DC70D62BC86B}" type="sibTrans" cxnId="{E7157EBF-9306-4403-9EEF-CD2D26633352}">
      <dgm:prSet/>
      <dgm:spPr/>
      <dgm:t>
        <a:bodyPr/>
        <a:lstStyle/>
        <a:p>
          <a:endParaRPr lang="en-US"/>
        </a:p>
      </dgm:t>
    </dgm:pt>
    <dgm:pt modelId="{64587F4B-6566-436D-8C9C-0A51CC118C97}">
      <dgm:prSet phldrT="[Text]" custT="1"/>
      <dgm:spPr/>
      <dgm:t>
        <a:bodyPr/>
        <a:lstStyle/>
        <a:p>
          <a:r>
            <a:rPr lang="en-US" sz="1200" dirty="0" smtClean="0"/>
            <a:t>Shrink/Loss</a:t>
          </a:r>
          <a:endParaRPr lang="en-US" sz="1200" dirty="0"/>
        </a:p>
      </dgm:t>
    </dgm:pt>
    <dgm:pt modelId="{A6D20812-8DCA-493E-8727-9EFD38243E10}" type="parTrans" cxnId="{191F923E-B6FC-4E3F-99BD-FF65316CE756}">
      <dgm:prSet/>
      <dgm:spPr/>
      <dgm:t>
        <a:bodyPr/>
        <a:lstStyle/>
        <a:p>
          <a:endParaRPr lang="en-US"/>
        </a:p>
      </dgm:t>
    </dgm:pt>
    <dgm:pt modelId="{58061EA4-EA68-4BF4-A2BA-07F1A8089B73}" type="sibTrans" cxnId="{191F923E-B6FC-4E3F-99BD-FF65316CE756}">
      <dgm:prSet/>
      <dgm:spPr/>
      <dgm:t>
        <a:bodyPr/>
        <a:lstStyle/>
        <a:p>
          <a:endParaRPr lang="en-US"/>
        </a:p>
      </dgm:t>
    </dgm:pt>
    <dgm:pt modelId="{04ADE0BE-F926-43D2-8512-C23F63195A7A}">
      <dgm:prSet phldrT="[Text]" custT="1"/>
      <dgm:spPr/>
      <dgm:t>
        <a:bodyPr/>
        <a:lstStyle/>
        <a:p>
          <a:r>
            <a:rPr lang="en-US" sz="1200" dirty="0" smtClean="0"/>
            <a:t>Labor</a:t>
          </a:r>
          <a:endParaRPr lang="en-US" sz="1200" dirty="0"/>
        </a:p>
      </dgm:t>
    </dgm:pt>
    <dgm:pt modelId="{911CD899-8E34-48AE-A54F-ABD50AC60EE1}" type="parTrans" cxnId="{1DFFECCA-8B55-4E49-BA9F-168545A36717}">
      <dgm:prSet/>
      <dgm:spPr/>
      <dgm:t>
        <a:bodyPr/>
        <a:lstStyle/>
        <a:p>
          <a:endParaRPr lang="en-US"/>
        </a:p>
      </dgm:t>
    </dgm:pt>
    <dgm:pt modelId="{6D0AA8D6-2E8F-436A-BDDA-9964503ED64D}" type="sibTrans" cxnId="{1DFFECCA-8B55-4E49-BA9F-168545A36717}">
      <dgm:prSet/>
      <dgm:spPr/>
      <dgm:t>
        <a:bodyPr/>
        <a:lstStyle/>
        <a:p>
          <a:endParaRPr lang="en-US"/>
        </a:p>
      </dgm:t>
    </dgm:pt>
    <dgm:pt modelId="{6C69976E-B567-4513-8A1F-C7DFD2903D1A}">
      <dgm:prSet phldrT="[Text]" custT="1"/>
      <dgm:spPr/>
      <dgm:t>
        <a:bodyPr/>
        <a:lstStyle/>
        <a:p>
          <a:r>
            <a:rPr lang="en-US" sz="1200" dirty="0" smtClean="0"/>
            <a:t>EBITDA</a:t>
          </a:r>
          <a:endParaRPr lang="en-US" sz="1200" dirty="0"/>
        </a:p>
      </dgm:t>
    </dgm:pt>
    <dgm:pt modelId="{533B3AEB-B2ED-4C9F-AEFC-F7DA019BB2AD}" type="parTrans" cxnId="{F242A3D3-D41D-4091-8102-6BB418D22D3C}">
      <dgm:prSet/>
      <dgm:spPr/>
      <dgm:t>
        <a:bodyPr/>
        <a:lstStyle/>
        <a:p>
          <a:endParaRPr lang="en-US"/>
        </a:p>
      </dgm:t>
    </dgm:pt>
    <dgm:pt modelId="{76818783-8D39-4783-979F-42E244713F7E}" type="sibTrans" cxnId="{F242A3D3-D41D-4091-8102-6BB418D22D3C}">
      <dgm:prSet/>
      <dgm:spPr/>
      <dgm:t>
        <a:bodyPr/>
        <a:lstStyle/>
        <a:p>
          <a:endParaRPr lang="en-US"/>
        </a:p>
      </dgm:t>
    </dgm:pt>
    <dgm:pt modelId="{91FEE843-D164-4616-BEF7-1018F81DEFBE}">
      <dgm:prSet phldrT="[Text]" custT="1"/>
      <dgm:spPr/>
      <dgm:t>
        <a:bodyPr/>
        <a:lstStyle/>
        <a:p>
          <a:r>
            <a:rPr lang="en-US" sz="1200" dirty="0" smtClean="0"/>
            <a:t>Customer Satisfaction</a:t>
          </a:r>
          <a:endParaRPr lang="en-US" sz="1200" dirty="0"/>
        </a:p>
      </dgm:t>
    </dgm:pt>
    <dgm:pt modelId="{7778AF64-68F8-474A-A3FA-6678D5E113BC}" type="parTrans" cxnId="{A8026003-F050-40AF-8B65-6D8C38F91F41}">
      <dgm:prSet/>
      <dgm:spPr/>
      <dgm:t>
        <a:bodyPr/>
        <a:lstStyle/>
        <a:p>
          <a:endParaRPr lang="en-US"/>
        </a:p>
      </dgm:t>
    </dgm:pt>
    <dgm:pt modelId="{8BA0F603-F952-43C1-8A6D-4CD71F1E52C7}" type="sibTrans" cxnId="{A8026003-F050-40AF-8B65-6D8C38F91F41}">
      <dgm:prSet/>
      <dgm:spPr/>
      <dgm:t>
        <a:bodyPr/>
        <a:lstStyle/>
        <a:p>
          <a:endParaRPr lang="en-US"/>
        </a:p>
      </dgm:t>
    </dgm:pt>
    <dgm:pt modelId="{2D78723C-2F75-4F09-A4AB-FC6F8EB1F0AF}">
      <dgm:prSet custT="1"/>
      <dgm:spPr/>
      <dgm:t>
        <a:bodyPr/>
        <a:lstStyle/>
        <a:p>
          <a:r>
            <a:rPr lang="en-US" sz="1200" dirty="0" smtClean="0"/>
            <a:t>Expense</a:t>
          </a:r>
          <a:endParaRPr lang="en-US" sz="900" dirty="0"/>
        </a:p>
      </dgm:t>
    </dgm:pt>
    <dgm:pt modelId="{4E49AEC4-2BB7-4127-A3A4-2D0580776C38}" type="parTrans" cxnId="{CF499E32-10C4-4B94-9E30-B0E87CE3093B}">
      <dgm:prSet/>
      <dgm:spPr/>
      <dgm:t>
        <a:bodyPr/>
        <a:lstStyle/>
        <a:p>
          <a:endParaRPr lang="en-US"/>
        </a:p>
      </dgm:t>
    </dgm:pt>
    <dgm:pt modelId="{22E7EA62-1071-4FEC-91B0-EB148E509CB2}" type="sibTrans" cxnId="{CF499E32-10C4-4B94-9E30-B0E87CE3093B}">
      <dgm:prSet/>
      <dgm:spPr/>
      <dgm:t>
        <a:bodyPr/>
        <a:lstStyle/>
        <a:p>
          <a:endParaRPr lang="en-US"/>
        </a:p>
      </dgm:t>
    </dgm:pt>
    <dgm:pt modelId="{470BA76C-43DA-4F3B-9262-AE0375DADCFD}">
      <dgm:prSet custT="1"/>
      <dgm:spPr/>
      <dgm:t>
        <a:bodyPr/>
        <a:lstStyle/>
        <a:p>
          <a:r>
            <a:rPr lang="en-US" sz="1200" dirty="0" smtClean="0"/>
            <a:t>Facility Maintenance</a:t>
          </a:r>
          <a:endParaRPr lang="en-US" sz="1200" dirty="0"/>
        </a:p>
      </dgm:t>
    </dgm:pt>
    <dgm:pt modelId="{A9E91900-8947-468A-8B1E-7A143DE0207B}" type="parTrans" cxnId="{52120BFD-C510-432E-BC92-3FB5DFC948FF}">
      <dgm:prSet/>
      <dgm:spPr/>
      <dgm:t>
        <a:bodyPr/>
        <a:lstStyle/>
        <a:p>
          <a:endParaRPr lang="en-US"/>
        </a:p>
      </dgm:t>
    </dgm:pt>
    <dgm:pt modelId="{4A6E3EF1-42D3-43DC-8E3A-310B3742D35D}" type="sibTrans" cxnId="{52120BFD-C510-432E-BC92-3FB5DFC948FF}">
      <dgm:prSet/>
      <dgm:spPr/>
      <dgm:t>
        <a:bodyPr/>
        <a:lstStyle/>
        <a:p>
          <a:endParaRPr lang="en-US"/>
        </a:p>
      </dgm:t>
    </dgm:pt>
    <dgm:pt modelId="{D0874E48-66C6-47BC-94DF-6957B2933233}">
      <dgm:prSet custT="1"/>
      <dgm:spPr/>
      <dgm:t>
        <a:bodyPr/>
        <a:lstStyle/>
        <a:p>
          <a:r>
            <a:rPr lang="en-US" sz="1200" dirty="0" smtClean="0"/>
            <a:t>Sales</a:t>
          </a:r>
          <a:endParaRPr lang="en-US" sz="1200" dirty="0"/>
        </a:p>
      </dgm:t>
    </dgm:pt>
    <dgm:pt modelId="{3E9E1D9A-C705-4870-871D-B90C4891B35F}" type="parTrans" cxnId="{B125249C-CE96-449A-915E-BE96FC95B610}">
      <dgm:prSet/>
      <dgm:spPr/>
      <dgm:t>
        <a:bodyPr/>
        <a:lstStyle/>
        <a:p>
          <a:endParaRPr lang="en-US"/>
        </a:p>
      </dgm:t>
    </dgm:pt>
    <dgm:pt modelId="{64706300-63E2-4433-9B67-46411180AE38}" type="sibTrans" cxnId="{B125249C-CE96-449A-915E-BE96FC95B610}">
      <dgm:prSet/>
      <dgm:spPr/>
      <dgm:t>
        <a:bodyPr/>
        <a:lstStyle/>
        <a:p>
          <a:endParaRPr lang="en-US"/>
        </a:p>
      </dgm:t>
    </dgm:pt>
    <dgm:pt modelId="{B49D8238-4C88-4C05-A621-DF3520FCD613}">
      <dgm:prSet custT="1"/>
      <dgm:spPr/>
      <dgm:t>
        <a:bodyPr/>
        <a:lstStyle/>
        <a:p>
          <a:r>
            <a:rPr lang="en-US" sz="1200" dirty="0" smtClean="0"/>
            <a:t>Menu Development</a:t>
          </a:r>
          <a:endParaRPr lang="en-US" sz="1200" dirty="0"/>
        </a:p>
      </dgm:t>
    </dgm:pt>
    <dgm:pt modelId="{802FE47C-BC1F-44B5-B493-E25D34020DBD}" type="parTrans" cxnId="{339256E2-8AE4-4B45-AA22-132869915989}">
      <dgm:prSet/>
      <dgm:spPr/>
      <dgm:t>
        <a:bodyPr/>
        <a:lstStyle/>
        <a:p>
          <a:endParaRPr lang="en-US"/>
        </a:p>
      </dgm:t>
    </dgm:pt>
    <dgm:pt modelId="{29AE1D06-A8A5-464F-8E40-A8EE209FD485}" type="sibTrans" cxnId="{339256E2-8AE4-4B45-AA22-132869915989}">
      <dgm:prSet/>
      <dgm:spPr/>
      <dgm:t>
        <a:bodyPr/>
        <a:lstStyle/>
        <a:p>
          <a:endParaRPr lang="en-US"/>
        </a:p>
      </dgm:t>
    </dgm:pt>
    <dgm:pt modelId="{DFAFB718-1B58-40D9-97CB-D010B8721043}" type="pres">
      <dgm:prSet presAssocID="{B64490C9-C0A6-4580-B28F-1F17D2A0FF39}" presName="Name0" presStyleCnt="0">
        <dgm:presLayoutVars>
          <dgm:chMax val="1"/>
          <dgm:dir/>
          <dgm:animLvl val="ctr"/>
          <dgm:resizeHandles val="exact"/>
        </dgm:presLayoutVars>
      </dgm:prSet>
      <dgm:spPr/>
      <dgm:t>
        <a:bodyPr/>
        <a:lstStyle/>
        <a:p>
          <a:endParaRPr lang="en-US"/>
        </a:p>
      </dgm:t>
    </dgm:pt>
    <dgm:pt modelId="{937530DE-6D37-47CB-950B-507CA1604D34}" type="pres">
      <dgm:prSet presAssocID="{5C4A1030-A48B-4C83-B81C-0BC970B9E2BF}" presName="centerShape" presStyleLbl="node0" presStyleIdx="0" presStyleCnt="1"/>
      <dgm:spPr/>
      <dgm:t>
        <a:bodyPr/>
        <a:lstStyle/>
        <a:p>
          <a:endParaRPr lang="en-US"/>
        </a:p>
      </dgm:t>
    </dgm:pt>
    <dgm:pt modelId="{1CC006E5-873E-4B92-9011-5EA8882F0EDD}" type="pres">
      <dgm:prSet presAssocID="{A6D20812-8DCA-493E-8727-9EFD38243E10}" presName="parTrans" presStyleLbl="sibTrans2D1" presStyleIdx="0" presStyleCnt="8"/>
      <dgm:spPr/>
      <dgm:t>
        <a:bodyPr/>
        <a:lstStyle/>
        <a:p>
          <a:endParaRPr lang="en-US"/>
        </a:p>
      </dgm:t>
    </dgm:pt>
    <dgm:pt modelId="{D1F8559E-E473-47D8-9CF3-B4673EB1918B}" type="pres">
      <dgm:prSet presAssocID="{A6D20812-8DCA-493E-8727-9EFD38243E10}" presName="connectorText" presStyleLbl="sibTrans2D1" presStyleIdx="0" presStyleCnt="8"/>
      <dgm:spPr/>
      <dgm:t>
        <a:bodyPr/>
        <a:lstStyle/>
        <a:p>
          <a:endParaRPr lang="en-US"/>
        </a:p>
      </dgm:t>
    </dgm:pt>
    <dgm:pt modelId="{A04E30A8-2B79-48FE-B27C-FB19D2202126}" type="pres">
      <dgm:prSet presAssocID="{64587F4B-6566-436D-8C9C-0A51CC118C97}" presName="node" presStyleLbl="node1" presStyleIdx="0" presStyleCnt="8">
        <dgm:presLayoutVars>
          <dgm:bulletEnabled val="1"/>
        </dgm:presLayoutVars>
      </dgm:prSet>
      <dgm:spPr/>
      <dgm:t>
        <a:bodyPr/>
        <a:lstStyle/>
        <a:p>
          <a:endParaRPr lang="en-US"/>
        </a:p>
      </dgm:t>
    </dgm:pt>
    <dgm:pt modelId="{393A91BA-1635-4884-AE7E-E63D5731B1EA}" type="pres">
      <dgm:prSet presAssocID="{911CD899-8E34-48AE-A54F-ABD50AC60EE1}" presName="parTrans" presStyleLbl="sibTrans2D1" presStyleIdx="1" presStyleCnt="8"/>
      <dgm:spPr/>
      <dgm:t>
        <a:bodyPr/>
        <a:lstStyle/>
        <a:p>
          <a:endParaRPr lang="en-US"/>
        </a:p>
      </dgm:t>
    </dgm:pt>
    <dgm:pt modelId="{DD859C18-CA99-4452-95C7-ACCBEB9314C6}" type="pres">
      <dgm:prSet presAssocID="{911CD899-8E34-48AE-A54F-ABD50AC60EE1}" presName="connectorText" presStyleLbl="sibTrans2D1" presStyleIdx="1" presStyleCnt="8"/>
      <dgm:spPr/>
      <dgm:t>
        <a:bodyPr/>
        <a:lstStyle/>
        <a:p>
          <a:endParaRPr lang="en-US"/>
        </a:p>
      </dgm:t>
    </dgm:pt>
    <dgm:pt modelId="{43E90097-9E01-400D-9E87-712F231351EF}" type="pres">
      <dgm:prSet presAssocID="{04ADE0BE-F926-43D2-8512-C23F63195A7A}" presName="node" presStyleLbl="node1" presStyleIdx="1" presStyleCnt="8">
        <dgm:presLayoutVars>
          <dgm:bulletEnabled val="1"/>
        </dgm:presLayoutVars>
      </dgm:prSet>
      <dgm:spPr/>
      <dgm:t>
        <a:bodyPr/>
        <a:lstStyle/>
        <a:p>
          <a:endParaRPr lang="en-US"/>
        </a:p>
      </dgm:t>
    </dgm:pt>
    <dgm:pt modelId="{62E437A1-C097-4114-A5A4-7E3EC2B0EA9B}" type="pres">
      <dgm:prSet presAssocID="{533B3AEB-B2ED-4C9F-AEFC-F7DA019BB2AD}" presName="parTrans" presStyleLbl="sibTrans2D1" presStyleIdx="2" presStyleCnt="8"/>
      <dgm:spPr/>
      <dgm:t>
        <a:bodyPr/>
        <a:lstStyle/>
        <a:p>
          <a:endParaRPr lang="en-US"/>
        </a:p>
      </dgm:t>
    </dgm:pt>
    <dgm:pt modelId="{B8FD3C85-D2FF-412D-BE65-B102BD480C7B}" type="pres">
      <dgm:prSet presAssocID="{533B3AEB-B2ED-4C9F-AEFC-F7DA019BB2AD}" presName="connectorText" presStyleLbl="sibTrans2D1" presStyleIdx="2" presStyleCnt="8"/>
      <dgm:spPr/>
      <dgm:t>
        <a:bodyPr/>
        <a:lstStyle/>
        <a:p>
          <a:endParaRPr lang="en-US"/>
        </a:p>
      </dgm:t>
    </dgm:pt>
    <dgm:pt modelId="{668D5F06-5B46-4613-AF9B-1009C2979E52}" type="pres">
      <dgm:prSet presAssocID="{6C69976E-B567-4513-8A1F-C7DFD2903D1A}" presName="node" presStyleLbl="node1" presStyleIdx="2" presStyleCnt="8">
        <dgm:presLayoutVars>
          <dgm:bulletEnabled val="1"/>
        </dgm:presLayoutVars>
      </dgm:prSet>
      <dgm:spPr/>
      <dgm:t>
        <a:bodyPr/>
        <a:lstStyle/>
        <a:p>
          <a:endParaRPr lang="en-US"/>
        </a:p>
      </dgm:t>
    </dgm:pt>
    <dgm:pt modelId="{3952BF80-1670-4C3D-AFFE-7E03EDFF9FD9}" type="pres">
      <dgm:prSet presAssocID="{7778AF64-68F8-474A-A3FA-6678D5E113BC}" presName="parTrans" presStyleLbl="sibTrans2D1" presStyleIdx="3" presStyleCnt="8"/>
      <dgm:spPr/>
      <dgm:t>
        <a:bodyPr/>
        <a:lstStyle/>
        <a:p>
          <a:endParaRPr lang="en-US"/>
        </a:p>
      </dgm:t>
    </dgm:pt>
    <dgm:pt modelId="{CBDC7BAE-94D3-4EEF-8F8A-632E1D38E607}" type="pres">
      <dgm:prSet presAssocID="{7778AF64-68F8-474A-A3FA-6678D5E113BC}" presName="connectorText" presStyleLbl="sibTrans2D1" presStyleIdx="3" presStyleCnt="8"/>
      <dgm:spPr/>
      <dgm:t>
        <a:bodyPr/>
        <a:lstStyle/>
        <a:p>
          <a:endParaRPr lang="en-US"/>
        </a:p>
      </dgm:t>
    </dgm:pt>
    <dgm:pt modelId="{F0D9FAB1-343F-4421-8644-4A81F229C2A1}" type="pres">
      <dgm:prSet presAssocID="{91FEE843-D164-4616-BEF7-1018F81DEFBE}" presName="node" presStyleLbl="node1" presStyleIdx="3" presStyleCnt="8">
        <dgm:presLayoutVars>
          <dgm:bulletEnabled val="1"/>
        </dgm:presLayoutVars>
      </dgm:prSet>
      <dgm:spPr/>
      <dgm:t>
        <a:bodyPr/>
        <a:lstStyle/>
        <a:p>
          <a:endParaRPr lang="en-US"/>
        </a:p>
      </dgm:t>
    </dgm:pt>
    <dgm:pt modelId="{ED93684B-A86E-4880-8DAA-F788D4462E06}" type="pres">
      <dgm:prSet presAssocID="{4E49AEC4-2BB7-4127-A3A4-2D0580776C38}" presName="parTrans" presStyleLbl="sibTrans2D1" presStyleIdx="4" presStyleCnt="8"/>
      <dgm:spPr/>
      <dgm:t>
        <a:bodyPr/>
        <a:lstStyle/>
        <a:p>
          <a:endParaRPr lang="en-US"/>
        </a:p>
      </dgm:t>
    </dgm:pt>
    <dgm:pt modelId="{C3B0228A-9F34-4020-8932-3097B21DC251}" type="pres">
      <dgm:prSet presAssocID="{4E49AEC4-2BB7-4127-A3A4-2D0580776C38}" presName="connectorText" presStyleLbl="sibTrans2D1" presStyleIdx="4" presStyleCnt="8"/>
      <dgm:spPr/>
      <dgm:t>
        <a:bodyPr/>
        <a:lstStyle/>
        <a:p>
          <a:endParaRPr lang="en-US"/>
        </a:p>
      </dgm:t>
    </dgm:pt>
    <dgm:pt modelId="{732EBE04-F319-4004-B3D2-8082350F1CE0}" type="pres">
      <dgm:prSet presAssocID="{2D78723C-2F75-4F09-A4AB-FC6F8EB1F0AF}" presName="node" presStyleLbl="node1" presStyleIdx="4" presStyleCnt="8">
        <dgm:presLayoutVars>
          <dgm:bulletEnabled val="1"/>
        </dgm:presLayoutVars>
      </dgm:prSet>
      <dgm:spPr/>
      <dgm:t>
        <a:bodyPr/>
        <a:lstStyle/>
        <a:p>
          <a:endParaRPr lang="en-US"/>
        </a:p>
      </dgm:t>
    </dgm:pt>
    <dgm:pt modelId="{27CB94E3-EF26-4AE8-853D-D905C184E6DD}" type="pres">
      <dgm:prSet presAssocID="{A9E91900-8947-468A-8B1E-7A143DE0207B}" presName="parTrans" presStyleLbl="sibTrans2D1" presStyleIdx="5" presStyleCnt="8"/>
      <dgm:spPr/>
      <dgm:t>
        <a:bodyPr/>
        <a:lstStyle/>
        <a:p>
          <a:endParaRPr lang="en-US"/>
        </a:p>
      </dgm:t>
    </dgm:pt>
    <dgm:pt modelId="{D4BA2673-FC40-489D-BACD-CC1819CF79D4}" type="pres">
      <dgm:prSet presAssocID="{A9E91900-8947-468A-8B1E-7A143DE0207B}" presName="connectorText" presStyleLbl="sibTrans2D1" presStyleIdx="5" presStyleCnt="8"/>
      <dgm:spPr/>
      <dgm:t>
        <a:bodyPr/>
        <a:lstStyle/>
        <a:p>
          <a:endParaRPr lang="en-US"/>
        </a:p>
      </dgm:t>
    </dgm:pt>
    <dgm:pt modelId="{97B56ECD-E33B-4EE4-9BF0-C8C991C22A74}" type="pres">
      <dgm:prSet presAssocID="{470BA76C-43DA-4F3B-9262-AE0375DADCFD}" presName="node" presStyleLbl="node1" presStyleIdx="5" presStyleCnt="8">
        <dgm:presLayoutVars>
          <dgm:bulletEnabled val="1"/>
        </dgm:presLayoutVars>
      </dgm:prSet>
      <dgm:spPr/>
      <dgm:t>
        <a:bodyPr/>
        <a:lstStyle/>
        <a:p>
          <a:endParaRPr lang="en-US"/>
        </a:p>
      </dgm:t>
    </dgm:pt>
    <dgm:pt modelId="{CD989CE0-A09F-4926-943E-2BD9C0BA6E24}" type="pres">
      <dgm:prSet presAssocID="{3E9E1D9A-C705-4870-871D-B90C4891B35F}" presName="parTrans" presStyleLbl="sibTrans2D1" presStyleIdx="6" presStyleCnt="8"/>
      <dgm:spPr/>
      <dgm:t>
        <a:bodyPr/>
        <a:lstStyle/>
        <a:p>
          <a:endParaRPr lang="en-US"/>
        </a:p>
      </dgm:t>
    </dgm:pt>
    <dgm:pt modelId="{E72930BF-3C0F-48A3-8F2B-6048B587782A}" type="pres">
      <dgm:prSet presAssocID="{3E9E1D9A-C705-4870-871D-B90C4891B35F}" presName="connectorText" presStyleLbl="sibTrans2D1" presStyleIdx="6" presStyleCnt="8"/>
      <dgm:spPr/>
      <dgm:t>
        <a:bodyPr/>
        <a:lstStyle/>
        <a:p>
          <a:endParaRPr lang="en-US"/>
        </a:p>
      </dgm:t>
    </dgm:pt>
    <dgm:pt modelId="{485ACC40-7325-4AA8-B03B-56F663308784}" type="pres">
      <dgm:prSet presAssocID="{D0874E48-66C6-47BC-94DF-6957B2933233}" presName="node" presStyleLbl="node1" presStyleIdx="6" presStyleCnt="8">
        <dgm:presLayoutVars>
          <dgm:bulletEnabled val="1"/>
        </dgm:presLayoutVars>
      </dgm:prSet>
      <dgm:spPr/>
      <dgm:t>
        <a:bodyPr/>
        <a:lstStyle/>
        <a:p>
          <a:endParaRPr lang="en-US"/>
        </a:p>
      </dgm:t>
    </dgm:pt>
    <dgm:pt modelId="{7E94D6B1-70CF-4EB7-BCBD-F3369AE7309B}" type="pres">
      <dgm:prSet presAssocID="{802FE47C-BC1F-44B5-B493-E25D34020DBD}" presName="parTrans" presStyleLbl="sibTrans2D1" presStyleIdx="7" presStyleCnt="8"/>
      <dgm:spPr/>
      <dgm:t>
        <a:bodyPr/>
        <a:lstStyle/>
        <a:p>
          <a:endParaRPr lang="en-US"/>
        </a:p>
      </dgm:t>
    </dgm:pt>
    <dgm:pt modelId="{02E449ED-7608-4B6B-830C-F0B294A11AFC}" type="pres">
      <dgm:prSet presAssocID="{802FE47C-BC1F-44B5-B493-E25D34020DBD}" presName="connectorText" presStyleLbl="sibTrans2D1" presStyleIdx="7" presStyleCnt="8"/>
      <dgm:spPr/>
      <dgm:t>
        <a:bodyPr/>
        <a:lstStyle/>
        <a:p>
          <a:endParaRPr lang="en-US"/>
        </a:p>
      </dgm:t>
    </dgm:pt>
    <dgm:pt modelId="{8CD4640F-916D-43FB-8E19-D56F0CEBF25E}" type="pres">
      <dgm:prSet presAssocID="{B49D8238-4C88-4C05-A621-DF3520FCD613}" presName="node" presStyleLbl="node1" presStyleIdx="7" presStyleCnt="8">
        <dgm:presLayoutVars>
          <dgm:bulletEnabled val="1"/>
        </dgm:presLayoutVars>
      </dgm:prSet>
      <dgm:spPr/>
      <dgm:t>
        <a:bodyPr/>
        <a:lstStyle/>
        <a:p>
          <a:endParaRPr lang="en-US"/>
        </a:p>
      </dgm:t>
    </dgm:pt>
  </dgm:ptLst>
  <dgm:cxnLst>
    <dgm:cxn modelId="{10B924A5-8470-4984-956E-6E6E71DBF596}" type="presOf" srcId="{91FEE843-D164-4616-BEF7-1018F81DEFBE}" destId="{F0D9FAB1-343F-4421-8644-4A81F229C2A1}" srcOrd="0" destOrd="0" presId="urn:microsoft.com/office/officeart/2005/8/layout/radial5"/>
    <dgm:cxn modelId="{999FE90F-BFA8-4706-ADC8-F8ABACA257CC}" type="presOf" srcId="{A6D20812-8DCA-493E-8727-9EFD38243E10}" destId="{1CC006E5-873E-4B92-9011-5EA8882F0EDD}" srcOrd="0" destOrd="0" presId="urn:microsoft.com/office/officeart/2005/8/layout/radial5"/>
    <dgm:cxn modelId="{191F923E-B6FC-4E3F-99BD-FF65316CE756}" srcId="{5C4A1030-A48B-4C83-B81C-0BC970B9E2BF}" destId="{64587F4B-6566-436D-8C9C-0A51CC118C97}" srcOrd="0" destOrd="0" parTransId="{A6D20812-8DCA-493E-8727-9EFD38243E10}" sibTransId="{58061EA4-EA68-4BF4-A2BA-07F1A8089B73}"/>
    <dgm:cxn modelId="{DF4D8E2F-8B72-44B5-BDE9-0C1F964DC4C0}" type="presOf" srcId="{B64490C9-C0A6-4580-B28F-1F17D2A0FF39}" destId="{DFAFB718-1B58-40D9-97CB-D010B8721043}" srcOrd="0" destOrd="0" presId="urn:microsoft.com/office/officeart/2005/8/layout/radial5"/>
    <dgm:cxn modelId="{339256E2-8AE4-4B45-AA22-132869915989}" srcId="{5C4A1030-A48B-4C83-B81C-0BC970B9E2BF}" destId="{B49D8238-4C88-4C05-A621-DF3520FCD613}" srcOrd="7" destOrd="0" parTransId="{802FE47C-BC1F-44B5-B493-E25D34020DBD}" sibTransId="{29AE1D06-A8A5-464F-8E40-A8EE209FD485}"/>
    <dgm:cxn modelId="{5D97CDBB-BACC-4D78-A3DD-BAFD7ADD41B6}" type="presOf" srcId="{5C4A1030-A48B-4C83-B81C-0BC970B9E2BF}" destId="{937530DE-6D37-47CB-950B-507CA1604D34}" srcOrd="0" destOrd="0" presId="urn:microsoft.com/office/officeart/2005/8/layout/radial5"/>
    <dgm:cxn modelId="{B125249C-CE96-449A-915E-BE96FC95B610}" srcId="{5C4A1030-A48B-4C83-B81C-0BC970B9E2BF}" destId="{D0874E48-66C6-47BC-94DF-6957B2933233}" srcOrd="6" destOrd="0" parTransId="{3E9E1D9A-C705-4870-871D-B90C4891B35F}" sibTransId="{64706300-63E2-4433-9B67-46411180AE38}"/>
    <dgm:cxn modelId="{9E90C0C1-3D8B-4C64-B942-A84CF7A247B9}" type="presOf" srcId="{4E49AEC4-2BB7-4127-A3A4-2D0580776C38}" destId="{ED93684B-A86E-4880-8DAA-F788D4462E06}" srcOrd="0" destOrd="0" presId="urn:microsoft.com/office/officeart/2005/8/layout/radial5"/>
    <dgm:cxn modelId="{F242A3D3-D41D-4091-8102-6BB418D22D3C}" srcId="{5C4A1030-A48B-4C83-B81C-0BC970B9E2BF}" destId="{6C69976E-B567-4513-8A1F-C7DFD2903D1A}" srcOrd="2" destOrd="0" parTransId="{533B3AEB-B2ED-4C9F-AEFC-F7DA019BB2AD}" sibTransId="{76818783-8D39-4783-979F-42E244713F7E}"/>
    <dgm:cxn modelId="{7FDF90C7-4EE4-4431-8B3A-4A73D5A0F4D4}" type="presOf" srcId="{7778AF64-68F8-474A-A3FA-6678D5E113BC}" destId="{CBDC7BAE-94D3-4EEF-8F8A-632E1D38E607}" srcOrd="1" destOrd="0" presId="urn:microsoft.com/office/officeart/2005/8/layout/radial5"/>
    <dgm:cxn modelId="{3A43443B-CB3F-49C9-82AC-E6069B79A0EE}" type="presOf" srcId="{3E9E1D9A-C705-4870-871D-B90C4891B35F}" destId="{CD989CE0-A09F-4926-943E-2BD9C0BA6E24}" srcOrd="0" destOrd="0" presId="urn:microsoft.com/office/officeart/2005/8/layout/radial5"/>
    <dgm:cxn modelId="{1DFFECCA-8B55-4E49-BA9F-168545A36717}" srcId="{5C4A1030-A48B-4C83-B81C-0BC970B9E2BF}" destId="{04ADE0BE-F926-43D2-8512-C23F63195A7A}" srcOrd="1" destOrd="0" parTransId="{911CD899-8E34-48AE-A54F-ABD50AC60EE1}" sibTransId="{6D0AA8D6-2E8F-436A-BDDA-9964503ED64D}"/>
    <dgm:cxn modelId="{300340DF-3C1D-44EC-93AB-2BAFE1D299B3}" type="presOf" srcId="{533B3AEB-B2ED-4C9F-AEFC-F7DA019BB2AD}" destId="{62E437A1-C097-4114-A5A4-7E3EC2B0EA9B}" srcOrd="0" destOrd="0" presId="urn:microsoft.com/office/officeart/2005/8/layout/radial5"/>
    <dgm:cxn modelId="{26B26525-CFF3-4636-9E34-86FC7FBC80AE}" type="presOf" srcId="{A6D20812-8DCA-493E-8727-9EFD38243E10}" destId="{D1F8559E-E473-47D8-9CF3-B4673EB1918B}" srcOrd="1" destOrd="0" presId="urn:microsoft.com/office/officeart/2005/8/layout/radial5"/>
    <dgm:cxn modelId="{C1C45D8F-97E3-4629-BEAB-AC1C9E80F71A}" type="presOf" srcId="{3E9E1D9A-C705-4870-871D-B90C4891B35F}" destId="{E72930BF-3C0F-48A3-8F2B-6048B587782A}" srcOrd="1" destOrd="0" presId="urn:microsoft.com/office/officeart/2005/8/layout/radial5"/>
    <dgm:cxn modelId="{FC8C5168-B154-440D-AF3E-B87A13CD9037}" type="presOf" srcId="{533B3AEB-B2ED-4C9F-AEFC-F7DA019BB2AD}" destId="{B8FD3C85-D2FF-412D-BE65-B102BD480C7B}" srcOrd="1" destOrd="0" presId="urn:microsoft.com/office/officeart/2005/8/layout/radial5"/>
    <dgm:cxn modelId="{F045483A-FDA5-4FD8-BFE9-623DB365DD05}" type="presOf" srcId="{911CD899-8E34-48AE-A54F-ABD50AC60EE1}" destId="{393A91BA-1635-4884-AE7E-E63D5731B1EA}" srcOrd="0" destOrd="0" presId="urn:microsoft.com/office/officeart/2005/8/layout/radial5"/>
    <dgm:cxn modelId="{38F3530A-41E9-41DD-84FF-5412EB7995D4}" type="presOf" srcId="{64587F4B-6566-436D-8C9C-0A51CC118C97}" destId="{A04E30A8-2B79-48FE-B27C-FB19D2202126}" srcOrd="0" destOrd="0" presId="urn:microsoft.com/office/officeart/2005/8/layout/radial5"/>
    <dgm:cxn modelId="{2BB745C7-89E1-4C31-9518-D868C7CF2C9F}" type="presOf" srcId="{2D78723C-2F75-4F09-A4AB-FC6F8EB1F0AF}" destId="{732EBE04-F319-4004-B3D2-8082350F1CE0}" srcOrd="0" destOrd="0" presId="urn:microsoft.com/office/officeart/2005/8/layout/radial5"/>
    <dgm:cxn modelId="{A8026003-F050-40AF-8B65-6D8C38F91F41}" srcId="{5C4A1030-A48B-4C83-B81C-0BC970B9E2BF}" destId="{91FEE843-D164-4616-BEF7-1018F81DEFBE}" srcOrd="3" destOrd="0" parTransId="{7778AF64-68F8-474A-A3FA-6678D5E113BC}" sibTransId="{8BA0F603-F952-43C1-8A6D-4CD71F1E52C7}"/>
    <dgm:cxn modelId="{A7999066-BEF3-4D5A-8889-5D067ECE92C8}" type="presOf" srcId="{A9E91900-8947-468A-8B1E-7A143DE0207B}" destId="{D4BA2673-FC40-489D-BACD-CC1819CF79D4}" srcOrd="1" destOrd="0" presId="urn:microsoft.com/office/officeart/2005/8/layout/radial5"/>
    <dgm:cxn modelId="{D6CE2B8D-E244-4A71-A048-BD09237A3DF5}" type="presOf" srcId="{A9E91900-8947-468A-8B1E-7A143DE0207B}" destId="{27CB94E3-EF26-4AE8-853D-D905C184E6DD}" srcOrd="0" destOrd="0" presId="urn:microsoft.com/office/officeart/2005/8/layout/radial5"/>
    <dgm:cxn modelId="{CF499E32-10C4-4B94-9E30-B0E87CE3093B}" srcId="{5C4A1030-A48B-4C83-B81C-0BC970B9E2BF}" destId="{2D78723C-2F75-4F09-A4AB-FC6F8EB1F0AF}" srcOrd="4" destOrd="0" parTransId="{4E49AEC4-2BB7-4127-A3A4-2D0580776C38}" sibTransId="{22E7EA62-1071-4FEC-91B0-EB148E509CB2}"/>
    <dgm:cxn modelId="{E7157EBF-9306-4403-9EEF-CD2D26633352}" srcId="{B64490C9-C0A6-4580-B28F-1F17D2A0FF39}" destId="{5C4A1030-A48B-4C83-B81C-0BC970B9E2BF}" srcOrd="0" destOrd="0" parTransId="{48D4599C-3C6A-48B9-8E88-08A1E67E3B3D}" sibTransId="{F6B0F33F-1CAD-4067-984A-DC70D62BC86B}"/>
    <dgm:cxn modelId="{215BE052-38FD-49B8-B8D8-D2790EA235A6}" type="presOf" srcId="{911CD899-8E34-48AE-A54F-ABD50AC60EE1}" destId="{DD859C18-CA99-4452-95C7-ACCBEB9314C6}" srcOrd="1" destOrd="0" presId="urn:microsoft.com/office/officeart/2005/8/layout/radial5"/>
    <dgm:cxn modelId="{EABB2131-C34E-4333-A41E-2BF261E27014}" type="presOf" srcId="{7778AF64-68F8-474A-A3FA-6678D5E113BC}" destId="{3952BF80-1670-4C3D-AFFE-7E03EDFF9FD9}" srcOrd="0" destOrd="0" presId="urn:microsoft.com/office/officeart/2005/8/layout/radial5"/>
    <dgm:cxn modelId="{E23C929B-AFDE-4B67-AE5D-AB984253E686}" type="presOf" srcId="{4E49AEC4-2BB7-4127-A3A4-2D0580776C38}" destId="{C3B0228A-9F34-4020-8932-3097B21DC251}" srcOrd="1" destOrd="0" presId="urn:microsoft.com/office/officeart/2005/8/layout/radial5"/>
    <dgm:cxn modelId="{54F9FBBB-DE59-4890-8CCB-F7933F84922A}" type="presOf" srcId="{6C69976E-B567-4513-8A1F-C7DFD2903D1A}" destId="{668D5F06-5B46-4613-AF9B-1009C2979E52}" srcOrd="0" destOrd="0" presId="urn:microsoft.com/office/officeart/2005/8/layout/radial5"/>
    <dgm:cxn modelId="{F34B1C9C-EC5E-49F4-87E3-7D739CD4D59E}" type="presOf" srcId="{B49D8238-4C88-4C05-A621-DF3520FCD613}" destId="{8CD4640F-916D-43FB-8E19-D56F0CEBF25E}" srcOrd="0" destOrd="0" presId="urn:microsoft.com/office/officeart/2005/8/layout/radial5"/>
    <dgm:cxn modelId="{CE8F38B8-2C75-4A70-9CC9-40539FE05B4B}" type="presOf" srcId="{470BA76C-43DA-4F3B-9262-AE0375DADCFD}" destId="{97B56ECD-E33B-4EE4-9BF0-C8C991C22A74}" srcOrd="0" destOrd="0" presId="urn:microsoft.com/office/officeart/2005/8/layout/radial5"/>
    <dgm:cxn modelId="{737D7EEB-6169-42E1-86D0-3E969E07420D}" type="presOf" srcId="{04ADE0BE-F926-43D2-8512-C23F63195A7A}" destId="{43E90097-9E01-400D-9E87-712F231351EF}" srcOrd="0" destOrd="0" presId="urn:microsoft.com/office/officeart/2005/8/layout/radial5"/>
    <dgm:cxn modelId="{6B3EC5FF-C3C6-452A-97EE-C31221B94062}" type="presOf" srcId="{802FE47C-BC1F-44B5-B493-E25D34020DBD}" destId="{7E94D6B1-70CF-4EB7-BCBD-F3369AE7309B}" srcOrd="0" destOrd="0" presId="urn:microsoft.com/office/officeart/2005/8/layout/radial5"/>
    <dgm:cxn modelId="{AE253A08-FF5E-4416-8BB6-863C98A41597}" type="presOf" srcId="{D0874E48-66C6-47BC-94DF-6957B2933233}" destId="{485ACC40-7325-4AA8-B03B-56F663308784}" srcOrd="0" destOrd="0" presId="urn:microsoft.com/office/officeart/2005/8/layout/radial5"/>
    <dgm:cxn modelId="{52120BFD-C510-432E-BC92-3FB5DFC948FF}" srcId="{5C4A1030-A48B-4C83-B81C-0BC970B9E2BF}" destId="{470BA76C-43DA-4F3B-9262-AE0375DADCFD}" srcOrd="5" destOrd="0" parTransId="{A9E91900-8947-468A-8B1E-7A143DE0207B}" sibTransId="{4A6E3EF1-42D3-43DC-8E3A-310B3742D35D}"/>
    <dgm:cxn modelId="{301B6903-70A2-4F7A-A3A8-58AEFEDC3B7B}" type="presOf" srcId="{802FE47C-BC1F-44B5-B493-E25D34020DBD}" destId="{02E449ED-7608-4B6B-830C-F0B294A11AFC}" srcOrd="1" destOrd="0" presId="urn:microsoft.com/office/officeart/2005/8/layout/radial5"/>
    <dgm:cxn modelId="{03DDC6C3-DBA0-4EF6-82AC-987FFA6C9642}" type="presParOf" srcId="{DFAFB718-1B58-40D9-97CB-D010B8721043}" destId="{937530DE-6D37-47CB-950B-507CA1604D34}" srcOrd="0" destOrd="0" presId="urn:microsoft.com/office/officeart/2005/8/layout/radial5"/>
    <dgm:cxn modelId="{FABAFF90-90F1-489A-A710-0AF53691D9EE}" type="presParOf" srcId="{DFAFB718-1B58-40D9-97CB-D010B8721043}" destId="{1CC006E5-873E-4B92-9011-5EA8882F0EDD}" srcOrd="1" destOrd="0" presId="urn:microsoft.com/office/officeart/2005/8/layout/radial5"/>
    <dgm:cxn modelId="{EB3DB784-AFB9-4661-AC5F-F6275A016795}" type="presParOf" srcId="{1CC006E5-873E-4B92-9011-5EA8882F0EDD}" destId="{D1F8559E-E473-47D8-9CF3-B4673EB1918B}" srcOrd="0" destOrd="0" presId="urn:microsoft.com/office/officeart/2005/8/layout/radial5"/>
    <dgm:cxn modelId="{D57B322D-BB62-4A66-95CF-32D6BE2FC1DD}" type="presParOf" srcId="{DFAFB718-1B58-40D9-97CB-D010B8721043}" destId="{A04E30A8-2B79-48FE-B27C-FB19D2202126}" srcOrd="2" destOrd="0" presId="urn:microsoft.com/office/officeart/2005/8/layout/radial5"/>
    <dgm:cxn modelId="{9B495FE3-00FC-4C3E-947B-1C44D5EBD24F}" type="presParOf" srcId="{DFAFB718-1B58-40D9-97CB-D010B8721043}" destId="{393A91BA-1635-4884-AE7E-E63D5731B1EA}" srcOrd="3" destOrd="0" presId="urn:microsoft.com/office/officeart/2005/8/layout/radial5"/>
    <dgm:cxn modelId="{3FC1CC38-59A0-47B0-AA7A-4EE8C265D5A8}" type="presParOf" srcId="{393A91BA-1635-4884-AE7E-E63D5731B1EA}" destId="{DD859C18-CA99-4452-95C7-ACCBEB9314C6}" srcOrd="0" destOrd="0" presId="urn:microsoft.com/office/officeart/2005/8/layout/radial5"/>
    <dgm:cxn modelId="{471F9632-09C9-415A-B3E6-BA77D8F89BED}" type="presParOf" srcId="{DFAFB718-1B58-40D9-97CB-D010B8721043}" destId="{43E90097-9E01-400D-9E87-712F231351EF}" srcOrd="4" destOrd="0" presId="urn:microsoft.com/office/officeart/2005/8/layout/radial5"/>
    <dgm:cxn modelId="{AB81FED1-A571-4CAE-B606-D1E1AA9CAC0D}" type="presParOf" srcId="{DFAFB718-1B58-40D9-97CB-D010B8721043}" destId="{62E437A1-C097-4114-A5A4-7E3EC2B0EA9B}" srcOrd="5" destOrd="0" presId="urn:microsoft.com/office/officeart/2005/8/layout/radial5"/>
    <dgm:cxn modelId="{82855F91-B618-4843-B553-EB9346A0473B}" type="presParOf" srcId="{62E437A1-C097-4114-A5A4-7E3EC2B0EA9B}" destId="{B8FD3C85-D2FF-412D-BE65-B102BD480C7B}" srcOrd="0" destOrd="0" presId="urn:microsoft.com/office/officeart/2005/8/layout/radial5"/>
    <dgm:cxn modelId="{3A9A1920-E465-450F-86F0-E2094AC4B78B}" type="presParOf" srcId="{DFAFB718-1B58-40D9-97CB-D010B8721043}" destId="{668D5F06-5B46-4613-AF9B-1009C2979E52}" srcOrd="6" destOrd="0" presId="urn:microsoft.com/office/officeart/2005/8/layout/radial5"/>
    <dgm:cxn modelId="{C2E27AA4-DCC9-4846-803D-C9451FF83D83}" type="presParOf" srcId="{DFAFB718-1B58-40D9-97CB-D010B8721043}" destId="{3952BF80-1670-4C3D-AFFE-7E03EDFF9FD9}" srcOrd="7" destOrd="0" presId="urn:microsoft.com/office/officeart/2005/8/layout/radial5"/>
    <dgm:cxn modelId="{8F72D94E-9536-40E3-8C1D-0A0DE4C12659}" type="presParOf" srcId="{3952BF80-1670-4C3D-AFFE-7E03EDFF9FD9}" destId="{CBDC7BAE-94D3-4EEF-8F8A-632E1D38E607}" srcOrd="0" destOrd="0" presId="urn:microsoft.com/office/officeart/2005/8/layout/radial5"/>
    <dgm:cxn modelId="{400DFB7A-0D42-449B-A2FD-60F660FAE271}" type="presParOf" srcId="{DFAFB718-1B58-40D9-97CB-D010B8721043}" destId="{F0D9FAB1-343F-4421-8644-4A81F229C2A1}" srcOrd="8" destOrd="0" presId="urn:microsoft.com/office/officeart/2005/8/layout/radial5"/>
    <dgm:cxn modelId="{A58B2DE0-C652-47ED-B34C-7F4358FE9FC2}" type="presParOf" srcId="{DFAFB718-1B58-40D9-97CB-D010B8721043}" destId="{ED93684B-A86E-4880-8DAA-F788D4462E06}" srcOrd="9" destOrd="0" presId="urn:microsoft.com/office/officeart/2005/8/layout/radial5"/>
    <dgm:cxn modelId="{2FEC886C-B6EB-405D-AECB-60A905DB451C}" type="presParOf" srcId="{ED93684B-A86E-4880-8DAA-F788D4462E06}" destId="{C3B0228A-9F34-4020-8932-3097B21DC251}" srcOrd="0" destOrd="0" presId="urn:microsoft.com/office/officeart/2005/8/layout/radial5"/>
    <dgm:cxn modelId="{50C55E22-AA26-4897-B1DE-307ACC0AAC0F}" type="presParOf" srcId="{DFAFB718-1B58-40D9-97CB-D010B8721043}" destId="{732EBE04-F319-4004-B3D2-8082350F1CE0}" srcOrd="10" destOrd="0" presId="urn:microsoft.com/office/officeart/2005/8/layout/radial5"/>
    <dgm:cxn modelId="{707261FE-723D-49BB-9024-37E82F6C4741}" type="presParOf" srcId="{DFAFB718-1B58-40D9-97CB-D010B8721043}" destId="{27CB94E3-EF26-4AE8-853D-D905C184E6DD}" srcOrd="11" destOrd="0" presId="urn:microsoft.com/office/officeart/2005/8/layout/radial5"/>
    <dgm:cxn modelId="{E21BD3DC-47A4-4A32-B6A3-078A3B347ED8}" type="presParOf" srcId="{27CB94E3-EF26-4AE8-853D-D905C184E6DD}" destId="{D4BA2673-FC40-489D-BACD-CC1819CF79D4}" srcOrd="0" destOrd="0" presId="urn:microsoft.com/office/officeart/2005/8/layout/radial5"/>
    <dgm:cxn modelId="{5174A1BF-29E4-463B-997A-B2464B3C1EF7}" type="presParOf" srcId="{DFAFB718-1B58-40D9-97CB-D010B8721043}" destId="{97B56ECD-E33B-4EE4-9BF0-C8C991C22A74}" srcOrd="12" destOrd="0" presId="urn:microsoft.com/office/officeart/2005/8/layout/radial5"/>
    <dgm:cxn modelId="{0F7CF43F-EC7E-4622-BF3A-6D5B7D59DB3D}" type="presParOf" srcId="{DFAFB718-1B58-40D9-97CB-D010B8721043}" destId="{CD989CE0-A09F-4926-943E-2BD9C0BA6E24}" srcOrd="13" destOrd="0" presId="urn:microsoft.com/office/officeart/2005/8/layout/radial5"/>
    <dgm:cxn modelId="{59D1B218-ECA7-4C9C-B7E5-E46FF55D6605}" type="presParOf" srcId="{CD989CE0-A09F-4926-943E-2BD9C0BA6E24}" destId="{E72930BF-3C0F-48A3-8F2B-6048B587782A}" srcOrd="0" destOrd="0" presId="urn:microsoft.com/office/officeart/2005/8/layout/radial5"/>
    <dgm:cxn modelId="{309D2DD8-7DFE-459D-8AD9-04524C662089}" type="presParOf" srcId="{DFAFB718-1B58-40D9-97CB-D010B8721043}" destId="{485ACC40-7325-4AA8-B03B-56F663308784}" srcOrd="14" destOrd="0" presId="urn:microsoft.com/office/officeart/2005/8/layout/radial5"/>
    <dgm:cxn modelId="{05DE217E-0D98-47D7-A4BE-46298D39FDE8}" type="presParOf" srcId="{DFAFB718-1B58-40D9-97CB-D010B8721043}" destId="{7E94D6B1-70CF-4EB7-BCBD-F3369AE7309B}" srcOrd="15" destOrd="0" presId="urn:microsoft.com/office/officeart/2005/8/layout/radial5"/>
    <dgm:cxn modelId="{1D22BD6B-1695-4158-98AE-A2F90CEA3B60}" type="presParOf" srcId="{7E94D6B1-70CF-4EB7-BCBD-F3369AE7309B}" destId="{02E449ED-7608-4B6B-830C-F0B294A11AFC}" srcOrd="0" destOrd="0" presId="urn:microsoft.com/office/officeart/2005/8/layout/radial5"/>
    <dgm:cxn modelId="{E92C57E8-C8FC-4764-A8B5-D596859F5615}" type="presParOf" srcId="{DFAFB718-1B58-40D9-97CB-D010B8721043}" destId="{8CD4640F-916D-43FB-8E19-D56F0CEBF25E}" srcOrd="1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F80EDF-926E-4465-8A41-ABA2BEDD0F16}" type="doc">
      <dgm:prSet loTypeId="urn:microsoft.com/office/officeart/2005/8/layout/radial6" loCatId="cycle" qsTypeId="urn:microsoft.com/office/officeart/2005/8/quickstyle/simple1" qsCatId="simple" csTypeId="urn:microsoft.com/office/officeart/2005/8/colors/colorful1" csCatId="colorful" phldr="1"/>
      <dgm:spPr/>
      <dgm:t>
        <a:bodyPr/>
        <a:lstStyle/>
        <a:p>
          <a:endParaRPr lang="en-US"/>
        </a:p>
      </dgm:t>
    </dgm:pt>
    <dgm:pt modelId="{F071862E-3BF0-44D6-B67C-B976569FC3EE}">
      <dgm:prSet phldrT="[Text]"/>
      <dgm:spPr/>
      <dgm:t>
        <a:bodyPr/>
        <a:lstStyle/>
        <a:p>
          <a:r>
            <a:rPr lang="en-US" dirty="0" smtClean="0"/>
            <a:t>Values</a:t>
          </a:r>
          <a:endParaRPr lang="en-US" dirty="0"/>
        </a:p>
      </dgm:t>
    </dgm:pt>
    <dgm:pt modelId="{24C8E100-2DCA-4396-A1B8-8EE677B08FB7}" type="parTrans" cxnId="{03DCEE37-6F22-4021-89FF-D54C0A8E8641}">
      <dgm:prSet/>
      <dgm:spPr/>
      <dgm:t>
        <a:bodyPr/>
        <a:lstStyle/>
        <a:p>
          <a:endParaRPr lang="en-US"/>
        </a:p>
      </dgm:t>
    </dgm:pt>
    <dgm:pt modelId="{53CE403B-5F7B-4207-8715-7959C179858E}" type="sibTrans" cxnId="{03DCEE37-6F22-4021-89FF-D54C0A8E8641}">
      <dgm:prSet/>
      <dgm:spPr/>
      <dgm:t>
        <a:bodyPr/>
        <a:lstStyle/>
        <a:p>
          <a:endParaRPr lang="en-US"/>
        </a:p>
      </dgm:t>
    </dgm:pt>
    <dgm:pt modelId="{A8EBCCB1-16DF-4F30-A22B-2BFECCC3CE60}">
      <dgm:prSet phldrT="[Text]"/>
      <dgm:spPr/>
      <dgm:t>
        <a:bodyPr/>
        <a:lstStyle/>
        <a:p>
          <a:r>
            <a:rPr lang="en-US" dirty="0" smtClean="0"/>
            <a:t>Business strategies</a:t>
          </a:r>
          <a:endParaRPr lang="en-US" dirty="0"/>
        </a:p>
      </dgm:t>
    </dgm:pt>
    <dgm:pt modelId="{65186E20-3E25-4EF3-9F47-65947FADE14F}" type="parTrans" cxnId="{406E603B-5045-4913-B6EA-83BB23C4B281}">
      <dgm:prSet/>
      <dgm:spPr/>
      <dgm:t>
        <a:bodyPr/>
        <a:lstStyle/>
        <a:p>
          <a:endParaRPr lang="en-US"/>
        </a:p>
      </dgm:t>
    </dgm:pt>
    <dgm:pt modelId="{475BDF08-72EE-43CC-B600-21F1FEBDBCDB}" type="sibTrans" cxnId="{406E603B-5045-4913-B6EA-83BB23C4B281}">
      <dgm:prSet/>
      <dgm:spPr/>
      <dgm:t>
        <a:bodyPr/>
        <a:lstStyle/>
        <a:p>
          <a:endParaRPr lang="en-US"/>
        </a:p>
      </dgm:t>
    </dgm:pt>
    <dgm:pt modelId="{275A4453-3F1C-4EC9-BF13-4514944A52A7}">
      <dgm:prSet phldrT="[Text]"/>
      <dgm:spPr/>
      <dgm:t>
        <a:bodyPr/>
        <a:lstStyle/>
        <a:p>
          <a:r>
            <a:rPr lang="en-US" dirty="0" smtClean="0"/>
            <a:t>Technology &amp; Systems</a:t>
          </a:r>
          <a:endParaRPr lang="en-US" dirty="0"/>
        </a:p>
      </dgm:t>
    </dgm:pt>
    <dgm:pt modelId="{28757DE0-69EB-4FBF-BCDE-1329EA8C715C}" type="parTrans" cxnId="{B2DF272C-4D6E-4399-AD40-2BF4394DB7DC}">
      <dgm:prSet/>
      <dgm:spPr/>
      <dgm:t>
        <a:bodyPr/>
        <a:lstStyle/>
        <a:p>
          <a:endParaRPr lang="en-US"/>
        </a:p>
      </dgm:t>
    </dgm:pt>
    <dgm:pt modelId="{A2AD0254-52D4-45FB-8E53-FE1533278A3A}" type="sibTrans" cxnId="{B2DF272C-4D6E-4399-AD40-2BF4394DB7DC}">
      <dgm:prSet/>
      <dgm:spPr/>
      <dgm:t>
        <a:bodyPr/>
        <a:lstStyle/>
        <a:p>
          <a:endParaRPr lang="en-US"/>
        </a:p>
      </dgm:t>
    </dgm:pt>
    <dgm:pt modelId="{BD44A537-9ABD-45FA-A86B-A08E6F8249CC}">
      <dgm:prSet phldrT="[Text]" custT="1"/>
      <dgm:spPr/>
      <dgm:t>
        <a:bodyPr/>
        <a:lstStyle/>
        <a:p>
          <a:r>
            <a:rPr lang="en-US" sz="1400" dirty="0" smtClean="0"/>
            <a:t>People capabilities &amp; processes</a:t>
          </a:r>
          <a:endParaRPr lang="en-US" sz="1400" dirty="0"/>
        </a:p>
      </dgm:t>
    </dgm:pt>
    <dgm:pt modelId="{F213E390-E079-4893-8271-2AF3C4A30E82}" type="parTrans" cxnId="{982F20EB-3E50-4318-914A-8C077C466C25}">
      <dgm:prSet/>
      <dgm:spPr/>
      <dgm:t>
        <a:bodyPr/>
        <a:lstStyle/>
        <a:p>
          <a:endParaRPr lang="en-US"/>
        </a:p>
      </dgm:t>
    </dgm:pt>
    <dgm:pt modelId="{3282AECA-87F5-4BC9-A249-03C72DC6F63B}" type="sibTrans" cxnId="{982F20EB-3E50-4318-914A-8C077C466C25}">
      <dgm:prSet/>
      <dgm:spPr/>
      <dgm:t>
        <a:bodyPr/>
        <a:lstStyle/>
        <a:p>
          <a:endParaRPr lang="en-US"/>
        </a:p>
      </dgm:t>
    </dgm:pt>
    <dgm:pt modelId="{B6E53538-AD50-4244-8111-AACD92D98E9C}">
      <dgm:prSet phldrT="[Text]" custT="1"/>
      <dgm:spPr/>
      <dgm:t>
        <a:bodyPr/>
        <a:lstStyle/>
        <a:p>
          <a:r>
            <a:rPr lang="en-US" sz="1100" dirty="0" smtClean="0"/>
            <a:t>Organizational structures</a:t>
          </a:r>
          <a:endParaRPr lang="en-US" sz="1100" dirty="0"/>
        </a:p>
      </dgm:t>
    </dgm:pt>
    <dgm:pt modelId="{78274911-6EF0-4912-B929-B4DE2B53A229}" type="parTrans" cxnId="{AEA0A899-BB67-4C41-8707-75BD1499B49E}">
      <dgm:prSet/>
      <dgm:spPr/>
      <dgm:t>
        <a:bodyPr/>
        <a:lstStyle/>
        <a:p>
          <a:endParaRPr lang="en-US"/>
        </a:p>
      </dgm:t>
    </dgm:pt>
    <dgm:pt modelId="{DD7AE534-719C-4C8E-BF7E-833C4589E10C}" type="sibTrans" cxnId="{AEA0A899-BB67-4C41-8707-75BD1499B49E}">
      <dgm:prSet/>
      <dgm:spPr/>
      <dgm:t>
        <a:bodyPr/>
        <a:lstStyle/>
        <a:p>
          <a:endParaRPr lang="en-US"/>
        </a:p>
      </dgm:t>
    </dgm:pt>
    <dgm:pt modelId="{C2D55F5A-E47B-4266-871F-DFC87008BB0A}">
      <dgm:prSet/>
      <dgm:spPr/>
      <dgm:t>
        <a:bodyPr/>
        <a:lstStyle/>
        <a:p>
          <a:r>
            <a:rPr lang="en-US" dirty="0" smtClean="0"/>
            <a:t>Business processes</a:t>
          </a:r>
          <a:endParaRPr lang="en-US" dirty="0"/>
        </a:p>
      </dgm:t>
    </dgm:pt>
    <dgm:pt modelId="{88760B40-BD0B-4BCB-B845-7C93DC34B9C8}" type="parTrans" cxnId="{D9342468-50EA-4CBC-B384-F57E97A201A4}">
      <dgm:prSet/>
      <dgm:spPr/>
      <dgm:t>
        <a:bodyPr/>
        <a:lstStyle/>
        <a:p>
          <a:endParaRPr lang="en-US"/>
        </a:p>
      </dgm:t>
    </dgm:pt>
    <dgm:pt modelId="{27AB3AB0-FC1D-423A-BBF8-3F085CB218D9}" type="sibTrans" cxnId="{D9342468-50EA-4CBC-B384-F57E97A201A4}">
      <dgm:prSet/>
      <dgm:spPr/>
      <dgm:t>
        <a:bodyPr/>
        <a:lstStyle/>
        <a:p>
          <a:endParaRPr lang="en-US"/>
        </a:p>
      </dgm:t>
    </dgm:pt>
    <dgm:pt modelId="{3B987032-6750-4187-B91A-13C1307AA5E6}">
      <dgm:prSet/>
      <dgm:spPr/>
      <dgm:t>
        <a:bodyPr/>
        <a:lstStyle/>
        <a:p>
          <a:r>
            <a:rPr lang="en-US" dirty="0" smtClean="0"/>
            <a:t>Business culture</a:t>
          </a:r>
          <a:endParaRPr lang="en-US" dirty="0"/>
        </a:p>
      </dgm:t>
    </dgm:pt>
    <dgm:pt modelId="{87297F49-5A68-40D8-ADFC-12B1477CC9B4}" type="parTrans" cxnId="{0771D92D-FC9C-4839-9B03-2FA672BC0308}">
      <dgm:prSet/>
      <dgm:spPr/>
      <dgm:t>
        <a:bodyPr/>
        <a:lstStyle/>
        <a:p>
          <a:endParaRPr lang="en-US"/>
        </a:p>
      </dgm:t>
    </dgm:pt>
    <dgm:pt modelId="{285BCE57-3F8F-44F9-8479-27AE07E0C637}" type="sibTrans" cxnId="{0771D92D-FC9C-4839-9B03-2FA672BC0308}">
      <dgm:prSet/>
      <dgm:spPr/>
      <dgm:t>
        <a:bodyPr/>
        <a:lstStyle/>
        <a:p>
          <a:endParaRPr lang="en-US"/>
        </a:p>
      </dgm:t>
    </dgm:pt>
    <dgm:pt modelId="{86E527AE-2A52-42EA-A26A-4DC6EE6E5005}" type="pres">
      <dgm:prSet presAssocID="{D9F80EDF-926E-4465-8A41-ABA2BEDD0F16}" presName="Name0" presStyleCnt="0">
        <dgm:presLayoutVars>
          <dgm:chMax val="1"/>
          <dgm:dir/>
          <dgm:animLvl val="ctr"/>
          <dgm:resizeHandles val="exact"/>
        </dgm:presLayoutVars>
      </dgm:prSet>
      <dgm:spPr/>
      <dgm:t>
        <a:bodyPr/>
        <a:lstStyle/>
        <a:p>
          <a:endParaRPr lang="en-US"/>
        </a:p>
      </dgm:t>
    </dgm:pt>
    <dgm:pt modelId="{53DC34B4-B2CE-4269-B930-CDB3C206E5E1}" type="pres">
      <dgm:prSet presAssocID="{F071862E-3BF0-44D6-B67C-B976569FC3EE}" presName="centerShape" presStyleLbl="node0" presStyleIdx="0" presStyleCnt="1"/>
      <dgm:spPr/>
      <dgm:t>
        <a:bodyPr/>
        <a:lstStyle/>
        <a:p>
          <a:endParaRPr lang="en-US"/>
        </a:p>
      </dgm:t>
    </dgm:pt>
    <dgm:pt modelId="{2A8C05A3-AF2C-4D9F-8303-E0D657FD5CFD}" type="pres">
      <dgm:prSet presAssocID="{A8EBCCB1-16DF-4F30-A22B-2BFECCC3CE60}" presName="node" presStyleLbl="node1" presStyleIdx="0" presStyleCnt="6">
        <dgm:presLayoutVars>
          <dgm:bulletEnabled val="1"/>
        </dgm:presLayoutVars>
      </dgm:prSet>
      <dgm:spPr/>
      <dgm:t>
        <a:bodyPr/>
        <a:lstStyle/>
        <a:p>
          <a:endParaRPr lang="en-US"/>
        </a:p>
      </dgm:t>
    </dgm:pt>
    <dgm:pt modelId="{2CC9C06E-7CC9-4C72-928D-BB2A4D03C461}" type="pres">
      <dgm:prSet presAssocID="{A8EBCCB1-16DF-4F30-A22B-2BFECCC3CE60}" presName="dummy" presStyleCnt="0"/>
      <dgm:spPr/>
    </dgm:pt>
    <dgm:pt modelId="{A7A29E6D-30AF-4A65-B600-9E7B0F2152CC}" type="pres">
      <dgm:prSet presAssocID="{475BDF08-72EE-43CC-B600-21F1FEBDBCDB}" presName="sibTrans" presStyleLbl="sibTrans2D1" presStyleIdx="0" presStyleCnt="6"/>
      <dgm:spPr/>
      <dgm:t>
        <a:bodyPr/>
        <a:lstStyle/>
        <a:p>
          <a:endParaRPr lang="en-US"/>
        </a:p>
      </dgm:t>
    </dgm:pt>
    <dgm:pt modelId="{98E9E04D-144D-4F80-A9EC-A203A5C03D88}" type="pres">
      <dgm:prSet presAssocID="{275A4453-3F1C-4EC9-BF13-4514944A52A7}" presName="node" presStyleLbl="node1" presStyleIdx="1" presStyleCnt="6">
        <dgm:presLayoutVars>
          <dgm:bulletEnabled val="1"/>
        </dgm:presLayoutVars>
      </dgm:prSet>
      <dgm:spPr/>
      <dgm:t>
        <a:bodyPr/>
        <a:lstStyle/>
        <a:p>
          <a:endParaRPr lang="en-US"/>
        </a:p>
      </dgm:t>
    </dgm:pt>
    <dgm:pt modelId="{72B00EE2-3605-45B2-9940-E12266FAE70A}" type="pres">
      <dgm:prSet presAssocID="{275A4453-3F1C-4EC9-BF13-4514944A52A7}" presName="dummy" presStyleCnt="0"/>
      <dgm:spPr/>
    </dgm:pt>
    <dgm:pt modelId="{6CDBBE0F-E99B-4F2A-A0B0-ED6F017BF4D0}" type="pres">
      <dgm:prSet presAssocID="{A2AD0254-52D4-45FB-8E53-FE1533278A3A}" presName="sibTrans" presStyleLbl="sibTrans2D1" presStyleIdx="1" presStyleCnt="6"/>
      <dgm:spPr/>
      <dgm:t>
        <a:bodyPr/>
        <a:lstStyle/>
        <a:p>
          <a:endParaRPr lang="en-US"/>
        </a:p>
      </dgm:t>
    </dgm:pt>
    <dgm:pt modelId="{3C608D8C-E4FE-436C-989C-420FD8C62A3D}" type="pres">
      <dgm:prSet presAssocID="{C2D55F5A-E47B-4266-871F-DFC87008BB0A}" presName="node" presStyleLbl="node1" presStyleIdx="2" presStyleCnt="6">
        <dgm:presLayoutVars>
          <dgm:bulletEnabled val="1"/>
        </dgm:presLayoutVars>
      </dgm:prSet>
      <dgm:spPr/>
      <dgm:t>
        <a:bodyPr/>
        <a:lstStyle/>
        <a:p>
          <a:endParaRPr lang="en-US"/>
        </a:p>
      </dgm:t>
    </dgm:pt>
    <dgm:pt modelId="{730352F3-695E-4CB9-AAEB-78C7299CF590}" type="pres">
      <dgm:prSet presAssocID="{C2D55F5A-E47B-4266-871F-DFC87008BB0A}" presName="dummy" presStyleCnt="0"/>
      <dgm:spPr/>
    </dgm:pt>
    <dgm:pt modelId="{675C0B8A-A84B-4A1E-9BC9-04502D5F7123}" type="pres">
      <dgm:prSet presAssocID="{27AB3AB0-FC1D-423A-BBF8-3F085CB218D9}" presName="sibTrans" presStyleLbl="sibTrans2D1" presStyleIdx="2" presStyleCnt="6"/>
      <dgm:spPr/>
      <dgm:t>
        <a:bodyPr/>
        <a:lstStyle/>
        <a:p>
          <a:endParaRPr lang="en-US"/>
        </a:p>
      </dgm:t>
    </dgm:pt>
    <dgm:pt modelId="{5977E5C3-CCDB-47FB-8C27-859992FF5E9A}" type="pres">
      <dgm:prSet presAssocID="{BD44A537-9ABD-45FA-A86B-A08E6F8249CC}" presName="node" presStyleLbl="node1" presStyleIdx="3" presStyleCnt="6">
        <dgm:presLayoutVars>
          <dgm:bulletEnabled val="1"/>
        </dgm:presLayoutVars>
      </dgm:prSet>
      <dgm:spPr/>
      <dgm:t>
        <a:bodyPr/>
        <a:lstStyle/>
        <a:p>
          <a:endParaRPr lang="en-US"/>
        </a:p>
      </dgm:t>
    </dgm:pt>
    <dgm:pt modelId="{5E3A2050-C9F8-48EA-A10E-4A61E2274567}" type="pres">
      <dgm:prSet presAssocID="{BD44A537-9ABD-45FA-A86B-A08E6F8249CC}" presName="dummy" presStyleCnt="0"/>
      <dgm:spPr/>
    </dgm:pt>
    <dgm:pt modelId="{9B13BE6A-8B4D-45C9-BB9C-BBA9D656A7F3}" type="pres">
      <dgm:prSet presAssocID="{3282AECA-87F5-4BC9-A249-03C72DC6F63B}" presName="sibTrans" presStyleLbl="sibTrans2D1" presStyleIdx="3" presStyleCnt="6"/>
      <dgm:spPr/>
      <dgm:t>
        <a:bodyPr/>
        <a:lstStyle/>
        <a:p>
          <a:endParaRPr lang="en-US"/>
        </a:p>
      </dgm:t>
    </dgm:pt>
    <dgm:pt modelId="{E693FAA6-C632-43E3-8076-9046D4E82BA5}" type="pres">
      <dgm:prSet presAssocID="{B6E53538-AD50-4244-8111-AACD92D98E9C}" presName="node" presStyleLbl="node1" presStyleIdx="4" presStyleCnt="6">
        <dgm:presLayoutVars>
          <dgm:bulletEnabled val="1"/>
        </dgm:presLayoutVars>
      </dgm:prSet>
      <dgm:spPr/>
      <dgm:t>
        <a:bodyPr/>
        <a:lstStyle/>
        <a:p>
          <a:endParaRPr lang="en-US"/>
        </a:p>
      </dgm:t>
    </dgm:pt>
    <dgm:pt modelId="{8FE61084-DF75-42AA-9DA1-1399D869CC7B}" type="pres">
      <dgm:prSet presAssocID="{B6E53538-AD50-4244-8111-AACD92D98E9C}" presName="dummy" presStyleCnt="0"/>
      <dgm:spPr/>
    </dgm:pt>
    <dgm:pt modelId="{AF0C966E-3F55-4404-B81E-F344E4FEED06}" type="pres">
      <dgm:prSet presAssocID="{DD7AE534-719C-4C8E-BF7E-833C4589E10C}" presName="sibTrans" presStyleLbl="sibTrans2D1" presStyleIdx="4" presStyleCnt="6"/>
      <dgm:spPr/>
      <dgm:t>
        <a:bodyPr/>
        <a:lstStyle/>
        <a:p>
          <a:endParaRPr lang="en-US"/>
        </a:p>
      </dgm:t>
    </dgm:pt>
    <dgm:pt modelId="{24F173C6-12DA-4391-A7F7-79283D3E29BA}" type="pres">
      <dgm:prSet presAssocID="{3B987032-6750-4187-B91A-13C1307AA5E6}" presName="node" presStyleLbl="node1" presStyleIdx="5" presStyleCnt="6">
        <dgm:presLayoutVars>
          <dgm:bulletEnabled val="1"/>
        </dgm:presLayoutVars>
      </dgm:prSet>
      <dgm:spPr/>
      <dgm:t>
        <a:bodyPr/>
        <a:lstStyle/>
        <a:p>
          <a:endParaRPr lang="en-US"/>
        </a:p>
      </dgm:t>
    </dgm:pt>
    <dgm:pt modelId="{4E8A5EF2-3AFD-4227-AE92-8B50AC64EB77}" type="pres">
      <dgm:prSet presAssocID="{3B987032-6750-4187-B91A-13C1307AA5E6}" presName="dummy" presStyleCnt="0"/>
      <dgm:spPr/>
    </dgm:pt>
    <dgm:pt modelId="{B479FABF-E062-4CAE-B056-89E9E2911148}" type="pres">
      <dgm:prSet presAssocID="{285BCE57-3F8F-44F9-8479-27AE07E0C637}" presName="sibTrans" presStyleLbl="sibTrans2D1" presStyleIdx="5" presStyleCnt="6"/>
      <dgm:spPr/>
      <dgm:t>
        <a:bodyPr/>
        <a:lstStyle/>
        <a:p>
          <a:endParaRPr lang="en-US"/>
        </a:p>
      </dgm:t>
    </dgm:pt>
  </dgm:ptLst>
  <dgm:cxnLst>
    <dgm:cxn modelId="{B2DF272C-4D6E-4399-AD40-2BF4394DB7DC}" srcId="{F071862E-3BF0-44D6-B67C-B976569FC3EE}" destId="{275A4453-3F1C-4EC9-BF13-4514944A52A7}" srcOrd="1" destOrd="0" parTransId="{28757DE0-69EB-4FBF-BCDE-1329EA8C715C}" sibTransId="{A2AD0254-52D4-45FB-8E53-FE1533278A3A}"/>
    <dgm:cxn modelId="{FCE31D07-EECB-406A-A0AF-65E6F733F95A}" type="presOf" srcId="{F071862E-3BF0-44D6-B67C-B976569FC3EE}" destId="{53DC34B4-B2CE-4269-B930-CDB3C206E5E1}" srcOrd="0" destOrd="0" presId="urn:microsoft.com/office/officeart/2005/8/layout/radial6"/>
    <dgm:cxn modelId="{B8CA3708-F2D1-4F6F-BB75-E358FAEF28A1}" type="presOf" srcId="{A2AD0254-52D4-45FB-8E53-FE1533278A3A}" destId="{6CDBBE0F-E99B-4F2A-A0B0-ED6F017BF4D0}" srcOrd="0" destOrd="0" presId="urn:microsoft.com/office/officeart/2005/8/layout/radial6"/>
    <dgm:cxn modelId="{33D81EA5-2543-454A-980B-4461148574C9}" type="presOf" srcId="{BD44A537-9ABD-45FA-A86B-A08E6F8249CC}" destId="{5977E5C3-CCDB-47FB-8C27-859992FF5E9A}" srcOrd="0" destOrd="0" presId="urn:microsoft.com/office/officeart/2005/8/layout/radial6"/>
    <dgm:cxn modelId="{C01F9089-6B63-4DB4-BF76-A89229709E96}" type="presOf" srcId="{475BDF08-72EE-43CC-B600-21F1FEBDBCDB}" destId="{A7A29E6D-30AF-4A65-B600-9E7B0F2152CC}" srcOrd="0" destOrd="0" presId="urn:microsoft.com/office/officeart/2005/8/layout/radial6"/>
    <dgm:cxn modelId="{C926F1B7-78D8-4487-A322-0A91C05F9AA6}" type="presOf" srcId="{D9F80EDF-926E-4465-8A41-ABA2BEDD0F16}" destId="{86E527AE-2A52-42EA-A26A-4DC6EE6E5005}" srcOrd="0" destOrd="0" presId="urn:microsoft.com/office/officeart/2005/8/layout/radial6"/>
    <dgm:cxn modelId="{782C7FB5-3745-47C6-AA7C-02EE57A101CA}" type="presOf" srcId="{B6E53538-AD50-4244-8111-AACD92D98E9C}" destId="{E693FAA6-C632-43E3-8076-9046D4E82BA5}" srcOrd="0" destOrd="0" presId="urn:microsoft.com/office/officeart/2005/8/layout/radial6"/>
    <dgm:cxn modelId="{1E246D16-0F22-4732-BFDD-5F834A8BAF95}" type="presOf" srcId="{A8EBCCB1-16DF-4F30-A22B-2BFECCC3CE60}" destId="{2A8C05A3-AF2C-4D9F-8303-E0D657FD5CFD}" srcOrd="0" destOrd="0" presId="urn:microsoft.com/office/officeart/2005/8/layout/radial6"/>
    <dgm:cxn modelId="{2DBF4270-0CD1-4713-A43B-C67F50193920}" type="presOf" srcId="{3282AECA-87F5-4BC9-A249-03C72DC6F63B}" destId="{9B13BE6A-8B4D-45C9-BB9C-BBA9D656A7F3}" srcOrd="0" destOrd="0" presId="urn:microsoft.com/office/officeart/2005/8/layout/radial6"/>
    <dgm:cxn modelId="{A6A5683F-B65E-493D-A17C-4A686F6F88C1}" type="presOf" srcId="{275A4453-3F1C-4EC9-BF13-4514944A52A7}" destId="{98E9E04D-144D-4F80-A9EC-A203A5C03D88}" srcOrd="0" destOrd="0" presId="urn:microsoft.com/office/officeart/2005/8/layout/radial6"/>
    <dgm:cxn modelId="{A3AACAC5-5822-453B-BF1E-67975AC5F376}" type="presOf" srcId="{C2D55F5A-E47B-4266-871F-DFC87008BB0A}" destId="{3C608D8C-E4FE-436C-989C-420FD8C62A3D}" srcOrd="0" destOrd="0" presId="urn:microsoft.com/office/officeart/2005/8/layout/radial6"/>
    <dgm:cxn modelId="{0771D92D-FC9C-4839-9B03-2FA672BC0308}" srcId="{F071862E-3BF0-44D6-B67C-B976569FC3EE}" destId="{3B987032-6750-4187-B91A-13C1307AA5E6}" srcOrd="5" destOrd="0" parTransId="{87297F49-5A68-40D8-ADFC-12B1477CC9B4}" sibTransId="{285BCE57-3F8F-44F9-8479-27AE07E0C637}"/>
    <dgm:cxn modelId="{03DCEE37-6F22-4021-89FF-D54C0A8E8641}" srcId="{D9F80EDF-926E-4465-8A41-ABA2BEDD0F16}" destId="{F071862E-3BF0-44D6-B67C-B976569FC3EE}" srcOrd="0" destOrd="0" parTransId="{24C8E100-2DCA-4396-A1B8-8EE677B08FB7}" sibTransId="{53CE403B-5F7B-4207-8715-7959C179858E}"/>
    <dgm:cxn modelId="{9CB58AD7-D791-41BB-BA2A-EAF16BC4F34C}" type="presOf" srcId="{3B987032-6750-4187-B91A-13C1307AA5E6}" destId="{24F173C6-12DA-4391-A7F7-79283D3E29BA}" srcOrd="0" destOrd="0" presId="urn:microsoft.com/office/officeart/2005/8/layout/radial6"/>
    <dgm:cxn modelId="{D9342468-50EA-4CBC-B384-F57E97A201A4}" srcId="{F071862E-3BF0-44D6-B67C-B976569FC3EE}" destId="{C2D55F5A-E47B-4266-871F-DFC87008BB0A}" srcOrd="2" destOrd="0" parTransId="{88760B40-BD0B-4BCB-B845-7C93DC34B9C8}" sibTransId="{27AB3AB0-FC1D-423A-BBF8-3F085CB218D9}"/>
    <dgm:cxn modelId="{7D6443C8-3275-4AC9-BBB6-344CDD8E6C54}" type="presOf" srcId="{285BCE57-3F8F-44F9-8479-27AE07E0C637}" destId="{B479FABF-E062-4CAE-B056-89E9E2911148}" srcOrd="0" destOrd="0" presId="urn:microsoft.com/office/officeart/2005/8/layout/radial6"/>
    <dgm:cxn modelId="{FFBEB8D6-186D-42A3-901C-B6FF70480E8E}" type="presOf" srcId="{DD7AE534-719C-4C8E-BF7E-833C4589E10C}" destId="{AF0C966E-3F55-4404-B81E-F344E4FEED06}" srcOrd="0" destOrd="0" presId="urn:microsoft.com/office/officeart/2005/8/layout/radial6"/>
    <dgm:cxn modelId="{AEA0A899-BB67-4C41-8707-75BD1499B49E}" srcId="{F071862E-3BF0-44D6-B67C-B976569FC3EE}" destId="{B6E53538-AD50-4244-8111-AACD92D98E9C}" srcOrd="4" destOrd="0" parTransId="{78274911-6EF0-4912-B929-B4DE2B53A229}" sibTransId="{DD7AE534-719C-4C8E-BF7E-833C4589E10C}"/>
    <dgm:cxn modelId="{982F20EB-3E50-4318-914A-8C077C466C25}" srcId="{F071862E-3BF0-44D6-B67C-B976569FC3EE}" destId="{BD44A537-9ABD-45FA-A86B-A08E6F8249CC}" srcOrd="3" destOrd="0" parTransId="{F213E390-E079-4893-8271-2AF3C4A30E82}" sibTransId="{3282AECA-87F5-4BC9-A249-03C72DC6F63B}"/>
    <dgm:cxn modelId="{A3876B0D-2CE7-497C-B7C2-0E60CD447E7F}" type="presOf" srcId="{27AB3AB0-FC1D-423A-BBF8-3F085CB218D9}" destId="{675C0B8A-A84B-4A1E-9BC9-04502D5F7123}" srcOrd="0" destOrd="0" presId="urn:microsoft.com/office/officeart/2005/8/layout/radial6"/>
    <dgm:cxn modelId="{406E603B-5045-4913-B6EA-83BB23C4B281}" srcId="{F071862E-3BF0-44D6-B67C-B976569FC3EE}" destId="{A8EBCCB1-16DF-4F30-A22B-2BFECCC3CE60}" srcOrd="0" destOrd="0" parTransId="{65186E20-3E25-4EF3-9F47-65947FADE14F}" sibTransId="{475BDF08-72EE-43CC-B600-21F1FEBDBCDB}"/>
    <dgm:cxn modelId="{FCBF7258-129F-476D-8795-BC9D2F0A29E5}" type="presParOf" srcId="{86E527AE-2A52-42EA-A26A-4DC6EE6E5005}" destId="{53DC34B4-B2CE-4269-B930-CDB3C206E5E1}" srcOrd="0" destOrd="0" presId="urn:microsoft.com/office/officeart/2005/8/layout/radial6"/>
    <dgm:cxn modelId="{3AE66216-0449-48FB-A7BC-C4FD579183BF}" type="presParOf" srcId="{86E527AE-2A52-42EA-A26A-4DC6EE6E5005}" destId="{2A8C05A3-AF2C-4D9F-8303-E0D657FD5CFD}" srcOrd="1" destOrd="0" presId="urn:microsoft.com/office/officeart/2005/8/layout/radial6"/>
    <dgm:cxn modelId="{608A4285-4C8F-45E1-8534-AE6CBBAD6AF1}" type="presParOf" srcId="{86E527AE-2A52-42EA-A26A-4DC6EE6E5005}" destId="{2CC9C06E-7CC9-4C72-928D-BB2A4D03C461}" srcOrd="2" destOrd="0" presId="urn:microsoft.com/office/officeart/2005/8/layout/radial6"/>
    <dgm:cxn modelId="{DD510AE7-D8EE-4E16-A87E-182199660B55}" type="presParOf" srcId="{86E527AE-2A52-42EA-A26A-4DC6EE6E5005}" destId="{A7A29E6D-30AF-4A65-B600-9E7B0F2152CC}" srcOrd="3" destOrd="0" presId="urn:microsoft.com/office/officeart/2005/8/layout/radial6"/>
    <dgm:cxn modelId="{7D1B1456-6C9F-475E-91CA-8D9058194CC2}" type="presParOf" srcId="{86E527AE-2A52-42EA-A26A-4DC6EE6E5005}" destId="{98E9E04D-144D-4F80-A9EC-A203A5C03D88}" srcOrd="4" destOrd="0" presId="urn:microsoft.com/office/officeart/2005/8/layout/radial6"/>
    <dgm:cxn modelId="{F70EC97F-6FEC-404A-B60B-3685C02F48BB}" type="presParOf" srcId="{86E527AE-2A52-42EA-A26A-4DC6EE6E5005}" destId="{72B00EE2-3605-45B2-9940-E12266FAE70A}" srcOrd="5" destOrd="0" presId="urn:microsoft.com/office/officeart/2005/8/layout/radial6"/>
    <dgm:cxn modelId="{B723D87D-41B2-4E7C-A9B2-B2E483580E0B}" type="presParOf" srcId="{86E527AE-2A52-42EA-A26A-4DC6EE6E5005}" destId="{6CDBBE0F-E99B-4F2A-A0B0-ED6F017BF4D0}" srcOrd="6" destOrd="0" presId="urn:microsoft.com/office/officeart/2005/8/layout/radial6"/>
    <dgm:cxn modelId="{C4C36E72-3CF6-46A8-AB9A-CA932CEBACA6}" type="presParOf" srcId="{86E527AE-2A52-42EA-A26A-4DC6EE6E5005}" destId="{3C608D8C-E4FE-436C-989C-420FD8C62A3D}" srcOrd="7" destOrd="0" presId="urn:microsoft.com/office/officeart/2005/8/layout/radial6"/>
    <dgm:cxn modelId="{2541343C-BA62-4075-911D-1C9EFA740104}" type="presParOf" srcId="{86E527AE-2A52-42EA-A26A-4DC6EE6E5005}" destId="{730352F3-695E-4CB9-AAEB-78C7299CF590}" srcOrd="8" destOrd="0" presId="urn:microsoft.com/office/officeart/2005/8/layout/radial6"/>
    <dgm:cxn modelId="{D93C73D9-6C42-4842-B74F-77DC5A780450}" type="presParOf" srcId="{86E527AE-2A52-42EA-A26A-4DC6EE6E5005}" destId="{675C0B8A-A84B-4A1E-9BC9-04502D5F7123}" srcOrd="9" destOrd="0" presId="urn:microsoft.com/office/officeart/2005/8/layout/radial6"/>
    <dgm:cxn modelId="{42F4C551-666E-4258-91E4-1329FA90CA49}" type="presParOf" srcId="{86E527AE-2A52-42EA-A26A-4DC6EE6E5005}" destId="{5977E5C3-CCDB-47FB-8C27-859992FF5E9A}" srcOrd="10" destOrd="0" presId="urn:microsoft.com/office/officeart/2005/8/layout/radial6"/>
    <dgm:cxn modelId="{F8340CB0-966B-461D-A4D4-E33F5C71B991}" type="presParOf" srcId="{86E527AE-2A52-42EA-A26A-4DC6EE6E5005}" destId="{5E3A2050-C9F8-48EA-A10E-4A61E2274567}" srcOrd="11" destOrd="0" presId="urn:microsoft.com/office/officeart/2005/8/layout/radial6"/>
    <dgm:cxn modelId="{87138AB9-928D-4A03-AC98-5576CD2EE9FD}" type="presParOf" srcId="{86E527AE-2A52-42EA-A26A-4DC6EE6E5005}" destId="{9B13BE6A-8B4D-45C9-BB9C-BBA9D656A7F3}" srcOrd="12" destOrd="0" presId="urn:microsoft.com/office/officeart/2005/8/layout/radial6"/>
    <dgm:cxn modelId="{E7D62DE0-415B-49A8-AB3C-A45B3A952744}" type="presParOf" srcId="{86E527AE-2A52-42EA-A26A-4DC6EE6E5005}" destId="{E693FAA6-C632-43E3-8076-9046D4E82BA5}" srcOrd="13" destOrd="0" presId="urn:microsoft.com/office/officeart/2005/8/layout/radial6"/>
    <dgm:cxn modelId="{4E47B486-312E-48D8-AB29-E9962E4BDAF8}" type="presParOf" srcId="{86E527AE-2A52-42EA-A26A-4DC6EE6E5005}" destId="{8FE61084-DF75-42AA-9DA1-1399D869CC7B}" srcOrd="14" destOrd="0" presId="urn:microsoft.com/office/officeart/2005/8/layout/radial6"/>
    <dgm:cxn modelId="{32A44C36-F2A7-4C88-8B62-F25894315A04}" type="presParOf" srcId="{86E527AE-2A52-42EA-A26A-4DC6EE6E5005}" destId="{AF0C966E-3F55-4404-B81E-F344E4FEED06}" srcOrd="15" destOrd="0" presId="urn:microsoft.com/office/officeart/2005/8/layout/radial6"/>
    <dgm:cxn modelId="{2F0C451A-0EDB-495C-A4C4-A64C8E90015D}" type="presParOf" srcId="{86E527AE-2A52-42EA-A26A-4DC6EE6E5005}" destId="{24F173C6-12DA-4391-A7F7-79283D3E29BA}" srcOrd="16" destOrd="0" presId="urn:microsoft.com/office/officeart/2005/8/layout/radial6"/>
    <dgm:cxn modelId="{7E408882-C447-4ABF-9C2A-8218EB6F6260}" type="presParOf" srcId="{86E527AE-2A52-42EA-A26A-4DC6EE6E5005}" destId="{4E8A5EF2-3AFD-4227-AE92-8B50AC64EB77}" srcOrd="17" destOrd="0" presId="urn:microsoft.com/office/officeart/2005/8/layout/radial6"/>
    <dgm:cxn modelId="{CFD30951-3F3F-4A04-ACEE-81E8E6389770}" type="presParOf" srcId="{86E527AE-2A52-42EA-A26A-4DC6EE6E5005}" destId="{B479FABF-E062-4CAE-B056-89E9E2911148}" srcOrd="18"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D57318-C527-45AC-9EE6-19BB27ED88F7}" type="doc">
      <dgm:prSet loTypeId="urn:microsoft.com/office/officeart/2009/3/layout/DescendingProcess" loCatId="process" qsTypeId="urn:microsoft.com/office/officeart/2005/8/quickstyle/simple1" qsCatId="simple" csTypeId="urn:microsoft.com/office/officeart/2005/8/colors/accent1_2" csCatId="accent1" phldr="1"/>
      <dgm:spPr/>
      <dgm:t>
        <a:bodyPr/>
        <a:lstStyle/>
        <a:p>
          <a:endParaRPr lang="en-US"/>
        </a:p>
      </dgm:t>
    </dgm:pt>
    <dgm:pt modelId="{B7C90453-F333-4155-B322-8E53FB9A26A8}">
      <dgm:prSet phldrT="[Text]" custT="1"/>
      <dgm:spPr/>
      <dgm:t>
        <a:bodyPr anchor="t"/>
        <a:lstStyle/>
        <a:p>
          <a:r>
            <a:rPr lang="en-US" sz="1100" dirty="0" smtClean="0"/>
            <a:t>Stock Value Prior to Food Safety Event</a:t>
          </a:r>
          <a:endParaRPr lang="en-US" sz="1100" dirty="0"/>
        </a:p>
      </dgm:t>
    </dgm:pt>
    <dgm:pt modelId="{D43CCE51-FDE8-436E-B16D-007A295862FF}" type="parTrans" cxnId="{1F1B0D7C-16FE-4D7F-BCE7-EE3BEC89EA7A}">
      <dgm:prSet/>
      <dgm:spPr/>
      <dgm:t>
        <a:bodyPr/>
        <a:lstStyle/>
        <a:p>
          <a:endParaRPr lang="en-US"/>
        </a:p>
      </dgm:t>
    </dgm:pt>
    <dgm:pt modelId="{EE1F3840-9F90-43E3-9B0F-47DD5D4B8075}" type="sibTrans" cxnId="{1F1B0D7C-16FE-4D7F-BCE7-EE3BEC89EA7A}">
      <dgm:prSet/>
      <dgm:spPr/>
      <dgm:t>
        <a:bodyPr/>
        <a:lstStyle/>
        <a:p>
          <a:endParaRPr lang="en-US"/>
        </a:p>
      </dgm:t>
    </dgm:pt>
    <dgm:pt modelId="{C7B9BAA3-9726-4054-B603-CC2D388E1628}">
      <dgm:prSet phldrT="[Text]" custT="1"/>
      <dgm:spPr/>
      <dgm:t>
        <a:bodyPr/>
        <a:lstStyle/>
        <a:p>
          <a:pPr algn="r"/>
          <a:r>
            <a:rPr lang="en-US" sz="900" dirty="0" smtClean="0"/>
            <a:t>Initial Announcement of Event </a:t>
          </a:r>
          <a:endParaRPr lang="en-US" sz="900" dirty="0"/>
        </a:p>
      </dgm:t>
    </dgm:pt>
    <dgm:pt modelId="{EAC7769A-0E66-4351-B582-8EE5C26C1FA6}" type="parTrans" cxnId="{934DC3CC-DE1D-4E06-A4F9-292F9A749220}">
      <dgm:prSet/>
      <dgm:spPr/>
      <dgm:t>
        <a:bodyPr/>
        <a:lstStyle/>
        <a:p>
          <a:endParaRPr lang="en-US"/>
        </a:p>
      </dgm:t>
    </dgm:pt>
    <dgm:pt modelId="{882ABA6D-B36B-4ED3-A178-794256F017EC}" type="sibTrans" cxnId="{934DC3CC-DE1D-4E06-A4F9-292F9A749220}">
      <dgm:prSet/>
      <dgm:spPr/>
      <dgm:t>
        <a:bodyPr/>
        <a:lstStyle/>
        <a:p>
          <a:endParaRPr lang="en-US"/>
        </a:p>
      </dgm:t>
    </dgm:pt>
    <dgm:pt modelId="{EDD766E4-502D-49DC-ACED-3F4D9F446624}">
      <dgm:prSet phldrT="[Text]"/>
      <dgm:spPr/>
      <dgm:t>
        <a:bodyPr/>
        <a:lstStyle/>
        <a:p>
          <a:pPr algn="l"/>
          <a:r>
            <a:rPr lang="en-US" dirty="0" smtClean="0"/>
            <a:t>Event Investigation</a:t>
          </a:r>
          <a:endParaRPr lang="en-US" dirty="0"/>
        </a:p>
      </dgm:t>
    </dgm:pt>
    <dgm:pt modelId="{09C2B4AD-065C-47F7-8928-2AB72CFC8907}" type="parTrans" cxnId="{71BCF1DE-F3F4-4C74-B6CE-60BA7B3A377D}">
      <dgm:prSet/>
      <dgm:spPr/>
      <dgm:t>
        <a:bodyPr/>
        <a:lstStyle/>
        <a:p>
          <a:endParaRPr lang="en-US"/>
        </a:p>
      </dgm:t>
    </dgm:pt>
    <dgm:pt modelId="{09DF7025-153B-4F11-A5F8-861B5139282C}" type="sibTrans" cxnId="{71BCF1DE-F3F4-4C74-B6CE-60BA7B3A377D}">
      <dgm:prSet/>
      <dgm:spPr/>
      <dgm:t>
        <a:bodyPr/>
        <a:lstStyle/>
        <a:p>
          <a:endParaRPr lang="en-US"/>
        </a:p>
      </dgm:t>
    </dgm:pt>
    <dgm:pt modelId="{8B8858F8-910F-4F98-AC2C-3D9DA04AC20A}">
      <dgm:prSet phldrT="[Text]" custT="1"/>
      <dgm:spPr/>
      <dgm:t>
        <a:bodyPr/>
        <a:lstStyle/>
        <a:p>
          <a:r>
            <a:rPr lang="en-US" sz="1600" b="1" dirty="0" smtClean="0"/>
            <a:t>Day 57</a:t>
          </a:r>
          <a:endParaRPr lang="en-US" sz="1600" b="1" dirty="0"/>
        </a:p>
      </dgm:t>
    </dgm:pt>
    <dgm:pt modelId="{75BFBD6E-81C9-4453-9F81-0A946C1FCF14}" type="parTrans" cxnId="{46BEA1C2-5467-41AA-B3A7-ECC7AAC1D6C7}">
      <dgm:prSet/>
      <dgm:spPr/>
      <dgm:t>
        <a:bodyPr/>
        <a:lstStyle/>
        <a:p>
          <a:endParaRPr lang="en-US"/>
        </a:p>
      </dgm:t>
    </dgm:pt>
    <dgm:pt modelId="{3A134D56-C0F0-4047-8E2B-D82C85A3F24A}" type="sibTrans" cxnId="{46BEA1C2-5467-41AA-B3A7-ECC7AAC1D6C7}">
      <dgm:prSet/>
      <dgm:spPr/>
      <dgm:t>
        <a:bodyPr/>
        <a:lstStyle/>
        <a:p>
          <a:endParaRPr lang="en-US"/>
        </a:p>
      </dgm:t>
    </dgm:pt>
    <dgm:pt modelId="{961D45AB-50F5-4444-B4BF-F7A93311FD98}" type="pres">
      <dgm:prSet presAssocID="{77D57318-C527-45AC-9EE6-19BB27ED88F7}" presName="Name0" presStyleCnt="0">
        <dgm:presLayoutVars>
          <dgm:chMax val="7"/>
          <dgm:chPref val="5"/>
        </dgm:presLayoutVars>
      </dgm:prSet>
      <dgm:spPr/>
      <dgm:t>
        <a:bodyPr/>
        <a:lstStyle/>
        <a:p>
          <a:endParaRPr lang="en-US"/>
        </a:p>
      </dgm:t>
    </dgm:pt>
    <dgm:pt modelId="{060356F2-0467-4818-8513-541CA3B97922}" type="pres">
      <dgm:prSet presAssocID="{77D57318-C527-45AC-9EE6-19BB27ED88F7}" presName="arrowNode" presStyleLbl="node1" presStyleIdx="0" presStyleCnt="1" custAng="679169" custLinFactNeighborX="-709" custLinFactNeighborY="585"/>
      <dgm:spPr/>
    </dgm:pt>
    <dgm:pt modelId="{0F0C33DE-858D-4F16-9744-CB220E40E19C}" type="pres">
      <dgm:prSet presAssocID="{B7C90453-F333-4155-B322-8E53FB9A26A8}" presName="txNode1" presStyleLbl="revTx" presStyleIdx="0" presStyleCnt="4" custScaleY="118594" custLinFactNeighborX="55578" custLinFactNeighborY="-7300">
        <dgm:presLayoutVars>
          <dgm:bulletEnabled val="1"/>
        </dgm:presLayoutVars>
      </dgm:prSet>
      <dgm:spPr/>
      <dgm:t>
        <a:bodyPr/>
        <a:lstStyle/>
        <a:p>
          <a:endParaRPr lang="en-US"/>
        </a:p>
      </dgm:t>
    </dgm:pt>
    <dgm:pt modelId="{6D39F282-D36B-430D-96AF-319ABBD7E830}" type="pres">
      <dgm:prSet presAssocID="{C7B9BAA3-9726-4054-B603-CC2D388E1628}" presName="txNode2" presStyleLbl="revTx" presStyleIdx="1" presStyleCnt="4" custScaleX="50275" custScaleY="136250" custLinFactNeighborX="-92017" custLinFactNeighborY="64568">
        <dgm:presLayoutVars>
          <dgm:bulletEnabled val="1"/>
        </dgm:presLayoutVars>
      </dgm:prSet>
      <dgm:spPr/>
      <dgm:t>
        <a:bodyPr/>
        <a:lstStyle/>
        <a:p>
          <a:endParaRPr lang="en-US"/>
        </a:p>
      </dgm:t>
    </dgm:pt>
    <dgm:pt modelId="{E81AE280-8A03-4CE3-A370-9463BEDA4599}" type="pres">
      <dgm:prSet presAssocID="{882ABA6D-B36B-4ED3-A178-794256F017EC}" presName="dotNode2" presStyleCnt="0"/>
      <dgm:spPr/>
    </dgm:pt>
    <dgm:pt modelId="{8335D1C3-BF21-4BFD-B4D0-47BB31E5BC3C}" type="pres">
      <dgm:prSet presAssocID="{882ABA6D-B36B-4ED3-A178-794256F017EC}" presName="dotRepeatNode" presStyleLbl="fgShp" presStyleIdx="0" presStyleCnt="2" custLinFactX="61745" custLinFactNeighborX="100000" custLinFactNeighborY="-35801"/>
      <dgm:spPr/>
      <dgm:t>
        <a:bodyPr/>
        <a:lstStyle/>
        <a:p>
          <a:endParaRPr lang="en-US"/>
        </a:p>
      </dgm:t>
    </dgm:pt>
    <dgm:pt modelId="{7C893616-5C7C-4887-A692-D4475963DC2A}" type="pres">
      <dgm:prSet presAssocID="{EDD766E4-502D-49DC-ACED-3F4D9F446624}" presName="txNode3" presStyleLbl="revTx" presStyleIdx="2" presStyleCnt="4" custScaleX="64056" custLinFactX="3883" custLinFactNeighborX="100000" custLinFactNeighborY="-2837">
        <dgm:presLayoutVars>
          <dgm:bulletEnabled val="1"/>
        </dgm:presLayoutVars>
      </dgm:prSet>
      <dgm:spPr/>
      <dgm:t>
        <a:bodyPr/>
        <a:lstStyle/>
        <a:p>
          <a:endParaRPr lang="en-US"/>
        </a:p>
      </dgm:t>
    </dgm:pt>
    <dgm:pt modelId="{6C5F5372-D47F-4921-AF29-D1CE034A1DB1}" type="pres">
      <dgm:prSet presAssocID="{09DF7025-153B-4F11-A5F8-861B5139282C}" presName="dotNode3" presStyleCnt="0"/>
      <dgm:spPr/>
    </dgm:pt>
    <dgm:pt modelId="{2DFABE06-E175-457F-A922-7D77D317384F}" type="pres">
      <dgm:prSet presAssocID="{09DF7025-153B-4F11-A5F8-861B5139282C}" presName="dotRepeatNode" presStyleLbl="fgShp" presStyleIdx="1" presStyleCnt="2" custFlipHor="1" custScaleX="137930" custScaleY="150426" custLinFactNeighborX="-82476"/>
      <dgm:spPr/>
      <dgm:t>
        <a:bodyPr/>
        <a:lstStyle/>
        <a:p>
          <a:endParaRPr lang="en-US"/>
        </a:p>
      </dgm:t>
    </dgm:pt>
    <dgm:pt modelId="{0050F358-B260-40F4-AC92-E241AAA8889E}" type="pres">
      <dgm:prSet presAssocID="{8B8858F8-910F-4F98-AC2C-3D9DA04AC20A}" presName="txNode4" presStyleLbl="revTx" presStyleIdx="3" presStyleCnt="4" custScaleX="56343" custScaleY="53718" custLinFactNeighborX="-14853" custLinFactNeighborY="14184">
        <dgm:presLayoutVars>
          <dgm:bulletEnabled val="1"/>
        </dgm:presLayoutVars>
      </dgm:prSet>
      <dgm:spPr/>
      <dgm:t>
        <a:bodyPr/>
        <a:lstStyle/>
        <a:p>
          <a:endParaRPr lang="en-US"/>
        </a:p>
      </dgm:t>
    </dgm:pt>
  </dgm:ptLst>
  <dgm:cxnLst>
    <dgm:cxn modelId="{1F1B0D7C-16FE-4D7F-BCE7-EE3BEC89EA7A}" srcId="{77D57318-C527-45AC-9EE6-19BB27ED88F7}" destId="{B7C90453-F333-4155-B322-8E53FB9A26A8}" srcOrd="0" destOrd="0" parTransId="{D43CCE51-FDE8-436E-B16D-007A295862FF}" sibTransId="{EE1F3840-9F90-43E3-9B0F-47DD5D4B8075}"/>
    <dgm:cxn modelId="{C74175CE-8A1B-4139-ABD0-6C256BAD283F}" type="presOf" srcId="{882ABA6D-B36B-4ED3-A178-794256F017EC}" destId="{8335D1C3-BF21-4BFD-B4D0-47BB31E5BC3C}" srcOrd="0" destOrd="0" presId="urn:microsoft.com/office/officeart/2009/3/layout/DescendingProcess"/>
    <dgm:cxn modelId="{71BCF1DE-F3F4-4C74-B6CE-60BA7B3A377D}" srcId="{77D57318-C527-45AC-9EE6-19BB27ED88F7}" destId="{EDD766E4-502D-49DC-ACED-3F4D9F446624}" srcOrd="2" destOrd="0" parTransId="{09C2B4AD-065C-47F7-8928-2AB72CFC8907}" sibTransId="{09DF7025-153B-4F11-A5F8-861B5139282C}"/>
    <dgm:cxn modelId="{712016C3-D407-4114-B28E-9D96715ADECD}" type="presOf" srcId="{C7B9BAA3-9726-4054-B603-CC2D388E1628}" destId="{6D39F282-D36B-430D-96AF-319ABBD7E830}" srcOrd="0" destOrd="0" presId="urn:microsoft.com/office/officeart/2009/3/layout/DescendingProcess"/>
    <dgm:cxn modelId="{934DC3CC-DE1D-4E06-A4F9-292F9A749220}" srcId="{77D57318-C527-45AC-9EE6-19BB27ED88F7}" destId="{C7B9BAA3-9726-4054-B603-CC2D388E1628}" srcOrd="1" destOrd="0" parTransId="{EAC7769A-0E66-4351-B582-8EE5C26C1FA6}" sibTransId="{882ABA6D-B36B-4ED3-A178-794256F017EC}"/>
    <dgm:cxn modelId="{F3375E83-A19F-4D21-90BA-87754E9BC463}" type="presOf" srcId="{EDD766E4-502D-49DC-ACED-3F4D9F446624}" destId="{7C893616-5C7C-4887-A692-D4475963DC2A}" srcOrd="0" destOrd="0" presId="urn:microsoft.com/office/officeart/2009/3/layout/DescendingProcess"/>
    <dgm:cxn modelId="{B6CBCE08-D024-4E9B-B6F6-F9CB23BF0637}" type="presOf" srcId="{B7C90453-F333-4155-B322-8E53FB9A26A8}" destId="{0F0C33DE-858D-4F16-9744-CB220E40E19C}" srcOrd="0" destOrd="0" presId="urn:microsoft.com/office/officeart/2009/3/layout/DescendingProcess"/>
    <dgm:cxn modelId="{46BEA1C2-5467-41AA-B3A7-ECC7AAC1D6C7}" srcId="{77D57318-C527-45AC-9EE6-19BB27ED88F7}" destId="{8B8858F8-910F-4F98-AC2C-3D9DA04AC20A}" srcOrd="3" destOrd="0" parTransId="{75BFBD6E-81C9-4453-9F81-0A946C1FCF14}" sibTransId="{3A134D56-C0F0-4047-8E2B-D82C85A3F24A}"/>
    <dgm:cxn modelId="{46FE1BBA-0589-458B-ABC3-2E830D738878}" type="presOf" srcId="{8B8858F8-910F-4F98-AC2C-3D9DA04AC20A}" destId="{0050F358-B260-40F4-AC92-E241AAA8889E}" srcOrd="0" destOrd="0" presId="urn:microsoft.com/office/officeart/2009/3/layout/DescendingProcess"/>
    <dgm:cxn modelId="{79B4AC6F-2C9A-4086-BB4B-534426C48291}" type="presOf" srcId="{77D57318-C527-45AC-9EE6-19BB27ED88F7}" destId="{961D45AB-50F5-4444-B4BF-F7A93311FD98}" srcOrd="0" destOrd="0" presId="urn:microsoft.com/office/officeart/2009/3/layout/DescendingProcess"/>
    <dgm:cxn modelId="{50B63189-D5FA-4DFE-8269-8369D150EEDE}" type="presOf" srcId="{09DF7025-153B-4F11-A5F8-861B5139282C}" destId="{2DFABE06-E175-457F-A922-7D77D317384F}" srcOrd="0" destOrd="0" presId="urn:microsoft.com/office/officeart/2009/3/layout/DescendingProcess"/>
    <dgm:cxn modelId="{7CC0D860-1EB7-4D92-8BC9-D6B2427DF928}" type="presParOf" srcId="{961D45AB-50F5-4444-B4BF-F7A93311FD98}" destId="{060356F2-0467-4818-8513-541CA3B97922}" srcOrd="0" destOrd="0" presId="urn:microsoft.com/office/officeart/2009/3/layout/DescendingProcess"/>
    <dgm:cxn modelId="{7A374292-FCCC-4E36-AAFD-DFC5EE446D8E}" type="presParOf" srcId="{961D45AB-50F5-4444-B4BF-F7A93311FD98}" destId="{0F0C33DE-858D-4F16-9744-CB220E40E19C}" srcOrd="1" destOrd="0" presId="urn:microsoft.com/office/officeart/2009/3/layout/DescendingProcess"/>
    <dgm:cxn modelId="{F507C50C-CBE0-4E6B-A0C7-DE5100964B31}" type="presParOf" srcId="{961D45AB-50F5-4444-B4BF-F7A93311FD98}" destId="{6D39F282-D36B-430D-96AF-319ABBD7E830}" srcOrd="2" destOrd="0" presId="urn:microsoft.com/office/officeart/2009/3/layout/DescendingProcess"/>
    <dgm:cxn modelId="{076F2FC2-E674-4DA1-8920-E378F3ECCC4B}" type="presParOf" srcId="{961D45AB-50F5-4444-B4BF-F7A93311FD98}" destId="{E81AE280-8A03-4CE3-A370-9463BEDA4599}" srcOrd="3" destOrd="0" presId="urn:microsoft.com/office/officeart/2009/3/layout/DescendingProcess"/>
    <dgm:cxn modelId="{195A5D39-DBA9-4877-AA7D-5016A1365C7F}" type="presParOf" srcId="{E81AE280-8A03-4CE3-A370-9463BEDA4599}" destId="{8335D1C3-BF21-4BFD-B4D0-47BB31E5BC3C}" srcOrd="0" destOrd="0" presId="urn:microsoft.com/office/officeart/2009/3/layout/DescendingProcess"/>
    <dgm:cxn modelId="{A0D03CDC-B333-4730-BE12-8B1A18BCDD4D}" type="presParOf" srcId="{961D45AB-50F5-4444-B4BF-F7A93311FD98}" destId="{7C893616-5C7C-4887-A692-D4475963DC2A}" srcOrd="4" destOrd="0" presId="urn:microsoft.com/office/officeart/2009/3/layout/DescendingProcess"/>
    <dgm:cxn modelId="{82C60FCA-11B4-4CA2-BB83-7FD776A753AA}" type="presParOf" srcId="{961D45AB-50F5-4444-B4BF-F7A93311FD98}" destId="{6C5F5372-D47F-4921-AF29-D1CE034A1DB1}" srcOrd="5" destOrd="0" presId="urn:microsoft.com/office/officeart/2009/3/layout/DescendingProcess"/>
    <dgm:cxn modelId="{2F640521-F0C3-49AC-85BA-5F3DA22B657C}" type="presParOf" srcId="{6C5F5372-D47F-4921-AF29-D1CE034A1DB1}" destId="{2DFABE06-E175-457F-A922-7D77D317384F}" srcOrd="0" destOrd="0" presId="urn:microsoft.com/office/officeart/2009/3/layout/DescendingProcess"/>
    <dgm:cxn modelId="{FD014BD4-8CFD-4506-A6B2-9A20FB726E8E}" type="presParOf" srcId="{961D45AB-50F5-4444-B4BF-F7A93311FD98}" destId="{0050F358-B260-40F4-AC92-E241AAA8889E}" srcOrd="6" destOrd="0" presId="urn:microsoft.com/office/officeart/2009/3/layout/Descending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764067-47B0-4EA2-B145-8BE9CADB98E3}" type="doc">
      <dgm:prSet loTypeId="urn:microsoft.com/office/officeart/2005/8/layout/arrow2" loCatId="process" qsTypeId="urn:microsoft.com/office/officeart/2005/8/quickstyle/simple1" qsCatId="simple" csTypeId="urn:microsoft.com/office/officeart/2005/8/colors/accent1_2" csCatId="accent1" phldr="1"/>
      <dgm:spPr/>
    </dgm:pt>
    <dgm:pt modelId="{DB34F8DE-516C-4381-8B80-172BB37E53C9}">
      <dgm:prSet phldrT="[Text]" custT="1"/>
      <dgm:spPr/>
      <dgm:t>
        <a:bodyPr/>
        <a:lstStyle/>
        <a:p>
          <a:r>
            <a:rPr lang="en-US" sz="1100" dirty="0" smtClean="0"/>
            <a:t>CAR Values Rise</a:t>
          </a:r>
          <a:endParaRPr lang="en-US" sz="1100" dirty="0"/>
        </a:p>
      </dgm:t>
    </dgm:pt>
    <dgm:pt modelId="{28270EDB-2D8F-46CF-AF8C-395994967E23}" type="parTrans" cxnId="{3F9B25FC-C1C9-416D-916D-EA6E5E5C419F}">
      <dgm:prSet/>
      <dgm:spPr/>
      <dgm:t>
        <a:bodyPr/>
        <a:lstStyle/>
        <a:p>
          <a:endParaRPr lang="en-US"/>
        </a:p>
      </dgm:t>
    </dgm:pt>
    <dgm:pt modelId="{2DCC3995-5981-4AF1-8A7B-E8E24B4D5E06}" type="sibTrans" cxnId="{3F9B25FC-C1C9-416D-916D-EA6E5E5C419F}">
      <dgm:prSet/>
      <dgm:spPr/>
      <dgm:t>
        <a:bodyPr/>
        <a:lstStyle/>
        <a:p>
          <a:endParaRPr lang="en-US"/>
        </a:p>
      </dgm:t>
    </dgm:pt>
    <dgm:pt modelId="{F942AABA-3D17-48D1-B9A2-AB3AA8DBC266}">
      <dgm:prSet phldrT="[Text]" custT="1"/>
      <dgm:spPr/>
      <dgm:t>
        <a:bodyPr/>
        <a:lstStyle/>
        <a:p>
          <a:r>
            <a:rPr lang="en-US" sz="1100" dirty="0" smtClean="0"/>
            <a:t>Continue to rise</a:t>
          </a:r>
          <a:endParaRPr lang="en-US" sz="1100" dirty="0"/>
        </a:p>
      </dgm:t>
    </dgm:pt>
    <dgm:pt modelId="{7E69B695-A9E6-4889-ADFD-322CE1AFDE17}" type="parTrans" cxnId="{DE5E9720-FB1B-49FC-86B1-09C4EF670F54}">
      <dgm:prSet/>
      <dgm:spPr/>
      <dgm:t>
        <a:bodyPr/>
        <a:lstStyle/>
        <a:p>
          <a:endParaRPr lang="en-US"/>
        </a:p>
      </dgm:t>
    </dgm:pt>
    <dgm:pt modelId="{A84776E4-2615-4611-8FC2-EC245FA69476}" type="sibTrans" cxnId="{DE5E9720-FB1B-49FC-86B1-09C4EF670F54}">
      <dgm:prSet/>
      <dgm:spPr/>
      <dgm:t>
        <a:bodyPr/>
        <a:lstStyle/>
        <a:p>
          <a:endParaRPr lang="en-US"/>
        </a:p>
      </dgm:t>
    </dgm:pt>
    <dgm:pt modelId="{FF817F28-4FC4-466A-BDE8-EDB886C5195F}">
      <dgm:prSet phldrT="[Text]" custT="1"/>
      <dgm:spPr/>
      <dgm:t>
        <a:bodyPr/>
        <a:lstStyle/>
        <a:p>
          <a:r>
            <a:rPr lang="en-US" sz="1600" b="1" dirty="0" smtClean="0"/>
            <a:t>Day 264 </a:t>
          </a:r>
          <a:r>
            <a:rPr lang="en-US" sz="1100" dirty="0" smtClean="0"/>
            <a:t>Pre-Event Values</a:t>
          </a:r>
          <a:endParaRPr lang="en-US" sz="1100" dirty="0"/>
        </a:p>
      </dgm:t>
    </dgm:pt>
    <dgm:pt modelId="{A571C7EF-20AB-497F-90DB-3D450C8AF1EE}" type="parTrans" cxnId="{78B840A3-6947-4B02-ADE1-F3F90BD0B2E5}">
      <dgm:prSet/>
      <dgm:spPr/>
      <dgm:t>
        <a:bodyPr/>
        <a:lstStyle/>
        <a:p>
          <a:endParaRPr lang="en-US"/>
        </a:p>
      </dgm:t>
    </dgm:pt>
    <dgm:pt modelId="{696C4871-6865-4822-9CE5-4BAFF2762605}" type="sibTrans" cxnId="{78B840A3-6947-4B02-ADE1-F3F90BD0B2E5}">
      <dgm:prSet/>
      <dgm:spPr/>
      <dgm:t>
        <a:bodyPr/>
        <a:lstStyle/>
        <a:p>
          <a:endParaRPr lang="en-US"/>
        </a:p>
      </dgm:t>
    </dgm:pt>
    <dgm:pt modelId="{3FDF2105-CA68-4525-8367-792B0A24DA79}" type="pres">
      <dgm:prSet presAssocID="{43764067-47B0-4EA2-B145-8BE9CADB98E3}" presName="arrowDiagram" presStyleCnt="0">
        <dgm:presLayoutVars>
          <dgm:chMax val="5"/>
          <dgm:dir/>
          <dgm:resizeHandles val="exact"/>
        </dgm:presLayoutVars>
      </dgm:prSet>
      <dgm:spPr/>
    </dgm:pt>
    <dgm:pt modelId="{BAA6F172-142F-43FB-96CC-7D0198CE847E}" type="pres">
      <dgm:prSet presAssocID="{43764067-47B0-4EA2-B145-8BE9CADB98E3}" presName="arrow" presStyleLbl="bgShp" presStyleIdx="0" presStyleCnt="1" custAng="191756" custLinFactNeighborX="17050" custLinFactNeighborY="-8498"/>
      <dgm:spPr/>
    </dgm:pt>
    <dgm:pt modelId="{22EF5984-FB7C-45F5-9BB9-EBA8303830AB}" type="pres">
      <dgm:prSet presAssocID="{43764067-47B0-4EA2-B145-8BE9CADB98E3}" presName="arrowDiagram3" presStyleCnt="0"/>
      <dgm:spPr/>
    </dgm:pt>
    <dgm:pt modelId="{5EE2FEDE-CC0E-4D34-A4D8-B2856096B05C}" type="pres">
      <dgm:prSet presAssocID="{DB34F8DE-516C-4381-8B80-172BB37E53C9}" presName="bullet3a" presStyleLbl="node1" presStyleIdx="0" presStyleCnt="3" custLinFactX="246543" custLinFactNeighborX="300000" custLinFactNeighborY="-51099"/>
      <dgm:spPr/>
    </dgm:pt>
    <dgm:pt modelId="{90682AD8-6018-40F4-A8E3-D97399480023}" type="pres">
      <dgm:prSet presAssocID="{DB34F8DE-516C-4381-8B80-172BB37E53C9}" presName="textBox3a" presStyleLbl="revTx" presStyleIdx="0" presStyleCnt="3" custLinFactNeighborX="74277" custLinFactNeighborY="-9078">
        <dgm:presLayoutVars>
          <dgm:bulletEnabled val="1"/>
        </dgm:presLayoutVars>
      </dgm:prSet>
      <dgm:spPr/>
      <dgm:t>
        <a:bodyPr/>
        <a:lstStyle/>
        <a:p>
          <a:endParaRPr lang="en-US"/>
        </a:p>
      </dgm:t>
    </dgm:pt>
    <dgm:pt modelId="{B4D0419C-9044-4930-8EF5-42C0E327E1A7}" type="pres">
      <dgm:prSet presAssocID="{F942AABA-3D17-48D1-B9A2-AB3AA8DBC266}" presName="bullet3b" presStyleLbl="node1" presStyleIdx="1" presStyleCnt="3" custLinFactX="200000" custLinFactNeighborX="226382" custLinFactNeighborY="-38762"/>
      <dgm:spPr/>
    </dgm:pt>
    <dgm:pt modelId="{71457468-D992-4273-8CF7-C5721EAC1740}" type="pres">
      <dgm:prSet presAssocID="{F942AABA-3D17-48D1-B9A2-AB3AA8DBC266}" presName="textBox3b" presStyleLbl="revTx" presStyleIdx="1" presStyleCnt="3" custScaleY="44650" custLinFactNeighborX="14758" custLinFactNeighborY="-81083">
        <dgm:presLayoutVars>
          <dgm:bulletEnabled val="1"/>
        </dgm:presLayoutVars>
      </dgm:prSet>
      <dgm:spPr/>
      <dgm:t>
        <a:bodyPr/>
        <a:lstStyle/>
        <a:p>
          <a:endParaRPr lang="en-US"/>
        </a:p>
      </dgm:t>
    </dgm:pt>
    <dgm:pt modelId="{956A1084-ACC3-4E6F-B85F-8DDF659FDAD5}" type="pres">
      <dgm:prSet presAssocID="{FF817F28-4FC4-466A-BDE8-EDB886C5195F}" presName="bullet3c" presStyleLbl="node1" presStyleIdx="2" presStyleCnt="3" custLinFactX="200000" custLinFactNeighborX="279277" custLinFactNeighborY="-28599"/>
      <dgm:spPr/>
    </dgm:pt>
    <dgm:pt modelId="{17E91EA3-1908-4E62-9402-85DF0B582B97}" type="pres">
      <dgm:prSet presAssocID="{FF817F28-4FC4-466A-BDE8-EDB886C5195F}" presName="textBox3c" presStyleLbl="revTx" presStyleIdx="2" presStyleCnt="3" custScaleX="128093" custScaleY="41213" custLinFactNeighborX="84383" custLinFactNeighborY="2492">
        <dgm:presLayoutVars>
          <dgm:bulletEnabled val="1"/>
        </dgm:presLayoutVars>
      </dgm:prSet>
      <dgm:spPr/>
      <dgm:t>
        <a:bodyPr/>
        <a:lstStyle/>
        <a:p>
          <a:endParaRPr lang="en-US"/>
        </a:p>
      </dgm:t>
    </dgm:pt>
  </dgm:ptLst>
  <dgm:cxnLst>
    <dgm:cxn modelId="{DE5E9720-FB1B-49FC-86B1-09C4EF670F54}" srcId="{43764067-47B0-4EA2-B145-8BE9CADB98E3}" destId="{F942AABA-3D17-48D1-B9A2-AB3AA8DBC266}" srcOrd="1" destOrd="0" parTransId="{7E69B695-A9E6-4889-ADFD-322CE1AFDE17}" sibTransId="{A84776E4-2615-4611-8FC2-EC245FA69476}"/>
    <dgm:cxn modelId="{F69458BB-B203-4B5E-8286-7F66A9CAC578}" type="presOf" srcId="{DB34F8DE-516C-4381-8B80-172BB37E53C9}" destId="{90682AD8-6018-40F4-A8E3-D97399480023}" srcOrd="0" destOrd="0" presId="urn:microsoft.com/office/officeart/2005/8/layout/arrow2"/>
    <dgm:cxn modelId="{3A6DAE00-C47F-4CEE-97BA-BEB243023487}" type="presOf" srcId="{FF817F28-4FC4-466A-BDE8-EDB886C5195F}" destId="{17E91EA3-1908-4E62-9402-85DF0B582B97}" srcOrd="0" destOrd="0" presId="urn:microsoft.com/office/officeart/2005/8/layout/arrow2"/>
    <dgm:cxn modelId="{0B1C837B-15EB-410D-86CF-5163821E339A}" type="presOf" srcId="{F942AABA-3D17-48D1-B9A2-AB3AA8DBC266}" destId="{71457468-D992-4273-8CF7-C5721EAC1740}" srcOrd="0" destOrd="0" presId="urn:microsoft.com/office/officeart/2005/8/layout/arrow2"/>
    <dgm:cxn modelId="{63FA1D2C-59D5-40DF-AE60-6C562B72A515}" type="presOf" srcId="{43764067-47B0-4EA2-B145-8BE9CADB98E3}" destId="{3FDF2105-CA68-4525-8367-792B0A24DA79}" srcOrd="0" destOrd="0" presId="urn:microsoft.com/office/officeart/2005/8/layout/arrow2"/>
    <dgm:cxn modelId="{78B840A3-6947-4B02-ADE1-F3F90BD0B2E5}" srcId="{43764067-47B0-4EA2-B145-8BE9CADB98E3}" destId="{FF817F28-4FC4-466A-BDE8-EDB886C5195F}" srcOrd="2" destOrd="0" parTransId="{A571C7EF-20AB-497F-90DB-3D450C8AF1EE}" sibTransId="{696C4871-6865-4822-9CE5-4BAFF2762605}"/>
    <dgm:cxn modelId="{3F9B25FC-C1C9-416D-916D-EA6E5E5C419F}" srcId="{43764067-47B0-4EA2-B145-8BE9CADB98E3}" destId="{DB34F8DE-516C-4381-8B80-172BB37E53C9}" srcOrd="0" destOrd="0" parTransId="{28270EDB-2D8F-46CF-AF8C-395994967E23}" sibTransId="{2DCC3995-5981-4AF1-8A7B-E8E24B4D5E06}"/>
    <dgm:cxn modelId="{F371A2E2-4237-496C-978E-820821DE7A6B}" type="presParOf" srcId="{3FDF2105-CA68-4525-8367-792B0A24DA79}" destId="{BAA6F172-142F-43FB-96CC-7D0198CE847E}" srcOrd="0" destOrd="0" presId="urn:microsoft.com/office/officeart/2005/8/layout/arrow2"/>
    <dgm:cxn modelId="{C1B6FBB1-836E-4BEF-BA8D-E19BBDF87E66}" type="presParOf" srcId="{3FDF2105-CA68-4525-8367-792B0A24DA79}" destId="{22EF5984-FB7C-45F5-9BB9-EBA8303830AB}" srcOrd="1" destOrd="0" presId="urn:microsoft.com/office/officeart/2005/8/layout/arrow2"/>
    <dgm:cxn modelId="{04133F36-A1A2-4B7D-B8BC-5E3FC2FC296A}" type="presParOf" srcId="{22EF5984-FB7C-45F5-9BB9-EBA8303830AB}" destId="{5EE2FEDE-CC0E-4D34-A4D8-B2856096B05C}" srcOrd="0" destOrd="0" presId="urn:microsoft.com/office/officeart/2005/8/layout/arrow2"/>
    <dgm:cxn modelId="{81DB4D1B-D50E-42C0-BEB2-2F2CA5F36DE8}" type="presParOf" srcId="{22EF5984-FB7C-45F5-9BB9-EBA8303830AB}" destId="{90682AD8-6018-40F4-A8E3-D97399480023}" srcOrd="1" destOrd="0" presId="urn:microsoft.com/office/officeart/2005/8/layout/arrow2"/>
    <dgm:cxn modelId="{1EDE55F8-D08D-40D7-9548-FC8F0E2481DD}" type="presParOf" srcId="{22EF5984-FB7C-45F5-9BB9-EBA8303830AB}" destId="{B4D0419C-9044-4930-8EF5-42C0E327E1A7}" srcOrd="2" destOrd="0" presId="urn:microsoft.com/office/officeart/2005/8/layout/arrow2"/>
    <dgm:cxn modelId="{C39DAADF-E7AC-4438-B463-1E675DE79E28}" type="presParOf" srcId="{22EF5984-FB7C-45F5-9BB9-EBA8303830AB}" destId="{71457468-D992-4273-8CF7-C5721EAC1740}" srcOrd="3" destOrd="0" presId="urn:microsoft.com/office/officeart/2005/8/layout/arrow2"/>
    <dgm:cxn modelId="{8D3A08F9-E94A-452B-BD5B-FE6BF092A2A9}" type="presParOf" srcId="{22EF5984-FB7C-45F5-9BB9-EBA8303830AB}" destId="{956A1084-ACC3-4E6F-B85F-8DDF659FDAD5}" srcOrd="4" destOrd="0" presId="urn:microsoft.com/office/officeart/2005/8/layout/arrow2"/>
    <dgm:cxn modelId="{3EDE72B0-8010-4BD7-9176-99B4820216F1}" type="presParOf" srcId="{22EF5984-FB7C-45F5-9BB9-EBA8303830AB}" destId="{17E91EA3-1908-4E62-9402-85DF0B582B97}" srcOrd="5" destOrd="0" presId="urn:microsoft.com/office/officeart/2005/8/layout/arrow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7530DE-6D37-47CB-950B-507CA1604D34}">
      <dsp:nvSpPr>
        <dsp:cNvPr id="0" name=""/>
        <dsp:cNvSpPr/>
      </dsp:nvSpPr>
      <dsp:spPr>
        <a:xfrm>
          <a:off x="2608121" y="2112821"/>
          <a:ext cx="1413157" cy="141315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r>
            <a:rPr lang="en-US" sz="2900" kern="1200" dirty="0" smtClean="0"/>
            <a:t>Food Safety</a:t>
          </a:r>
          <a:endParaRPr lang="en-US" sz="2900" kern="1200" dirty="0"/>
        </a:p>
      </dsp:txBody>
      <dsp:txXfrm>
        <a:off x="2815073" y="2319773"/>
        <a:ext cx="999253" cy="999253"/>
      </dsp:txXfrm>
    </dsp:sp>
    <dsp:sp modelId="{1CC006E5-873E-4B92-9011-5EA8882F0EDD}">
      <dsp:nvSpPr>
        <dsp:cNvPr id="0" name=""/>
        <dsp:cNvSpPr/>
      </dsp:nvSpPr>
      <dsp:spPr>
        <a:xfrm rot="16200000">
          <a:off x="3097242" y="1474596"/>
          <a:ext cx="434914" cy="48047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3162479" y="1635928"/>
        <a:ext cx="304440" cy="288283"/>
      </dsp:txXfrm>
    </dsp:sp>
    <dsp:sp modelId="{A04E30A8-2B79-48FE-B27C-FB19D2202126}">
      <dsp:nvSpPr>
        <dsp:cNvPr id="0" name=""/>
        <dsp:cNvSpPr/>
      </dsp:nvSpPr>
      <dsp:spPr>
        <a:xfrm>
          <a:off x="2678778" y="20385"/>
          <a:ext cx="1271842" cy="127184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Shrink/Loss</a:t>
          </a:r>
          <a:endParaRPr lang="en-US" sz="1200" kern="1200" dirty="0"/>
        </a:p>
      </dsp:txBody>
      <dsp:txXfrm>
        <a:off x="2865035" y="206642"/>
        <a:ext cx="899328" cy="899328"/>
      </dsp:txXfrm>
    </dsp:sp>
    <dsp:sp modelId="{393A91BA-1635-4884-AE7E-E63D5731B1EA}">
      <dsp:nvSpPr>
        <dsp:cNvPr id="0" name=""/>
        <dsp:cNvSpPr/>
      </dsp:nvSpPr>
      <dsp:spPr>
        <a:xfrm rot="18900000">
          <a:off x="3878289" y="1798116"/>
          <a:ext cx="434914" cy="48047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3897396" y="1940341"/>
        <a:ext cx="304440" cy="288283"/>
      </dsp:txXfrm>
    </dsp:sp>
    <dsp:sp modelId="{43E90097-9E01-400D-9E87-712F231351EF}">
      <dsp:nvSpPr>
        <dsp:cNvPr id="0" name=""/>
        <dsp:cNvSpPr/>
      </dsp:nvSpPr>
      <dsp:spPr>
        <a:xfrm>
          <a:off x="4208317" y="653940"/>
          <a:ext cx="1271842" cy="127184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Labor</a:t>
          </a:r>
          <a:endParaRPr lang="en-US" sz="1200" kern="1200" dirty="0"/>
        </a:p>
      </dsp:txBody>
      <dsp:txXfrm>
        <a:off x="4394574" y="840197"/>
        <a:ext cx="899328" cy="899328"/>
      </dsp:txXfrm>
    </dsp:sp>
    <dsp:sp modelId="{62E437A1-C097-4114-A5A4-7E3EC2B0EA9B}">
      <dsp:nvSpPr>
        <dsp:cNvPr id="0" name=""/>
        <dsp:cNvSpPr/>
      </dsp:nvSpPr>
      <dsp:spPr>
        <a:xfrm>
          <a:off x="4201809" y="2579163"/>
          <a:ext cx="434914" cy="48047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4201809" y="2675258"/>
        <a:ext cx="304440" cy="288283"/>
      </dsp:txXfrm>
    </dsp:sp>
    <dsp:sp modelId="{668D5F06-5B46-4613-AF9B-1009C2979E52}">
      <dsp:nvSpPr>
        <dsp:cNvPr id="0" name=""/>
        <dsp:cNvSpPr/>
      </dsp:nvSpPr>
      <dsp:spPr>
        <a:xfrm>
          <a:off x="4841872" y="2183478"/>
          <a:ext cx="1271842" cy="127184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EBITDA</a:t>
          </a:r>
          <a:endParaRPr lang="en-US" sz="1200" kern="1200" dirty="0"/>
        </a:p>
      </dsp:txBody>
      <dsp:txXfrm>
        <a:off x="5028129" y="2369735"/>
        <a:ext cx="899328" cy="899328"/>
      </dsp:txXfrm>
    </dsp:sp>
    <dsp:sp modelId="{3952BF80-1670-4C3D-AFFE-7E03EDFF9FD9}">
      <dsp:nvSpPr>
        <dsp:cNvPr id="0" name=""/>
        <dsp:cNvSpPr/>
      </dsp:nvSpPr>
      <dsp:spPr>
        <a:xfrm rot="2700000">
          <a:off x="3878289" y="3360209"/>
          <a:ext cx="434914" cy="48047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3897396" y="3410174"/>
        <a:ext cx="304440" cy="288283"/>
      </dsp:txXfrm>
    </dsp:sp>
    <dsp:sp modelId="{F0D9FAB1-343F-4421-8644-4A81F229C2A1}">
      <dsp:nvSpPr>
        <dsp:cNvPr id="0" name=""/>
        <dsp:cNvSpPr/>
      </dsp:nvSpPr>
      <dsp:spPr>
        <a:xfrm>
          <a:off x="4208317" y="3713017"/>
          <a:ext cx="1271842" cy="1271842"/>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Customer Satisfaction</a:t>
          </a:r>
          <a:endParaRPr lang="en-US" sz="1200" kern="1200" dirty="0"/>
        </a:p>
      </dsp:txBody>
      <dsp:txXfrm>
        <a:off x="4394574" y="3899274"/>
        <a:ext cx="899328" cy="899328"/>
      </dsp:txXfrm>
    </dsp:sp>
    <dsp:sp modelId="{ED93684B-A86E-4880-8DAA-F788D4462E06}">
      <dsp:nvSpPr>
        <dsp:cNvPr id="0" name=""/>
        <dsp:cNvSpPr/>
      </dsp:nvSpPr>
      <dsp:spPr>
        <a:xfrm rot="5400000">
          <a:off x="3097242" y="3683730"/>
          <a:ext cx="434914" cy="480473"/>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a:off x="3162479" y="3714588"/>
        <a:ext cx="304440" cy="288283"/>
      </dsp:txXfrm>
    </dsp:sp>
    <dsp:sp modelId="{732EBE04-F319-4004-B3D2-8082350F1CE0}">
      <dsp:nvSpPr>
        <dsp:cNvPr id="0" name=""/>
        <dsp:cNvSpPr/>
      </dsp:nvSpPr>
      <dsp:spPr>
        <a:xfrm>
          <a:off x="2678778" y="4346572"/>
          <a:ext cx="1271842" cy="1271842"/>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Expense</a:t>
          </a:r>
          <a:endParaRPr lang="en-US" sz="900" kern="1200" dirty="0"/>
        </a:p>
      </dsp:txBody>
      <dsp:txXfrm>
        <a:off x="2865035" y="4532829"/>
        <a:ext cx="899328" cy="899328"/>
      </dsp:txXfrm>
    </dsp:sp>
    <dsp:sp modelId="{27CB94E3-EF26-4AE8-853D-D905C184E6DD}">
      <dsp:nvSpPr>
        <dsp:cNvPr id="0" name=""/>
        <dsp:cNvSpPr/>
      </dsp:nvSpPr>
      <dsp:spPr>
        <a:xfrm rot="8100000">
          <a:off x="2316195" y="3360209"/>
          <a:ext cx="434914" cy="48047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2427562" y="3410174"/>
        <a:ext cx="304440" cy="288283"/>
      </dsp:txXfrm>
    </dsp:sp>
    <dsp:sp modelId="{97B56ECD-E33B-4EE4-9BF0-C8C991C22A74}">
      <dsp:nvSpPr>
        <dsp:cNvPr id="0" name=""/>
        <dsp:cNvSpPr/>
      </dsp:nvSpPr>
      <dsp:spPr>
        <a:xfrm>
          <a:off x="1149240" y="3713017"/>
          <a:ext cx="1271842" cy="1271842"/>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Facility Maintenance</a:t>
          </a:r>
          <a:endParaRPr lang="en-US" sz="1200" kern="1200" dirty="0"/>
        </a:p>
      </dsp:txBody>
      <dsp:txXfrm>
        <a:off x="1335497" y="3899274"/>
        <a:ext cx="899328" cy="899328"/>
      </dsp:txXfrm>
    </dsp:sp>
    <dsp:sp modelId="{CD989CE0-A09F-4926-943E-2BD9C0BA6E24}">
      <dsp:nvSpPr>
        <dsp:cNvPr id="0" name=""/>
        <dsp:cNvSpPr/>
      </dsp:nvSpPr>
      <dsp:spPr>
        <a:xfrm rot="10800000">
          <a:off x="1992675" y="2579163"/>
          <a:ext cx="434914" cy="48047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2123149" y="2675258"/>
        <a:ext cx="304440" cy="288283"/>
      </dsp:txXfrm>
    </dsp:sp>
    <dsp:sp modelId="{485ACC40-7325-4AA8-B03B-56F663308784}">
      <dsp:nvSpPr>
        <dsp:cNvPr id="0" name=""/>
        <dsp:cNvSpPr/>
      </dsp:nvSpPr>
      <dsp:spPr>
        <a:xfrm>
          <a:off x="515685" y="2183478"/>
          <a:ext cx="1271842" cy="1271842"/>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Sales</a:t>
          </a:r>
          <a:endParaRPr lang="en-US" sz="1200" kern="1200" dirty="0"/>
        </a:p>
      </dsp:txBody>
      <dsp:txXfrm>
        <a:off x="701942" y="2369735"/>
        <a:ext cx="899328" cy="899328"/>
      </dsp:txXfrm>
    </dsp:sp>
    <dsp:sp modelId="{7E94D6B1-70CF-4EB7-BCBD-F3369AE7309B}">
      <dsp:nvSpPr>
        <dsp:cNvPr id="0" name=""/>
        <dsp:cNvSpPr/>
      </dsp:nvSpPr>
      <dsp:spPr>
        <a:xfrm rot="13500000">
          <a:off x="2316195" y="1798116"/>
          <a:ext cx="434914" cy="48047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en-US" sz="2000" kern="1200"/>
        </a:p>
      </dsp:txBody>
      <dsp:txXfrm rot="10800000">
        <a:off x="2427562" y="1940341"/>
        <a:ext cx="304440" cy="288283"/>
      </dsp:txXfrm>
    </dsp:sp>
    <dsp:sp modelId="{8CD4640F-916D-43FB-8E19-D56F0CEBF25E}">
      <dsp:nvSpPr>
        <dsp:cNvPr id="0" name=""/>
        <dsp:cNvSpPr/>
      </dsp:nvSpPr>
      <dsp:spPr>
        <a:xfrm>
          <a:off x="1149240" y="653940"/>
          <a:ext cx="1271842" cy="1271842"/>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Menu Development</a:t>
          </a:r>
          <a:endParaRPr lang="en-US" sz="1200" kern="1200" dirty="0"/>
        </a:p>
      </dsp:txBody>
      <dsp:txXfrm>
        <a:off x="1335497" y="840197"/>
        <a:ext cx="899328" cy="89932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79FABF-E062-4CAE-B056-89E9E2911148}">
      <dsp:nvSpPr>
        <dsp:cNvPr id="0" name=""/>
        <dsp:cNvSpPr/>
      </dsp:nvSpPr>
      <dsp:spPr>
        <a:xfrm>
          <a:off x="1517345" y="602945"/>
          <a:ext cx="4128108" cy="4128108"/>
        </a:xfrm>
        <a:prstGeom prst="blockArc">
          <a:avLst>
            <a:gd name="adj1" fmla="val 12600000"/>
            <a:gd name="adj2" fmla="val 16200000"/>
            <a:gd name="adj3" fmla="val 451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0C966E-3F55-4404-B81E-F344E4FEED06}">
      <dsp:nvSpPr>
        <dsp:cNvPr id="0" name=""/>
        <dsp:cNvSpPr/>
      </dsp:nvSpPr>
      <dsp:spPr>
        <a:xfrm>
          <a:off x="1517345" y="602945"/>
          <a:ext cx="4128108" cy="4128108"/>
        </a:xfrm>
        <a:prstGeom prst="blockArc">
          <a:avLst>
            <a:gd name="adj1" fmla="val 9000000"/>
            <a:gd name="adj2" fmla="val 12600000"/>
            <a:gd name="adj3" fmla="val 4518"/>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B13BE6A-8B4D-45C9-BB9C-BBA9D656A7F3}">
      <dsp:nvSpPr>
        <dsp:cNvPr id="0" name=""/>
        <dsp:cNvSpPr/>
      </dsp:nvSpPr>
      <dsp:spPr>
        <a:xfrm>
          <a:off x="1517345" y="602945"/>
          <a:ext cx="4128108" cy="4128108"/>
        </a:xfrm>
        <a:prstGeom prst="blockArc">
          <a:avLst>
            <a:gd name="adj1" fmla="val 5400000"/>
            <a:gd name="adj2" fmla="val 9000000"/>
            <a:gd name="adj3" fmla="val 4518"/>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5C0B8A-A84B-4A1E-9BC9-04502D5F7123}">
      <dsp:nvSpPr>
        <dsp:cNvPr id="0" name=""/>
        <dsp:cNvSpPr/>
      </dsp:nvSpPr>
      <dsp:spPr>
        <a:xfrm>
          <a:off x="1517345" y="602945"/>
          <a:ext cx="4128108" cy="4128108"/>
        </a:xfrm>
        <a:prstGeom prst="blockArc">
          <a:avLst>
            <a:gd name="adj1" fmla="val 1800000"/>
            <a:gd name="adj2" fmla="val 5400000"/>
            <a:gd name="adj3" fmla="val 4518"/>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CDBBE0F-E99B-4F2A-A0B0-ED6F017BF4D0}">
      <dsp:nvSpPr>
        <dsp:cNvPr id="0" name=""/>
        <dsp:cNvSpPr/>
      </dsp:nvSpPr>
      <dsp:spPr>
        <a:xfrm>
          <a:off x="1517345" y="602945"/>
          <a:ext cx="4128108" cy="4128108"/>
        </a:xfrm>
        <a:prstGeom prst="blockArc">
          <a:avLst>
            <a:gd name="adj1" fmla="val 19800000"/>
            <a:gd name="adj2" fmla="val 1800000"/>
            <a:gd name="adj3" fmla="val 4518"/>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7A29E6D-30AF-4A65-B600-9E7B0F2152CC}">
      <dsp:nvSpPr>
        <dsp:cNvPr id="0" name=""/>
        <dsp:cNvSpPr/>
      </dsp:nvSpPr>
      <dsp:spPr>
        <a:xfrm>
          <a:off x="1517345" y="602945"/>
          <a:ext cx="4128108" cy="4128108"/>
        </a:xfrm>
        <a:prstGeom prst="blockArc">
          <a:avLst>
            <a:gd name="adj1" fmla="val 16200000"/>
            <a:gd name="adj2" fmla="val 19800000"/>
            <a:gd name="adj3" fmla="val 4518"/>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3DC34B4-B2CE-4269-B930-CDB3C206E5E1}">
      <dsp:nvSpPr>
        <dsp:cNvPr id="0" name=""/>
        <dsp:cNvSpPr/>
      </dsp:nvSpPr>
      <dsp:spPr>
        <a:xfrm>
          <a:off x="2656321" y="1741921"/>
          <a:ext cx="1850156" cy="18501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US" sz="3600" kern="1200" dirty="0" smtClean="0"/>
            <a:t>Values</a:t>
          </a:r>
          <a:endParaRPr lang="en-US" sz="3600" kern="1200" dirty="0"/>
        </a:p>
      </dsp:txBody>
      <dsp:txXfrm>
        <a:off x="2927270" y="2012870"/>
        <a:ext cx="1308258" cy="1308258"/>
      </dsp:txXfrm>
    </dsp:sp>
    <dsp:sp modelId="{2A8C05A3-AF2C-4D9F-8303-E0D657FD5CFD}">
      <dsp:nvSpPr>
        <dsp:cNvPr id="0" name=""/>
        <dsp:cNvSpPr/>
      </dsp:nvSpPr>
      <dsp:spPr>
        <a:xfrm>
          <a:off x="2933845" y="2015"/>
          <a:ext cx="1295109" cy="129510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Business strategies</a:t>
          </a:r>
          <a:endParaRPr lang="en-US" sz="1500" kern="1200" dirty="0"/>
        </a:p>
      </dsp:txBody>
      <dsp:txXfrm>
        <a:off x="3123509" y="191679"/>
        <a:ext cx="915781" cy="915781"/>
      </dsp:txXfrm>
    </dsp:sp>
    <dsp:sp modelId="{98E9E04D-144D-4F80-A9EC-A203A5C03D88}">
      <dsp:nvSpPr>
        <dsp:cNvPr id="0" name=""/>
        <dsp:cNvSpPr/>
      </dsp:nvSpPr>
      <dsp:spPr>
        <a:xfrm>
          <a:off x="4680990" y="1010730"/>
          <a:ext cx="1295109" cy="1295109"/>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Technology &amp; Systems</a:t>
          </a:r>
          <a:endParaRPr lang="en-US" sz="1500" kern="1200" dirty="0"/>
        </a:p>
      </dsp:txBody>
      <dsp:txXfrm>
        <a:off x="4870654" y="1200394"/>
        <a:ext cx="915781" cy="915781"/>
      </dsp:txXfrm>
    </dsp:sp>
    <dsp:sp modelId="{3C608D8C-E4FE-436C-989C-420FD8C62A3D}">
      <dsp:nvSpPr>
        <dsp:cNvPr id="0" name=""/>
        <dsp:cNvSpPr/>
      </dsp:nvSpPr>
      <dsp:spPr>
        <a:xfrm>
          <a:off x="4680990" y="3028160"/>
          <a:ext cx="1295109" cy="1295109"/>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Business processes</a:t>
          </a:r>
          <a:endParaRPr lang="en-US" sz="1500" kern="1200" dirty="0"/>
        </a:p>
      </dsp:txBody>
      <dsp:txXfrm>
        <a:off x="4870654" y="3217824"/>
        <a:ext cx="915781" cy="915781"/>
      </dsp:txXfrm>
    </dsp:sp>
    <dsp:sp modelId="{5977E5C3-CCDB-47FB-8C27-859992FF5E9A}">
      <dsp:nvSpPr>
        <dsp:cNvPr id="0" name=""/>
        <dsp:cNvSpPr/>
      </dsp:nvSpPr>
      <dsp:spPr>
        <a:xfrm>
          <a:off x="2933845" y="4036875"/>
          <a:ext cx="1295109" cy="1295109"/>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en-US" sz="1400" kern="1200" dirty="0" smtClean="0"/>
            <a:t>People capabilities &amp; processes</a:t>
          </a:r>
          <a:endParaRPr lang="en-US" sz="1400" kern="1200" dirty="0"/>
        </a:p>
      </dsp:txBody>
      <dsp:txXfrm>
        <a:off x="3123509" y="4226539"/>
        <a:ext cx="915781" cy="915781"/>
      </dsp:txXfrm>
    </dsp:sp>
    <dsp:sp modelId="{E693FAA6-C632-43E3-8076-9046D4E82BA5}">
      <dsp:nvSpPr>
        <dsp:cNvPr id="0" name=""/>
        <dsp:cNvSpPr/>
      </dsp:nvSpPr>
      <dsp:spPr>
        <a:xfrm>
          <a:off x="1186699" y="3028160"/>
          <a:ext cx="1295109" cy="1295109"/>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smtClean="0"/>
            <a:t>Organizational structures</a:t>
          </a:r>
          <a:endParaRPr lang="en-US" sz="1100" kern="1200" dirty="0"/>
        </a:p>
      </dsp:txBody>
      <dsp:txXfrm>
        <a:off x="1376363" y="3217824"/>
        <a:ext cx="915781" cy="915781"/>
      </dsp:txXfrm>
    </dsp:sp>
    <dsp:sp modelId="{24F173C6-12DA-4391-A7F7-79283D3E29BA}">
      <dsp:nvSpPr>
        <dsp:cNvPr id="0" name=""/>
        <dsp:cNvSpPr/>
      </dsp:nvSpPr>
      <dsp:spPr>
        <a:xfrm>
          <a:off x="1186699" y="1010730"/>
          <a:ext cx="1295109" cy="1295109"/>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t>Business culture</a:t>
          </a:r>
          <a:endParaRPr lang="en-US" sz="1500" kern="1200" dirty="0"/>
        </a:p>
      </dsp:txBody>
      <dsp:txXfrm>
        <a:off x="1376363" y="1200394"/>
        <a:ext cx="915781" cy="91578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0356F2-0467-4818-8513-541CA3B97922}">
      <dsp:nvSpPr>
        <dsp:cNvPr id="0" name=""/>
        <dsp:cNvSpPr/>
      </dsp:nvSpPr>
      <dsp:spPr>
        <a:xfrm rot="5075543">
          <a:off x="316694" y="487628"/>
          <a:ext cx="2039191" cy="1422081"/>
        </a:xfrm>
        <a:prstGeom prst="swooshArrow">
          <a:avLst>
            <a:gd name="adj1" fmla="val 16310"/>
            <a:gd name="adj2" fmla="val 313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35D1C3-BF21-4BFD-B4D0-47BB31E5BC3C}">
      <dsp:nvSpPr>
        <dsp:cNvPr id="0" name=""/>
        <dsp:cNvSpPr/>
      </dsp:nvSpPr>
      <dsp:spPr>
        <a:xfrm>
          <a:off x="1264737" y="718186"/>
          <a:ext cx="51495" cy="51495"/>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FABE06-E175-457F-A922-7D77D317384F}">
      <dsp:nvSpPr>
        <dsp:cNvPr id="0" name=""/>
        <dsp:cNvSpPr/>
      </dsp:nvSpPr>
      <dsp:spPr>
        <a:xfrm flipH="1">
          <a:off x="1577695" y="1160882"/>
          <a:ext cx="71028" cy="77463"/>
        </a:xfrm>
        <a:prstGeom prst="ellipse">
          <a:avLst/>
        </a:prstGeom>
        <a:solidFill>
          <a:schemeClr val="accent1">
            <a:tint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0C33DE-858D-4F16-9744-CB220E40E19C}">
      <dsp:nvSpPr>
        <dsp:cNvPr id="0" name=""/>
        <dsp:cNvSpPr/>
      </dsp:nvSpPr>
      <dsp:spPr>
        <a:xfrm>
          <a:off x="728145" y="-17569"/>
          <a:ext cx="961415" cy="4482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0" tIns="13970" rIns="13970" bIns="13970" numCol="1" spcCol="1270" anchor="t" anchorCtr="0">
          <a:noAutofit/>
        </a:bodyPr>
        <a:lstStyle/>
        <a:p>
          <a:pPr lvl="0" algn="ctr" defTabSz="488950">
            <a:lnSpc>
              <a:spcPct val="90000"/>
            </a:lnSpc>
            <a:spcBef>
              <a:spcPct val="0"/>
            </a:spcBef>
            <a:spcAft>
              <a:spcPct val="35000"/>
            </a:spcAft>
          </a:pPr>
          <a:r>
            <a:rPr lang="en-US" sz="1100" kern="1200" dirty="0" smtClean="0"/>
            <a:t>Stock Value Prior to Food Safety Event</a:t>
          </a:r>
          <a:endParaRPr lang="en-US" sz="1100" kern="1200" dirty="0"/>
        </a:p>
      </dsp:txBody>
      <dsp:txXfrm>
        <a:off x="728145" y="-17569"/>
        <a:ext cx="961415" cy="448228"/>
      </dsp:txXfrm>
    </dsp:sp>
    <dsp:sp modelId="{6D39F282-D36B-430D-96AF-319ABBD7E830}">
      <dsp:nvSpPr>
        <dsp:cNvPr id="0" name=""/>
        <dsp:cNvSpPr/>
      </dsp:nvSpPr>
      <dsp:spPr>
        <a:xfrm>
          <a:off x="577108" y="748927"/>
          <a:ext cx="666241" cy="5149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lvl="0" algn="r" defTabSz="400050">
            <a:lnSpc>
              <a:spcPct val="90000"/>
            </a:lnSpc>
            <a:spcBef>
              <a:spcPct val="0"/>
            </a:spcBef>
            <a:spcAft>
              <a:spcPct val="35000"/>
            </a:spcAft>
          </a:pPr>
          <a:r>
            <a:rPr lang="en-US" sz="900" kern="1200" dirty="0" smtClean="0"/>
            <a:t>Initial Announcement of Event </a:t>
          </a:r>
          <a:endParaRPr lang="en-US" sz="900" kern="1200" dirty="0"/>
        </a:p>
      </dsp:txBody>
      <dsp:txXfrm>
        <a:off x="577108" y="748927"/>
        <a:ext cx="666241" cy="514959"/>
      </dsp:txXfrm>
    </dsp:sp>
    <dsp:sp modelId="{7C893616-5C7C-4887-A692-D4475963DC2A}">
      <dsp:nvSpPr>
        <dsp:cNvPr id="0" name=""/>
        <dsp:cNvSpPr/>
      </dsp:nvSpPr>
      <dsp:spPr>
        <a:xfrm>
          <a:off x="1776962" y="999915"/>
          <a:ext cx="832221" cy="3779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lvl="0" algn="l" defTabSz="533400">
            <a:lnSpc>
              <a:spcPct val="90000"/>
            </a:lnSpc>
            <a:spcBef>
              <a:spcPct val="0"/>
            </a:spcBef>
            <a:spcAft>
              <a:spcPct val="35000"/>
            </a:spcAft>
          </a:pPr>
          <a:r>
            <a:rPr lang="en-US" sz="1200" kern="1200" dirty="0" smtClean="0"/>
            <a:t>Event Investigation</a:t>
          </a:r>
          <a:endParaRPr lang="en-US" sz="1200" kern="1200" dirty="0"/>
        </a:p>
      </dsp:txBody>
      <dsp:txXfrm>
        <a:off x="1776962" y="999915"/>
        <a:ext cx="832221" cy="377952"/>
      </dsp:txXfrm>
    </dsp:sp>
    <dsp:sp modelId="{0050F358-B260-40F4-AC92-E241AAA8889E}">
      <dsp:nvSpPr>
        <dsp:cNvPr id="0" name=""/>
        <dsp:cNvSpPr/>
      </dsp:nvSpPr>
      <dsp:spPr>
        <a:xfrm>
          <a:off x="1583646" y="2142887"/>
          <a:ext cx="732013" cy="203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t" anchorCtr="0">
          <a:noAutofit/>
        </a:bodyPr>
        <a:lstStyle/>
        <a:p>
          <a:pPr lvl="0" algn="ctr" defTabSz="711200">
            <a:lnSpc>
              <a:spcPct val="90000"/>
            </a:lnSpc>
            <a:spcBef>
              <a:spcPct val="0"/>
            </a:spcBef>
            <a:spcAft>
              <a:spcPct val="35000"/>
            </a:spcAft>
          </a:pPr>
          <a:r>
            <a:rPr lang="en-US" sz="1600" b="1" kern="1200" dirty="0" smtClean="0"/>
            <a:t>Day 57</a:t>
          </a:r>
          <a:endParaRPr lang="en-US" sz="1600" b="1" kern="1200" dirty="0"/>
        </a:p>
      </dsp:txBody>
      <dsp:txXfrm>
        <a:off x="1583646" y="2142887"/>
        <a:ext cx="732013" cy="20302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A6F172-142F-43FB-96CC-7D0198CE847E}">
      <dsp:nvSpPr>
        <dsp:cNvPr id="0" name=""/>
        <dsp:cNvSpPr/>
      </dsp:nvSpPr>
      <dsp:spPr>
        <a:xfrm rot="191756">
          <a:off x="784780" y="0"/>
          <a:ext cx="2637326" cy="1648329"/>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E2FEDE-CC0E-4D34-A4D8-B2856096B05C}">
      <dsp:nvSpPr>
        <dsp:cNvPr id="0" name=""/>
        <dsp:cNvSpPr/>
      </dsp:nvSpPr>
      <dsp:spPr>
        <a:xfrm>
          <a:off x="1078098" y="1102637"/>
          <a:ext cx="68570" cy="6857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682AD8-6018-40F4-A8E3-D97399480023}">
      <dsp:nvSpPr>
        <dsp:cNvPr id="0" name=""/>
        <dsp:cNvSpPr/>
      </dsp:nvSpPr>
      <dsp:spPr>
        <a:xfrm>
          <a:off x="1194046" y="1128717"/>
          <a:ext cx="614497" cy="476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334" tIns="0" rIns="0" bIns="0" numCol="1" spcCol="1270" anchor="t" anchorCtr="0">
          <a:noAutofit/>
        </a:bodyPr>
        <a:lstStyle/>
        <a:p>
          <a:pPr lvl="0" algn="l" defTabSz="488950">
            <a:lnSpc>
              <a:spcPct val="90000"/>
            </a:lnSpc>
            <a:spcBef>
              <a:spcPct val="0"/>
            </a:spcBef>
            <a:spcAft>
              <a:spcPct val="35000"/>
            </a:spcAft>
          </a:pPr>
          <a:r>
            <a:rPr lang="en-US" sz="1100" kern="1200" dirty="0" smtClean="0"/>
            <a:t>CAR Values Rise</a:t>
          </a:r>
          <a:endParaRPr lang="en-US" sz="1100" kern="1200" dirty="0"/>
        </a:p>
      </dsp:txBody>
      <dsp:txXfrm>
        <a:off x="1194046" y="1128717"/>
        <a:ext cx="614497" cy="476367"/>
      </dsp:txXfrm>
    </dsp:sp>
    <dsp:sp modelId="{B4D0419C-9044-4930-8EF5-42C0E327E1A7}">
      <dsp:nvSpPr>
        <dsp:cNvPr id="0" name=""/>
        <dsp:cNvSpPr/>
      </dsp:nvSpPr>
      <dsp:spPr>
        <a:xfrm>
          <a:off x="1837116" y="641613"/>
          <a:ext cx="123954" cy="12395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457468-D992-4273-8CF7-C5721EAC1740}">
      <dsp:nvSpPr>
        <dsp:cNvPr id="0" name=""/>
        <dsp:cNvSpPr/>
      </dsp:nvSpPr>
      <dsp:spPr>
        <a:xfrm>
          <a:off x="1463986" y="272733"/>
          <a:ext cx="632958" cy="400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5681" tIns="0" rIns="0" bIns="0" numCol="1" spcCol="1270" anchor="t" anchorCtr="0">
          <a:noAutofit/>
        </a:bodyPr>
        <a:lstStyle/>
        <a:p>
          <a:pPr lvl="0" algn="l" defTabSz="488950">
            <a:lnSpc>
              <a:spcPct val="90000"/>
            </a:lnSpc>
            <a:spcBef>
              <a:spcPct val="0"/>
            </a:spcBef>
            <a:spcAft>
              <a:spcPct val="35000"/>
            </a:spcAft>
          </a:pPr>
          <a:r>
            <a:rPr lang="en-US" sz="1100" kern="1200" dirty="0" smtClean="0"/>
            <a:t>Continue to rise</a:t>
          </a:r>
          <a:endParaRPr lang="en-US" sz="1100" kern="1200" dirty="0"/>
        </a:p>
      </dsp:txBody>
      <dsp:txXfrm>
        <a:off x="1463986" y="272733"/>
        <a:ext cx="632958" cy="400372"/>
      </dsp:txXfrm>
    </dsp:sp>
    <dsp:sp modelId="{956A1084-ACC3-4E6F-B85F-8DDF659FDAD5}">
      <dsp:nvSpPr>
        <dsp:cNvPr id="0" name=""/>
        <dsp:cNvSpPr/>
      </dsp:nvSpPr>
      <dsp:spPr>
        <a:xfrm>
          <a:off x="2858106" y="368001"/>
          <a:ext cx="171426" cy="17142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7E91EA3-1908-4E62-9402-85DF0B582B97}">
      <dsp:nvSpPr>
        <dsp:cNvPr id="0" name=""/>
        <dsp:cNvSpPr/>
      </dsp:nvSpPr>
      <dsp:spPr>
        <a:xfrm>
          <a:off x="2563332" y="868017"/>
          <a:ext cx="810775" cy="4721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835" tIns="0" rIns="0" bIns="0" numCol="1" spcCol="1270" anchor="t" anchorCtr="0">
          <a:noAutofit/>
        </a:bodyPr>
        <a:lstStyle/>
        <a:p>
          <a:pPr lvl="0" algn="l" defTabSz="711200">
            <a:lnSpc>
              <a:spcPct val="90000"/>
            </a:lnSpc>
            <a:spcBef>
              <a:spcPct val="0"/>
            </a:spcBef>
            <a:spcAft>
              <a:spcPct val="35000"/>
            </a:spcAft>
          </a:pPr>
          <a:r>
            <a:rPr lang="en-US" sz="1600" b="1" kern="1200" dirty="0" smtClean="0"/>
            <a:t>Day 264 </a:t>
          </a:r>
          <a:r>
            <a:rPr lang="en-US" sz="1100" kern="1200" dirty="0" smtClean="0"/>
            <a:t>Pre-Event Values</a:t>
          </a:r>
          <a:endParaRPr lang="en-US" sz="1100" kern="1200" dirty="0"/>
        </a:p>
      </dsp:txBody>
      <dsp:txXfrm>
        <a:off x="2563332" y="868017"/>
        <a:ext cx="810775" cy="47213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9/3/layout/DescendingProcess">
  <dgm:title val=""/>
  <dgm:desc val=""/>
  <dgm:catLst>
    <dgm:cat type="process" pri="23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clrData>
  <dgm:layoutNode name="Name0">
    <dgm:varLst>
      <dgm:chMax val="7"/>
      <dgm:chPref val="5"/>
    </dgm:varLst>
    <dgm:alg type="composite">
      <dgm:param type="ar" val="1.1"/>
    </dgm:alg>
    <dgm:shape xmlns:r="http://schemas.openxmlformats.org/officeDocument/2006/relationships" r:blip="">
      <dgm:adjLst/>
    </dgm:shape>
    <dgm:choose name="Name1">
      <dgm:if name="Name2" axis="ch" ptType="node" func="cnt" op="equ" val="1">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Lst>
      </dgm:if>
      <dgm:if name="Name3" axis="ch" ptType="node" func="cnt" op="equ" val="2">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
          <dgm:constr type="b" for="ch" forName="txNode2" refType="h"/>
          <dgm:constr type="r" for="ch" forName="txNode2" refType="w"/>
          <dgm:constr type="h" for="ch" forName="txNode2" refType="h" fact="0.16"/>
        </dgm:constrLst>
      </dgm:if>
      <dgm:if name="Name4" axis="ch" ptType="node" func="cnt" op="equ" val="3">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56"/>
          <dgm:constr type="ctrY" for="ch" forName="txNode2" refType="h" fact="0.3992"/>
          <dgm:constr type="r" for="ch" forName="txNode2" refType="w"/>
          <dgm:constr type="h" for="ch" forName="txNode2" refType="h" fact="0.16"/>
          <dgm:constr type="l" for="ch" forName="txNode3" refType="w" fact="0.5"/>
          <dgm:constr type="b" for="ch" forName="txNode3" refType="h"/>
          <dgm:constr type="r" for="ch" forName="txNode3" refType="w"/>
          <dgm:constr type="h" for="ch" forName="txNode3" refType="h" fact="0.16"/>
          <dgm:constr type="ctrX" for="ch" forName="dotNode2" refType="w" fact="0.4782"/>
          <dgm:constr type="ctrY" for="ch" forName="dotNode2" refType="h" fact="0.3992"/>
          <dgm:constr type="h" for="ch" forName="dotNode2" refType="h" fact="0.0218"/>
          <dgm:constr type="w" for="ch" forName="dotNode2" refType="h" refFor="ch" refForName="dotNode2"/>
        </dgm:constrLst>
      </dgm:if>
      <dgm:if name="Name5" axis="ch" ptType="node" func="cnt" op="equ" val="4">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9"/>
          <dgm:constr type="ctrY" for="ch" forName="txNode2" refType="h" fact="0.3153"/>
          <dgm:constr type="r" for="ch" forName="txNode2" refType="w"/>
          <dgm:constr type="h" for="ch" forName="txNode2" refType="h" fact="0.16"/>
          <dgm:constr type="l" for="ch" forName="txNode3" refType="w" fact="0"/>
          <dgm:constr type="ctrY" for="ch" forName="txNode3" refType="h" fact="0.5004"/>
          <dgm:constr type="r" for="ch" forName="txNode3" refType="w" fact="0.5"/>
          <dgm:constr type="h" for="ch" forName="txNode3" refType="h" fact="0.16"/>
          <dgm:constr type="l" for="ch" forName="txNode4" refType="w" fact="0.5"/>
          <dgm:constr type="b" for="ch" forName="txNode4" refType="h"/>
          <dgm:constr type="r" for="ch" forName="txNode4" refType="w"/>
          <dgm:constr type="h" for="ch" forName="txNode4" refType="h" fact="0.16"/>
          <dgm:constr type="ctrX" for="ch" forName="dotNode2" refType="w" fact="0.39"/>
          <dgm:constr type="ctrY" for="ch" forName="dotNode2" refType="h" fact="0.3153"/>
          <dgm:constr type="h" for="ch" forName="dotNode2" refType="h" fact="0.0218"/>
          <dgm:constr type="w" for="ch" forName="dotNode2" refType="h" refFor="ch" refForName="dotNode2"/>
          <dgm:constr type="ctrX" for="ch" forName="dotNode3" refType="w" fact="0.5626"/>
          <dgm:constr type="ctrY" for="ch" forName="dotNode3" refType="h" fact="0.5004"/>
          <dgm:constr type="h" for="ch" forName="dotNode3" refType="h" fact="0.0218"/>
          <dgm:constr type="w" for="ch" forName="dotNode3" refType="h" refFor="ch" refForName="dotNode3"/>
        </dgm:constrLst>
      </dgm:if>
      <dgm:if name="Name6" axis="ch" ptType="node" func="cnt" op="equ" val="5">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6"/>
          <dgm:constr type="ctrY" for="ch" forName="txNode2" refType="h" fact="0.2885"/>
          <dgm:constr type="r" for="ch" forName="txNode2" refType="w"/>
          <dgm:constr type="h" for="ch" forName="txNode2" refType="h" fact="0.16"/>
          <dgm:constr type="l" for="ch" forName="txNode3" refType="w" fact="0"/>
          <dgm:constr type="ctrY" for="ch" forName="txNode3" refType="h" fact="0.4089"/>
          <dgm:constr type="r" for="ch" forName="txNode3" refType="w" fact="0.43"/>
          <dgm:constr type="h" for="ch" forName="txNode3" refType="h" fact="0.16"/>
          <dgm:constr type="l" for="ch" forName="txNode4" refType="w" fact="0.67"/>
          <dgm:constr type="ctrY" for="ch" forName="txNode4" refType="h" fact="0.5497"/>
          <dgm:constr type="r" for="ch" forName="txNode4" refType="w"/>
          <dgm:constr type="h" for="ch" forName="txNode4" refType="h" fact="0.16"/>
          <dgm:constr type="l" for="ch" forName="txNode5" refType="w" fact="0.5"/>
          <dgm:constr type="b" for="ch" forName="txNode5" refType="h"/>
          <dgm:constr type="r" for="ch" forName="txNode5" refType="w"/>
          <dgm:constr type="h" for="ch" forName="txNode5" refType="h" fact="0.16"/>
          <dgm:constr type="ctrX" for="ch" forName="dotNode2" refType="w" fact="0.3565"/>
          <dgm:constr type="ctrY" for="ch" forName="dotNode2" refType="h" fact="0.2885"/>
          <dgm:constr type="h" for="ch" forName="dotNode2" refType="h" fact="0.0218"/>
          <dgm:constr type="w" for="ch" forName="dotNode2" refType="h" refFor="ch" refForName="dotNode2"/>
          <dgm:constr type="ctrX" for="ch" forName="dotNode3" refType="w" fact="0.4922"/>
          <dgm:constr type="ctrY" for="ch" forName="dotNode3" refType="h" fact="0.4089"/>
          <dgm:constr type="h" for="ch" forName="dotNode3" refType="h" fact="0.0218"/>
          <dgm:constr type="w" for="ch" forName="dotNode3" refType="h" refFor="ch" refForName="dotNode3"/>
          <dgm:constr type="ctrX" for="ch" forName="dotNode4" refType="w" fact="0.5939"/>
          <dgm:constr type="ctrY" for="ch" forName="dotNode4" refType="h" fact="0.5497"/>
          <dgm:constr type="h" for="ch" forName="dotNode4" refType="h" fact="0.0218"/>
          <dgm:constr type="w" for="ch" forName="dotNode4" refType="h" refFor="ch" refForName="dotNode4"/>
        </dgm:constrLst>
      </dgm:if>
      <dgm:if name="Name7" axis="ch" ptType="node" func="cnt" op="equ" val="6">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5"/>
          <dgm:constr type="ctrY" for="ch" forName="txNode2" refType="h" fact="0.2693"/>
          <dgm:constr type="r" for="ch" forName="txNode2" refType="w"/>
          <dgm:constr type="h" for="ch" forName="txNode2" refType="h" fact="0.16"/>
          <dgm:constr type="l" for="ch" forName="txNode3" refType="w" fact="0"/>
          <dgm:constr type="ctrY" for="ch" forName="txNode3" refType="h" fact="0.3638"/>
          <dgm:constr type="r" for="ch" forName="txNode3" refType="w" fact="0.37"/>
          <dgm:constr type="h" for="ch" forName="txNode3" refType="h" fact="0.16"/>
          <dgm:constr type="l" for="ch" forName="txNode4" refType="w" fact="0.63"/>
          <dgm:constr type="ctrY" for="ch" forName="txNode4" refType="h" fact="0.4744"/>
          <dgm:constr type="r" for="ch" forName="txNode4" refType="w"/>
          <dgm:constr type="h" for="ch" forName="txNode4" refType="h" fact="0.16"/>
          <dgm:constr type="l" for="ch" forName="txNode5" refType="w" fact="0"/>
          <dgm:constr type="ctrY" for="ch" forName="txNode5" refType="h" fact="0.5961"/>
          <dgm:constr type="r" for="ch" forName="txNode5" refType="w" fact="0.55"/>
          <dgm:constr type="h" for="ch" forName="txNode5" refType="h" fact="0.16"/>
          <dgm:constr type="l" for="ch" forName="txNode6" refType="w" fact="0.5"/>
          <dgm:constr type="b" for="ch" forName="txNode6" refType="h"/>
          <dgm:constr type="r" for="ch" forName="txNode6" refType="w"/>
          <dgm:constr type="h" for="ch" forName="txNode6"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419"/>
          <dgm:constr type="ctrY" for="ch" forName="dotNode3" refType="h" fact="0.3638"/>
          <dgm:constr type="h" for="ch" forName="dotNode3" refType="h" fact="0.0218"/>
          <dgm:constr type="w" for="ch" forName="dotNode3" refType="h" refFor="ch" refForName="dotNode3"/>
          <dgm:constr type="ctrX" for="ch" forName="dotNode4" refType="w" fact="0.5425"/>
          <dgm:constr type="ctrY" for="ch" forName="dotNode4" refType="h" fact="0.4744"/>
          <dgm:constr type="h" for="ch" forName="dotNode4" refType="h" fact="0.0218"/>
          <dgm:constr type="w" for="ch" forName="dotNode4" refType="h" refFor="ch" refForName="dotNode4"/>
          <dgm:constr type="ctrX" for="ch" forName="dotNode5" refType="w" fact="0.6153"/>
          <dgm:constr type="ctrY" for="ch" forName="dotNode5" refType="h" fact="0.5961"/>
          <dgm:constr type="h" for="ch" forName="dotNode5" refType="h" fact="0.0218"/>
          <dgm:constr type="w" for="ch" forName="dotNode5" refType="h" refFor="ch" refForName="dotNode5"/>
        </dgm:constrLst>
      </dgm:if>
      <dgm:else name="Name8">
        <dgm:constrLst>
          <dgm:constr type="primFontSz" for="ch" ptType="node" op="equ" val="65"/>
          <dgm:constr type="w" for="ch" forName="arrowNode" refType="w" fact="0.75"/>
          <dgm:constr type="h" for="ch" forName="arrowNode" refType="h"/>
          <dgm:constr type="l" for="ch" forName="arrowNode" refType="w" fact="0.07"/>
          <dgm:constr type="t" for="ch" forName="arrowNode"/>
          <dgm:constr type="l" for="ch" forName="txNode1" refType="w" fact="0"/>
          <dgm:constr type="t" for="ch" forName="txNode1" refType="h" fact="0"/>
          <dgm:constr type="r" for="ch" forName="txNode1" refType="w" fact="0.37"/>
          <dgm:constr type="h" for="ch" forName="txNode1" refType="h" fact="0.16"/>
          <dgm:constr type="l" for="ch" forName="txNode2" refType="w" fact="0.44"/>
          <dgm:constr type="ctrY" for="ch" forName="txNode2" refType="h" fact="0.2693"/>
          <dgm:constr type="r" for="ch" forName="txNode2" refType="w"/>
          <dgm:constr type="h" for="ch" forName="txNode2" refType="h" fact="0.16"/>
          <dgm:constr type="l" for="ch" forName="txNode3" refType="w" fact="0"/>
          <dgm:constr type="ctrY" for="ch" forName="txNode3" refType="h" fact="0.3424"/>
          <dgm:constr type="r" for="ch" forName="txNode3" refType="w" fact="0.33"/>
          <dgm:constr type="h" for="ch" forName="txNode3" refType="h" fact="0.16"/>
          <dgm:constr type="l" for="ch" forName="txNode4" refType="w" fact="0.61"/>
          <dgm:constr type="ctrY" for="ch" forName="txNode4" refType="h" fact="0.4276"/>
          <dgm:constr type="r" for="ch" forName="txNode4" refType="w"/>
          <dgm:constr type="h" for="ch" forName="txNode4" refType="h" fact="0.16"/>
          <dgm:constr type="l" for="ch" forName="txNode5" refType="w" fact="0"/>
          <dgm:constr type="ctrY" for="ch" forName="txNode5" refType="h" fact="0.5218"/>
          <dgm:constr type="r" for="ch" forName="txNode5" refType="w" fact="0.5"/>
          <dgm:constr type="h" for="ch" forName="txNode5" refType="h" fact="0.16"/>
          <dgm:constr type="l" for="ch" forName="txNode6" refType="w" fact="0.71"/>
          <dgm:constr type="ctrY" for="ch" forName="txNode6" refType="h" fact="0.6179"/>
          <dgm:constr type="r" for="ch" forName="txNode6" refType="w"/>
          <dgm:constr type="h" for="ch" forName="txNode6" refType="h" fact="0.16"/>
          <dgm:constr type="l" for="ch" forName="txNode7" refType="w" fact="0.5"/>
          <dgm:constr type="b" for="ch" forName="txNode7" refType="h"/>
          <dgm:constr type="r" for="ch" forName="txNode7" refType="w"/>
          <dgm:constr type="h" for="ch" forName="txNode7" refType="h" fact="0.16"/>
          <dgm:constr type="ctrX" for="ch" forName="dotNode2" refType="w" fact="0.33"/>
          <dgm:constr type="ctrY" for="ch" forName="dotNode2" refType="h" fact="0.2693"/>
          <dgm:constr type="h" for="ch" forName="dotNode2" refType="h" fact="0.0218"/>
          <dgm:constr type="w" for="ch" forName="dotNode2" refType="h" refFor="ch" refForName="dotNode2"/>
          <dgm:constr type="ctrX" for="ch" forName="dotNode3" refType="w" fact="0.425"/>
          <dgm:constr type="ctrY" for="ch" forName="dotNode3" refType="h" fact="0.3424"/>
          <dgm:constr type="h" for="ch" forName="dotNode3" refType="h" fact="0.0218"/>
          <dgm:constr type="w" for="ch" forName="dotNode3" refType="h" refFor="ch" refForName="dotNode3"/>
          <dgm:constr type="ctrX" for="ch" forName="dotNode4" refType="w" fact="0.505"/>
          <dgm:constr type="ctrY" for="ch" forName="dotNode4" refType="h" fact="0.4276"/>
          <dgm:constr type="h" for="ch" forName="dotNode4" refType="h" fact="0.0218"/>
          <dgm:constr type="w" for="ch" forName="dotNode4" refType="h" refFor="ch" refForName="dotNode4"/>
          <dgm:constr type="ctrX" for="ch" forName="dotNode5" refType="w" fact="0.5742"/>
          <dgm:constr type="ctrY" for="ch" forName="dotNode5" refType="h" fact="0.5218"/>
          <dgm:constr type="h" for="ch" forName="dotNode5" refType="h" fact="0.0218"/>
          <dgm:constr type="w" for="ch" forName="dotNode5" refType="h" refFor="ch" refForName="dotNode5"/>
          <dgm:constr type="ctrX" for="ch" forName="dotNode6" refType="w" fact="0.63"/>
          <dgm:constr type="ctrY" for="ch" forName="dotNode6" refType="h" fact="0.6179"/>
          <dgm:constr type="h" for="ch" forName="dotNode6" refType="h" fact="0.0218"/>
          <dgm:constr type="w" for="ch" forName="dotNode6" refType="h" refFor="ch" refForName="dotNode6"/>
        </dgm:constrLst>
      </dgm:else>
    </dgm:choose>
    <dgm:forEach name="Name9" axis="self" ptType="parTrans">
      <dgm:forEach name="Name10" axis="self" ptType="sibTrans" st="2">
        <dgm:forEach name="dotRepeat" axis="self">
          <dgm:layoutNode name="dotRepeatNode" styleLbl="fgShp">
            <dgm:alg type="sp"/>
            <dgm:shape xmlns:r="http://schemas.openxmlformats.org/officeDocument/2006/relationships" type="ellipse" r:blip="">
              <dgm:adjLst/>
            </dgm:shape>
            <dgm:presOf axis="self"/>
          </dgm:layoutNode>
        </dgm:forEach>
      </dgm:forEach>
    </dgm:forEach>
    <dgm:choose name="Name11">
      <dgm:if name="Name12" axis="ch" ptType="node" func="cnt" op="gte" val="1">
        <dgm:layoutNode name="arrowNode" styleLbl="node1">
          <dgm:alg type="sp"/>
          <dgm:shape xmlns:r="http://schemas.openxmlformats.org/officeDocument/2006/relationships" rot="73.2729" type="swooshArrow" r:blip="">
            <dgm:adjLst>
              <dgm:adj idx="1" val="0.1631"/>
              <dgm:adj idx="2" val="0.3137"/>
            </dgm:adjLst>
          </dgm:shape>
          <dgm:presOf/>
        </dgm:layoutNode>
      </dgm:if>
      <dgm:else name="Name13"/>
    </dgm:choose>
    <dgm:forEach name="Name14" axis="ch" ptType="node" cnt="1">
      <dgm:layoutNode name="txNode1" styleLbl="revTx">
        <dgm:varLst>
          <dgm:bulletEnabled val="1"/>
        </dgm:varLst>
        <dgm:alg type="tx">
          <dgm:param type="txAnchorVert" val="b"/>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15" axis="ch" ptType="node" st="2" cnt="1">
      <dgm:layoutNode name="txNode2" styleLbl="revTx">
        <dgm:varLst>
          <dgm:bulletEnabled val="1"/>
        </dgm:varLst>
        <dgm:choose name="Name16">
          <dgm:if name="Name17" axis="self" ptType="node" func="revPos" op="equ" val="1">
            <dgm:alg type="tx">
              <dgm:param type="txAnchorVert" val="t"/>
            </dgm:alg>
          </dgm:if>
          <dgm:if name="Name18" axis="self" ptType="node" func="posOdd" op="equ" val="1">
            <dgm:alg type="tx">
              <dgm:param type="parTxLTRAlign" val="r"/>
              <dgm:param type="parTxRTLAlign" val="r"/>
            </dgm:alg>
          </dgm:if>
          <dgm:else name="Name1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0">
        <dgm:if name="Name21" axis="par ch" ptType="all node" func="cnt" op="neq" val="2">
          <dgm:forEach name="Name22" axis="follow" ptType="sibTrans" cnt="1">
            <dgm:layoutNode name="dotNode2">
              <dgm:alg type="sp"/>
              <dgm:shape xmlns:r="http://schemas.openxmlformats.org/officeDocument/2006/relationships" r:blip="">
                <dgm:adjLst/>
              </dgm:shape>
              <dgm:presOf/>
              <dgm:forEach name="Name23" ref="dotRepeat"/>
            </dgm:layoutNode>
          </dgm:forEach>
        </dgm:if>
        <dgm:else name="Name24"/>
      </dgm:choose>
    </dgm:forEach>
    <dgm:forEach name="Name25" axis="ch" ptType="node" st="3" cnt="1">
      <dgm:layoutNode name="txNode3" styleLbl="revTx">
        <dgm:varLst>
          <dgm:bulletEnabled val="1"/>
        </dgm:varLst>
        <dgm:choose name="Name26">
          <dgm:if name="Name27" axis="self" ptType="node" func="revPos" op="equ" val="1">
            <dgm:alg type="tx">
              <dgm:param type="txAnchorVert" val="t"/>
            </dgm:alg>
          </dgm:if>
          <dgm:if name="Name28" axis="self" ptType="node" func="posOdd" op="equ" val="1">
            <dgm:alg type="tx">
              <dgm:param type="parTxLTRAlign" val="r"/>
              <dgm:param type="parTxRTLAlign" val="r"/>
            </dgm:alg>
          </dgm:if>
          <dgm:else name="Name2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30">
        <dgm:if name="Name31" axis="par ch" ptType="all node" func="cnt" op="neq" val="3">
          <dgm:forEach name="Name32" axis="follow" ptType="sibTrans" cnt="1">
            <dgm:layoutNode name="dotNode3">
              <dgm:alg type="sp"/>
              <dgm:shape xmlns:r="http://schemas.openxmlformats.org/officeDocument/2006/relationships" r:blip="">
                <dgm:adjLst/>
              </dgm:shape>
              <dgm:presOf/>
              <dgm:forEach name="Name33" ref="dotRepeat"/>
            </dgm:layoutNode>
          </dgm:forEach>
        </dgm:if>
        <dgm:else name="Name34"/>
      </dgm:choose>
    </dgm:forEach>
    <dgm:forEach name="Name35" axis="ch" ptType="node" st="4" cnt="1">
      <dgm:layoutNode name="txNode4" styleLbl="revTx">
        <dgm:varLst>
          <dgm:bulletEnabled val="1"/>
        </dgm:varLst>
        <dgm:choose name="Name36">
          <dgm:if name="Name37" axis="self" ptType="node" func="revPos" op="equ" val="1">
            <dgm:alg type="tx">
              <dgm:param type="txAnchorVert" val="t"/>
            </dgm:alg>
          </dgm:if>
          <dgm:if name="Name38" axis="self" ptType="node" func="posOdd" op="equ" val="1">
            <dgm:alg type="tx">
              <dgm:param type="parTxLTRAlign" val="r"/>
              <dgm:param type="parTxRTLAlign" val="r"/>
            </dgm:alg>
          </dgm:if>
          <dgm:else name="Name3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40">
        <dgm:if name="Name41" axis="par ch" ptType="all node" func="cnt" op="neq" val="4">
          <dgm:forEach name="Name42" axis="follow" ptType="sibTrans" cnt="1">
            <dgm:layoutNode name="dotNode4">
              <dgm:alg type="sp"/>
              <dgm:shape xmlns:r="http://schemas.openxmlformats.org/officeDocument/2006/relationships" r:blip="">
                <dgm:adjLst/>
              </dgm:shape>
              <dgm:presOf/>
              <dgm:forEach name="Name43" ref="dotRepeat"/>
            </dgm:layoutNode>
          </dgm:forEach>
        </dgm:if>
        <dgm:else name="Name44"/>
      </dgm:choose>
    </dgm:forEach>
    <dgm:forEach name="Name45" axis="ch" ptType="node" st="5" cnt="1">
      <dgm:layoutNode name="txNode5" styleLbl="revTx">
        <dgm:varLst>
          <dgm:bulletEnabled val="1"/>
        </dgm:varLst>
        <dgm:choose name="Name46">
          <dgm:if name="Name47" axis="self" ptType="node" func="revPos" op="equ" val="1">
            <dgm:alg type="tx">
              <dgm:param type="txAnchorVert" val="t"/>
            </dgm:alg>
          </dgm:if>
          <dgm:if name="Name48" axis="self" ptType="node" func="posOdd" op="equ" val="1">
            <dgm:alg type="tx">
              <dgm:param type="parTxLTRAlign" val="r"/>
              <dgm:param type="parTxRTLAlign" val="r"/>
            </dgm:alg>
          </dgm:if>
          <dgm:else name="Name4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50">
        <dgm:if name="Name51" axis="par ch" ptType="all node" func="cnt" op="neq" val="5">
          <dgm:forEach name="Name52" axis="follow" ptType="sibTrans" cnt="1">
            <dgm:layoutNode name="dotNode5">
              <dgm:alg type="sp"/>
              <dgm:shape xmlns:r="http://schemas.openxmlformats.org/officeDocument/2006/relationships" r:blip="">
                <dgm:adjLst/>
              </dgm:shape>
              <dgm:presOf/>
              <dgm:forEach name="Name53" ref="dotRepeat"/>
            </dgm:layoutNode>
          </dgm:forEach>
        </dgm:if>
        <dgm:else name="Name54"/>
      </dgm:choose>
    </dgm:forEach>
    <dgm:forEach name="Name55" axis="ch" ptType="node" st="6" cnt="1">
      <dgm:layoutNode name="txNode6" styleLbl="revTx">
        <dgm:varLst>
          <dgm:bulletEnabled val="1"/>
        </dgm:varLst>
        <dgm:choose name="Name56">
          <dgm:if name="Name57" axis="self" ptType="node" func="revPos" op="equ" val="1">
            <dgm:alg type="tx">
              <dgm:param type="txAnchorVert" val="t"/>
            </dgm:alg>
          </dgm:if>
          <dgm:if name="Name58" axis="self" ptType="node" func="posOdd" op="equ" val="1">
            <dgm:alg type="tx">
              <dgm:param type="parTxLTRAlign" val="r"/>
              <dgm:param type="parTxRTLAlign" val="r"/>
            </dgm:alg>
          </dgm:if>
          <dgm:else name="Name59">
            <dgm:alg type="tx">
              <dgm:param type="parTxLTRAlign" val="l"/>
              <dgm:param type="parTxRTLAlign" val="l"/>
            </dgm:alg>
          </dgm:else>
        </dgm:choose>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60">
        <dgm:if name="Name61" axis="par ch" ptType="all node" func="cnt" op="neq" val="6">
          <dgm:forEach name="Name62" axis="follow" ptType="sibTrans" cnt="1">
            <dgm:layoutNode name="dotNode6">
              <dgm:alg type="sp"/>
              <dgm:shape xmlns:r="http://schemas.openxmlformats.org/officeDocument/2006/relationships" r:blip="">
                <dgm:adjLst/>
              </dgm:shape>
              <dgm:presOf/>
              <dgm:forEach name="Name63" ref="dotRepeat"/>
            </dgm:layoutNode>
          </dgm:forEach>
        </dgm:if>
        <dgm:else name="Name64"/>
      </dgm:choose>
    </dgm:forEach>
    <dgm:forEach name="Name65" axis="ch" ptType="node" st="7" cnt="1">
      <dgm:layoutNode name="txNode7" styleLbl="revTx">
        <dgm:varLst>
          <dgm:bulletEnabled val="1"/>
        </dgm:varLst>
        <dgm:alg type="tx">
          <dgm:param type="txAnchorVert" val="t"/>
        </dgm:alg>
        <dgm:shape xmlns:r="http://schemas.openxmlformats.org/officeDocument/2006/relationships" type="rect" r:blip="" zOrderOff="10">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9E17A-F872-4DE8-B4A6-6128C5F9552C}" type="datetimeFigureOut">
              <a:rPr lang="en-US" smtClean="0"/>
              <a:t>6/12/2015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BDE0F0-5203-4603-B9C7-8D1621191CEB}" type="slidenum">
              <a:rPr lang="en-US" smtClean="0"/>
              <a:t>‹#›</a:t>
            </a:fld>
            <a:endParaRPr lang="en-US"/>
          </a:p>
        </p:txBody>
      </p:sp>
    </p:spTree>
    <p:extLst>
      <p:ext uri="{BB962C8B-B14F-4D97-AF65-F5344CB8AC3E}">
        <p14:creationId xmlns:p14="http://schemas.microsoft.com/office/powerpoint/2010/main" val="2038393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Food safety is the foundation of every food business</a:t>
            </a:r>
          </a:p>
          <a:p>
            <a:r>
              <a:rPr lang="en-US" altLang="en-US" smtClean="0"/>
              <a:t>Customers expect wholesome &amp; safe food</a:t>
            </a:r>
          </a:p>
          <a:p>
            <a:r>
              <a:rPr lang="en-US" altLang="en-US" smtClean="0"/>
              <a:t>Food safety should be supported across all functions of the organization</a:t>
            </a:r>
          </a:p>
          <a:p>
            <a:endParaRPr lang="en-US"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569A45-9A65-46CA-A54D-2C1EE0E79AF9}" type="slidenum">
              <a:rPr lang="en-US" altLang="en-US" smtClean="0">
                <a:solidFill>
                  <a:srgbClr val="323232"/>
                </a:solidFill>
                <a:latin typeface="Arial" panose="020B0604020202020204" pitchFamily="34" charset="0"/>
              </a:rPr>
              <a:pPr>
                <a:spcBef>
                  <a:spcPct val="0"/>
                </a:spcBef>
              </a:pPr>
              <a:t>7</a:t>
            </a:fld>
            <a:endParaRPr lang="en-US" altLang="en-US" smtClean="0">
              <a:solidFill>
                <a:srgbClr val="323232"/>
              </a:solidFill>
              <a:latin typeface="Arial" panose="020B0604020202020204" pitchFamily="34" charset="0"/>
            </a:endParaRPr>
          </a:p>
        </p:txBody>
      </p:sp>
    </p:spTree>
    <p:extLst>
      <p:ext uri="{BB962C8B-B14F-4D97-AF65-F5344CB8AC3E}">
        <p14:creationId xmlns:p14="http://schemas.microsoft.com/office/powerpoint/2010/main" val="2704393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Food safety is the foundation of every food business</a:t>
            </a:r>
          </a:p>
          <a:p>
            <a:r>
              <a:rPr lang="en-US" altLang="en-US" smtClean="0"/>
              <a:t>Customers expect wholesome &amp; safe food</a:t>
            </a:r>
          </a:p>
          <a:p>
            <a:r>
              <a:rPr lang="en-US" altLang="en-US" smtClean="0"/>
              <a:t>Food safety should be supported across all functions of the organization</a:t>
            </a:r>
          </a:p>
          <a:p>
            <a:endParaRPr lang="en-US"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569A45-9A65-46CA-A54D-2C1EE0E79AF9}" type="slidenum">
              <a:rPr lang="en-US" altLang="en-US" smtClean="0">
                <a:latin typeface="Arial" panose="020B0604020202020204" pitchFamily="34" charset="0"/>
              </a:rPr>
              <a:pPr>
                <a:spcBef>
                  <a:spcPct val="0"/>
                </a:spcBef>
              </a:pPr>
              <a:t>8</a:t>
            </a:fld>
            <a:endParaRPr lang="en-US" altLang="en-US" smtClean="0">
              <a:latin typeface="Arial" panose="020B0604020202020204" pitchFamily="34" charset="0"/>
            </a:endParaRPr>
          </a:p>
        </p:txBody>
      </p:sp>
    </p:spTree>
    <p:extLst>
      <p:ext uri="{BB962C8B-B14F-4D97-AF65-F5344CB8AC3E}">
        <p14:creationId xmlns:p14="http://schemas.microsoft.com/office/powerpoint/2010/main" val="3409050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t>Food safety is the foundation of every food business</a:t>
            </a:r>
          </a:p>
          <a:p>
            <a:r>
              <a:rPr lang="en-US" altLang="en-US" dirty="0" smtClean="0"/>
              <a:t>Customers expect wholesome &amp; safe food</a:t>
            </a:r>
          </a:p>
          <a:p>
            <a:r>
              <a:rPr lang="en-US" altLang="en-US" dirty="0" smtClean="0"/>
              <a:t>Food safety should be supported across all functions of the organization</a:t>
            </a:r>
          </a:p>
          <a:p>
            <a:endParaRPr lang="en-US" altLang="en-US" dirty="0"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569A45-9A65-46CA-A54D-2C1EE0E79AF9}" type="slidenum">
              <a:rPr lang="en-US" altLang="en-US" smtClean="0">
                <a:solidFill>
                  <a:srgbClr val="323232"/>
                </a:solidFill>
                <a:latin typeface="Arial" panose="020B0604020202020204" pitchFamily="34" charset="0"/>
              </a:rPr>
              <a:pPr>
                <a:spcBef>
                  <a:spcPct val="0"/>
                </a:spcBef>
              </a:pPr>
              <a:t>10</a:t>
            </a:fld>
            <a:endParaRPr lang="en-US" altLang="en-US" smtClean="0">
              <a:solidFill>
                <a:srgbClr val="323232"/>
              </a:solidFill>
              <a:latin typeface="Arial" panose="020B0604020202020204" pitchFamily="34" charset="0"/>
            </a:endParaRPr>
          </a:p>
        </p:txBody>
      </p:sp>
    </p:spTree>
    <p:extLst>
      <p:ext uri="{BB962C8B-B14F-4D97-AF65-F5344CB8AC3E}">
        <p14:creationId xmlns:p14="http://schemas.microsoft.com/office/powerpoint/2010/main" val="3631822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mtClean="0"/>
              <a:t>Food safety is the foundation of every food business</a:t>
            </a:r>
          </a:p>
          <a:p>
            <a:r>
              <a:rPr lang="en-US" altLang="en-US" smtClean="0"/>
              <a:t>Customers expect wholesome &amp; safe food</a:t>
            </a:r>
          </a:p>
          <a:p>
            <a:r>
              <a:rPr lang="en-US" altLang="en-US" smtClean="0"/>
              <a:t>Food safety should be supported across all functions of the organization</a:t>
            </a:r>
          </a:p>
          <a:p>
            <a:endParaRPr lang="en-US" altLang="en-US" smtClean="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569A45-9A65-46CA-A54D-2C1EE0E79AF9}" type="slidenum">
              <a:rPr lang="en-US" altLang="en-US" smtClean="0">
                <a:solidFill>
                  <a:srgbClr val="323232"/>
                </a:solidFill>
                <a:latin typeface="Arial" panose="020B0604020202020204" pitchFamily="34" charset="0"/>
              </a:rPr>
              <a:pPr>
                <a:spcBef>
                  <a:spcPct val="0"/>
                </a:spcBef>
              </a:pPr>
              <a:t>11</a:t>
            </a:fld>
            <a:endParaRPr lang="en-US" altLang="en-US" smtClean="0">
              <a:solidFill>
                <a:srgbClr val="323232"/>
              </a:solidFill>
              <a:latin typeface="Arial" panose="020B0604020202020204" pitchFamily="34" charset="0"/>
            </a:endParaRPr>
          </a:p>
        </p:txBody>
      </p:sp>
    </p:spTree>
    <p:extLst>
      <p:ext uri="{BB962C8B-B14F-4D97-AF65-F5344CB8AC3E}">
        <p14:creationId xmlns:p14="http://schemas.microsoft.com/office/powerpoint/2010/main" val="3632578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7500" lnSpcReduction="20000"/>
          </a:bodyPr>
          <a:lstStyle/>
          <a:p>
            <a:pPr eaLnBrk="1" hangingPunct="1">
              <a:spcBef>
                <a:spcPct val="0"/>
              </a:spcBef>
              <a:defRPr/>
            </a:pPr>
            <a:r>
              <a:rPr lang="en-US" b="1" dirty="0" smtClean="0">
                <a:latin typeface="Times New Roman" pitchFamily="18" charset="0"/>
              </a:rPr>
              <a:t>Putting a Face on Food Safety</a:t>
            </a:r>
            <a:endParaRPr lang="en-US" dirty="0" smtClean="0">
              <a:latin typeface="Times New Roman" pitchFamily="18" charset="0"/>
            </a:endParaRPr>
          </a:p>
          <a:p>
            <a:pPr eaLnBrk="1" hangingPunct="1">
              <a:spcBef>
                <a:spcPct val="0"/>
              </a:spcBef>
              <a:defRPr/>
            </a:pPr>
            <a:r>
              <a:rPr lang="en-US" dirty="0" smtClean="0">
                <a:latin typeface="Times New Roman" pitchFamily="18" charset="0"/>
              </a:rPr>
              <a:t>“I would like you to look at these pictures.  These are people that look like normal everyday folks.  They are somebody’s Mother, Father, son or daughter, sister or brother, Grandmother or Grandfather.  They all have one thing in common.  They contracted a </a:t>
            </a:r>
            <a:r>
              <a:rPr lang="en-US" dirty="0" err="1" smtClean="0">
                <a:latin typeface="Times New Roman" pitchFamily="18" charset="0"/>
              </a:rPr>
              <a:t>foodborne</a:t>
            </a:r>
            <a:r>
              <a:rPr lang="en-US" dirty="0" smtClean="0">
                <a:latin typeface="Times New Roman" pitchFamily="18" charset="0"/>
              </a:rPr>
              <a:t> illness.  Some of them survived and some did not.  </a:t>
            </a:r>
          </a:p>
          <a:p>
            <a:pPr eaLnBrk="1" hangingPunct="1">
              <a:spcBef>
                <a:spcPct val="0"/>
              </a:spcBef>
              <a:defRPr/>
            </a:pPr>
            <a:endParaRPr lang="en-US" dirty="0" smtClean="0">
              <a:latin typeface="Times New Roman" pitchFamily="18" charset="0"/>
            </a:endParaRPr>
          </a:p>
          <a:p>
            <a:pPr eaLnBrk="1" hangingPunct="1">
              <a:spcBef>
                <a:spcPct val="0"/>
              </a:spcBef>
              <a:defRPr/>
            </a:pPr>
            <a:r>
              <a:rPr lang="en-US" dirty="0" smtClean="0">
                <a:latin typeface="Times New Roman" pitchFamily="18" charset="0"/>
              </a:rPr>
              <a:t>I would like to highlight two individuals on the screen. Look at the cute little boy in the left column in the middle. His name is Alexander Donley. He turned 6 in 1993. He was a lively, energetic little boy with bright red hair and sparkling grey eyes. He would never turn seven. One summer night his parents prepared hamburgers on the grill. Unknown to them, the undercooked ground meat Alex was about to eat contained bacteria, E. coli 0157:H7.  His short life ended within four days as he suffered severe abdominal cramps, uncontrollable intestinal hemorrhage, tremors and delusions as the toxins attacked his digestive system then his brain. His last words were, “Don’t worry” as he mouthed a kiss to his Mommy and Daddy. </a:t>
            </a:r>
          </a:p>
          <a:p>
            <a:pPr eaLnBrk="1" hangingPunct="1">
              <a:spcBef>
                <a:spcPct val="0"/>
              </a:spcBef>
              <a:defRPr/>
            </a:pPr>
            <a:endParaRPr lang="en-US" dirty="0" smtClean="0">
              <a:latin typeface="Times New Roman" pitchFamily="18" charset="0"/>
            </a:endParaRPr>
          </a:p>
          <a:p>
            <a:pPr eaLnBrk="1" hangingPunct="1">
              <a:spcBef>
                <a:spcPct val="0"/>
              </a:spcBef>
              <a:defRPr/>
            </a:pPr>
            <a:r>
              <a:rPr lang="en-US" dirty="0" smtClean="0">
                <a:latin typeface="Times New Roman" pitchFamily="18" charset="0"/>
              </a:rPr>
              <a:t>Next, let me share with you the story of Stephanie and Michael, their picture is in the lower right hand corner. Stephanie was an obstetric ultra-sound tech. She and her husband were expecting their first child. Stephanie did all of right things during her pregnancy. She exercised and ate healthy. Then one morning around 3:00 am she work up suddenly with a severe headache, stiff neck and extremely nauseous. She knew that something terrible was wrong. As she headed for the hospital she began premature labor. She later delivered Michael who was 10 weeks early. However, these parents were faced with a decision no new parent should face. Michael was born with severe brain hemorrhaging which left him on life support without any hope of recovery. These new parents had to make the decision to remove their first born child off of life support. When the lab reports had returned it revealed that Michelle had contracted a </a:t>
            </a:r>
            <a:r>
              <a:rPr lang="en-US" dirty="0" err="1" smtClean="0">
                <a:latin typeface="Times New Roman" pitchFamily="18" charset="0"/>
              </a:rPr>
              <a:t>foodborne</a:t>
            </a:r>
            <a:r>
              <a:rPr lang="en-US" dirty="0" smtClean="0">
                <a:latin typeface="Times New Roman" pitchFamily="18" charset="0"/>
              </a:rPr>
              <a:t> illness called </a:t>
            </a:r>
            <a:r>
              <a:rPr lang="en-US" dirty="0" err="1" smtClean="0">
                <a:latin typeface="Times New Roman" pitchFamily="18" charset="0"/>
              </a:rPr>
              <a:t>Listeria</a:t>
            </a:r>
            <a:r>
              <a:rPr lang="en-US" dirty="0" smtClean="0">
                <a:latin typeface="Times New Roman" pitchFamily="18" charset="0"/>
              </a:rPr>
              <a:t> </a:t>
            </a:r>
            <a:r>
              <a:rPr lang="en-US" dirty="0" err="1" smtClean="0">
                <a:latin typeface="Times New Roman" pitchFamily="18" charset="0"/>
              </a:rPr>
              <a:t>monocytogenes</a:t>
            </a:r>
            <a:r>
              <a:rPr lang="en-US" dirty="0" smtClean="0">
                <a:latin typeface="Times New Roman" pitchFamily="18" charset="0"/>
              </a:rPr>
              <a:t>. The symptoms are typically fatal to an unborn child. It was determined that the bagged salads that Stephanie had been eating were contaminated with the same bacteria.</a:t>
            </a:r>
          </a:p>
          <a:p>
            <a:pPr eaLnBrk="1" hangingPunct="1">
              <a:spcBef>
                <a:spcPct val="0"/>
              </a:spcBef>
              <a:defRPr/>
            </a:pPr>
            <a:r>
              <a:rPr lang="en-US" dirty="0" smtClean="0">
                <a:latin typeface="Times New Roman" pitchFamily="18" charset="0"/>
              </a:rPr>
              <a:t> </a:t>
            </a:r>
          </a:p>
          <a:p>
            <a:pPr eaLnBrk="1" hangingPunct="1">
              <a:spcBef>
                <a:spcPct val="0"/>
              </a:spcBef>
              <a:defRPr/>
            </a:pPr>
            <a:r>
              <a:rPr lang="en-US" dirty="0" smtClean="0">
                <a:latin typeface="Times New Roman" pitchFamily="18" charset="0"/>
              </a:rPr>
              <a:t>Our customers trust us with their lives and the lives of their loved ones.  It is our obligation to do everything in our power to keep our customers safe.  We do that by following the food safety policies and procedures that have been put in place.  We check temperatures, wash our hands, we wear gloves and hair restraints and practice good sanitation.  </a:t>
            </a:r>
          </a:p>
          <a:p>
            <a:pPr eaLnBrk="1" hangingPunct="1">
              <a:spcBef>
                <a:spcPct val="0"/>
              </a:spcBef>
              <a:defRPr/>
            </a:pPr>
            <a:r>
              <a:rPr lang="en-US" dirty="0" smtClean="0">
                <a:latin typeface="Times New Roman" pitchFamily="18" charset="0"/>
              </a:rPr>
              <a:t> </a:t>
            </a:r>
          </a:p>
          <a:p>
            <a:pPr eaLnBrk="1" hangingPunct="1">
              <a:spcBef>
                <a:spcPct val="0"/>
              </a:spcBef>
              <a:defRPr/>
            </a:pPr>
            <a:r>
              <a:rPr lang="en-US" dirty="0" smtClean="0">
                <a:latin typeface="Times New Roman" pitchFamily="18" charset="0"/>
              </a:rPr>
              <a:t>We need to make sure that none of our customers show up on this wall of pictures</a:t>
            </a:r>
          </a:p>
          <a:p>
            <a:pPr>
              <a:defRPr/>
            </a:pPr>
            <a:endParaRPr lang="en-US" dirty="0"/>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AA51512-539D-474A-A0FC-24D1EE92A55C}" type="slidenum">
              <a:rPr lang="en-US" altLang="en-US" smtClean="0">
                <a:latin typeface="Arial" panose="020B0604020202020204" pitchFamily="34" charset="0"/>
              </a:rPr>
              <a:pPr>
                <a:spcBef>
                  <a:spcPct val="0"/>
                </a:spcBef>
              </a:pPr>
              <a:t>19</a:t>
            </a:fld>
            <a:endParaRPr lang="en-US" altLang="en-US" smtClean="0">
              <a:latin typeface="Arial" panose="020B0604020202020204" pitchFamily="34" charset="0"/>
            </a:endParaRPr>
          </a:p>
        </p:txBody>
      </p:sp>
    </p:spTree>
    <p:extLst>
      <p:ext uri="{BB962C8B-B14F-4D97-AF65-F5344CB8AC3E}">
        <p14:creationId xmlns:p14="http://schemas.microsoft.com/office/powerpoint/2010/main" val="17235657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533400" y="533400"/>
            <a:ext cx="7772400" cy="2365375"/>
          </a:xfrm>
        </p:spPr>
        <p:txBody>
          <a:bodyPr anchor="t" anchorCtr="0">
            <a:noAutofit/>
          </a:bodyPr>
          <a:lstStyle>
            <a:lvl1pPr>
              <a:defRPr sz="72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533400" y="3127375"/>
            <a:ext cx="7086600" cy="17526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61489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620663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8185817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99" y="685800"/>
            <a:ext cx="7143765" cy="2916704"/>
          </a:xfrm>
        </p:spPr>
        <p:txBody>
          <a:bodyPr anchor="ctr">
            <a:normAutofit/>
          </a:bodyPr>
          <a:lstStyle>
            <a:lvl1pPr algn="ct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162698" y="3610032"/>
            <a:ext cx="6500967" cy="377768"/>
          </a:xfrm>
        </p:spPr>
        <p:txBody>
          <a:bodyPr anchor="t">
            <a:normAutofit/>
          </a:bodyPr>
          <a:lstStyle>
            <a:lvl1pPr marL="0" indent="0" algn="r">
              <a:buNone/>
              <a:defRPr sz="1050">
                <a:solidFill>
                  <a:schemeClr val="tx1">
                    <a:lumMod val="50000"/>
                    <a:lumOff val="50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4" name="Text Placeholder 3"/>
          <p:cNvSpPr>
            <a:spLocks noGrp="1"/>
          </p:cNvSpPr>
          <p:nvPr>
            <p:ph type="body" sz="half" idx="2"/>
          </p:nvPr>
        </p:nvSpPr>
        <p:spPr>
          <a:xfrm>
            <a:off x="514351" y="4106334"/>
            <a:ext cx="7797662" cy="1268252"/>
          </a:xfrm>
        </p:spPr>
        <p:txBody>
          <a:bodyPr anchor="ctr">
            <a:normAutofit/>
          </a:bodyPr>
          <a:lstStyle>
            <a:lvl1pPr marL="0" indent="0" algn="ctr">
              <a:buNone/>
              <a:defRPr sz="13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p>
        </p:txBody>
      </p:sp>
      <p:sp>
        <p:nvSpPr>
          <p:cNvPr id="5" name="Date Placeholder 4"/>
          <p:cNvSpPr>
            <a:spLocks noGrp="1"/>
          </p:cNvSpPr>
          <p:nvPr>
            <p:ph type="dt" sz="half" idx="10"/>
          </p:nvPr>
        </p:nvSpPr>
        <p:spPr>
          <a:xfrm>
            <a:off x="5473562" y="5757334"/>
            <a:ext cx="2838450" cy="498470"/>
          </a:xfrm>
          <a:prstGeom prst="rect">
            <a:avLst/>
          </a:prstGeom>
        </p:spPr>
        <p:txBody>
          <a:bodyPr/>
          <a:lstStyle/>
          <a:p>
            <a:fld id="{A732A7D7-D560-4C43-B6F2-A7996CE5C9B9}" type="datetimeFigureOut">
              <a:rPr lang="en-US" smtClean="0"/>
              <a:pPr/>
              <a:t>6/12/2015</a:t>
            </a:fld>
            <a:endParaRPr lang="en-US"/>
          </a:p>
        </p:txBody>
      </p:sp>
      <p:sp>
        <p:nvSpPr>
          <p:cNvPr id="6" name="Footer Placeholder 5"/>
          <p:cNvSpPr>
            <a:spLocks noGrp="1"/>
          </p:cNvSpPr>
          <p:nvPr>
            <p:ph type="ftr" sz="quarter" idx="11"/>
          </p:nvPr>
        </p:nvSpPr>
        <p:spPr>
          <a:xfrm>
            <a:off x="514351" y="5757334"/>
            <a:ext cx="4124789" cy="498470"/>
          </a:xfrm>
          <a:prstGeom prst="rect">
            <a:avLst/>
          </a:prstGeom>
        </p:spPr>
        <p:txBody>
          <a:bodyPr/>
          <a:lstStyle/>
          <a:p>
            <a:endParaRPr lang="en-US" dirty="0"/>
          </a:p>
        </p:txBody>
      </p:sp>
      <p:sp>
        <p:nvSpPr>
          <p:cNvPr id="7" name="Slide Number Placeholder 6"/>
          <p:cNvSpPr>
            <a:spLocks noGrp="1"/>
          </p:cNvSpPr>
          <p:nvPr>
            <p:ph type="sldNum" sz="quarter" idx="12"/>
          </p:nvPr>
        </p:nvSpPr>
        <p:spPr>
          <a:xfrm>
            <a:off x="4715341" y="5757334"/>
            <a:ext cx="680390" cy="498470"/>
          </a:xfrm>
          <a:prstGeom prst="rect">
            <a:avLst/>
          </a:prstGeom>
        </p:spPr>
        <p:txBody>
          <a:bodyPr/>
          <a:lstStyle/>
          <a:p>
            <a:fld id="{8E41E28F-C526-4978-8D63-D21257ECD59D}" type="slidenum">
              <a:rPr lang="en-US" smtClean="0"/>
              <a:pPr/>
              <a:t>‹#›</a:t>
            </a:fld>
            <a:endParaRPr lang="en-US"/>
          </a:p>
        </p:txBody>
      </p:sp>
      <p:sp>
        <p:nvSpPr>
          <p:cNvPr id="13" name="TextBox 12"/>
          <p:cNvSpPr txBox="1"/>
          <p:nvPr/>
        </p:nvSpPr>
        <p:spPr>
          <a:xfrm>
            <a:off x="514351" y="892628"/>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4" name="TextBox 13"/>
          <p:cNvSpPr txBox="1"/>
          <p:nvPr/>
        </p:nvSpPr>
        <p:spPr>
          <a:xfrm>
            <a:off x="7854812" y="292282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32058848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714947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430962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3906892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401136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3442913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3783942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3870264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E2D121E-3AF6-4300-A46B-FF09C1DAE125}" type="datetimeFigureOut">
              <a:rPr lang="en-US" smtClean="0"/>
              <a:t>6/12/2015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DB8B239D-3C74-4635-A770-E15FFC61B1C5}" type="slidenum">
              <a:rPr lang="en-US" smtClean="0"/>
              <a:t>‹#›</a:t>
            </a:fld>
            <a:endParaRPr lang="en-US"/>
          </a:p>
        </p:txBody>
      </p:sp>
    </p:spTree>
    <p:extLst>
      <p:ext uri="{BB962C8B-B14F-4D97-AF65-F5344CB8AC3E}">
        <p14:creationId xmlns:p14="http://schemas.microsoft.com/office/powerpoint/2010/main" val="18991996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76399"/>
            <a:ext cx="8229600" cy="3810001"/>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032221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spcBef>
          <a:spcPct val="0"/>
        </a:spcBef>
        <a:buNone/>
        <a:defRPr sz="4800" kern="1200">
          <a:solidFill>
            <a:schemeClr val="bg1"/>
          </a:solidFill>
          <a:latin typeface="Antonio" panose="02000503000000000000" pitchFamily="2"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ntonio" panose="02000503000000000000" pitchFamily="2"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ntonio" panose="02000503000000000000" pitchFamily="2"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ntonio" panose="02000503000000000000" pitchFamily="2"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ntonio" panose="02000503000000000000" pitchFamily="2"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ntonio" panose="02000503000000000000" pitchFamily="2"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8401" y="1351861"/>
            <a:ext cx="7316390" cy="2074896"/>
          </a:xfrm>
        </p:spPr>
        <p:txBody>
          <a:bodyPr/>
          <a:lstStyle/>
          <a:p>
            <a:r>
              <a:rPr lang="en-US" dirty="0" smtClean="0"/>
              <a:t>Measuring Food Safety Success</a:t>
            </a:r>
            <a:endParaRPr lang="en-US" dirty="0"/>
          </a:p>
        </p:txBody>
      </p:sp>
      <p:sp>
        <p:nvSpPr>
          <p:cNvPr id="3" name="Subtitle 2"/>
          <p:cNvSpPr>
            <a:spLocks noGrp="1"/>
          </p:cNvSpPr>
          <p:nvPr>
            <p:ph type="subTitle" idx="1"/>
          </p:nvPr>
        </p:nvSpPr>
        <p:spPr>
          <a:xfrm>
            <a:off x="685800" y="3429574"/>
            <a:ext cx="7316390" cy="1523426"/>
          </a:xfrm>
        </p:spPr>
        <p:txBody>
          <a:bodyPr>
            <a:noAutofit/>
          </a:bodyPr>
          <a:lstStyle/>
          <a:p>
            <a:r>
              <a:rPr lang="en-US" b="1" dirty="0" smtClean="0"/>
              <a:t>How To</a:t>
            </a:r>
          </a:p>
          <a:p>
            <a:pPr>
              <a:spcBef>
                <a:spcPts val="0"/>
              </a:spcBef>
            </a:pPr>
            <a:r>
              <a:rPr lang="en-US" sz="1400" dirty="0">
                <a:solidFill>
                  <a:schemeClr val="bg1">
                    <a:lumMod val="75000"/>
                  </a:schemeClr>
                </a:solidFill>
              </a:rPr>
              <a:t>Gina R Kramer </a:t>
            </a:r>
            <a:r>
              <a:rPr lang="en-US" sz="1400" dirty="0" smtClean="0">
                <a:solidFill>
                  <a:schemeClr val="bg1">
                    <a:lumMod val="75000"/>
                  </a:schemeClr>
                </a:solidFill>
              </a:rPr>
              <a:t>RS/REHS</a:t>
            </a:r>
            <a:endParaRPr lang="en-US" sz="1400" dirty="0">
              <a:solidFill>
                <a:schemeClr val="bg1">
                  <a:lumMod val="75000"/>
                </a:schemeClr>
              </a:solidFill>
            </a:endParaRPr>
          </a:p>
          <a:p>
            <a:pPr>
              <a:spcBef>
                <a:spcPts val="0"/>
              </a:spcBef>
            </a:pPr>
            <a:r>
              <a:rPr lang="en-US" sz="1400" dirty="0" err="1" smtClean="0">
                <a:solidFill>
                  <a:schemeClr val="bg1">
                    <a:lumMod val="75000"/>
                  </a:schemeClr>
                </a:solidFill>
              </a:rPr>
              <a:t>Savour</a:t>
            </a:r>
            <a:r>
              <a:rPr lang="en-US" sz="1400" dirty="0" smtClean="0">
                <a:solidFill>
                  <a:schemeClr val="bg1">
                    <a:lumMod val="75000"/>
                  </a:schemeClr>
                </a:solidFill>
              </a:rPr>
              <a:t> Food Safety International, Inc. - Executive Director</a:t>
            </a:r>
            <a:endParaRPr lang="en-US" sz="1400" dirty="0">
              <a:solidFill>
                <a:schemeClr val="bg1">
                  <a:lumMod val="75000"/>
                </a:schemeClr>
              </a:solidFill>
            </a:endParaRPr>
          </a:p>
          <a:p>
            <a:pPr>
              <a:spcBef>
                <a:spcPts val="0"/>
              </a:spcBef>
            </a:pPr>
            <a:r>
              <a:rPr lang="en-US" sz="1400" dirty="0">
                <a:solidFill>
                  <a:schemeClr val="bg1">
                    <a:lumMod val="75000"/>
                  </a:schemeClr>
                </a:solidFill>
              </a:rPr>
              <a:t>+</a:t>
            </a:r>
            <a:r>
              <a:rPr lang="en-US" sz="1400" dirty="0" smtClean="0">
                <a:solidFill>
                  <a:schemeClr val="bg1">
                    <a:lumMod val="75000"/>
                  </a:schemeClr>
                </a:solidFill>
              </a:rPr>
              <a:t>1-614-507-5105; gina@savourfoodsafety.com</a:t>
            </a:r>
            <a:endParaRPr lang="en-US" sz="1400" dirty="0">
              <a:solidFill>
                <a:schemeClr val="bg1">
                  <a:lumMod val="75000"/>
                </a:schemeClr>
              </a:solidFill>
            </a:endParaRPr>
          </a:p>
          <a:p>
            <a:pPr>
              <a:spcBef>
                <a:spcPts val="0"/>
              </a:spcBef>
            </a:pPr>
            <a:r>
              <a:rPr lang="en-US" sz="1400" dirty="0" smtClean="0">
                <a:solidFill>
                  <a:schemeClr val="bg1">
                    <a:lumMod val="75000"/>
                  </a:schemeClr>
                </a:solidFill>
              </a:rPr>
              <a:t>Food Safety Innovations – President/Co-Founder</a:t>
            </a:r>
          </a:p>
          <a:p>
            <a:pPr>
              <a:spcBef>
                <a:spcPts val="0"/>
              </a:spcBef>
            </a:pPr>
            <a:r>
              <a:rPr lang="en-US" sz="1400" dirty="0" smtClean="0">
                <a:solidFill>
                  <a:schemeClr val="bg1">
                    <a:lumMod val="75000"/>
                  </a:schemeClr>
                </a:solidFill>
              </a:rPr>
              <a:t>STOP Foodborne Illness – Chair of Board of Directors</a:t>
            </a:r>
            <a:endParaRPr lang="en-US" sz="1400" dirty="0">
              <a:solidFill>
                <a:schemeClr val="bg1">
                  <a:lumMod val="75000"/>
                </a:schemeClr>
              </a:solidFill>
            </a:endParaRPr>
          </a:p>
        </p:txBody>
      </p:sp>
      <p:sp>
        <p:nvSpPr>
          <p:cNvPr id="6" name="TextBox 5"/>
          <p:cNvSpPr txBox="1"/>
          <p:nvPr/>
        </p:nvSpPr>
        <p:spPr>
          <a:xfrm>
            <a:off x="-4480" y="5181600"/>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spTree>
    <p:extLst>
      <p:ext uri="{BB962C8B-B14F-4D97-AF65-F5344CB8AC3E}">
        <p14:creationId xmlns:p14="http://schemas.microsoft.com/office/powerpoint/2010/main" val="4670569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6"/>
          <p:cNvSpPr>
            <a:spLocks noGrp="1"/>
          </p:cNvSpPr>
          <p:nvPr>
            <p:ph type="title"/>
          </p:nvPr>
        </p:nvSpPr>
        <p:spPr>
          <a:xfrm>
            <a:off x="304800" y="609600"/>
            <a:ext cx="8561424" cy="857250"/>
          </a:xfrm>
        </p:spPr>
        <p:txBody>
          <a:bodyPr>
            <a:normAutofit/>
          </a:bodyPr>
          <a:lstStyle/>
          <a:p>
            <a:pPr>
              <a:defRPr/>
            </a:pPr>
            <a:r>
              <a:rPr lang="en-US" dirty="0" smtClean="0"/>
              <a:t>Data That </a:t>
            </a:r>
            <a:r>
              <a:rPr lang="en-US" dirty="0"/>
              <a:t>S</a:t>
            </a:r>
            <a:r>
              <a:rPr lang="en-US" dirty="0" smtClean="0"/>
              <a:t>peaks “Their </a:t>
            </a:r>
            <a:r>
              <a:rPr lang="en-US" dirty="0"/>
              <a:t>L</a:t>
            </a:r>
            <a:r>
              <a:rPr lang="en-US" dirty="0" smtClean="0"/>
              <a:t>anguage”</a:t>
            </a:r>
          </a:p>
        </p:txBody>
      </p:sp>
      <p:sp>
        <p:nvSpPr>
          <p:cNvPr id="17412" name="Content Placeholder 8"/>
          <p:cNvSpPr>
            <a:spLocks noGrp="1"/>
          </p:cNvSpPr>
          <p:nvPr>
            <p:ph sz="half" idx="4294967295"/>
          </p:nvPr>
        </p:nvSpPr>
        <p:spPr>
          <a:xfrm>
            <a:off x="381000" y="1611967"/>
            <a:ext cx="3886200" cy="4103033"/>
          </a:xfrm>
          <a:prstGeom prst="rect">
            <a:avLst/>
          </a:prstGeom>
        </p:spPr>
        <p:txBody>
          <a:bodyPr>
            <a:normAutofit fontScale="92500" lnSpcReduction="10000"/>
          </a:bodyPr>
          <a:lstStyle/>
          <a:p>
            <a:pPr>
              <a:defRPr/>
            </a:pPr>
            <a:r>
              <a:rPr lang="en-US" b="1" dirty="0">
                <a:solidFill>
                  <a:schemeClr val="accent3">
                    <a:lumMod val="50000"/>
                  </a:schemeClr>
                </a:solidFill>
              </a:rPr>
              <a:t>Date Marking Violations</a:t>
            </a:r>
          </a:p>
          <a:p>
            <a:pPr lvl="1">
              <a:defRPr/>
            </a:pPr>
            <a:r>
              <a:rPr lang="en-US" sz="1950" dirty="0"/>
              <a:t>Translation:</a:t>
            </a:r>
          </a:p>
          <a:p>
            <a:pPr lvl="2">
              <a:defRPr/>
            </a:pPr>
            <a:r>
              <a:rPr lang="en-US" sz="1800" dirty="0"/>
              <a:t>Over </a:t>
            </a:r>
            <a:r>
              <a:rPr lang="en-US" sz="1800" dirty="0" smtClean="0"/>
              <a:t>ordering/production </a:t>
            </a:r>
            <a:r>
              <a:rPr lang="en-US" sz="1800" dirty="0"/>
              <a:t>of food causing reduced profit margins</a:t>
            </a:r>
          </a:p>
          <a:p>
            <a:pPr>
              <a:defRPr/>
            </a:pPr>
            <a:r>
              <a:rPr lang="en-US" b="1" dirty="0">
                <a:solidFill>
                  <a:schemeClr val="accent3">
                    <a:lumMod val="50000"/>
                  </a:schemeClr>
                </a:solidFill>
              </a:rPr>
              <a:t>Sanitation Violations</a:t>
            </a:r>
          </a:p>
          <a:p>
            <a:pPr lvl="1">
              <a:defRPr/>
            </a:pPr>
            <a:r>
              <a:rPr lang="en-US" sz="1950" dirty="0"/>
              <a:t>Translation:</a:t>
            </a:r>
          </a:p>
          <a:p>
            <a:pPr lvl="2">
              <a:defRPr/>
            </a:pPr>
            <a:r>
              <a:rPr lang="en-US" sz="1800" dirty="0"/>
              <a:t>Decreased food quality, customer complaints about taste and shelf-life at home</a:t>
            </a:r>
          </a:p>
          <a:p>
            <a:pPr>
              <a:defRPr/>
            </a:pPr>
            <a:r>
              <a:rPr lang="en-US" b="1" dirty="0">
                <a:solidFill>
                  <a:schemeClr val="accent3">
                    <a:lumMod val="50000"/>
                  </a:schemeClr>
                </a:solidFill>
              </a:rPr>
              <a:t>Temperature Violations</a:t>
            </a:r>
          </a:p>
          <a:p>
            <a:pPr lvl="1">
              <a:defRPr/>
            </a:pPr>
            <a:r>
              <a:rPr lang="en-US" sz="1950" dirty="0"/>
              <a:t>Translation:</a:t>
            </a:r>
          </a:p>
          <a:p>
            <a:pPr lvl="2">
              <a:defRPr/>
            </a:pPr>
            <a:r>
              <a:rPr lang="en-US" sz="1800" dirty="0"/>
              <a:t>Increased cost of utilities, repair/replacement of equipment</a:t>
            </a:r>
          </a:p>
        </p:txBody>
      </p:sp>
      <p:sp>
        <p:nvSpPr>
          <p:cNvPr id="6" name="TextBox 5"/>
          <p:cNvSpPr txBox="1"/>
          <p:nvPr/>
        </p:nvSpPr>
        <p:spPr>
          <a:xfrm>
            <a:off x="0"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3" name="Picture 2"/>
          <p:cNvPicPr>
            <a:picLocks noChangeAspect="1"/>
          </p:cNvPicPr>
          <p:nvPr/>
        </p:nvPicPr>
        <p:blipFill>
          <a:blip r:embed="rId3"/>
          <a:stretch>
            <a:fillRect/>
          </a:stretch>
        </p:blipFill>
        <p:spPr>
          <a:xfrm>
            <a:off x="4495800" y="1981200"/>
            <a:ext cx="4118428" cy="3088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6705415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6"/>
          <p:cNvSpPr>
            <a:spLocks noGrp="1"/>
          </p:cNvSpPr>
          <p:nvPr>
            <p:ph type="title"/>
          </p:nvPr>
        </p:nvSpPr>
        <p:spPr>
          <a:xfrm>
            <a:off x="228600" y="609600"/>
            <a:ext cx="8561424" cy="857250"/>
          </a:xfrm>
        </p:spPr>
        <p:txBody>
          <a:bodyPr>
            <a:normAutofit/>
          </a:bodyPr>
          <a:lstStyle/>
          <a:p>
            <a:pPr>
              <a:defRPr/>
            </a:pPr>
            <a:r>
              <a:rPr lang="en-US" dirty="0" smtClean="0"/>
              <a:t>Data That </a:t>
            </a:r>
            <a:r>
              <a:rPr lang="en-US" dirty="0"/>
              <a:t>S</a:t>
            </a:r>
            <a:r>
              <a:rPr lang="en-US" dirty="0" smtClean="0"/>
              <a:t>peaks “Our </a:t>
            </a:r>
            <a:r>
              <a:rPr lang="en-US" dirty="0"/>
              <a:t>L</a:t>
            </a:r>
            <a:r>
              <a:rPr lang="en-US" dirty="0" smtClean="0"/>
              <a:t>anguage”</a:t>
            </a:r>
          </a:p>
        </p:txBody>
      </p:sp>
      <p:sp>
        <p:nvSpPr>
          <p:cNvPr id="17412" name="Content Placeholder 8"/>
          <p:cNvSpPr>
            <a:spLocks noGrp="1"/>
          </p:cNvSpPr>
          <p:nvPr>
            <p:ph sz="half" idx="4294967295"/>
          </p:nvPr>
        </p:nvSpPr>
        <p:spPr>
          <a:xfrm>
            <a:off x="381000" y="1594465"/>
            <a:ext cx="4495800" cy="4119360"/>
          </a:xfrm>
          <a:prstGeom prst="rect">
            <a:avLst/>
          </a:prstGeom>
        </p:spPr>
        <p:txBody>
          <a:bodyPr>
            <a:normAutofit fontScale="92500" lnSpcReduction="10000"/>
          </a:bodyPr>
          <a:lstStyle/>
          <a:p>
            <a:pPr>
              <a:defRPr/>
            </a:pPr>
            <a:r>
              <a:rPr lang="en-US" sz="2600" b="1" dirty="0">
                <a:solidFill>
                  <a:schemeClr val="accent3">
                    <a:lumMod val="50000"/>
                  </a:schemeClr>
                </a:solidFill>
              </a:rPr>
              <a:t>Customer Complaints</a:t>
            </a:r>
          </a:p>
          <a:p>
            <a:pPr lvl="1">
              <a:defRPr/>
            </a:pPr>
            <a:r>
              <a:rPr lang="en-US" sz="1900" dirty="0"/>
              <a:t>“Food Tastes Funny”</a:t>
            </a:r>
          </a:p>
          <a:p>
            <a:pPr lvl="1">
              <a:defRPr/>
            </a:pPr>
            <a:r>
              <a:rPr lang="en-US" sz="1900" dirty="0"/>
              <a:t>Translation: </a:t>
            </a:r>
          </a:p>
          <a:p>
            <a:pPr lvl="2">
              <a:defRPr/>
            </a:pPr>
            <a:r>
              <a:rPr lang="en-US" sz="1650" dirty="0"/>
              <a:t>Possible Cross-Contamination</a:t>
            </a:r>
          </a:p>
          <a:p>
            <a:pPr lvl="2">
              <a:defRPr/>
            </a:pPr>
            <a:r>
              <a:rPr lang="en-US" sz="1650" dirty="0"/>
              <a:t>Temperature Abuse</a:t>
            </a:r>
          </a:p>
          <a:p>
            <a:pPr lvl="2">
              <a:defRPr/>
            </a:pPr>
            <a:r>
              <a:rPr lang="en-US" sz="1650" dirty="0"/>
              <a:t>Inadequate </a:t>
            </a:r>
            <a:r>
              <a:rPr lang="en-US" sz="1650" dirty="0" err="1"/>
              <a:t>Handwashing</a:t>
            </a:r>
            <a:endParaRPr lang="en-US" sz="1650" dirty="0"/>
          </a:p>
          <a:p>
            <a:pPr>
              <a:defRPr/>
            </a:pPr>
            <a:r>
              <a:rPr lang="en-US" sz="2600" b="1" dirty="0">
                <a:solidFill>
                  <a:schemeClr val="accent3">
                    <a:lumMod val="50000"/>
                  </a:schemeClr>
                </a:solidFill>
              </a:rPr>
              <a:t>Store Shrink #s are HIGH</a:t>
            </a:r>
          </a:p>
          <a:p>
            <a:pPr lvl="1">
              <a:defRPr/>
            </a:pPr>
            <a:r>
              <a:rPr lang="en-US" sz="1950" dirty="0"/>
              <a:t>Translation:</a:t>
            </a:r>
          </a:p>
          <a:p>
            <a:pPr lvl="2">
              <a:defRPr/>
            </a:pPr>
            <a:r>
              <a:rPr lang="en-US" sz="1800" dirty="0"/>
              <a:t> Over ordering/production of food causing possible date marking violations</a:t>
            </a:r>
          </a:p>
          <a:p>
            <a:pPr>
              <a:defRPr/>
            </a:pPr>
            <a:r>
              <a:rPr lang="en-US" sz="2600" b="1" dirty="0">
                <a:solidFill>
                  <a:schemeClr val="accent3">
                    <a:lumMod val="50000"/>
                  </a:schemeClr>
                </a:solidFill>
              </a:rPr>
              <a:t>Labor Costs High</a:t>
            </a:r>
          </a:p>
          <a:p>
            <a:pPr lvl="1">
              <a:defRPr/>
            </a:pPr>
            <a:r>
              <a:rPr lang="en-US" sz="1900" dirty="0"/>
              <a:t>Translation:</a:t>
            </a:r>
          </a:p>
          <a:p>
            <a:pPr lvl="2">
              <a:defRPr/>
            </a:pPr>
            <a:r>
              <a:rPr lang="en-US" sz="1800" dirty="0"/>
              <a:t>Not following proper </a:t>
            </a:r>
            <a:r>
              <a:rPr lang="en-US" sz="1800" dirty="0" smtClean="0"/>
              <a:t>SOPs</a:t>
            </a:r>
            <a:endParaRPr lang="en-US" sz="1800" dirty="0"/>
          </a:p>
        </p:txBody>
      </p:sp>
      <p:sp>
        <p:nvSpPr>
          <p:cNvPr id="6" name="TextBox 5"/>
          <p:cNvSpPr txBox="1"/>
          <p:nvPr/>
        </p:nvSpPr>
        <p:spPr>
          <a:xfrm>
            <a:off x="0"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3" name="Picture 2"/>
          <p:cNvPicPr>
            <a:picLocks noChangeAspect="1"/>
          </p:cNvPicPr>
          <p:nvPr/>
        </p:nvPicPr>
        <p:blipFill>
          <a:blip r:embed="rId3"/>
          <a:stretch>
            <a:fillRect/>
          </a:stretch>
        </p:blipFill>
        <p:spPr>
          <a:xfrm>
            <a:off x="5334000" y="1752600"/>
            <a:ext cx="3293838" cy="3293838"/>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61985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Holistic Gap </a:t>
            </a:r>
            <a:r>
              <a:rPr lang="en-US" dirty="0"/>
              <a:t>A</a:t>
            </a:r>
            <a:r>
              <a:rPr lang="en-US" dirty="0" smtClean="0"/>
              <a:t>nalysis</a:t>
            </a:r>
            <a:endParaRPr lang="en-US" dirty="0"/>
          </a:p>
        </p:txBody>
      </p:sp>
      <p:sp>
        <p:nvSpPr>
          <p:cNvPr id="5" name="Content Placeholder 4"/>
          <p:cNvSpPr>
            <a:spLocks noGrp="1"/>
          </p:cNvSpPr>
          <p:nvPr>
            <p:ph sz="quarter" idx="4294967295"/>
          </p:nvPr>
        </p:nvSpPr>
        <p:spPr>
          <a:xfrm>
            <a:off x="304800" y="1905000"/>
            <a:ext cx="3752849" cy="3657600"/>
          </a:xfrm>
          <a:prstGeom prst="rect">
            <a:avLst/>
          </a:prstGeom>
        </p:spPr>
        <p:txBody>
          <a:bodyPr>
            <a:normAutofit fontScale="92500" lnSpcReduction="20000"/>
          </a:bodyPr>
          <a:lstStyle/>
          <a:p>
            <a:pPr marL="0" indent="0">
              <a:buNone/>
            </a:pPr>
            <a:r>
              <a:rPr lang="en-US" dirty="0" smtClean="0"/>
              <a:t>Taking a complete look at the:</a:t>
            </a:r>
          </a:p>
          <a:p>
            <a:pPr lvl="1"/>
            <a:r>
              <a:rPr lang="en-US" dirty="0"/>
              <a:t>B</a:t>
            </a:r>
            <a:r>
              <a:rPr lang="en-US" dirty="0" smtClean="0"/>
              <a:t>eliefs</a:t>
            </a:r>
          </a:p>
          <a:p>
            <a:pPr lvl="1"/>
            <a:r>
              <a:rPr lang="en-US" dirty="0" smtClean="0"/>
              <a:t>Attitudes</a:t>
            </a:r>
          </a:p>
          <a:p>
            <a:pPr lvl="1"/>
            <a:r>
              <a:rPr lang="en-US" dirty="0" smtClean="0"/>
              <a:t>Behaviors</a:t>
            </a:r>
          </a:p>
          <a:p>
            <a:pPr marL="0" indent="0">
              <a:buNone/>
            </a:pPr>
            <a:r>
              <a:rPr lang="en-US" b="1" i="1" dirty="0" smtClean="0">
                <a:solidFill>
                  <a:srgbClr val="A51724"/>
                </a:solidFill>
              </a:rPr>
              <a:t>Towards</a:t>
            </a:r>
            <a:r>
              <a:rPr lang="en-US" i="1" dirty="0" smtClean="0">
                <a:solidFill>
                  <a:schemeClr val="accent6"/>
                </a:solidFill>
              </a:rPr>
              <a:t> </a:t>
            </a:r>
            <a:r>
              <a:rPr lang="en-US" dirty="0" smtClean="0">
                <a:solidFill>
                  <a:srgbClr val="A51724"/>
                </a:solidFill>
              </a:rPr>
              <a:t> </a:t>
            </a:r>
            <a:r>
              <a:rPr lang="en-US" dirty="0" smtClean="0"/>
              <a:t>food safety - as well as the:</a:t>
            </a:r>
          </a:p>
          <a:p>
            <a:pPr lvl="1"/>
            <a:r>
              <a:rPr lang="en-US" dirty="0" smtClean="0"/>
              <a:t>Policies</a:t>
            </a:r>
          </a:p>
          <a:p>
            <a:pPr lvl="1"/>
            <a:r>
              <a:rPr lang="en-US" dirty="0" smtClean="0"/>
              <a:t>Procedures</a:t>
            </a:r>
          </a:p>
          <a:p>
            <a:pPr lvl="1"/>
            <a:r>
              <a:rPr lang="en-US" dirty="0" smtClean="0"/>
              <a:t>Practices</a:t>
            </a:r>
          </a:p>
          <a:p>
            <a:pPr marL="0" indent="0">
              <a:buNone/>
            </a:pPr>
            <a:r>
              <a:rPr lang="en-US" dirty="0" smtClean="0"/>
              <a:t>That are in place</a:t>
            </a:r>
          </a:p>
        </p:txBody>
      </p:sp>
      <p:sp>
        <p:nvSpPr>
          <p:cNvPr id="4" name="TextBox 3"/>
          <p:cNvSpPr txBox="1"/>
          <p:nvPr/>
        </p:nvSpPr>
        <p:spPr>
          <a:xfrm>
            <a:off x="0" y="5819001"/>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graphicFrame>
        <p:nvGraphicFramePr>
          <p:cNvPr id="7" name="Diagram 6"/>
          <p:cNvGraphicFramePr/>
          <p:nvPr>
            <p:extLst>
              <p:ext uri="{D42A27DB-BD31-4B8C-83A1-F6EECF244321}">
                <p14:modId xmlns:p14="http://schemas.microsoft.com/office/powerpoint/2010/main" val="2139956997"/>
              </p:ext>
            </p:extLst>
          </p:nvPr>
        </p:nvGraphicFramePr>
        <p:xfrm>
          <a:off x="2895600" y="1371600"/>
          <a:ext cx="7162800" cy="533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6527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890" y="5819001"/>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sp>
        <p:nvSpPr>
          <p:cNvPr id="8" name="Text Placeholder 7"/>
          <p:cNvSpPr>
            <a:spLocks noGrp="1"/>
          </p:cNvSpPr>
          <p:nvPr>
            <p:ph type="body" sz="half" idx="13"/>
          </p:nvPr>
        </p:nvSpPr>
        <p:spPr>
          <a:xfrm>
            <a:off x="1162698" y="4118032"/>
            <a:ext cx="6500967" cy="377768"/>
          </a:xfrm>
        </p:spPr>
        <p:txBody>
          <a:bodyPr>
            <a:normAutofit/>
          </a:bodyPr>
          <a:lstStyle/>
          <a:p>
            <a:r>
              <a:rPr lang="en-US" sz="1400" b="1" dirty="0" smtClean="0">
                <a:solidFill>
                  <a:schemeClr val="tx1"/>
                </a:solidFill>
              </a:rPr>
              <a:t>Successful food safety professionals</a:t>
            </a:r>
            <a:endParaRPr lang="en-US" sz="1400" b="1" dirty="0">
              <a:solidFill>
                <a:schemeClr val="tx1"/>
              </a:solidFill>
            </a:endParaRPr>
          </a:p>
        </p:txBody>
      </p:sp>
      <p:sp>
        <p:nvSpPr>
          <p:cNvPr id="7" name="Text Placeholder 6"/>
          <p:cNvSpPr>
            <a:spLocks noGrp="1"/>
          </p:cNvSpPr>
          <p:nvPr>
            <p:ph type="body" sz="half" idx="2"/>
          </p:nvPr>
        </p:nvSpPr>
        <p:spPr>
          <a:xfrm>
            <a:off x="0" y="4494475"/>
            <a:ext cx="9035076" cy="802966"/>
          </a:xfrm>
        </p:spPr>
        <p:txBody>
          <a:bodyPr>
            <a:normAutofit/>
          </a:bodyPr>
          <a:lstStyle/>
          <a:p>
            <a:r>
              <a:rPr lang="en-US" sz="2000" b="1" dirty="0">
                <a:solidFill>
                  <a:srgbClr val="A51724"/>
                </a:solidFill>
                <a:latin typeface="+mn-lt"/>
              </a:rPr>
              <a:t>Can your business afford to build a minimum standard Food Safety Program?</a:t>
            </a:r>
          </a:p>
        </p:txBody>
      </p:sp>
      <p:sp>
        <p:nvSpPr>
          <p:cNvPr id="2" name="Rectangle 1"/>
          <p:cNvSpPr/>
          <p:nvPr/>
        </p:nvSpPr>
        <p:spPr>
          <a:xfrm>
            <a:off x="7772400" y="2743200"/>
            <a:ext cx="539613"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533400" y="838200"/>
            <a:ext cx="457200" cy="381000"/>
          </a:xfrm>
          <a:prstGeom prst="rect">
            <a:avLst/>
          </a:prstGeom>
          <a:solidFill>
            <a:srgbClr val="A517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2"/>
          <p:cNvSpPr txBox="1">
            <a:spLocks/>
          </p:cNvSpPr>
          <p:nvPr/>
        </p:nvSpPr>
        <p:spPr>
          <a:xfrm>
            <a:off x="457200" y="381000"/>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600" kern="1200">
                <a:solidFill>
                  <a:schemeClr val="bg1"/>
                </a:solidFill>
                <a:latin typeface="Antonio" panose="02000503000000000000" pitchFamily="2" charset="0"/>
                <a:ea typeface="+mj-ea"/>
                <a:cs typeface="+mj-cs"/>
              </a:defRPr>
            </a:lvl1pPr>
          </a:lstStyle>
          <a:p>
            <a:pPr algn="l"/>
            <a:r>
              <a:rPr lang="en-US" sz="4800" dirty="0" smtClean="0"/>
              <a:t>Best in Class</a:t>
            </a:r>
            <a:endParaRPr lang="en-US" sz="4800" dirty="0"/>
          </a:p>
        </p:txBody>
      </p:sp>
      <p:sp>
        <p:nvSpPr>
          <p:cNvPr id="6" name="Title 5"/>
          <p:cNvSpPr>
            <a:spLocks noGrp="1"/>
          </p:cNvSpPr>
          <p:nvPr>
            <p:ph type="title"/>
          </p:nvPr>
        </p:nvSpPr>
        <p:spPr>
          <a:xfrm>
            <a:off x="1000117" y="1589458"/>
            <a:ext cx="7143765" cy="2916704"/>
          </a:xfrm>
        </p:spPr>
        <p:txBody>
          <a:bodyPr/>
          <a:lstStyle/>
          <a:p>
            <a:r>
              <a:rPr lang="en-US" dirty="0" smtClean="0">
                <a:solidFill>
                  <a:schemeClr val="accent3">
                    <a:lumMod val="50000"/>
                  </a:schemeClr>
                </a:solidFill>
              </a:rPr>
              <a:t>“If you build your program to meet the regulatory minimum standards, then you build a minimum standard program”</a:t>
            </a:r>
            <a:endParaRPr lang="en-US" dirty="0">
              <a:solidFill>
                <a:schemeClr val="accent3">
                  <a:lumMod val="50000"/>
                </a:schemeClr>
              </a:solidFill>
            </a:endParaRPr>
          </a:p>
        </p:txBody>
      </p:sp>
    </p:spTree>
    <p:extLst>
      <p:ext uri="{BB962C8B-B14F-4D97-AF65-F5344CB8AC3E}">
        <p14:creationId xmlns:p14="http://schemas.microsoft.com/office/powerpoint/2010/main" val="2041935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8401" y="1381975"/>
            <a:ext cx="7316390" cy="2074896"/>
          </a:xfrm>
        </p:spPr>
        <p:txBody>
          <a:bodyPr/>
          <a:lstStyle/>
          <a:p>
            <a:r>
              <a:rPr lang="en-US" dirty="0" smtClean="0"/>
              <a:t>Measuring the Cost of Failures</a:t>
            </a:r>
            <a:endParaRPr lang="en-US" dirty="0"/>
          </a:p>
        </p:txBody>
      </p:sp>
      <p:sp>
        <p:nvSpPr>
          <p:cNvPr id="3" name="Subtitle 2"/>
          <p:cNvSpPr>
            <a:spLocks noGrp="1"/>
          </p:cNvSpPr>
          <p:nvPr>
            <p:ph type="subTitle" idx="1"/>
          </p:nvPr>
        </p:nvSpPr>
        <p:spPr>
          <a:xfrm>
            <a:off x="743810" y="3453163"/>
            <a:ext cx="7316390" cy="661637"/>
          </a:xfrm>
        </p:spPr>
        <p:txBody>
          <a:bodyPr/>
          <a:lstStyle/>
          <a:p>
            <a:r>
              <a:rPr lang="en-US" dirty="0" smtClean="0"/>
              <a:t>What is the price?</a:t>
            </a:r>
          </a:p>
        </p:txBody>
      </p:sp>
      <p:sp>
        <p:nvSpPr>
          <p:cNvPr id="6" name="TextBox 5"/>
          <p:cNvSpPr txBox="1"/>
          <p:nvPr/>
        </p:nvSpPr>
        <p:spPr>
          <a:xfrm>
            <a:off x="-4480" y="5209401"/>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spTree>
    <p:extLst>
      <p:ext uri="{BB962C8B-B14F-4D97-AF65-F5344CB8AC3E}">
        <p14:creationId xmlns:p14="http://schemas.microsoft.com/office/powerpoint/2010/main" val="10103297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424" y="457200"/>
            <a:ext cx="6447501" cy="990600"/>
          </a:xfrm>
        </p:spPr>
        <p:txBody>
          <a:bodyPr/>
          <a:lstStyle/>
          <a:p>
            <a:pPr algn="l">
              <a:defRPr/>
            </a:pPr>
            <a:r>
              <a:rPr lang="en-US" dirty="0" smtClean="0"/>
              <a:t>Reputational Risk</a:t>
            </a:r>
            <a:endParaRPr lang="en-US" dirty="0"/>
          </a:p>
        </p:txBody>
      </p:sp>
      <p:sp>
        <p:nvSpPr>
          <p:cNvPr id="12291" name="Content Placeholder 2"/>
          <p:cNvSpPr>
            <a:spLocks noGrp="1"/>
          </p:cNvSpPr>
          <p:nvPr>
            <p:ph idx="4294967295"/>
          </p:nvPr>
        </p:nvSpPr>
        <p:spPr>
          <a:xfrm>
            <a:off x="2362200" y="1447800"/>
            <a:ext cx="6705600" cy="4114800"/>
          </a:xfrm>
          <a:prstGeom prst="rect">
            <a:avLst/>
          </a:prstGeom>
        </p:spPr>
        <p:txBody>
          <a:bodyPr numCol="2">
            <a:noAutofit/>
          </a:bodyPr>
          <a:lstStyle/>
          <a:p>
            <a:pPr marL="0" indent="0">
              <a:buNone/>
            </a:pPr>
            <a:r>
              <a:rPr lang="en-US" altLang="en-US" b="1" dirty="0">
                <a:solidFill>
                  <a:schemeClr val="accent3">
                    <a:lumMod val="50000"/>
                  </a:schemeClr>
                </a:solidFill>
              </a:rPr>
              <a:t>Measuring the impact of a food safety event</a:t>
            </a:r>
          </a:p>
          <a:p>
            <a:pPr lvl="1"/>
            <a:r>
              <a:rPr lang="en-US" altLang="en-US" sz="2000" dirty="0"/>
              <a:t>Stock Market Value</a:t>
            </a:r>
          </a:p>
          <a:p>
            <a:pPr lvl="1"/>
            <a:r>
              <a:rPr lang="en-US" altLang="en-US" sz="2000" dirty="0"/>
              <a:t>Sales</a:t>
            </a:r>
          </a:p>
          <a:p>
            <a:pPr lvl="1"/>
            <a:r>
              <a:rPr lang="en-US" altLang="en-US" sz="2000" dirty="0"/>
              <a:t>Customer Perception</a:t>
            </a:r>
          </a:p>
          <a:p>
            <a:pPr lvl="1"/>
            <a:r>
              <a:rPr lang="en-US" altLang="en-US" sz="2000" dirty="0"/>
              <a:t>Employee Moral</a:t>
            </a:r>
          </a:p>
          <a:p>
            <a:pPr lvl="1"/>
            <a:r>
              <a:rPr lang="en-US" altLang="en-US" sz="2000" dirty="0"/>
              <a:t>Customer Complaints</a:t>
            </a:r>
          </a:p>
          <a:p>
            <a:pPr lvl="1"/>
            <a:r>
              <a:rPr lang="en-US" altLang="en-US" sz="2000" dirty="0"/>
              <a:t>Company Remediation</a:t>
            </a:r>
          </a:p>
          <a:p>
            <a:pPr lvl="2">
              <a:spcBef>
                <a:spcPts val="0"/>
              </a:spcBef>
            </a:pPr>
            <a:r>
              <a:rPr lang="en-US" altLang="en-US" sz="1800" dirty="0"/>
              <a:t>Legal Council</a:t>
            </a:r>
          </a:p>
          <a:p>
            <a:pPr lvl="2">
              <a:spcBef>
                <a:spcPts val="0"/>
              </a:spcBef>
            </a:pPr>
            <a:r>
              <a:rPr lang="en-US" altLang="en-US" sz="1800" dirty="0"/>
              <a:t>Labor</a:t>
            </a:r>
          </a:p>
          <a:p>
            <a:pPr lvl="2">
              <a:spcBef>
                <a:spcPts val="0"/>
              </a:spcBef>
            </a:pPr>
            <a:r>
              <a:rPr lang="en-US" altLang="en-US" sz="1800" dirty="0"/>
              <a:t>Supplies</a:t>
            </a:r>
          </a:p>
          <a:p>
            <a:pPr lvl="2">
              <a:spcBef>
                <a:spcPts val="0"/>
              </a:spcBef>
            </a:pPr>
            <a:endParaRPr lang="en-US" altLang="en-US" sz="1800" dirty="0" smtClean="0"/>
          </a:p>
          <a:p>
            <a:pPr lvl="2">
              <a:spcBef>
                <a:spcPts val="0"/>
              </a:spcBef>
            </a:pPr>
            <a:endParaRPr lang="en-US" altLang="en-US" sz="1800" dirty="0"/>
          </a:p>
          <a:p>
            <a:pPr lvl="2">
              <a:spcBef>
                <a:spcPts val="0"/>
              </a:spcBef>
            </a:pPr>
            <a:endParaRPr lang="en-US" altLang="en-US" sz="1800" dirty="0" smtClean="0"/>
          </a:p>
          <a:p>
            <a:pPr lvl="2">
              <a:spcBef>
                <a:spcPts val="0"/>
              </a:spcBef>
            </a:pPr>
            <a:r>
              <a:rPr lang="en-US" altLang="en-US" sz="1800" dirty="0" smtClean="0"/>
              <a:t>Health </a:t>
            </a:r>
            <a:r>
              <a:rPr lang="en-US" altLang="en-US" sz="1800" dirty="0"/>
              <a:t>Department Fines</a:t>
            </a:r>
          </a:p>
          <a:p>
            <a:pPr lvl="2">
              <a:spcBef>
                <a:spcPts val="0"/>
              </a:spcBef>
            </a:pPr>
            <a:r>
              <a:rPr lang="en-US" altLang="en-US" sz="1800" dirty="0"/>
              <a:t>Contractor Costs</a:t>
            </a:r>
          </a:p>
          <a:p>
            <a:pPr lvl="2">
              <a:spcBef>
                <a:spcPts val="0"/>
              </a:spcBef>
            </a:pPr>
            <a:r>
              <a:rPr lang="en-US" altLang="en-US" sz="1800" dirty="0"/>
              <a:t>Supplies</a:t>
            </a:r>
          </a:p>
          <a:p>
            <a:pPr lvl="2">
              <a:spcBef>
                <a:spcPts val="0"/>
              </a:spcBef>
            </a:pPr>
            <a:r>
              <a:rPr lang="en-US" altLang="en-US" sz="1800" dirty="0"/>
              <a:t>Lab Tests</a:t>
            </a:r>
          </a:p>
          <a:p>
            <a:pPr lvl="2">
              <a:spcBef>
                <a:spcPts val="0"/>
              </a:spcBef>
            </a:pPr>
            <a:r>
              <a:rPr lang="en-US" altLang="en-US" sz="1800" dirty="0"/>
              <a:t>Travel/Time of Internal Team Members</a:t>
            </a:r>
          </a:p>
          <a:p>
            <a:pPr lvl="1">
              <a:spcBef>
                <a:spcPts val="0"/>
              </a:spcBef>
            </a:pPr>
            <a:r>
              <a:rPr lang="en-US" altLang="en-US" sz="2000" dirty="0"/>
              <a:t>Media Attention</a:t>
            </a:r>
          </a:p>
          <a:p>
            <a:pPr lvl="1"/>
            <a:r>
              <a:rPr lang="en-US" altLang="en-US" sz="2000" dirty="0"/>
              <a:t>Profit Margin</a:t>
            </a:r>
          </a:p>
        </p:txBody>
      </p:sp>
      <p:pic>
        <p:nvPicPr>
          <p:cNvPr id="12292" name="Picture 3"/>
          <p:cNvPicPr>
            <a:picLocks noChangeAspect="1"/>
          </p:cNvPicPr>
          <p:nvPr/>
        </p:nvPicPr>
        <p:blipFill>
          <a:blip r:embed="rId2">
            <a:extLst>
              <a:ext uri="{28A0092B-C50C-407E-A947-70E740481C1C}">
                <a14:useLocalDpi xmlns:a14="http://schemas.microsoft.com/office/drawing/2010/main" val="0"/>
              </a:ext>
            </a:extLst>
          </a:blip>
          <a:srcRect l="23096" t="2531" r="23740" b="3796"/>
          <a:stretch>
            <a:fillRect/>
          </a:stretch>
        </p:blipFill>
        <p:spPr bwMode="auto">
          <a:xfrm>
            <a:off x="276415" y="1894676"/>
            <a:ext cx="2295525" cy="303371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2" y="5842084"/>
            <a:ext cx="2393577" cy="261610"/>
          </a:xfrm>
          <a:prstGeom prst="rect">
            <a:avLst/>
          </a:prstGeom>
          <a:noFill/>
        </p:spPr>
        <p:txBody>
          <a:bodyPr wrap="square" rtlCol="0">
            <a:spAutoFit/>
          </a:bodyPr>
          <a:lstStyle/>
          <a:p>
            <a:r>
              <a:rPr lang="en-US" sz="1100" dirty="0">
                <a:solidFill>
                  <a:prstClr val="black"/>
                </a:solidFill>
              </a:rPr>
              <a:t>© Gina (Nicholson) Kramer </a:t>
            </a:r>
            <a:r>
              <a:rPr lang="en-US" sz="1100" dirty="0" smtClean="0">
                <a:solidFill>
                  <a:prstClr val="black"/>
                </a:solidFill>
              </a:rPr>
              <a:t>2015</a:t>
            </a:r>
            <a:endParaRPr lang="en-US" sz="1100" dirty="0">
              <a:solidFill>
                <a:prstClr val="black"/>
              </a:solidFill>
            </a:endParaRPr>
          </a:p>
        </p:txBody>
      </p:sp>
    </p:spTree>
    <p:extLst>
      <p:ext uri="{BB962C8B-B14F-4D97-AF65-F5344CB8AC3E}">
        <p14:creationId xmlns:p14="http://schemas.microsoft.com/office/powerpoint/2010/main" val="1102210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158" y="609600"/>
            <a:ext cx="7861442" cy="857250"/>
          </a:xfrm>
        </p:spPr>
        <p:txBody>
          <a:bodyPr>
            <a:normAutofit/>
          </a:bodyPr>
          <a:lstStyle/>
          <a:p>
            <a:pPr algn="l">
              <a:defRPr/>
            </a:pPr>
            <a:r>
              <a:rPr lang="en-US" dirty="0" smtClean="0"/>
              <a:t>Food Safety Event &amp; Stock Value</a:t>
            </a:r>
            <a:endParaRPr lang="en-US" dirty="0"/>
          </a:p>
        </p:txBody>
      </p:sp>
      <p:sp>
        <p:nvSpPr>
          <p:cNvPr id="13315" name="Content Placeholder 2"/>
          <p:cNvSpPr>
            <a:spLocks noGrp="1"/>
          </p:cNvSpPr>
          <p:nvPr>
            <p:ph idx="4294967295"/>
          </p:nvPr>
        </p:nvSpPr>
        <p:spPr>
          <a:xfrm>
            <a:off x="216353" y="1635325"/>
            <a:ext cx="8775247" cy="422075"/>
          </a:xfrm>
          <a:prstGeom prst="rect">
            <a:avLst/>
          </a:prstGeom>
        </p:spPr>
        <p:txBody>
          <a:bodyPr>
            <a:noAutofit/>
          </a:bodyPr>
          <a:lstStyle/>
          <a:p>
            <a:pPr marL="0" indent="0" algn="ctr">
              <a:buNone/>
            </a:pPr>
            <a:r>
              <a:rPr lang="en-US" altLang="en-US" sz="2400" b="1" dirty="0">
                <a:solidFill>
                  <a:schemeClr val="accent3">
                    <a:lumMod val="50000"/>
                  </a:schemeClr>
                </a:solidFill>
              </a:rPr>
              <a:t>What affects stock market value during &amp; after a food safety event?</a:t>
            </a:r>
          </a:p>
        </p:txBody>
      </p:sp>
      <p:sp>
        <p:nvSpPr>
          <p:cNvPr id="13316" name="TextBox 3"/>
          <p:cNvSpPr txBox="1">
            <a:spLocks noChangeArrowheads="1"/>
          </p:cNvSpPr>
          <p:nvPr/>
        </p:nvSpPr>
        <p:spPr bwMode="auto">
          <a:xfrm>
            <a:off x="2" y="5444951"/>
            <a:ext cx="6781798"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825" dirty="0" err="1">
                <a:latin typeface="Arial" panose="020B0604020202020204" pitchFamily="34" charset="0"/>
              </a:rPr>
              <a:t>Seo</a:t>
            </a:r>
            <a:r>
              <a:rPr lang="en-US" altLang="en-US" sz="825" dirty="0">
                <a:latin typeface="Arial" panose="020B0604020202020204" pitchFamily="34" charset="0"/>
              </a:rPr>
              <a:t>, S., et al., The impact of food safety events on the value of food-related firms: An event study approach. Int. I. Hospitality Manage. (2012), http://10.1016/i.iihm.2012.07.008</a:t>
            </a:r>
          </a:p>
        </p:txBody>
      </p:sp>
      <p:sp>
        <p:nvSpPr>
          <p:cNvPr id="5" name="Rectangle 4"/>
          <p:cNvSpPr/>
          <p:nvPr/>
        </p:nvSpPr>
        <p:spPr>
          <a:xfrm>
            <a:off x="1717827" y="2408746"/>
            <a:ext cx="971550" cy="742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350" dirty="0"/>
              <a:t>Food Safety Event</a:t>
            </a:r>
          </a:p>
        </p:txBody>
      </p:sp>
      <p:sp>
        <p:nvSpPr>
          <p:cNvPr id="8" name="Rectangle 7"/>
          <p:cNvSpPr/>
          <p:nvPr/>
        </p:nvSpPr>
        <p:spPr>
          <a:xfrm>
            <a:off x="3832377" y="3571987"/>
            <a:ext cx="971550" cy="1257300"/>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r>
              <a:rPr lang="en-US" sz="1350" dirty="0">
                <a:solidFill>
                  <a:schemeClr val="tx1"/>
                </a:solidFill>
              </a:rPr>
              <a:t>Firm Specific</a:t>
            </a:r>
          </a:p>
          <a:p>
            <a:pPr marL="214313" indent="-214313">
              <a:buFont typeface="Arial" panose="020B0604020202020204" pitchFamily="34" charset="0"/>
              <a:buChar char="•"/>
              <a:defRPr/>
            </a:pPr>
            <a:r>
              <a:rPr lang="en-US" sz="1200" dirty="0"/>
              <a:t>Past History</a:t>
            </a:r>
          </a:p>
          <a:p>
            <a:pPr marL="214313" indent="-214313">
              <a:buFont typeface="Arial" panose="020B0604020202020204" pitchFamily="34" charset="0"/>
              <a:buChar char="•"/>
              <a:defRPr/>
            </a:pPr>
            <a:r>
              <a:rPr lang="en-US" sz="1200" dirty="0"/>
              <a:t>Firm Size</a:t>
            </a:r>
          </a:p>
        </p:txBody>
      </p:sp>
      <p:sp>
        <p:nvSpPr>
          <p:cNvPr id="9" name="Rectangle 8"/>
          <p:cNvSpPr/>
          <p:nvPr/>
        </p:nvSpPr>
        <p:spPr>
          <a:xfrm>
            <a:off x="4918227" y="3574369"/>
            <a:ext cx="1112429" cy="125491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r>
              <a:rPr lang="en-US" sz="1350" dirty="0">
                <a:solidFill>
                  <a:schemeClr val="tx1"/>
                </a:solidFill>
              </a:rPr>
              <a:t>Situational Factor</a:t>
            </a:r>
          </a:p>
          <a:p>
            <a:pPr marL="214313" indent="-214313">
              <a:buFont typeface="Arial" panose="020B0604020202020204" pitchFamily="34" charset="0"/>
              <a:buChar char="•"/>
              <a:defRPr/>
            </a:pPr>
            <a:r>
              <a:rPr lang="en-US" sz="1200" dirty="0"/>
              <a:t>Media Attention</a:t>
            </a:r>
          </a:p>
        </p:txBody>
      </p:sp>
      <p:cxnSp>
        <p:nvCxnSpPr>
          <p:cNvPr id="11" name="Straight Arrow Connector 10"/>
          <p:cNvCxnSpPr/>
          <p:nvPr/>
        </p:nvCxnSpPr>
        <p:spPr>
          <a:xfrm>
            <a:off x="2714622" y="2780221"/>
            <a:ext cx="3215879" cy="10716"/>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3240637" y="2790937"/>
            <a:ext cx="0" cy="7608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 idx="0"/>
          </p:cNvCxnSpPr>
          <p:nvPr/>
        </p:nvCxnSpPr>
        <p:spPr>
          <a:xfrm flipV="1">
            <a:off x="4318152" y="2790937"/>
            <a:ext cx="0" cy="7810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9" idx="0"/>
          </p:cNvCxnSpPr>
          <p:nvPr/>
        </p:nvCxnSpPr>
        <p:spPr>
          <a:xfrm flipV="1">
            <a:off x="5474442" y="2790937"/>
            <a:ext cx="5980" cy="7834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5946927" y="2465896"/>
            <a:ext cx="1028700" cy="800100"/>
          </a:xfrm>
          <a:prstGeom prst="rect">
            <a:avLst/>
          </a:prstGeom>
          <a:solidFill>
            <a:schemeClr val="accent3"/>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350" dirty="0"/>
              <a:t>Firm Market Value</a:t>
            </a:r>
          </a:p>
        </p:txBody>
      </p:sp>
      <p:sp>
        <p:nvSpPr>
          <p:cNvPr id="21" name="Rectangle 20"/>
          <p:cNvSpPr/>
          <p:nvPr/>
        </p:nvSpPr>
        <p:spPr>
          <a:xfrm>
            <a:off x="2575077" y="3571987"/>
            <a:ext cx="1143000" cy="12573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eaLnBrk="1" hangingPunct="1">
              <a:defRPr/>
            </a:pPr>
            <a:r>
              <a:rPr lang="en-US" sz="1350" dirty="0">
                <a:solidFill>
                  <a:schemeClr val="tx1"/>
                </a:solidFill>
              </a:rPr>
              <a:t>Risk Related Factors</a:t>
            </a:r>
          </a:p>
          <a:p>
            <a:pPr marL="214313" indent="-214313">
              <a:buFont typeface="Arial" panose="020B0604020202020204" pitchFamily="34" charset="0"/>
              <a:buChar char="•"/>
              <a:defRPr/>
            </a:pPr>
            <a:r>
              <a:rPr lang="en-US" sz="1200" dirty="0"/>
              <a:t>Severity of Risk</a:t>
            </a:r>
          </a:p>
          <a:p>
            <a:pPr marL="214313" indent="-214313">
              <a:buFont typeface="Arial" panose="020B0604020202020204" pitchFamily="34" charset="0"/>
              <a:buChar char="•"/>
              <a:defRPr/>
            </a:pPr>
            <a:r>
              <a:rPr lang="en-US" sz="1200" dirty="0"/>
              <a:t>Recall Execution</a:t>
            </a:r>
          </a:p>
        </p:txBody>
      </p:sp>
      <p:sp>
        <p:nvSpPr>
          <p:cNvPr id="19" name="TextBox 18"/>
          <p:cNvSpPr txBox="1"/>
          <p:nvPr/>
        </p:nvSpPr>
        <p:spPr>
          <a:xfrm>
            <a:off x="2"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spTree>
    <p:extLst>
      <p:ext uri="{BB962C8B-B14F-4D97-AF65-F5344CB8AC3E}">
        <p14:creationId xmlns:p14="http://schemas.microsoft.com/office/powerpoint/2010/main" val="21563961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fade">
                                      <p:cBhvr>
                                        <p:cTn id="10" dur="1000"/>
                                        <p:tgtEl>
                                          <p:spTgt spid="2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50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5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2" name="Rounded Rectangle 14351"/>
          <p:cNvSpPr/>
          <p:nvPr/>
        </p:nvSpPr>
        <p:spPr>
          <a:xfrm>
            <a:off x="4714868" y="2114546"/>
            <a:ext cx="4200525" cy="2432964"/>
          </a:xfrm>
          <a:prstGeom prst="roundRect">
            <a:avLst/>
          </a:prstGeom>
          <a:solidFill>
            <a:schemeClr val="accent6">
              <a:lumMod val="40000"/>
              <a:lumOff val="60000"/>
            </a:schemeClr>
          </a:solid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372132" y="609600"/>
            <a:ext cx="6257268" cy="857250"/>
          </a:xfrm>
        </p:spPr>
        <p:txBody>
          <a:bodyPr>
            <a:normAutofit/>
          </a:bodyPr>
          <a:lstStyle/>
          <a:p>
            <a:pPr algn="l">
              <a:defRPr/>
            </a:pPr>
            <a:r>
              <a:rPr lang="en-US" dirty="0" smtClean="0"/>
              <a:t>Reputational Recovery</a:t>
            </a:r>
            <a:endParaRPr lang="en-US" dirty="0"/>
          </a:p>
        </p:txBody>
      </p:sp>
      <p:sp>
        <p:nvSpPr>
          <p:cNvPr id="3" name="Content Placeholder 2"/>
          <p:cNvSpPr>
            <a:spLocks noGrp="1"/>
          </p:cNvSpPr>
          <p:nvPr>
            <p:ph idx="4294967295"/>
          </p:nvPr>
        </p:nvSpPr>
        <p:spPr>
          <a:xfrm>
            <a:off x="0" y="1714500"/>
            <a:ext cx="4608740" cy="2686050"/>
          </a:xfrm>
          <a:prstGeom prst="rect">
            <a:avLst/>
          </a:prstGeom>
        </p:spPr>
        <p:txBody>
          <a:bodyPr>
            <a:normAutofit fontScale="92500"/>
          </a:bodyPr>
          <a:lstStyle/>
          <a:p>
            <a:pPr marL="0" indent="0">
              <a:buNone/>
              <a:defRPr/>
            </a:pPr>
            <a:r>
              <a:rPr lang="en-US" sz="2600" b="1" dirty="0">
                <a:solidFill>
                  <a:schemeClr val="accent3">
                    <a:lumMod val="50000"/>
                  </a:schemeClr>
                </a:solidFill>
              </a:rPr>
              <a:t>How long does recovery take after an event?</a:t>
            </a:r>
          </a:p>
          <a:p>
            <a:pPr>
              <a:defRPr/>
            </a:pPr>
            <a:r>
              <a:rPr lang="en-US" sz="2100" b="1" dirty="0">
                <a:solidFill>
                  <a:srgbClr val="A51724"/>
                </a:solidFill>
              </a:rPr>
              <a:t>57</a:t>
            </a:r>
            <a:r>
              <a:rPr lang="en-US" sz="2100" b="1" baseline="30000" dirty="0">
                <a:solidFill>
                  <a:srgbClr val="A51724"/>
                </a:solidFill>
              </a:rPr>
              <a:t>th</a:t>
            </a:r>
            <a:r>
              <a:rPr lang="en-US" sz="2100" b="1" dirty="0">
                <a:solidFill>
                  <a:srgbClr val="A51724"/>
                </a:solidFill>
              </a:rPr>
              <a:t> Trading Day </a:t>
            </a:r>
            <a:r>
              <a:rPr lang="en-US" dirty="0" smtClean="0"/>
              <a:t>- *</a:t>
            </a:r>
            <a:r>
              <a:rPr lang="en-US" sz="1800" dirty="0"/>
              <a:t>CARs significantly negative after outbreak. About two </a:t>
            </a:r>
            <a:r>
              <a:rPr lang="en-US" sz="1800" dirty="0" smtClean="0"/>
              <a:t>working </a:t>
            </a:r>
            <a:r>
              <a:rPr lang="en-US" sz="1800" dirty="0"/>
              <a:t>months before increased movement</a:t>
            </a:r>
          </a:p>
          <a:p>
            <a:pPr>
              <a:defRPr/>
            </a:pPr>
            <a:r>
              <a:rPr lang="en-US" sz="2100" b="1" dirty="0">
                <a:solidFill>
                  <a:srgbClr val="A51724"/>
                </a:solidFill>
              </a:rPr>
              <a:t>264 Trading Days </a:t>
            </a:r>
            <a:r>
              <a:rPr lang="en-US" sz="2100" dirty="0"/>
              <a:t>–</a:t>
            </a:r>
            <a:r>
              <a:rPr lang="en-US" dirty="0" smtClean="0"/>
              <a:t> </a:t>
            </a:r>
            <a:r>
              <a:rPr lang="en-US" sz="1800" dirty="0"/>
              <a:t>Negative CARs turned to positive values after almost 1 year from the start of the event</a:t>
            </a:r>
            <a:endParaRPr lang="en-US" dirty="0"/>
          </a:p>
        </p:txBody>
      </p:sp>
      <p:sp>
        <p:nvSpPr>
          <p:cNvPr id="14340" name="TextBox 3"/>
          <p:cNvSpPr txBox="1">
            <a:spLocks noChangeArrowheads="1"/>
          </p:cNvSpPr>
          <p:nvPr/>
        </p:nvSpPr>
        <p:spPr bwMode="auto">
          <a:xfrm>
            <a:off x="2" y="5444951"/>
            <a:ext cx="6781797"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825" dirty="0" err="1">
                <a:latin typeface="Arial" panose="020B0604020202020204" pitchFamily="34" charset="0"/>
              </a:rPr>
              <a:t>Seo</a:t>
            </a:r>
            <a:r>
              <a:rPr lang="en-US" altLang="en-US" sz="825" dirty="0">
                <a:latin typeface="Arial" panose="020B0604020202020204" pitchFamily="34" charset="0"/>
              </a:rPr>
              <a:t>, S., et al., The impact of food safety events on the value of food-related firms: An event study approach. Int. I. Hospitality Manage. (2012), http://10.1016/i.iihm.2012.07.008</a:t>
            </a:r>
          </a:p>
        </p:txBody>
      </p:sp>
      <p:sp>
        <p:nvSpPr>
          <p:cNvPr id="14341" name="TextBox 4"/>
          <p:cNvSpPr txBox="1">
            <a:spLocks noChangeArrowheads="1"/>
          </p:cNvSpPr>
          <p:nvPr/>
        </p:nvSpPr>
        <p:spPr bwMode="auto">
          <a:xfrm>
            <a:off x="257832" y="4400551"/>
            <a:ext cx="51435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350" dirty="0">
                <a:latin typeface="Arial" panose="020B0604020202020204" pitchFamily="34" charset="0"/>
              </a:rPr>
              <a:t>*CARs Cumulative Abnormal Returns</a:t>
            </a:r>
          </a:p>
          <a:p>
            <a:pPr eaLnBrk="1" hangingPunct="1">
              <a:spcBef>
                <a:spcPct val="0"/>
              </a:spcBef>
              <a:buFontTx/>
              <a:buNone/>
            </a:pPr>
            <a:r>
              <a:rPr lang="en-US" altLang="en-US" sz="1350" dirty="0">
                <a:latin typeface="Arial" panose="020B0604020202020204" pitchFamily="34" charset="0"/>
              </a:rPr>
              <a:t>(Actual Returns) – (Expected Returns) = Abnormal Returns</a:t>
            </a:r>
          </a:p>
        </p:txBody>
      </p:sp>
      <p:sp>
        <p:nvSpPr>
          <p:cNvPr id="8" name="TextBox 7"/>
          <p:cNvSpPr txBox="1"/>
          <p:nvPr/>
        </p:nvSpPr>
        <p:spPr>
          <a:xfrm>
            <a:off x="2"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graphicFrame>
        <p:nvGraphicFramePr>
          <p:cNvPr id="14350" name="Diagram 14349"/>
          <p:cNvGraphicFramePr/>
          <p:nvPr>
            <p:extLst>
              <p:ext uri="{D42A27DB-BD31-4B8C-83A1-F6EECF244321}">
                <p14:modId xmlns:p14="http://schemas.microsoft.com/office/powerpoint/2010/main" val="467133695"/>
              </p:ext>
            </p:extLst>
          </p:nvPr>
        </p:nvGraphicFramePr>
        <p:xfrm>
          <a:off x="4289467" y="2133600"/>
          <a:ext cx="2702442" cy="236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4351" name="Diagram 14350"/>
          <p:cNvGraphicFramePr/>
          <p:nvPr>
            <p:extLst>
              <p:ext uri="{D42A27DB-BD31-4B8C-83A1-F6EECF244321}">
                <p14:modId xmlns:p14="http://schemas.microsoft.com/office/powerpoint/2010/main" val="1768302348"/>
              </p:ext>
            </p:extLst>
          </p:nvPr>
        </p:nvGraphicFramePr>
        <p:xfrm>
          <a:off x="5410657" y="2695071"/>
          <a:ext cx="3374108" cy="16483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544132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04917"/>
            <a:ext cx="6447501" cy="990600"/>
          </a:xfrm>
        </p:spPr>
        <p:txBody>
          <a:bodyPr/>
          <a:lstStyle/>
          <a:p>
            <a:pPr algn="l">
              <a:defRPr/>
            </a:pPr>
            <a:r>
              <a:rPr lang="en-US" dirty="0" smtClean="0"/>
              <a:t>Protecting Reputation</a:t>
            </a:r>
            <a:endParaRPr lang="en-US" dirty="0"/>
          </a:p>
        </p:txBody>
      </p:sp>
      <p:sp>
        <p:nvSpPr>
          <p:cNvPr id="3" name="Content Placeholder 2"/>
          <p:cNvSpPr>
            <a:spLocks noGrp="1"/>
          </p:cNvSpPr>
          <p:nvPr>
            <p:ph idx="4294967295"/>
          </p:nvPr>
        </p:nvSpPr>
        <p:spPr>
          <a:xfrm>
            <a:off x="76200" y="1704411"/>
            <a:ext cx="5112628" cy="3248589"/>
          </a:xfrm>
          <a:prstGeom prst="rect">
            <a:avLst/>
          </a:prstGeom>
        </p:spPr>
        <p:txBody>
          <a:bodyPr/>
          <a:lstStyle/>
          <a:p>
            <a:pPr marL="0" indent="0">
              <a:buNone/>
              <a:defRPr/>
            </a:pPr>
            <a:r>
              <a:rPr lang="en-US" sz="2400" b="1" dirty="0">
                <a:solidFill>
                  <a:schemeClr val="accent2">
                    <a:lumMod val="50000"/>
                  </a:schemeClr>
                </a:solidFill>
              </a:rPr>
              <a:t>A company </a:t>
            </a:r>
            <a:r>
              <a:rPr lang="en-US" b="1" dirty="0">
                <a:solidFill>
                  <a:schemeClr val="accent2">
                    <a:lumMod val="50000"/>
                  </a:schemeClr>
                </a:solidFill>
                <a:latin typeface="+mn-lt"/>
              </a:rPr>
              <a:t>MUST</a:t>
            </a:r>
            <a:r>
              <a:rPr lang="en-US" b="1" dirty="0">
                <a:solidFill>
                  <a:schemeClr val="accent2">
                    <a:lumMod val="50000"/>
                  </a:schemeClr>
                </a:solidFill>
              </a:rPr>
              <a:t> </a:t>
            </a:r>
            <a:r>
              <a:rPr lang="en-US" sz="2400" b="1" dirty="0">
                <a:solidFill>
                  <a:schemeClr val="accent2">
                    <a:lumMod val="50000"/>
                  </a:schemeClr>
                </a:solidFill>
              </a:rPr>
              <a:t>have:</a:t>
            </a:r>
          </a:p>
          <a:p>
            <a:pPr>
              <a:defRPr/>
            </a:pPr>
            <a:r>
              <a:rPr lang="en-US" sz="2100" b="1" dirty="0">
                <a:solidFill>
                  <a:schemeClr val="accent3">
                    <a:lumMod val="50000"/>
                  </a:schemeClr>
                </a:solidFill>
              </a:rPr>
              <a:t>Pre-Crisis Management Strategies</a:t>
            </a:r>
          </a:p>
          <a:p>
            <a:pPr lvl="1">
              <a:defRPr/>
            </a:pPr>
            <a:r>
              <a:rPr lang="en-US" sz="1800" dirty="0"/>
              <a:t>Provide food safety information to employees during hiring, evaluation &amp; training</a:t>
            </a:r>
          </a:p>
          <a:p>
            <a:pPr lvl="1">
              <a:defRPr/>
            </a:pPr>
            <a:r>
              <a:rPr lang="en-US" sz="1800" dirty="0"/>
              <a:t>Integrate food safety messaging into every aspect of the business</a:t>
            </a:r>
          </a:p>
          <a:p>
            <a:pPr>
              <a:defRPr/>
            </a:pPr>
            <a:r>
              <a:rPr lang="en-US" sz="2100" b="1" dirty="0">
                <a:solidFill>
                  <a:schemeClr val="accent3">
                    <a:lumMod val="50000"/>
                  </a:schemeClr>
                </a:solidFill>
              </a:rPr>
              <a:t>Post-Crisis Communication Strategies</a:t>
            </a:r>
          </a:p>
          <a:p>
            <a:pPr lvl="1">
              <a:defRPr/>
            </a:pPr>
            <a:r>
              <a:rPr lang="en-US" sz="1800" dirty="0"/>
              <a:t>Employees </a:t>
            </a:r>
            <a:r>
              <a:rPr lang="en-US" sz="2100" b="1" dirty="0">
                <a:solidFill>
                  <a:schemeClr val="accent1"/>
                </a:solidFill>
              </a:rPr>
              <a:t>-</a:t>
            </a:r>
            <a:r>
              <a:rPr lang="en-US" sz="1800" dirty="0"/>
              <a:t> Customers </a:t>
            </a:r>
            <a:r>
              <a:rPr lang="en-US" sz="2100" b="1" dirty="0">
                <a:solidFill>
                  <a:schemeClr val="accent1"/>
                </a:solidFill>
              </a:rPr>
              <a:t>-</a:t>
            </a:r>
            <a:r>
              <a:rPr lang="en-US" sz="1800" dirty="0"/>
              <a:t> Shareholders</a:t>
            </a:r>
          </a:p>
        </p:txBody>
      </p:sp>
      <p:sp>
        <p:nvSpPr>
          <p:cNvPr id="15364" name="TextBox 3"/>
          <p:cNvSpPr txBox="1">
            <a:spLocks noChangeArrowheads="1"/>
          </p:cNvSpPr>
          <p:nvPr/>
        </p:nvSpPr>
        <p:spPr bwMode="auto">
          <a:xfrm>
            <a:off x="0" y="5444951"/>
            <a:ext cx="6781800" cy="346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825" dirty="0" err="1">
                <a:latin typeface="Arial" panose="020B0604020202020204" pitchFamily="34" charset="0"/>
              </a:rPr>
              <a:t>Seo</a:t>
            </a:r>
            <a:r>
              <a:rPr lang="en-US" altLang="en-US" sz="825" dirty="0">
                <a:latin typeface="Arial" panose="020B0604020202020204" pitchFamily="34" charset="0"/>
              </a:rPr>
              <a:t>, S., et al., The impact of food safety events on the value of food-related firms: An event study approach. Int. I. Hospitality Manage. (2012), http://10.1016/i.iihm.2012.07.008</a:t>
            </a:r>
          </a:p>
        </p:txBody>
      </p:sp>
      <p:sp>
        <p:nvSpPr>
          <p:cNvPr id="7" name="TextBox 6"/>
          <p:cNvSpPr txBox="1"/>
          <p:nvPr/>
        </p:nvSpPr>
        <p:spPr>
          <a:xfrm>
            <a:off x="2"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5" name="Picture 4"/>
          <p:cNvPicPr>
            <a:picLocks noChangeAspect="1"/>
          </p:cNvPicPr>
          <p:nvPr/>
        </p:nvPicPr>
        <p:blipFill>
          <a:blip r:embed="rId2"/>
          <a:stretch>
            <a:fillRect/>
          </a:stretch>
        </p:blipFill>
        <p:spPr>
          <a:xfrm>
            <a:off x="5514726" y="2025946"/>
            <a:ext cx="3293020" cy="219146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54079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15107"/>
            <a:ext cx="8588829" cy="628650"/>
          </a:xfrm>
        </p:spPr>
        <p:txBody>
          <a:bodyPr>
            <a:noAutofit/>
          </a:bodyPr>
          <a:lstStyle/>
          <a:p>
            <a:pPr algn="l">
              <a:defRPr/>
            </a:pPr>
            <a:r>
              <a:rPr lang="en-US" sz="3300" dirty="0"/>
              <a:t>Why we do what we do every single day!</a:t>
            </a:r>
          </a:p>
        </p:txBody>
      </p:sp>
      <p:pic>
        <p:nvPicPr>
          <p:cNvPr id="39939"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351050" y="1758382"/>
            <a:ext cx="4063604" cy="3417094"/>
          </a:xfrm>
          <a:prstGeom prst="rect">
            <a:avLst/>
          </a:prstGeom>
          <a:noFill/>
        </p:spPr>
      </p:pic>
      <p:pic>
        <p:nvPicPr>
          <p:cNvPr id="39940" name="Picture 3"/>
          <p:cNvPicPr>
            <a:picLocks noChangeAspect="1" noChangeArrowheads="1"/>
          </p:cNvPicPr>
          <p:nvPr/>
        </p:nvPicPr>
        <p:blipFill>
          <a:blip r:embed="rId4">
            <a:extLst>
              <a:ext uri="{28A0092B-C50C-407E-A947-70E740481C1C}">
                <a14:useLocalDpi xmlns:a14="http://schemas.microsoft.com/office/drawing/2010/main" val="0"/>
              </a:ext>
            </a:extLst>
          </a:blip>
          <a:srcRect l="3778"/>
          <a:stretch>
            <a:fillRect/>
          </a:stretch>
        </p:blipFill>
        <p:spPr bwMode="auto">
          <a:xfrm>
            <a:off x="4408700" y="1751237"/>
            <a:ext cx="685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5"/>
          <a:srcRect t="28666" b="31333"/>
          <a:stretch/>
        </p:blipFill>
        <p:spPr>
          <a:xfrm>
            <a:off x="5486388" y="2398206"/>
            <a:ext cx="3435975" cy="1030793"/>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0"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spTree>
    <p:extLst>
      <p:ext uri="{BB962C8B-B14F-4D97-AF65-F5344CB8AC3E}">
        <p14:creationId xmlns:p14="http://schemas.microsoft.com/office/powerpoint/2010/main" val="2697835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6261"/>
            <a:ext cx="3431549" cy="1517439"/>
          </a:xfrm>
        </p:spPr>
        <p:txBody>
          <a:bodyPr>
            <a:normAutofit/>
          </a:bodyPr>
          <a:lstStyle/>
          <a:p>
            <a:r>
              <a:rPr lang="en-US" sz="2100" dirty="0"/>
              <a:t>Friday, September 26, 2014</a:t>
            </a:r>
          </a:p>
        </p:txBody>
      </p:sp>
      <p:sp>
        <p:nvSpPr>
          <p:cNvPr id="7" name="TextBox 6"/>
          <p:cNvSpPr txBox="1"/>
          <p:nvPr/>
        </p:nvSpPr>
        <p:spPr>
          <a:xfrm>
            <a:off x="0" y="5791200"/>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10" name="Picture 9"/>
          <p:cNvPicPr>
            <a:picLocks noChangeAspect="1"/>
          </p:cNvPicPr>
          <p:nvPr/>
        </p:nvPicPr>
        <p:blipFill>
          <a:blip r:embed="rId2"/>
          <a:stretch>
            <a:fillRect/>
          </a:stretch>
        </p:blipFill>
        <p:spPr>
          <a:xfrm>
            <a:off x="1447800" y="685800"/>
            <a:ext cx="6248400" cy="466314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28898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52800" y="1143000"/>
            <a:ext cx="5562600" cy="2074896"/>
          </a:xfrm>
        </p:spPr>
        <p:txBody>
          <a:bodyPr/>
          <a:lstStyle/>
          <a:p>
            <a:r>
              <a:rPr lang="en-US" sz="6000" dirty="0" smtClean="0"/>
              <a:t>Measuring Food Safety Success</a:t>
            </a:r>
            <a:endParaRPr lang="en-US" sz="6000" dirty="0"/>
          </a:p>
        </p:txBody>
      </p:sp>
      <p:sp>
        <p:nvSpPr>
          <p:cNvPr id="6" name="TextBox 5"/>
          <p:cNvSpPr txBox="1"/>
          <p:nvPr/>
        </p:nvSpPr>
        <p:spPr>
          <a:xfrm>
            <a:off x="-4480" y="52094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1427209">
            <a:off x="553496" y="891900"/>
            <a:ext cx="2590843" cy="389844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3505200" y="3124200"/>
            <a:ext cx="5410200" cy="1446550"/>
          </a:xfrm>
          <a:prstGeom prst="rect">
            <a:avLst/>
          </a:prstGeom>
          <a:noFill/>
        </p:spPr>
        <p:txBody>
          <a:bodyPr wrap="square" rtlCol="0">
            <a:spAutoFit/>
          </a:bodyPr>
          <a:lstStyle/>
          <a:p>
            <a:pPr lvl="0"/>
            <a:r>
              <a:rPr lang="en-US" sz="1400" dirty="0">
                <a:solidFill>
                  <a:prstClr val="white">
                    <a:lumMod val="75000"/>
                  </a:prstClr>
                </a:solidFill>
                <a:latin typeface="Antonio" panose="02000503000000000000" pitchFamily="2" charset="0"/>
              </a:rPr>
              <a:t>Gina R Kramer RS/REHS</a:t>
            </a:r>
          </a:p>
          <a:p>
            <a:pPr lvl="0"/>
            <a:r>
              <a:rPr lang="en-US" sz="1400" dirty="0" err="1">
                <a:solidFill>
                  <a:prstClr val="white">
                    <a:lumMod val="75000"/>
                  </a:prstClr>
                </a:solidFill>
                <a:latin typeface="Antonio" panose="02000503000000000000" pitchFamily="2" charset="0"/>
              </a:rPr>
              <a:t>Savour</a:t>
            </a:r>
            <a:r>
              <a:rPr lang="en-US" sz="1400" dirty="0">
                <a:solidFill>
                  <a:prstClr val="white">
                    <a:lumMod val="75000"/>
                  </a:prstClr>
                </a:solidFill>
                <a:latin typeface="Antonio" panose="02000503000000000000" pitchFamily="2" charset="0"/>
              </a:rPr>
              <a:t> Food Safety International, Inc. - Executive Director</a:t>
            </a:r>
          </a:p>
          <a:p>
            <a:pPr lvl="0"/>
            <a:r>
              <a:rPr lang="en-US" sz="1400" dirty="0">
                <a:solidFill>
                  <a:prstClr val="white">
                    <a:lumMod val="75000"/>
                  </a:prstClr>
                </a:solidFill>
                <a:latin typeface="Antonio" panose="02000503000000000000" pitchFamily="2" charset="0"/>
              </a:rPr>
              <a:t>+1-614-507-5105; gina@savourfoodsafety.com</a:t>
            </a:r>
          </a:p>
          <a:p>
            <a:pPr lvl="0"/>
            <a:r>
              <a:rPr lang="en-US" sz="1400" dirty="0">
                <a:solidFill>
                  <a:prstClr val="white">
                    <a:lumMod val="75000"/>
                  </a:prstClr>
                </a:solidFill>
                <a:latin typeface="Antonio" panose="02000503000000000000" pitchFamily="2" charset="0"/>
              </a:rPr>
              <a:t>Food Safety Innovations – President/Co-Founder</a:t>
            </a:r>
          </a:p>
          <a:p>
            <a:pPr lvl="0"/>
            <a:r>
              <a:rPr lang="en-US" sz="1400" dirty="0">
                <a:solidFill>
                  <a:prstClr val="white">
                    <a:lumMod val="75000"/>
                  </a:prstClr>
                </a:solidFill>
                <a:latin typeface="Antonio" panose="02000503000000000000" pitchFamily="2" charset="0"/>
              </a:rPr>
              <a:t>STOP Foodborne Illness – Chair of Board of Directors</a:t>
            </a:r>
          </a:p>
          <a:p>
            <a:endParaRPr lang="en-US" dirty="0"/>
          </a:p>
        </p:txBody>
      </p:sp>
    </p:spTree>
    <p:extLst>
      <p:ext uri="{BB962C8B-B14F-4D97-AF65-F5344CB8AC3E}">
        <p14:creationId xmlns:p14="http://schemas.microsoft.com/office/powerpoint/2010/main" val="2427234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Measuring Food </a:t>
            </a:r>
            <a:r>
              <a:rPr lang="en-US" dirty="0"/>
              <a:t>S</a:t>
            </a:r>
            <a:r>
              <a:rPr lang="en-US" dirty="0" smtClean="0"/>
              <a:t>afety </a:t>
            </a:r>
            <a:r>
              <a:rPr lang="en-US" dirty="0"/>
              <a:t>S</a:t>
            </a:r>
            <a:r>
              <a:rPr lang="en-US" dirty="0" smtClean="0"/>
              <a:t>uccess</a:t>
            </a:r>
            <a:endParaRPr lang="en-US" dirty="0"/>
          </a:p>
        </p:txBody>
      </p:sp>
      <p:sp>
        <p:nvSpPr>
          <p:cNvPr id="3" name="Content Placeholder 2"/>
          <p:cNvSpPr>
            <a:spLocks noGrp="1"/>
          </p:cNvSpPr>
          <p:nvPr>
            <p:ph sz="quarter" idx="4294967295"/>
          </p:nvPr>
        </p:nvSpPr>
        <p:spPr>
          <a:xfrm>
            <a:off x="514351" y="2351728"/>
            <a:ext cx="7796030" cy="2483392"/>
          </a:xfrm>
          <a:prstGeom prst="rect">
            <a:avLst/>
          </a:prstGeom>
        </p:spPr>
        <p:txBody>
          <a:bodyPr>
            <a:normAutofit/>
          </a:bodyPr>
          <a:lstStyle/>
          <a:p>
            <a:r>
              <a:rPr lang="en-US" sz="2400" dirty="0"/>
              <a:t>Internal &amp; </a:t>
            </a:r>
            <a:r>
              <a:rPr lang="en-US" sz="2400" dirty="0" smtClean="0"/>
              <a:t>External Audit Data</a:t>
            </a:r>
            <a:endParaRPr lang="en-US" sz="2400" dirty="0"/>
          </a:p>
          <a:p>
            <a:r>
              <a:rPr lang="en-US" sz="2400" dirty="0"/>
              <a:t>Business Performance Measures</a:t>
            </a:r>
          </a:p>
          <a:p>
            <a:r>
              <a:rPr lang="en-US" sz="2400" dirty="0"/>
              <a:t>Holistic </a:t>
            </a:r>
            <a:r>
              <a:rPr lang="en-US" sz="2400" dirty="0" smtClean="0"/>
              <a:t>Gap Analysis</a:t>
            </a:r>
            <a:endParaRPr lang="en-US" sz="2400" dirty="0"/>
          </a:p>
          <a:p>
            <a:r>
              <a:rPr lang="en-US" sz="2400" dirty="0"/>
              <a:t>Measuring Failures</a:t>
            </a:r>
          </a:p>
        </p:txBody>
      </p:sp>
      <p:sp>
        <p:nvSpPr>
          <p:cNvPr id="6" name="TextBox 5"/>
          <p:cNvSpPr txBox="1"/>
          <p:nvPr/>
        </p:nvSpPr>
        <p:spPr>
          <a:xfrm>
            <a:off x="-17926" y="5791200"/>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pic>
        <p:nvPicPr>
          <p:cNvPr id="5" name="Picture 4"/>
          <p:cNvPicPr>
            <a:picLocks noChangeAspect="1"/>
          </p:cNvPicPr>
          <p:nvPr/>
        </p:nvPicPr>
        <p:blipFill>
          <a:blip r:embed="rId2"/>
          <a:stretch>
            <a:fillRect/>
          </a:stretch>
        </p:blipFill>
        <p:spPr>
          <a:xfrm>
            <a:off x="5371186" y="2028139"/>
            <a:ext cx="3391814" cy="25438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5371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3310" y="685800"/>
            <a:ext cx="8487590" cy="678191"/>
          </a:xfrm>
        </p:spPr>
        <p:txBody>
          <a:bodyPr anchor="t">
            <a:noAutofit/>
          </a:bodyPr>
          <a:lstStyle/>
          <a:p>
            <a:pPr algn="l"/>
            <a:r>
              <a:rPr lang="en-US" sz="4050" dirty="0"/>
              <a:t>Internal &amp; </a:t>
            </a:r>
            <a:r>
              <a:rPr lang="en-US" sz="4050" dirty="0" smtClean="0"/>
              <a:t>External </a:t>
            </a:r>
            <a:r>
              <a:rPr lang="en-US" sz="4050" dirty="0"/>
              <a:t>Audits </a:t>
            </a:r>
            <a:endParaRPr lang="en-US" sz="3000" dirty="0"/>
          </a:p>
        </p:txBody>
      </p:sp>
      <p:sp>
        <p:nvSpPr>
          <p:cNvPr id="7" name="TextBox 6"/>
          <p:cNvSpPr txBox="1"/>
          <p:nvPr/>
        </p:nvSpPr>
        <p:spPr>
          <a:xfrm>
            <a:off x="0"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8" name="Picture Placeholder 7"/>
          <p:cNvPicPr>
            <a:picLocks noGrp="1" noChangeAspect="1"/>
          </p:cNvPicPr>
          <p:nvPr>
            <p:ph type="pic" idx="1"/>
          </p:nvPr>
        </p:nvPicPr>
        <p:blipFill>
          <a:blip r:embed="rId2">
            <a:duotone>
              <a:schemeClr val="bg2">
                <a:shade val="45000"/>
                <a:satMod val="135000"/>
              </a:schemeClr>
              <a:prstClr val="white"/>
            </a:duotone>
          </a:blip>
          <a:srcRect t="19636" b="19636"/>
          <a:stretch>
            <a:fillRect/>
          </a:stretch>
        </p:blipFill>
        <p:spPr>
          <a:xfrm>
            <a:off x="217244" y="1686213"/>
            <a:ext cx="7252612" cy="3495387"/>
          </a:xfrm>
          <a:prstGeom prst="rect">
            <a:avLst/>
          </a:prstGeom>
        </p:spPr>
      </p:pic>
      <p:sp>
        <p:nvSpPr>
          <p:cNvPr id="9" name="Content Placeholder 2"/>
          <p:cNvSpPr txBox="1">
            <a:spLocks/>
          </p:cNvSpPr>
          <p:nvPr/>
        </p:nvSpPr>
        <p:spPr>
          <a:xfrm>
            <a:off x="363310" y="1947376"/>
            <a:ext cx="6723289" cy="2027039"/>
          </a:xfrm>
          <a:prstGeom prst="rect">
            <a:avLst/>
          </a:prstGeom>
        </p:spPr>
        <p:txBody>
          <a:bodyPr vert="horz" lIns="68580" tIns="34290" rIns="68580" bIns="34290" rtlCol="0" anchor="t">
            <a:noAutofit/>
          </a:bodyPr>
          <a:lstStyle>
            <a:lvl1pPr marL="0" indent="0" algn="ctr"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1pPr>
            <a:lvl2pPr marL="4572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2pPr>
            <a:lvl3pPr marL="914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3pPr>
            <a:lvl4pPr marL="13716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4pPr>
            <a:lvl5pPr marL="18288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5pPr>
            <a:lvl6pPr marL="22860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6pPr>
            <a:lvl7pPr marL="27432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7pPr>
            <a:lvl8pPr marL="32004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8pPr>
            <a:lvl9pPr marL="3657600" indent="0" algn="l" defTabSz="457200" rtl="0" eaLnBrk="1" latinLnBrk="0" hangingPunct="1">
              <a:spcBef>
                <a:spcPts val="1000"/>
              </a:spcBef>
              <a:spcAft>
                <a:spcPts val="0"/>
              </a:spcAft>
              <a:buClr>
                <a:schemeClr val="accent1"/>
              </a:buClr>
              <a:buSzPct val="80000"/>
              <a:buFont typeface="Wingdings 3" charset="2"/>
              <a:buNone/>
              <a:defRPr sz="1600" kern="1200">
                <a:solidFill>
                  <a:schemeClr val="tx1">
                    <a:lumMod val="75000"/>
                    <a:lumOff val="25000"/>
                  </a:schemeClr>
                </a:solidFill>
                <a:latin typeface="+mn-lt"/>
                <a:ea typeface="+mn-ea"/>
                <a:cs typeface="+mn-cs"/>
              </a:defRPr>
            </a:lvl9pPr>
          </a:lstStyle>
          <a:p>
            <a:pPr algn="l">
              <a:defRPr/>
            </a:pPr>
            <a:r>
              <a:rPr lang="en-US" sz="3600" b="1" dirty="0">
                <a:solidFill>
                  <a:schemeClr val="accent2">
                    <a:lumMod val="75000"/>
                  </a:schemeClr>
                </a:solidFill>
              </a:rPr>
              <a:t>Intelligent</a:t>
            </a:r>
            <a:r>
              <a:rPr lang="en-US" sz="3600" dirty="0">
                <a:solidFill>
                  <a:schemeClr val="accent2">
                    <a:lumMod val="75000"/>
                  </a:schemeClr>
                </a:solidFill>
              </a:rPr>
              <a:t> </a:t>
            </a:r>
            <a:r>
              <a:rPr lang="en-US" sz="1800" dirty="0"/>
              <a:t>- </a:t>
            </a:r>
            <a:r>
              <a:rPr lang="en-US" sz="1800" dirty="0" err="1"/>
              <a:t>in•tel•li•gent</a:t>
            </a:r>
            <a:r>
              <a:rPr lang="en-US" sz="1800" dirty="0"/>
              <a:t> (adjective) </a:t>
            </a:r>
          </a:p>
          <a:p>
            <a:pPr algn="l">
              <a:spcBef>
                <a:spcPts val="0"/>
              </a:spcBef>
              <a:defRPr/>
            </a:pPr>
            <a:r>
              <a:rPr lang="en-US" sz="2000" dirty="0" smtClean="0"/>
              <a:t>reflecting </a:t>
            </a:r>
            <a:r>
              <a:rPr lang="en-US" sz="2000" dirty="0"/>
              <a:t>good judgment or sound thought: </a:t>
            </a:r>
          </a:p>
          <a:p>
            <a:pPr algn="l">
              <a:spcBef>
                <a:spcPts val="0"/>
              </a:spcBef>
              <a:defRPr/>
            </a:pPr>
            <a:r>
              <a:rPr lang="en-US" sz="2000" dirty="0"/>
              <a:t>success in coping with new situations and solving problems </a:t>
            </a:r>
          </a:p>
          <a:p>
            <a:pPr algn="l">
              <a:spcBef>
                <a:spcPts val="0"/>
              </a:spcBef>
              <a:defRPr/>
            </a:pPr>
            <a:r>
              <a:rPr lang="en-US" sz="3600" b="1" dirty="0">
                <a:solidFill>
                  <a:schemeClr val="accent3">
                    <a:lumMod val="75000"/>
                  </a:schemeClr>
                </a:solidFill>
              </a:rPr>
              <a:t>Audit</a:t>
            </a:r>
            <a:r>
              <a:rPr lang="en-US" sz="1800" dirty="0">
                <a:solidFill>
                  <a:schemeClr val="accent1">
                    <a:lumMod val="50000"/>
                  </a:schemeClr>
                </a:solidFill>
              </a:rPr>
              <a:t> </a:t>
            </a:r>
            <a:r>
              <a:rPr lang="en-US" sz="1800" dirty="0"/>
              <a:t>– </a:t>
            </a:r>
            <a:r>
              <a:rPr lang="en-US" sz="1800" dirty="0" err="1"/>
              <a:t>au•dit</a:t>
            </a:r>
            <a:r>
              <a:rPr lang="en-US" sz="1800" dirty="0"/>
              <a:t> (noun)</a:t>
            </a:r>
          </a:p>
          <a:p>
            <a:pPr algn="l">
              <a:spcBef>
                <a:spcPts val="0"/>
              </a:spcBef>
              <a:buFont typeface="Wingdings 2" pitchFamily="18" charset="2"/>
              <a:buNone/>
              <a:defRPr/>
            </a:pPr>
            <a:r>
              <a:rPr lang="en-US" sz="2000" dirty="0"/>
              <a:t>a methodical unbiased examination and review</a:t>
            </a:r>
          </a:p>
        </p:txBody>
      </p:sp>
      <p:sp>
        <p:nvSpPr>
          <p:cNvPr id="10" name="TextBox 9"/>
          <p:cNvSpPr txBox="1"/>
          <p:nvPr/>
        </p:nvSpPr>
        <p:spPr>
          <a:xfrm>
            <a:off x="363311" y="4381381"/>
            <a:ext cx="6935566" cy="892552"/>
          </a:xfrm>
          <a:prstGeom prst="rect">
            <a:avLst/>
          </a:prstGeom>
          <a:noFill/>
        </p:spPr>
        <p:txBody>
          <a:bodyPr wrap="square" rtlCol="0">
            <a:spAutoFit/>
          </a:bodyPr>
          <a:lstStyle/>
          <a:p>
            <a:r>
              <a:rPr lang="en-US" sz="3200" b="1" dirty="0">
                <a:solidFill>
                  <a:schemeClr val="accent2">
                    <a:lumMod val="75000"/>
                  </a:schemeClr>
                </a:solidFill>
              </a:rPr>
              <a:t>Intelligent</a:t>
            </a:r>
            <a:r>
              <a:rPr lang="en-US" sz="3200" b="1" dirty="0"/>
              <a:t> </a:t>
            </a:r>
            <a:r>
              <a:rPr lang="en-US" sz="3200" b="1" dirty="0">
                <a:solidFill>
                  <a:schemeClr val="accent3">
                    <a:lumMod val="75000"/>
                  </a:schemeClr>
                </a:solidFill>
              </a:rPr>
              <a:t>Audits</a:t>
            </a:r>
            <a:r>
              <a:rPr lang="en-US" sz="3200" b="1" dirty="0"/>
              <a:t> </a:t>
            </a:r>
            <a:r>
              <a:rPr lang="en-US" sz="2000" dirty="0"/>
              <a:t>= Successfully solving problems using data from </a:t>
            </a:r>
            <a:r>
              <a:rPr lang="en-US" sz="2000" dirty="0" smtClean="0"/>
              <a:t>a methodical </a:t>
            </a:r>
            <a:r>
              <a:rPr lang="en-US" sz="2000" dirty="0"/>
              <a:t>unbiased review</a:t>
            </a:r>
          </a:p>
        </p:txBody>
      </p:sp>
    </p:spTree>
    <p:extLst>
      <p:ext uri="{BB962C8B-B14F-4D97-AF65-F5344CB8AC3E}">
        <p14:creationId xmlns:p14="http://schemas.microsoft.com/office/powerpoint/2010/main" val="3589224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Intelligent Audits</a:t>
            </a:r>
            <a:endParaRPr lang="en-US" dirty="0"/>
          </a:p>
        </p:txBody>
      </p:sp>
      <p:sp>
        <p:nvSpPr>
          <p:cNvPr id="5" name="Text Placeholder 4"/>
          <p:cNvSpPr>
            <a:spLocks noGrp="1"/>
          </p:cNvSpPr>
          <p:nvPr>
            <p:ph idx="1"/>
          </p:nvPr>
        </p:nvSpPr>
        <p:spPr/>
        <p:txBody>
          <a:bodyPr>
            <a:normAutofit/>
          </a:bodyPr>
          <a:lstStyle/>
          <a:p>
            <a:pPr marL="0" indent="0">
              <a:buNone/>
            </a:pPr>
            <a:r>
              <a:rPr lang="en-US" sz="2400" dirty="0" smtClean="0">
                <a:solidFill>
                  <a:schemeClr val="accent3">
                    <a:lumMod val="50000"/>
                  </a:schemeClr>
                </a:solidFill>
              </a:rPr>
              <a:t>Measurements that add value to the business daily</a:t>
            </a:r>
          </a:p>
          <a:p>
            <a:pPr lvl="1"/>
            <a:r>
              <a:rPr lang="en-US" sz="2000" dirty="0" smtClean="0"/>
              <a:t>Intelligent Audits capture data that the entire business can:</a:t>
            </a:r>
          </a:p>
          <a:p>
            <a:pPr lvl="2"/>
            <a:r>
              <a:rPr lang="en-US" sz="1800" dirty="0" smtClean="0"/>
              <a:t>Departmentalize</a:t>
            </a:r>
          </a:p>
          <a:p>
            <a:pPr lvl="2"/>
            <a:r>
              <a:rPr lang="en-US" sz="1800" dirty="0" smtClean="0"/>
              <a:t>Dissect</a:t>
            </a:r>
          </a:p>
          <a:p>
            <a:pPr lvl="2"/>
            <a:r>
              <a:rPr lang="en-US" sz="1800" dirty="0" smtClean="0"/>
              <a:t>Utilize</a:t>
            </a:r>
          </a:p>
          <a:p>
            <a:pPr lvl="1"/>
            <a:r>
              <a:rPr lang="en-US" sz="2000" dirty="0" smtClean="0"/>
              <a:t>To solve problems </a:t>
            </a:r>
            <a:r>
              <a:rPr lang="en-US" sz="2000" b="1" dirty="0" smtClean="0">
                <a:solidFill>
                  <a:schemeClr val="accent3">
                    <a:lumMod val="50000"/>
                  </a:schemeClr>
                </a:solidFill>
                <a:latin typeface="+mn-lt"/>
              </a:rPr>
              <a:t>DAILY</a:t>
            </a:r>
            <a:r>
              <a:rPr lang="en-US" sz="2000" dirty="0" smtClean="0"/>
              <a:t> which will:</a:t>
            </a:r>
            <a:endParaRPr lang="en-US" sz="2000" dirty="0"/>
          </a:p>
          <a:p>
            <a:pPr lvl="2"/>
            <a:r>
              <a:rPr lang="en-US" sz="1800" dirty="0" smtClean="0"/>
              <a:t>Increase profit margins</a:t>
            </a:r>
            <a:endParaRPr lang="en-US" sz="1800" dirty="0"/>
          </a:p>
          <a:p>
            <a:pPr lvl="2"/>
            <a:r>
              <a:rPr lang="en-US" sz="1800" dirty="0" smtClean="0"/>
              <a:t>Improve customer satisfaction</a:t>
            </a:r>
            <a:endParaRPr lang="en-US" sz="1800" dirty="0"/>
          </a:p>
          <a:p>
            <a:pPr lvl="2"/>
            <a:r>
              <a:rPr lang="en-US" sz="1800" dirty="0" smtClean="0"/>
              <a:t>Create overall business success</a:t>
            </a:r>
            <a:endParaRPr lang="en-US" sz="1800" dirty="0"/>
          </a:p>
        </p:txBody>
      </p:sp>
      <p:sp>
        <p:nvSpPr>
          <p:cNvPr id="6" name="TextBox 5"/>
          <p:cNvSpPr txBox="1"/>
          <p:nvPr/>
        </p:nvSpPr>
        <p:spPr>
          <a:xfrm>
            <a:off x="9350" y="5791200"/>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pic>
        <p:nvPicPr>
          <p:cNvPr id="9" name="Picture 8"/>
          <p:cNvPicPr>
            <a:picLocks noChangeAspect="1"/>
          </p:cNvPicPr>
          <p:nvPr/>
        </p:nvPicPr>
        <p:blipFill>
          <a:blip r:embed="rId2"/>
          <a:stretch>
            <a:fillRect/>
          </a:stretch>
        </p:blipFill>
        <p:spPr>
          <a:xfrm>
            <a:off x="5791200" y="1295400"/>
            <a:ext cx="2926334" cy="43666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16429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0" y="5077068"/>
            <a:ext cx="7620000" cy="535880"/>
          </a:xfrm>
        </p:spPr>
        <p:txBody>
          <a:bodyPr>
            <a:noAutofit/>
          </a:bodyPr>
          <a:lstStyle/>
          <a:p>
            <a:pPr algn="l"/>
            <a:r>
              <a:rPr lang="en-US" sz="1800" dirty="0" smtClean="0"/>
              <a:t>Use the </a:t>
            </a:r>
            <a:r>
              <a:rPr lang="en-US" sz="2000" b="1" dirty="0" smtClean="0">
                <a:solidFill>
                  <a:srgbClr val="A51724"/>
                </a:solidFill>
                <a:latin typeface="+mn-lt"/>
              </a:rPr>
              <a:t>KISS</a:t>
            </a:r>
            <a:r>
              <a:rPr lang="en-US" sz="1800" dirty="0" smtClean="0"/>
              <a:t> program - </a:t>
            </a:r>
            <a:r>
              <a:rPr lang="en-US" sz="1800" b="1" dirty="0" smtClean="0">
                <a:solidFill>
                  <a:schemeClr val="accent3">
                    <a:lumMod val="50000"/>
                  </a:schemeClr>
                </a:solidFill>
                <a:latin typeface="+mn-lt"/>
              </a:rPr>
              <a:t>KEEP IT SIMPLE SWEETHEART! </a:t>
            </a:r>
            <a:r>
              <a:rPr lang="en-US" sz="1800" dirty="0" smtClean="0">
                <a:latin typeface="Arial Narrow" panose="020B0606020202030204" pitchFamily="34" charset="0"/>
              </a:rPr>
              <a:t>Do not use your intellectual prowess of food science to motivate business decisions through fear!</a:t>
            </a:r>
            <a:endParaRPr lang="en-US" sz="1800" dirty="0">
              <a:latin typeface="Arial Narrow" panose="020B0606020202030204" pitchFamily="34" charset="0"/>
            </a:endParaRPr>
          </a:p>
        </p:txBody>
      </p:sp>
      <p:sp>
        <p:nvSpPr>
          <p:cNvPr id="7" name="TextBox 6"/>
          <p:cNvSpPr txBox="1"/>
          <p:nvPr/>
        </p:nvSpPr>
        <p:spPr>
          <a:xfrm>
            <a:off x="0" y="5819001"/>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pic>
        <p:nvPicPr>
          <p:cNvPr id="8" name="Picture Placeholder 7"/>
          <p:cNvPicPr>
            <a:picLocks noGrp="1" noChangeAspect="1"/>
          </p:cNvPicPr>
          <p:nvPr>
            <p:ph type="pic" idx="1"/>
          </p:nvPr>
        </p:nvPicPr>
        <p:blipFill>
          <a:blip r:embed="rId2"/>
          <a:srcRect t="2477" b="2477"/>
          <a:stretch>
            <a:fillRect/>
          </a:stretch>
        </p:blipFill>
        <p:spPr>
          <a:xfrm>
            <a:off x="447151" y="609601"/>
            <a:ext cx="8215966" cy="412977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107710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6"/>
          <p:cNvSpPr>
            <a:spLocks noGrp="1"/>
          </p:cNvSpPr>
          <p:nvPr>
            <p:ph type="title"/>
          </p:nvPr>
        </p:nvSpPr>
        <p:spPr>
          <a:xfrm>
            <a:off x="506376" y="609600"/>
            <a:ext cx="6172200" cy="857250"/>
          </a:xfrm>
        </p:spPr>
        <p:txBody>
          <a:bodyPr>
            <a:normAutofit/>
          </a:bodyPr>
          <a:lstStyle/>
          <a:p>
            <a:pPr>
              <a:defRPr/>
            </a:pPr>
            <a:r>
              <a:rPr lang="en-US" dirty="0" smtClean="0"/>
              <a:t>Conventional Audit Metrics</a:t>
            </a:r>
          </a:p>
        </p:txBody>
      </p:sp>
      <p:sp>
        <p:nvSpPr>
          <p:cNvPr id="17412" name="Content Placeholder 8"/>
          <p:cNvSpPr>
            <a:spLocks noGrp="1"/>
          </p:cNvSpPr>
          <p:nvPr>
            <p:ph sz="half" idx="4294967295"/>
          </p:nvPr>
        </p:nvSpPr>
        <p:spPr>
          <a:xfrm>
            <a:off x="742950" y="1881394"/>
            <a:ext cx="3886200" cy="2821235"/>
          </a:xfrm>
          <a:prstGeom prst="rect">
            <a:avLst/>
          </a:prstGeom>
        </p:spPr>
        <p:txBody>
          <a:bodyPr>
            <a:noAutofit/>
          </a:bodyPr>
          <a:lstStyle/>
          <a:p>
            <a:pPr>
              <a:defRPr/>
            </a:pPr>
            <a:r>
              <a:rPr lang="en-US" sz="2400" dirty="0"/>
              <a:t>Linear Approach</a:t>
            </a:r>
          </a:p>
          <a:p>
            <a:pPr>
              <a:defRPr/>
            </a:pPr>
            <a:r>
              <a:rPr lang="en-US" sz="2400" dirty="0"/>
              <a:t>Focus on Average Score</a:t>
            </a:r>
          </a:p>
          <a:p>
            <a:pPr>
              <a:defRPr/>
            </a:pPr>
            <a:r>
              <a:rPr lang="en-US" sz="2400" dirty="0"/>
              <a:t>“Silo-</a:t>
            </a:r>
            <a:r>
              <a:rPr lang="en-US" sz="2400" dirty="0" err="1"/>
              <a:t>ed</a:t>
            </a:r>
            <a:r>
              <a:rPr lang="en-US" sz="2400" dirty="0"/>
              <a:t>” Audit Questions</a:t>
            </a:r>
          </a:p>
          <a:p>
            <a:pPr>
              <a:defRPr/>
            </a:pPr>
            <a:r>
              <a:rPr lang="en-US" sz="2400" dirty="0"/>
              <a:t>Every Unit is </a:t>
            </a:r>
            <a:r>
              <a:rPr lang="en-US" sz="2400" dirty="0" smtClean="0"/>
              <a:t>Audited 100%</a:t>
            </a:r>
            <a:endParaRPr lang="en-US" sz="2400" dirty="0"/>
          </a:p>
          <a:p>
            <a:pPr>
              <a:defRPr/>
            </a:pPr>
            <a:r>
              <a:rPr lang="en-US" sz="2400" dirty="0"/>
              <a:t>Mega $ Investment</a:t>
            </a:r>
          </a:p>
          <a:p>
            <a:pPr>
              <a:defRPr/>
            </a:pPr>
            <a:r>
              <a:rPr lang="en-US" sz="2400" dirty="0" smtClean="0"/>
              <a:t>“Security Blanket”</a:t>
            </a:r>
            <a:endParaRPr lang="en-US" sz="2400" dirty="0"/>
          </a:p>
        </p:txBody>
      </p:sp>
      <p:sp>
        <p:nvSpPr>
          <p:cNvPr id="6" name="TextBox 5"/>
          <p:cNvSpPr txBox="1"/>
          <p:nvPr/>
        </p:nvSpPr>
        <p:spPr>
          <a:xfrm>
            <a:off x="0"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2" name="Picture 1"/>
          <p:cNvPicPr>
            <a:picLocks noChangeAspect="1"/>
          </p:cNvPicPr>
          <p:nvPr/>
        </p:nvPicPr>
        <p:blipFill>
          <a:blip r:embed="rId3"/>
          <a:stretch>
            <a:fillRect/>
          </a:stretch>
        </p:blipFill>
        <p:spPr>
          <a:xfrm>
            <a:off x="4585963" y="1680380"/>
            <a:ext cx="3643637" cy="34250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018943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6"/>
          <p:cNvSpPr>
            <a:spLocks noGrp="1"/>
          </p:cNvSpPr>
          <p:nvPr>
            <p:ph type="title"/>
          </p:nvPr>
        </p:nvSpPr>
        <p:spPr>
          <a:xfrm>
            <a:off x="304800" y="618399"/>
            <a:ext cx="6934200" cy="675167"/>
          </a:xfrm>
        </p:spPr>
        <p:txBody>
          <a:bodyPr>
            <a:noAutofit/>
          </a:bodyPr>
          <a:lstStyle/>
          <a:p>
            <a:pPr>
              <a:defRPr/>
            </a:pPr>
            <a:r>
              <a:rPr lang="en-US" dirty="0" smtClean="0"/>
              <a:t>Intelligent Audit Metrics</a:t>
            </a:r>
          </a:p>
        </p:txBody>
      </p:sp>
      <p:sp>
        <p:nvSpPr>
          <p:cNvPr id="17412" name="Content Placeholder 8"/>
          <p:cNvSpPr>
            <a:spLocks noGrp="1"/>
          </p:cNvSpPr>
          <p:nvPr>
            <p:ph sz="half" idx="4294967295"/>
          </p:nvPr>
        </p:nvSpPr>
        <p:spPr>
          <a:xfrm>
            <a:off x="381000" y="1767914"/>
            <a:ext cx="8458200" cy="3718486"/>
          </a:xfrm>
          <a:prstGeom prst="rect">
            <a:avLst/>
          </a:prstGeom>
        </p:spPr>
        <p:txBody>
          <a:bodyPr numCol="2">
            <a:normAutofit/>
          </a:bodyPr>
          <a:lstStyle/>
          <a:p>
            <a:pPr>
              <a:defRPr/>
            </a:pPr>
            <a:r>
              <a:rPr lang="en-US" sz="2600" b="1" dirty="0">
                <a:solidFill>
                  <a:schemeClr val="accent3">
                    <a:lumMod val="50000"/>
                  </a:schemeClr>
                </a:solidFill>
              </a:rPr>
              <a:t>Multi-faceted</a:t>
            </a:r>
            <a:r>
              <a:rPr lang="en-US" sz="1800" dirty="0">
                <a:solidFill>
                  <a:schemeClr val="accent3">
                    <a:lumMod val="50000"/>
                  </a:schemeClr>
                </a:solidFill>
              </a:rPr>
              <a:t> </a:t>
            </a:r>
            <a:r>
              <a:rPr lang="en-US" sz="1800" dirty="0"/>
              <a:t>– </a:t>
            </a:r>
            <a:r>
              <a:rPr lang="en-US" sz="2200" dirty="0"/>
              <a:t>using relevant Metrics from multiple sources</a:t>
            </a:r>
          </a:p>
          <a:p>
            <a:pPr lvl="1">
              <a:defRPr/>
            </a:pPr>
            <a:r>
              <a:rPr lang="en-US" sz="1800" dirty="0" smtClean="0"/>
              <a:t>EBITDA</a:t>
            </a:r>
          </a:p>
          <a:p>
            <a:pPr lvl="1">
              <a:defRPr/>
            </a:pPr>
            <a:r>
              <a:rPr lang="en-US" sz="1800" dirty="0" smtClean="0"/>
              <a:t>Shrink</a:t>
            </a:r>
          </a:p>
          <a:p>
            <a:pPr lvl="1">
              <a:defRPr/>
            </a:pPr>
            <a:r>
              <a:rPr lang="en-US" sz="1800" dirty="0" smtClean="0"/>
              <a:t>Labor</a:t>
            </a:r>
          </a:p>
          <a:p>
            <a:pPr lvl="1">
              <a:defRPr/>
            </a:pPr>
            <a:r>
              <a:rPr lang="en-US" sz="1800" dirty="0" smtClean="0"/>
              <a:t>Expense</a:t>
            </a:r>
          </a:p>
          <a:p>
            <a:pPr lvl="1">
              <a:defRPr/>
            </a:pPr>
            <a:r>
              <a:rPr lang="en-US" sz="1800" dirty="0" smtClean="0"/>
              <a:t>Facility &amp; Maintenance</a:t>
            </a:r>
          </a:p>
          <a:p>
            <a:pPr lvl="1">
              <a:defRPr/>
            </a:pPr>
            <a:r>
              <a:rPr lang="en-US" sz="1800" dirty="0" smtClean="0"/>
              <a:t>Sales</a:t>
            </a:r>
          </a:p>
          <a:p>
            <a:pPr lvl="1">
              <a:defRPr/>
            </a:pPr>
            <a:r>
              <a:rPr lang="en-US" sz="1800" dirty="0" smtClean="0"/>
              <a:t>Customer Satisfaction</a:t>
            </a:r>
          </a:p>
          <a:p>
            <a:pPr lvl="1">
              <a:defRPr/>
            </a:pPr>
            <a:r>
              <a:rPr lang="en-US" sz="1800" dirty="0" smtClean="0"/>
              <a:t>Menu Development</a:t>
            </a:r>
          </a:p>
          <a:p>
            <a:pPr lvl="0">
              <a:buClr>
                <a:srgbClr val="90C226"/>
              </a:buClr>
              <a:defRPr/>
            </a:pPr>
            <a:r>
              <a:rPr lang="en-US" sz="2600" b="1" dirty="0">
                <a:solidFill>
                  <a:schemeClr val="accent3">
                    <a:lumMod val="50000"/>
                  </a:schemeClr>
                </a:solidFill>
              </a:rPr>
              <a:t>Laser Focus </a:t>
            </a:r>
            <a:r>
              <a:rPr lang="en-US" sz="1800" dirty="0"/>
              <a:t>– </a:t>
            </a:r>
            <a:r>
              <a:rPr lang="en-US" sz="2200" dirty="0"/>
              <a:t>knowing </a:t>
            </a:r>
            <a:r>
              <a:rPr lang="en-US" sz="2200" b="1" i="1" dirty="0">
                <a:solidFill>
                  <a:srgbClr val="A51724"/>
                </a:solidFill>
              </a:rPr>
              <a:t>how</a:t>
            </a:r>
            <a:r>
              <a:rPr lang="en-US" sz="2200" dirty="0">
                <a:solidFill>
                  <a:srgbClr val="2C3C43">
                    <a:lumMod val="75000"/>
                  </a:srgbClr>
                </a:solidFill>
              </a:rPr>
              <a:t>  </a:t>
            </a:r>
            <a:r>
              <a:rPr lang="en-US" sz="2200" dirty="0"/>
              <a:t>the score was earned</a:t>
            </a:r>
          </a:p>
          <a:p>
            <a:pPr lvl="0">
              <a:buClr>
                <a:srgbClr val="90C226"/>
              </a:buClr>
              <a:defRPr/>
            </a:pPr>
            <a:r>
              <a:rPr lang="en-US" sz="2600" b="1" dirty="0">
                <a:solidFill>
                  <a:schemeClr val="accent3">
                    <a:lumMod val="50000"/>
                  </a:schemeClr>
                </a:solidFill>
              </a:rPr>
              <a:t>Identify “Hot Spots” </a:t>
            </a:r>
            <a:r>
              <a:rPr lang="en-US" sz="2200" dirty="0"/>
              <a:t>– focusing on individual units that present the greatest risk rather than 100% of units</a:t>
            </a:r>
          </a:p>
          <a:p>
            <a:pPr lvl="1">
              <a:buClr>
                <a:srgbClr val="90C226"/>
              </a:buClr>
              <a:defRPr/>
            </a:pPr>
            <a:endParaRPr lang="en-US" sz="1650" dirty="0">
              <a:solidFill>
                <a:srgbClr val="2C3C43">
                  <a:lumMod val="75000"/>
                </a:srgbClr>
              </a:solidFill>
            </a:endParaRPr>
          </a:p>
          <a:p>
            <a:pPr marL="342900" lvl="1" indent="0">
              <a:buNone/>
              <a:defRPr/>
            </a:pPr>
            <a:endParaRPr lang="en-US" dirty="0" smtClean="0"/>
          </a:p>
        </p:txBody>
      </p:sp>
      <p:sp>
        <p:nvSpPr>
          <p:cNvPr id="6" name="TextBox 5"/>
          <p:cNvSpPr txBox="1"/>
          <p:nvPr/>
        </p:nvSpPr>
        <p:spPr>
          <a:xfrm>
            <a:off x="0" y="5819001"/>
            <a:ext cx="2393577" cy="276999"/>
          </a:xfrm>
          <a:prstGeom prst="rect">
            <a:avLst/>
          </a:prstGeom>
          <a:noFill/>
        </p:spPr>
        <p:txBody>
          <a:bodyPr wrap="square" rtlCol="0">
            <a:spAutoFit/>
          </a:bodyPr>
          <a:lstStyle/>
          <a:p>
            <a:r>
              <a:rPr lang="en-US" sz="1200" dirty="0">
                <a:solidFill>
                  <a:prstClr val="black"/>
                </a:solidFill>
              </a:rPr>
              <a:t>© Gina (Nicholson) Kramer </a:t>
            </a:r>
            <a:r>
              <a:rPr lang="en-US" sz="1200" dirty="0" smtClean="0">
                <a:solidFill>
                  <a:prstClr val="black"/>
                </a:solidFill>
              </a:rPr>
              <a:t>2015</a:t>
            </a:r>
            <a:endParaRPr lang="en-US" sz="1200" dirty="0">
              <a:solidFill>
                <a:prstClr val="black"/>
              </a:solidFill>
            </a:endParaRPr>
          </a:p>
        </p:txBody>
      </p:sp>
      <p:pic>
        <p:nvPicPr>
          <p:cNvPr id="3" name="Picture 2"/>
          <p:cNvPicPr>
            <a:picLocks noChangeAspect="1"/>
          </p:cNvPicPr>
          <p:nvPr/>
        </p:nvPicPr>
        <p:blipFill>
          <a:blip r:embed="rId3"/>
          <a:stretch>
            <a:fillRect/>
          </a:stretch>
        </p:blipFill>
        <p:spPr>
          <a:xfrm>
            <a:off x="4343400" y="4191000"/>
            <a:ext cx="2457450" cy="2098222"/>
          </a:xfrm>
          <a:prstGeom prst="rect">
            <a:avLst/>
          </a:prstGeom>
        </p:spPr>
      </p:pic>
    </p:spTree>
    <p:extLst>
      <p:ext uri="{BB962C8B-B14F-4D97-AF65-F5344CB8AC3E}">
        <p14:creationId xmlns:p14="http://schemas.microsoft.com/office/powerpoint/2010/main" val="2159542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Business Performance Measures</a:t>
            </a:r>
            <a:endParaRPr lang="en-US" dirty="0"/>
          </a:p>
        </p:txBody>
      </p:sp>
      <p:sp>
        <p:nvSpPr>
          <p:cNvPr id="3" name="Content Placeholder 2"/>
          <p:cNvSpPr>
            <a:spLocks noGrp="1"/>
          </p:cNvSpPr>
          <p:nvPr>
            <p:ph sz="quarter" idx="4294967295"/>
          </p:nvPr>
        </p:nvSpPr>
        <p:spPr>
          <a:xfrm>
            <a:off x="304800" y="1828800"/>
            <a:ext cx="3352800" cy="3581401"/>
          </a:xfrm>
          <a:prstGeom prst="rect">
            <a:avLst/>
          </a:prstGeom>
        </p:spPr>
        <p:txBody>
          <a:bodyPr/>
          <a:lstStyle/>
          <a:p>
            <a:r>
              <a:rPr lang="en-US" sz="2400" dirty="0" smtClean="0"/>
              <a:t>Review Business Performance Measures</a:t>
            </a:r>
          </a:p>
          <a:p>
            <a:r>
              <a:rPr lang="en-US" sz="2400" dirty="0" smtClean="0"/>
              <a:t>Food safety affects every aspect of the business</a:t>
            </a:r>
          </a:p>
          <a:p>
            <a:r>
              <a:rPr lang="en-US" sz="2400" dirty="0" smtClean="0"/>
              <a:t>Utilize the data for process improvement</a:t>
            </a:r>
          </a:p>
        </p:txBody>
      </p:sp>
      <p:graphicFrame>
        <p:nvGraphicFramePr>
          <p:cNvPr id="5" name="Content Placeholder 4" descr="Diverging Radial" title="SmartArt"/>
          <p:cNvGraphicFramePr>
            <a:graphicFrameLocks noGrp="1"/>
          </p:cNvGraphicFramePr>
          <p:nvPr>
            <p:ph sz="quarter" idx="4294967295"/>
            <p:extLst>
              <p:ext uri="{D42A27DB-BD31-4B8C-83A1-F6EECF244321}">
                <p14:modId xmlns:p14="http://schemas.microsoft.com/office/powerpoint/2010/main" val="1480757872"/>
              </p:ext>
            </p:extLst>
          </p:nvPr>
        </p:nvGraphicFramePr>
        <p:xfrm>
          <a:off x="2971800" y="1143000"/>
          <a:ext cx="66294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35854" y="5819001"/>
            <a:ext cx="2393577" cy="276999"/>
          </a:xfrm>
          <a:prstGeom prst="rect">
            <a:avLst/>
          </a:prstGeom>
          <a:noFill/>
        </p:spPr>
        <p:txBody>
          <a:bodyPr wrap="square" rtlCol="0">
            <a:spAutoFit/>
          </a:bodyPr>
          <a:lstStyle/>
          <a:p>
            <a:r>
              <a:rPr lang="en-US" sz="1200" dirty="0"/>
              <a:t>© Gina (Nicholson) Kramer </a:t>
            </a:r>
            <a:r>
              <a:rPr lang="en-US" sz="1200" dirty="0" smtClean="0"/>
              <a:t>2015</a:t>
            </a:r>
            <a:endParaRPr lang="en-US" sz="1200" dirty="0"/>
          </a:p>
        </p:txBody>
      </p:sp>
    </p:spTree>
    <p:extLst>
      <p:ext uri="{BB962C8B-B14F-4D97-AF65-F5344CB8AC3E}">
        <p14:creationId xmlns:p14="http://schemas.microsoft.com/office/powerpoint/2010/main" val="27114934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2978</TotalTime>
  <Words>1128</Words>
  <Application>Microsoft Office PowerPoint</Application>
  <PresentationFormat>On-screen Show (4:3)</PresentationFormat>
  <Paragraphs>219</Paragraphs>
  <Slides>20</Slides>
  <Notes>5</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Measuring Food Safety Success</vt:lpstr>
      <vt:lpstr>Friday, September 26, 2014</vt:lpstr>
      <vt:lpstr>Measuring Food Safety Success</vt:lpstr>
      <vt:lpstr>Internal &amp; External Audits </vt:lpstr>
      <vt:lpstr>Intelligent Audits</vt:lpstr>
      <vt:lpstr>PowerPoint Presentation</vt:lpstr>
      <vt:lpstr>Conventional Audit Metrics</vt:lpstr>
      <vt:lpstr>Intelligent Audit Metrics</vt:lpstr>
      <vt:lpstr>Business Performance Measures</vt:lpstr>
      <vt:lpstr>Data That Speaks “Their Language”</vt:lpstr>
      <vt:lpstr>Data That Speaks “Our Language”</vt:lpstr>
      <vt:lpstr>Holistic Gap Analysis</vt:lpstr>
      <vt:lpstr>“If you build your program to meet the regulatory minimum standards, then you build a minimum standard program”</vt:lpstr>
      <vt:lpstr>Measuring the Cost of Failures</vt:lpstr>
      <vt:lpstr>Reputational Risk</vt:lpstr>
      <vt:lpstr>Food Safety Event &amp; Stock Value</vt:lpstr>
      <vt:lpstr>Reputational Recovery</vt:lpstr>
      <vt:lpstr>Protecting Reputation</vt:lpstr>
      <vt:lpstr>Why we do what we do every single day!</vt:lpstr>
      <vt:lpstr>Measuring Food Safety Success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 Hochstetler</dc:creator>
  <cp:lastModifiedBy>Help Desk</cp:lastModifiedBy>
  <cp:revision>25</cp:revision>
  <dcterms:created xsi:type="dcterms:W3CDTF">2015-01-20T00:26:29Z</dcterms:created>
  <dcterms:modified xsi:type="dcterms:W3CDTF">2015-06-12T14:41:33Z</dcterms:modified>
</cp:coreProperties>
</file>