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7"/>
  </p:notesMasterIdLst>
  <p:handoutMasterIdLst>
    <p:handoutMasterId r:id="rId18"/>
  </p:handoutMasterIdLst>
  <p:sldIdLst>
    <p:sldId id="263" r:id="rId2"/>
    <p:sldId id="515" r:id="rId3"/>
    <p:sldId id="548" r:id="rId4"/>
    <p:sldId id="517" r:id="rId5"/>
    <p:sldId id="519" r:id="rId6"/>
    <p:sldId id="549" r:id="rId7"/>
    <p:sldId id="550" r:id="rId8"/>
    <p:sldId id="547" r:id="rId9"/>
    <p:sldId id="523" r:id="rId10"/>
    <p:sldId id="526" r:id="rId11"/>
    <p:sldId id="524" r:id="rId12"/>
    <p:sldId id="533" r:id="rId13"/>
    <p:sldId id="551" r:id="rId14"/>
    <p:sldId id="552" r:id="rId15"/>
    <p:sldId id="259" r:id="rId16"/>
  </p:sldIdLst>
  <p:sldSz cx="9144000" cy="6858000" type="screen4x3"/>
  <p:notesSz cx="6858000" cy="92964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9600"/>
    <a:srgbClr val="1E3E7B"/>
    <a:srgbClr val="FFC000"/>
    <a:srgbClr val="C00000"/>
    <a:srgbClr val="078F89"/>
    <a:srgbClr val="66FF66"/>
    <a:srgbClr val="CC99FF"/>
    <a:srgbClr val="00521D"/>
    <a:srgbClr val="C6E5C3"/>
    <a:srgbClr val="C1E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3409" autoAdjust="0"/>
  </p:normalViewPr>
  <p:slideViewPr>
    <p:cSldViewPr snapToGrid="0">
      <p:cViewPr varScale="1">
        <p:scale>
          <a:sx n="64" d="100"/>
          <a:sy n="64" d="100"/>
        </p:scale>
        <p:origin x="134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744" y="-90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628304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8" tIns="46579" rIns="93158" bIns="46579" numCol="1" anchor="t" anchorCtr="0" compatLnSpc="1">
            <a:prstTxWarp prst="textNoShape">
              <a:avLst/>
            </a:prstTxWarp>
          </a:bodyPr>
          <a:lstStyle>
            <a:lvl1pPr algn="l" defTabSz="93079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80585" y="3"/>
            <a:ext cx="2675930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8" tIns="46579" rIns="93158" bIns="46579" numCol="1" anchor="t" anchorCtr="0" compatLnSpc="1">
            <a:prstTxWarp prst="textNoShape">
              <a:avLst/>
            </a:prstTxWarp>
          </a:bodyPr>
          <a:lstStyle>
            <a:lvl1pPr algn="r" defTabSz="93079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8830661"/>
            <a:ext cx="2970609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8" tIns="46579" rIns="93158" bIns="46579" numCol="1" anchor="b" anchorCtr="0" compatLnSpc="1">
            <a:prstTxWarp prst="textNoShape">
              <a:avLst/>
            </a:prstTxWarp>
          </a:bodyPr>
          <a:lstStyle>
            <a:lvl1pPr algn="l" defTabSz="930790">
              <a:defRPr sz="800" i="1"/>
            </a:lvl1pPr>
          </a:lstStyle>
          <a:p>
            <a:pPr>
              <a:defRPr/>
            </a:pPr>
            <a:r>
              <a:rPr lang="en-US" i="0" dirty="0"/>
              <a:t>© </a:t>
            </a:r>
            <a:r>
              <a:rPr lang="en-US" i="0" dirty="0" smtClean="0"/>
              <a:t>2014 </a:t>
            </a:r>
            <a:r>
              <a:rPr lang="en-US" i="0" dirty="0"/>
              <a:t>Institute of Food Technologists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626" y="109188"/>
            <a:ext cx="757238" cy="56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034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3"/>
            <a:ext cx="2970609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8" tIns="46579" rIns="93158" bIns="46579" numCol="1" anchor="t" anchorCtr="0" compatLnSpc="1">
            <a:prstTxWarp prst="textNoShape">
              <a:avLst/>
            </a:prstTxWarp>
          </a:bodyPr>
          <a:lstStyle>
            <a:lvl1pPr algn="l" defTabSz="93079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5904" y="3"/>
            <a:ext cx="2970609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8" tIns="46579" rIns="93158" bIns="46579" numCol="1" anchor="t" anchorCtr="0" compatLnSpc="1">
            <a:prstTxWarp prst="textNoShape">
              <a:avLst/>
            </a:prstTxWarp>
          </a:bodyPr>
          <a:lstStyle>
            <a:lvl1pPr algn="r" defTabSz="93079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9663" y="698500"/>
            <a:ext cx="4645025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055078" y="8782395"/>
            <a:ext cx="2592381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8" tIns="46579" rIns="93158" bIns="46579" numCol="1" anchor="b" anchorCtr="0" compatLnSpc="1">
            <a:prstTxWarp prst="textNoShape">
              <a:avLst/>
            </a:prstTxWarp>
          </a:bodyPr>
          <a:lstStyle>
            <a:lvl1pPr algn="l" defTabSz="930790">
              <a:defRPr sz="800" i="0"/>
            </a:lvl1pPr>
          </a:lstStyle>
          <a:p>
            <a:pPr>
              <a:defRPr/>
            </a:pPr>
            <a:r>
              <a:rPr lang="en-US" dirty="0" smtClean="0"/>
              <a:t>© 2014 Institute of Food Technologists</a:t>
            </a:r>
            <a:endParaRPr lang="en-US" dirty="0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098" y="4416098"/>
            <a:ext cx="5497711" cy="3965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8" tIns="46579" rIns="93158" bIns="465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" y="8682175"/>
            <a:ext cx="757238" cy="56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26373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63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029" y="8829675"/>
            <a:ext cx="2972421" cy="465138"/>
          </a:xfrm>
          <a:prstGeom prst="rect">
            <a:avLst/>
          </a:prstGeom>
        </p:spPr>
        <p:txBody>
          <a:bodyPr lIns="91427" tIns="45713" rIns="91427" bIns="45713"/>
          <a:lstStyle/>
          <a:p>
            <a:fld id="{31A477BC-96D8-4E38-B23F-589FD76D798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255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 smtClean="0"/>
              <a:t>© 2014 Institute of Food Technologists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383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© 2014 Institute of Food Technologists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864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6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/>
              <a:t>So, let’s begin with who we are</a:t>
            </a:r>
            <a:r>
              <a:rPr lang="en-US" sz="1400" b="1" dirty="0" smtClean="0"/>
              <a:t>?  </a:t>
            </a:r>
            <a:r>
              <a:rPr lang="en-US" sz="1400" b="1" dirty="0"/>
              <a:t>For more than 70 years, the Institute of Food Technologists has unlocked the potential of the food science community by creating a dynamic global form where members from more than 100 countries can share, learn and grow.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339" y="8829675"/>
            <a:ext cx="3038475" cy="465138"/>
          </a:xfrm>
          <a:prstGeom prst="rect">
            <a:avLst/>
          </a:prstGeom>
        </p:spPr>
        <p:txBody>
          <a:bodyPr lIns="91427" tIns="45713" rIns="91427" bIns="45713"/>
          <a:lstStyle/>
          <a:p>
            <a:pPr>
              <a:defRPr/>
            </a:pPr>
            <a:fld id="{B9D2AFCE-E251-49A0-A06C-6C8DEF90028E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051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847725"/>
            <a:ext cx="4481513" cy="3362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028" y="8684926"/>
            <a:ext cx="2972421" cy="457513"/>
          </a:xfrm>
          <a:prstGeom prst="rect">
            <a:avLst/>
          </a:prstGeom>
        </p:spPr>
        <p:txBody>
          <a:bodyPr lIns="89717" tIns="44858" rIns="89717" bIns="44858"/>
          <a:lstStyle/>
          <a:p>
            <a:pPr>
              <a:defRPr/>
            </a:pPr>
            <a:fld id="{82D5924B-B65B-4E42-8B55-E9391431B77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610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Definitions of traceability abound.  Unfortunately many of them are not helpful – sometime they present circular descriptions by saying traceability is the ability to trace!  Huh?</a:t>
            </a:r>
            <a:r>
              <a:rPr lang="en-CA" baseline="0" dirty="0" smtClean="0"/>
              <a:t>  But there was a recent paper by Olsen and </a:t>
            </a:r>
            <a:r>
              <a:rPr lang="en-CA" baseline="0" dirty="0" err="1" smtClean="0"/>
              <a:t>Boirt</a:t>
            </a:r>
            <a:r>
              <a:rPr lang="en-CA" baseline="0" dirty="0" smtClean="0"/>
              <a:t> out of Norway that is actually very useful.</a:t>
            </a:r>
          </a:p>
          <a:p>
            <a:endParaRPr lang="en-CA" baseline="0" dirty="0" smtClean="0"/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Olsen P,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Borit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M. 2013. How to define traceability. Trends Food Science and Technology</a:t>
            </a:r>
            <a:endParaRPr lang="en-CA" baseline="0" dirty="0" smtClean="0"/>
          </a:p>
          <a:p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2014 Institute of Food Technologists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672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898137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 smtClean="0"/>
              <a:t>Rapidly shifting consumer preferences.  They demand rapid access to reliable and relevant</a:t>
            </a:r>
            <a:r>
              <a:rPr lang="en-US" sz="1400" b="1" baseline="0" dirty="0" smtClean="0"/>
              <a:t> information whenever they want it.  There is also an i</a:t>
            </a:r>
            <a:r>
              <a:rPr lang="en-US" sz="1400" b="1" dirty="0" smtClean="0"/>
              <a:t>ncreasing level</a:t>
            </a:r>
            <a:r>
              <a:rPr lang="en-US" sz="1400" b="1" baseline="0" dirty="0" smtClean="0"/>
              <a:t> of </a:t>
            </a:r>
            <a:r>
              <a:rPr lang="en-US" sz="1400" b="1" dirty="0" smtClean="0"/>
              <a:t>discomfort regarding product recalls.  Their confidence</a:t>
            </a:r>
            <a:r>
              <a:rPr lang="en-US" sz="1400" b="1" baseline="0" dirty="0" smtClean="0"/>
              <a:t> is fragile.  And then there is the power of social networks which cannot be overlooked.</a:t>
            </a:r>
            <a:endParaRPr lang="en-US" sz="1400" b="1" dirty="0" smtClean="0"/>
          </a:p>
          <a:p>
            <a:pPr marL="0" lvl="1" defTabSz="898137">
              <a:defRPr/>
            </a:pPr>
            <a:endParaRPr lang="en-US" sz="14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2014 Institute of Food Technologists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129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There are many overlapping and conflicting demands from national regulators around the world.  Different regulations on allergens, trace elements, pesticides, and more.  And global sourcing means time zones play a significant role in response times.  Food fraud and market substitution for economic gain is also a global challenge.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2014 Institute of Food Technologists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287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2014 Institute of Food Technologists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1828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© 2014 Institute of Food Technologists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7075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 smtClean="0"/>
              <a:t>© 2014 Institute of Food Technologists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733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3342" y="5568137"/>
            <a:ext cx="4897315" cy="577360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6788" y="4337519"/>
            <a:ext cx="6750424" cy="1107832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146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5268"/>
            <a:ext cx="8229600" cy="1143000"/>
          </a:xfrm>
        </p:spPr>
        <p:txBody>
          <a:bodyPr>
            <a:normAutofit/>
          </a:bodyPr>
          <a:lstStyle>
            <a:lvl1pPr algn="l">
              <a:lnSpc>
                <a:spcPts val="4400"/>
              </a:lnSpc>
              <a:defRPr sz="4000" b="1" spc="-130" baseline="0">
                <a:solidFill>
                  <a:srgbClr val="7396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4632"/>
            <a:ext cx="8229600" cy="4416360"/>
          </a:xfrm>
        </p:spPr>
        <p:txBody>
          <a:bodyPr>
            <a:normAutofit/>
          </a:bodyPr>
          <a:lstStyle>
            <a:lvl1pPr marL="223838" indent="-223838">
              <a:spcBef>
                <a:spcPts val="0"/>
              </a:spcBef>
              <a:spcAft>
                <a:spcPts val="500"/>
              </a:spcAft>
              <a:buClr>
                <a:srgbClr val="739600"/>
              </a:buClr>
              <a:buSzPct val="85000"/>
              <a:buFont typeface="Wingdings" pitchFamily="2" charset="2"/>
              <a:buChar char="§"/>
              <a:defRPr sz="2800" spc="0" baseline="0">
                <a:latin typeface="Arial" pitchFamily="34" charset="0"/>
                <a:cs typeface="Arial" pitchFamily="34" charset="0"/>
              </a:defRPr>
            </a:lvl1pPr>
            <a:lvl2pPr marL="690563" indent="-233363">
              <a:spcBef>
                <a:spcPts val="0"/>
              </a:spcBef>
              <a:spcAft>
                <a:spcPts val="500"/>
              </a:spcAft>
              <a:buClr>
                <a:srgbClr val="739600"/>
              </a:buClr>
              <a:buSzPct val="85000"/>
              <a:buFont typeface="Arial" pitchFamily="34" charset="0"/>
              <a:buChar char="•"/>
              <a:defRPr sz="2400" spc="0" baseline="0">
                <a:latin typeface="Arial" pitchFamily="34" charset="0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300"/>
              </a:spcAft>
              <a:buClr>
                <a:srgbClr val="739600"/>
              </a:buClr>
              <a:buFont typeface="Arial" pitchFamily="34" charset="0"/>
              <a:buChar char="−"/>
              <a:defRPr sz="2000" spc="0" baseline="0">
                <a:latin typeface="Arial" pitchFamily="34" charset="0"/>
                <a:cs typeface="Arial" pitchFamily="34" charset="0"/>
              </a:defRPr>
            </a:lvl3pPr>
            <a:lvl4pPr marL="1539875" indent="-168275"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•"/>
              <a:defRPr sz="1800" spc="0" baseline="0">
                <a:latin typeface="Arial" pitchFamily="34" charset="0"/>
                <a:cs typeface="Arial" pitchFamily="34" charset="0"/>
              </a:defRPr>
            </a:lvl4pPr>
            <a:lvl5pPr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−"/>
              <a:defRPr sz="1800" spc="0" baseline="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73075" y="6356350"/>
            <a:ext cx="673100" cy="365125"/>
          </a:xfrm>
        </p:spPr>
        <p:txBody>
          <a:bodyPr/>
          <a:lstStyle>
            <a:lvl1pPr algn="l">
              <a:defRPr sz="1050" smtClean="0">
                <a:solidFill>
                  <a:srgbClr val="71717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49D7D8A-E041-4312-9329-26D1B8E46E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1252538" y="6356350"/>
            <a:ext cx="2895600" cy="365125"/>
          </a:xfrm>
        </p:spPr>
        <p:txBody>
          <a:bodyPr/>
          <a:lstStyle>
            <a:lvl1pPr algn="l">
              <a:defRPr sz="700" smtClean="0">
                <a:solidFill>
                  <a:srgbClr val="71717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929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630400"/>
            <a:ext cx="7772400" cy="710532"/>
          </a:xfrm>
        </p:spPr>
        <p:txBody>
          <a:bodyPr anchor="t">
            <a:normAutofit/>
          </a:bodyPr>
          <a:lstStyle>
            <a:lvl1pPr algn="l">
              <a:defRPr sz="3200" b="1" cap="none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440277"/>
            <a:ext cx="7772400" cy="558382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98500" y="6356350"/>
            <a:ext cx="497254" cy="365125"/>
          </a:xfrm>
        </p:spPr>
        <p:txBody>
          <a:bodyPr/>
          <a:lstStyle>
            <a:lvl1pPr algn="l">
              <a:defRPr sz="105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79C23F2-A67D-4BAA-AFBB-A766D78D6E1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34361"/>
            <a:ext cx="9144000" cy="72571"/>
          </a:xfrm>
          <a:prstGeom prst="rect">
            <a:avLst/>
          </a:prstGeom>
          <a:solidFill>
            <a:srgbClr val="078F89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2264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15268"/>
            <a:ext cx="8229600" cy="1143000"/>
          </a:xfrm>
        </p:spPr>
        <p:txBody>
          <a:bodyPr>
            <a:normAutofit/>
          </a:bodyPr>
          <a:lstStyle>
            <a:lvl1pPr algn="l">
              <a:lnSpc>
                <a:spcPts val="4400"/>
              </a:lnSpc>
              <a:defRPr sz="4000" b="1" spc="-130" baseline="0">
                <a:solidFill>
                  <a:srgbClr val="7396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6611"/>
            <a:ext cx="4038600" cy="4450758"/>
          </a:xfrm>
        </p:spPr>
        <p:txBody>
          <a:bodyPr/>
          <a:lstStyle>
            <a:lvl1pPr marL="223838" indent="-223838">
              <a:spcBef>
                <a:spcPts val="0"/>
              </a:spcBef>
              <a:spcAft>
                <a:spcPts val="500"/>
              </a:spcAft>
              <a:buClr>
                <a:srgbClr val="739600"/>
              </a:buClr>
              <a:buSzPct val="85000"/>
              <a:buFont typeface="Wingdings" pitchFamily="2" charset="2"/>
              <a:buChar char="§"/>
              <a:defRPr sz="2200" spc="0" baseline="0">
                <a:latin typeface="Arial" pitchFamily="34" charset="0"/>
                <a:cs typeface="Arial" pitchFamily="34" charset="0"/>
              </a:defRPr>
            </a:lvl1pPr>
            <a:lvl2pPr marL="625475" indent="-168275">
              <a:spcBef>
                <a:spcPts val="0"/>
              </a:spcBef>
              <a:spcAft>
                <a:spcPts val="500"/>
              </a:spcAft>
              <a:buClr>
                <a:srgbClr val="739600"/>
              </a:buClr>
              <a:buSzPct val="85000"/>
              <a:buFont typeface="Arial" pitchFamily="34" charset="0"/>
              <a:buChar char="•"/>
              <a:defRPr sz="2000" spc="0" baseline="0">
                <a:latin typeface="Arial" pitchFamily="34" charset="0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300"/>
              </a:spcAft>
              <a:buClr>
                <a:srgbClr val="739600"/>
              </a:buClr>
              <a:buFont typeface="Arial" pitchFamily="34" charset="0"/>
              <a:buChar char="−"/>
              <a:defRPr sz="1800" spc="0" baseline="0">
                <a:latin typeface="Arial" pitchFamily="34" charset="0"/>
                <a:cs typeface="Arial" pitchFamily="34" charset="0"/>
              </a:defRPr>
            </a:lvl3pPr>
            <a:lvl4pPr marL="1539875" indent="-168275"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•"/>
              <a:defRPr sz="1600" spc="0" baseline="0">
                <a:latin typeface="Arial" pitchFamily="34" charset="0"/>
                <a:cs typeface="Arial" pitchFamily="34" charset="0"/>
              </a:defRPr>
            </a:lvl4pPr>
            <a:lvl5pPr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−"/>
              <a:defRPr sz="1600" spc="0" baseline="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652211" y="1764633"/>
            <a:ext cx="4038600" cy="4425152"/>
          </a:xfrm>
        </p:spPr>
        <p:txBody>
          <a:bodyPr>
            <a:normAutofit/>
          </a:bodyPr>
          <a:lstStyle>
            <a:lvl1pPr marL="223838" indent="-223838">
              <a:spcBef>
                <a:spcPts val="0"/>
              </a:spcBef>
              <a:spcAft>
                <a:spcPts val="500"/>
              </a:spcAft>
              <a:buClr>
                <a:srgbClr val="739600"/>
              </a:buClr>
              <a:buSzPct val="85000"/>
              <a:buFont typeface="Wingdings" pitchFamily="2" charset="2"/>
              <a:buChar char="§"/>
              <a:defRPr sz="2200" spc="0" baseline="0">
                <a:latin typeface="Arial" pitchFamily="34" charset="0"/>
                <a:cs typeface="Arial" pitchFamily="34" charset="0"/>
              </a:defRPr>
            </a:lvl1pPr>
            <a:lvl2pPr marL="625475" indent="-168275">
              <a:spcBef>
                <a:spcPts val="0"/>
              </a:spcBef>
              <a:spcAft>
                <a:spcPts val="500"/>
              </a:spcAft>
              <a:buClr>
                <a:srgbClr val="739600"/>
              </a:buClr>
              <a:buSzPct val="85000"/>
              <a:buFont typeface="Arial" pitchFamily="34" charset="0"/>
              <a:buChar char="•"/>
              <a:defRPr sz="2000" spc="0" baseline="0">
                <a:latin typeface="Arial" pitchFamily="34" charset="0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300"/>
              </a:spcAft>
              <a:buClr>
                <a:srgbClr val="739600"/>
              </a:buClr>
              <a:buFont typeface="Arial" pitchFamily="34" charset="0"/>
              <a:buChar char="−"/>
              <a:defRPr sz="1800" spc="0" baseline="0">
                <a:latin typeface="Arial" pitchFamily="34" charset="0"/>
                <a:cs typeface="Arial" pitchFamily="34" charset="0"/>
              </a:defRPr>
            </a:lvl3pPr>
            <a:lvl4pPr marL="1539875" indent="-168275"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•"/>
              <a:defRPr sz="1600" spc="0" baseline="0">
                <a:latin typeface="Arial" pitchFamily="34" charset="0"/>
                <a:cs typeface="Arial" pitchFamily="34" charset="0"/>
              </a:defRPr>
            </a:lvl4pPr>
            <a:lvl5pPr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−"/>
              <a:defRPr sz="1600" spc="0" baseline="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1252538" y="6356350"/>
            <a:ext cx="2895600" cy="365125"/>
          </a:xfrm>
        </p:spPr>
        <p:txBody>
          <a:bodyPr/>
          <a:lstStyle>
            <a:lvl1pPr algn="l">
              <a:defRPr sz="700" smtClean="0">
                <a:solidFill>
                  <a:srgbClr val="71717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473075" y="6356350"/>
            <a:ext cx="673100" cy="365125"/>
          </a:xfrm>
        </p:spPr>
        <p:txBody>
          <a:bodyPr/>
          <a:lstStyle>
            <a:lvl1pPr algn="l">
              <a:defRPr sz="1050" smtClean="0">
                <a:solidFill>
                  <a:srgbClr val="71717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7A9DB19-0490-4A74-81E5-2B2A84B76A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609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252538" y="6356350"/>
            <a:ext cx="2895600" cy="365125"/>
          </a:xfrm>
        </p:spPr>
        <p:txBody>
          <a:bodyPr/>
          <a:lstStyle>
            <a:lvl1pPr algn="l">
              <a:defRPr sz="700" smtClean="0">
                <a:solidFill>
                  <a:srgbClr val="71717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73075" y="6356350"/>
            <a:ext cx="673100" cy="365125"/>
          </a:xfrm>
        </p:spPr>
        <p:txBody>
          <a:bodyPr/>
          <a:lstStyle>
            <a:lvl1pPr algn="l">
              <a:defRPr sz="1050" smtClean="0">
                <a:solidFill>
                  <a:srgbClr val="71717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A0CD408-0067-42B2-9827-D8A7886293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895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36154" y="3630706"/>
            <a:ext cx="6271691" cy="941294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Name &amp; Contact Info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87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36154" y="3630706"/>
            <a:ext cx="6271691" cy="941294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Name &amp; Contact Info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21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DC3E95C-2A6F-4B0E-85FF-D80C17DDA11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035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62" r:id="rId7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bhatt@ift.or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lobalfoodtraceability.org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tbhatt@inft.or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globalfoodtraceability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s1us.org/" TargetMode="External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7.jpeg"/><Relationship Id="rId21" Type="http://schemas.openxmlformats.org/officeDocument/2006/relationships/image" Target="../media/image23.pn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cca.org/" TargetMode="External"/><Relationship Id="rId11" Type="http://schemas.openxmlformats.org/officeDocument/2006/relationships/image" Target="../media/image13.png"/><Relationship Id="rId24" Type="http://schemas.openxmlformats.org/officeDocument/2006/relationships/image" Target="../media/image26.jpeg"/><Relationship Id="rId5" Type="http://schemas.openxmlformats.org/officeDocument/2006/relationships/image" Target="../media/image9.jpeg"/><Relationship Id="rId15" Type="http://schemas.openxmlformats.org/officeDocument/2006/relationships/image" Target="../media/image17.png"/><Relationship Id="rId23" Type="http://schemas.openxmlformats.org/officeDocument/2006/relationships/image" Target="../media/image25.jpeg"/><Relationship Id="rId10" Type="http://schemas.openxmlformats.org/officeDocument/2006/relationships/image" Target="../media/image12.gif"/><Relationship Id="rId19" Type="http://schemas.openxmlformats.org/officeDocument/2006/relationships/image" Target="../media/image21.jpeg"/><Relationship Id="rId4" Type="http://schemas.openxmlformats.org/officeDocument/2006/relationships/image" Target="../media/image8.gif"/><Relationship Id="rId9" Type="http://schemas.openxmlformats.org/officeDocument/2006/relationships/image" Target="../media/image11.jpeg"/><Relationship Id="rId14" Type="http://schemas.openxmlformats.org/officeDocument/2006/relationships/image" Target="../media/image16.jpeg"/><Relationship Id="rId22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542423" y="5493754"/>
            <a:ext cx="2649656" cy="1204398"/>
          </a:xfrm>
        </p:spPr>
        <p:txBody>
          <a:bodyPr>
            <a:normAutofit/>
          </a:bodyPr>
          <a:lstStyle/>
          <a:p>
            <a:r>
              <a:rPr lang="en-CA" dirty="0" smtClean="0"/>
              <a:t>Tejas Bhatt</a:t>
            </a:r>
          </a:p>
          <a:p>
            <a:r>
              <a:rPr lang="en-CA" dirty="0" smtClean="0">
                <a:hlinkClick r:id="rId3"/>
              </a:rPr>
              <a:t>tbhatt@ift.org</a:t>
            </a:r>
            <a:r>
              <a:rPr lang="en-CA" dirty="0" smtClean="0"/>
              <a:t> </a:t>
            </a:r>
            <a:endParaRPr lang="en-CA" dirty="0" smtClean="0"/>
          </a:p>
          <a:p>
            <a:r>
              <a:rPr lang="en-CA" dirty="0" smtClean="0"/>
              <a:t>June 11, </a:t>
            </a:r>
            <a:r>
              <a:rPr lang="en-CA" dirty="0" smtClean="0"/>
              <a:t>2015</a:t>
            </a:r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CA" dirty="0" smtClean="0">
                <a:solidFill>
                  <a:srgbClr val="739600"/>
                </a:solidFill>
              </a:rPr>
              <a:t>FMI Foundation Retail Food Safety Forum</a:t>
            </a:r>
            <a:endParaRPr lang="en-US" dirty="0">
              <a:solidFill>
                <a:srgbClr val="739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73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942" y="8373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Research: Interoperability Blueprint</a:t>
            </a:r>
            <a:endParaRPr lang="en-CA" sz="2800" dirty="0"/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416360"/>
          </a:xfrm>
        </p:spPr>
        <p:txBody>
          <a:bodyPr>
            <a:normAutofit/>
          </a:bodyPr>
          <a:lstStyle/>
          <a:p>
            <a:r>
              <a:rPr lang="en-US" dirty="0" smtClean="0"/>
              <a:t>Project Purpose</a:t>
            </a:r>
          </a:p>
          <a:p>
            <a:pPr lvl="1"/>
            <a:r>
              <a:rPr lang="en-CA" u="sng" dirty="0"/>
              <a:t>Design</a:t>
            </a:r>
            <a:r>
              <a:rPr lang="en-CA" dirty="0"/>
              <a:t> a </a:t>
            </a:r>
            <a:r>
              <a:rPr lang="en-CA" dirty="0" smtClean="0"/>
              <a:t>common technology </a:t>
            </a:r>
            <a:r>
              <a:rPr lang="en-CA" dirty="0"/>
              <a:t>architecture suitable to the seafood </a:t>
            </a:r>
            <a:r>
              <a:rPr lang="en-CA" dirty="0" smtClean="0"/>
              <a:t>industry, and develop a </a:t>
            </a:r>
            <a:r>
              <a:rPr lang="en-CA" u="sng" dirty="0" smtClean="0"/>
              <a:t>rollout strategy</a:t>
            </a:r>
            <a:endParaRPr lang="en-CA" dirty="0" smtClean="0"/>
          </a:p>
          <a:p>
            <a:pPr lvl="1"/>
            <a:endParaRPr lang="en-CA" dirty="0"/>
          </a:p>
          <a:p>
            <a:pPr lvl="1"/>
            <a:r>
              <a:rPr lang="en-CA" dirty="0"/>
              <a:t>Provide </a:t>
            </a:r>
            <a:r>
              <a:rPr lang="en-CA" dirty="0" smtClean="0"/>
              <a:t>supporting </a:t>
            </a:r>
            <a:r>
              <a:rPr lang="en-CA" u="sng" dirty="0"/>
              <a:t>communications, education and training </a:t>
            </a:r>
            <a:r>
              <a:rPr lang="en-CA" dirty="0"/>
              <a:t>needed to accelerate understanding of the need for a </a:t>
            </a:r>
            <a:r>
              <a:rPr lang="en-CA" dirty="0" smtClean="0"/>
              <a:t>common blueprint and </a:t>
            </a:r>
            <a:r>
              <a:rPr lang="en-CA" dirty="0"/>
              <a:t>collaborative strategy </a:t>
            </a:r>
            <a:r>
              <a:rPr lang="en-CA" dirty="0" smtClean="0"/>
              <a:t>for an </a:t>
            </a:r>
            <a:r>
              <a:rPr lang="en-CA" dirty="0"/>
              <a:t>interoperable global seafood traceability </a:t>
            </a:r>
            <a:r>
              <a:rPr lang="en-CA" dirty="0" smtClean="0"/>
              <a:t>system</a:t>
            </a:r>
            <a:endParaRPr lang="en-CA" dirty="0" smtClean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40F385C-ECD1-4E2D-9C4C-0745B16280C9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29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What we do NOT want to do…</a:t>
            </a:r>
            <a:endParaRPr lang="en-US" sz="2800" dirty="0"/>
          </a:p>
        </p:txBody>
      </p:sp>
      <p:pic>
        <p:nvPicPr>
          <p:cNvPr id="4098" name="Picture 2" descr="Standard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3074" y="1705806"/>
            <a:ext cx="7756525" cy="439019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9D7D8A-E041-4312-9329-26D1B8E46E1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552609" y="6381659"/>
            <a:ext cx="31341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00" dirty="0" smtClean="0"/>
              <a:t>Source: http://imgs.xkcd.com/comics/standards.png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10817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-1565"/>
            <a:ext cx="8229600" cy="1143000"/>
          </a:xfrm>
        </p:spPr>
        <p:txBody>
          <a:bodyPr>
            <a:noAutofit/>
          </a:bodyPr>
          <a:lstStyle/>
          <a:p>
            <a:r>
              <a:rPr lang="en-CA" sz="2800" dirty="0" smtClean="0"/>
              <a:t>Research: Interoperability Blueprint</a:t>
            </a:r>
            <a:r>
              <a:rPr lang="en-CA" sz="2800" dirty="0" smtClean="0"/>
              <a:t/>
            </a:r>
            <a:br>
              <a:rPr lang="en-CA" sz="2800" dirty="0" smtClean="0"/>
            </a:br>
            <a:r>
              <a:rPr lang="en-CA" sz="2800" dirty="0" smtClean="0"/>
              <a:t>4 Technical Advisory Groups (TAG)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CA" dirty="0" smtClean="0"/>
              <a:t>Content Mapping</a:t>
            </a:r>
          </a:p>
          <a:p>
            <a:pPr lvl="1"/>
            <a:r>
              <a:rPr lang="en-CA" dirty="0" smtClean="0"/>
              <a:t>Critical Tracking Events</a:t>
            </a:r>
            <a:endParaRPr lang="en-CA" dirty="0" smtClean="0"/>
          </a:p>
          <a:p>
            <a:pPr lvl="1"/>
            <a:r>
              <a:rPr lang="en-CA" dirty="0" smtClean="0"/>
              <a:t>Key Data Elements</a:t>
            </a:r>
            <a:endParaRPr lang="en-CA" dirty="0" smtClean="0"/>
          </a:p>
          <a:p>
            <a:pPr lvl="1"/>
            <a:endParaRPr lang="en-CA" dirty="0" smtClean="0"/>
          </a:p>
          <a:p>
            <a:r>
              <a:rPr lang="en-CA" dirty="0" smtClean="0"/>
              <a:t>Context Mapping </a:t>
            </a:r>
          </a:p>
          <a:p>
            <a:pPr lvl="1"/>
            <a:r>
              <a:rPr lang="en-CA" dirty="0" smtClean="0"/>
              <a:t>Common information model and terminology (ontology)</a:t>
            </a:r>
          </a:p>
          <a:p>
            <a:pPr lvl="1"/>
            <a:r>
              <a:rPr lang="en-CA" dirty="0" smtClean="0"/>
              <a:t>Protocols and standards </a:t>
            </a:r>
          </a:p>
          <a:p>
            <a:pPr lvl="1"/>
            <a:endParaRPr lang="en-CA" dirty="0" smtClean="0"/>
          </a:p>
          <a:p>
            <a:r>
              <a:rPr lang="en-CA" dirty="0" smtClean="0"/>
              <a:t>Practices and Processes </a:t>
            </a:r>
          </a:p>
          <a:p>
            <a:pPr lvl="1"/>
            <a:r>
              <a:rPr lang="en-CA" dirty="0" smtClean="0"/>
              <a:t>Data validity and security (integrity)</a:t>
            </a:r>
          </a:p>
          <a:p>
            <a:pPr lvl="1"/>
            <a:r>
              <a:rPr lang="en-CA" dirty="0" smtClean="0"/>
              <a:t>Data governance and principles of operation</a:t>
            </a:r>
          </a:p>
          <a:p>
            <a:pPr lvl="1"/>
            <a:endParaRPr lang="en-CA" dirty="0" smtClean="0"/>
          </a:p>
          <a:p>
            <a:r>
              <a:rPr lang="en-CA" dirty="0" smtClean="0"/>
              <a:t>Engagement &amp; Communications</a:t>
            </a:r>
          </a:p>
          <a:p>
            <a:pPr lvl="1"/>
            <a:r>
              <a:rPr lang="en-CA" dirty="0" smtClean="0"/>
              <a:t>Multi-industry involvement – Interoperability in other industries</a:t>
            </a:r>
          </a:p>
          <a:p>
            <a:pPr lvl="1"/>
            <a:r>
              <a:rPr lang="en-CA" dirty="0" smtClean="0"/>
              <a:t>Cross-disciplinary outreach – Engagement – Knowledge transfer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9D7D8A-E041-4312-9329-26D1B8E46E1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41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-1565"/>
            <a:ext cx="8229600" cy="1143000"/>
          </a:xfrm>
        </p:spPr>
        <p:txBody>
          <a:bodyPr>
            <a:noAutofit/>
          </a:bodyPr>
          <a:lstStyle/>
          <a:p>
            <a:r>
              <a:rPr lang="en-CA" sz="2800" dirty="0" smtClean="0"/>
              <a:t>Resources: Education and Training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CA" dirty="0" smtClean="0"/>
              <a:t>Best Practices Guidance Document</a:t>
            </a:r>
          </a:p>
          <a:p>
            <a:pPr lvl="1"/>
            <a:r>
              <a:rPr lang="en-CA" dirty="0" smtClean="0"/>
              <a:t>Bakery, Dairy, Meat and Poultry, Produce, Processed Foods, and Seafood</a:t>
            </a:r>
          </a:p>
          <a:p>
            <a:pPr lvl="1"/>
            <a:endParaRPr lang="en-CA" dirty="0"/>
          </a:p>
          <a:p>
            <a:r>
              <a:rPr lang="en-CA" dirty="0" smtClean="0"/>
              <a:t>Benchmarking Study of Regulations in 21 OECD Countries</a:t>
            </a:r>
          </a:p>
          <a:p>
            <a:pPr lvl="1"/>
            <a:r>
              <a:rPr lang="en-CA" dirty="0" smtClean="0"/>
              <a:t>Relative rankings of traceability requirements across jurisdictions</a:t>
            </a:r>
          </a:p>
          <a:p>
            <a:pPr lvl="1"/>
            <a:endParaRPr lang="en-CA" dirty="0"/>
          </a:p>
          <a:p>
            <a:r>
              <a:rPr lang="en-CA" dirty="0" smtClean="0"/>
              <a:t>Return on Investment Tool</a:t>
            </a:r>
          </a:p>
          <a:p>
            <a:pPr lvl="1"/>
            <a:r>
              <a:rPr lang="en-CA" dirty="0" smtClean="0"/>
              <a:t>Currently for seafood; applicable to all foods</a:t>
            </a:r>
          </a:p>
          <a:p>
            <a:pPr lvl="1"/>
            <a:endParaRPr lang="en-CA" dirty="0"/>
          </a:p>
          <a:p>
            <a:r>
              <a:rPr lang="en-CA" dirty="0" smtClean="0"/>
              <a:t>Seafood Consumer Preference Tool</a:t>
            </a:r>
          </a:p>
          <a:p>
            <a:pPr lvl="1"/>
            <a:r>
              <a:rPr lang="en-CA" dirty="0" smtClean="0"/>
              <a:t>Based on survey of 2400 consumers from 5 countries</a:t>
            </a:r>
          </a:p>
          <a:p>
            <a:pPr lvl="1"/>
            <a:endParaRPr lang="en-CA" dirty="0"/>
          </a:p>
          <a:p>
            <a:r>
              <a:rPr lang="en-CA" dirty="0" smtClean="0"/>
              <a:t>More information at </a:t>
            </a:r>
            <a:r>
              <a:rPr lang="en-CA" dirty="0" smtClean="0">
                <a:hlinkClick r:id="rId3"/>
              </a:rPr>
              <a:t>http://www.globalfoodtraceability.org</a:t>
            </a:r>
            <a:r>
              <a:rPr lang="en-CA" dirty="0" smtClean="0"/>
              <a:t> </a:t>
            </a:r>
            <a:endParaRPr lang="en-CA" dirty="0" smtClean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9D7D8A-E041-4312-9329-26D1B8E46E1B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240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36" y="-1565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Resources: Profiting </a:t>
            </a:r>
            <a:r>
              <a:rPr lang="en-US" sz="2800" dirty="0"/>
              <a:t>from </a:t>
            </a:r>
            <a:r>
              <a:rPr lang="en-US" sz="2800" dirty="0" smtClean="0"/>
              <a:t>Traceability</a:t>
            </a:r>
            <a:br>
              <a:rPr lang="en-US" sz="2800" dirty="0" smtClean="0"/>
            </a:br>
            <a:r>
              <a:rPr lang="en-US" sz="2800" dirty="0" smtClean="0"/>
              <a:t>A </a:t>
            </a:r>
            <a:r>
              <a:rPr lang="en-US" sz="2800" dirty="0" smtClean="0"/>
              <a:t>Short Course at IFT 15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764632"/>
            <a:ext cx="6468427" cy="4416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b="1" dirty="0"/>
              <a:t>This highly-interactive course features an in-depth look at how you can gain a competitive advantage and improve your bottom line by enhancing your existing traceability </a:t>
            </a:r>
            <a:r>
              <a:rPr lang="en-US" sz="1700" b="1" dirty="0" smtClean="0"/>
              <a:t>system.</a:t>
            </a:r>
            <a:endParaRPr lang="en-US" sz="1700" dirty="0"/>
          </a:p>
          <a:p>
            <a:pPr lvl="1"/>
            <a:endParaRPr lang="en-US" dirty="0" smtClean="0"/>
          </a:p>
          <a:p>
            <a:pPr lvl="1"/>
            <a:r>
              <a:rPr lang="en-US" sz="1600" dirty="0" smtClean="0"/>
              <a:t>Learn </a:t>
            </a:r>
            <a:r>
              <a:rPr lang="en-US" sz="1600" dirty="0"/>
              <a:t>the basic principles of traceability through lectures and hands-on group break-out sessions</a:t>
            </a:r>
          </a:p>
          <a:p>
            <a:pPr lvl="1"/>
            <a:endParaRPr lang="en-US" sz="1600" dirty="0" smtClean="0"/>
          </a:p>
          <a:p>
            <a:pPr lvl="1"/>
            <a:r>
              <a:rPr lang="en-US" sz="1600" dirty="0" smtClean="0"/>
              <a:t>Discover </a:t>
            </a:r>
            <a:r>
              <a:rPr lang="en-US" sz="1600" dirty="0"/>
              <a:t>how to make your traceability investment work to your advantage</a:t>
            </a:r>
          </a:p>
          <a:p>
            <a:pPr lvl="1"/>
            <a:endParaRPr lang="en-US" sz="1600" dirty="0" smtClean="0"/>
          </a:p>
          <a:p>
            <a:pPr lvl="1"/>
            <a:r>
              <a:rPr lang="en-US" sz="1600" dirty="0" smtClean="0"/>
              <a:t>Evaluate </a:t>
            </a:r>
            <a:r>
              <a:rPr lang="en-US" sz="1600" dirty="0"/>
              <a:t>how you currently collect and manage traceability information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49D7D8A-E041-4312-9329-26D1B8E46E1B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5627" y="2485072"/>
            <a:ext cx="1876425" cy="23145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38844" y="5520087"/>
            <a:ext cx="5927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Register: http://www.am-fe.ift.org/cms/?pid=1001273</a:t>
            </a:r>
          </a:p>
        </p:txBody>
      </p:sp>
    </p:spTree>
    <p:extLst>
      <p:ext uri="{BB962C8B-B14F-4D97-AF65-F5344CB8AC3E}">
        <p14:creationId xmlns:p14="http://schemas.microsoft.com/office/powerpoint/2010/main" val="1530021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CA" sz="1800" dirty="0" smtClean="0"/>
              <a:t>Tejas Bhatt</a:t>
            </a:r>
            <a:br>
              <a:rPr lang="en-CA" sz="1800" dirty="0" smtClean="0"/>
            </a:br>
            <a:r>
              <a:rPr lang="en-CA" sz="1800" dirty="0" smtClean="0">
                <a:hlinkClick r:id="rId3"/>
              </a:rPr>
              <a:t>tbhatt@ift.org</a:t>
            </a:r>
            <a:r>
              <a:rPr lang="en-CA" sz="1800" dirty="0" smtClean="0"/>
              <a:t> </a:t>
            </a:r>
            <a:r>
              <a:rPr lang="en-CA" sz="1800" dirty="0" smtClean="0"/>
              <a:t/>
            </a:r>
            <a:br>
              <a:rPr lang="en-CA" sz="1800" dirty="0" smtClean="0"/>
            </a:br>
            <a:r>
              <a:rPr lang="en-CA" sz="1800" dirty="0" smtClean="0">
                <a:hlinkClick r:id="rId4"/>
              </a:rPr>
              <a:t>www.globalfoodtraceability.org</a:t>
            </a:r>
            <a:r>
              <a:rPr lang="en-CA" sz="1800" dirty="0" smtClean="0"/>
              <a:t> </a:t>
            </a:r>
            <a:endParaRPr lang="en-CA" sz="1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42" y="-1568"/>
            <a:ext cx="8229600" cy="1143000"/>
          </a:xfrm>
        </p:spPr>
        <p:txBody>
          <a:bodyPr>
            <a:normAutofit/>
          </a:bodyPr>
          <a:lstStyle/>
          <a:p>
            <a:r>
              <a:rPr lang="en-CA" sz="2800" dirty="0" smtClean="0"/>
              <a:t>Today’s Dialogue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CA" dirty="0" smtClean="0"/>
              <a:t>Introduction</a:t>
            </a:r>
          </a:p>
          <a:p>
            <a:pPr lvl="1"/>
            <a:r>
              <a:rPr lang="en-CA" dirty="0" smtClean="0"/>
              <a:t>IFT</a:t>
            </a:r>
          </a:p>
          <a:p>
            <a:pPr lvl="1"/>
            <a:r>
              <a:rPr lang="en-CA" dirty="0" smtClean="0"/>
              <a:t>GFTC</a:t>
            </a:r>
          </a:p>
          <a:p>
            <a:pPr lvl="1"/>
            <a:r>
              <a:rPr lang="en-CA" dirty="0" smtClean="0"/>
              <a:t>Traceability</a:t>
            </a:r>
            <a:endParaRPr lang="en-CA" dirty="0" smtClean="0"/>
          </a:p>
          <a:p>
            <a:r>
              <a:rPr lang="en-CA" dirty="0" smtClean="0"/>
              <a:t>Challenges and Opportunities</a:t>
            </a:r>
          </a:p>
          <a:p>
            <a:pPr lvl="1"/>
            <a:r>
              <a:rPr lang="en-CA" dirty="0" smtClean="0"/>
              <a:t>In Traceability</a:t>
            </a:r>
          </a:p>
          <a:p>
            <a:pPr lvl="1"/>
            <a:r>
              <a:rPr lang="en-CA" dirty="0" smtClean="0"/>
              <a:t>In Retail</a:t>
            </a:r>
          </a:p>
          <a:p>
            <a:r>
              <a:rPr lang="en-CA" dirty="0" smtClean="0"/>
              <a:t>Research and Resources</a:t>
            </a:r>
          </a:p>
          <a:p>
            <a:pPr lvl="1"/>
            <a:r>
              <a:rPr lang="en-CA" dirty="0"/>
              <a:t>Technology Interoperability </a:t>
            </a:r>
            <a:endParaRPr lang="en-CA" dirty="0" smtClean="0"/>
          </a:p>
          <a:p>
            <a:pPr lvl="1"/>
            <a:r>
              <a:rPr lang="en-CA" dirty="0" smtClean="0"/>
              <a:t>Best Practices</a:t>
            </a:r>
          </a:p>
          <a:p>
            <a:pPr lvl="1"/>
            <a:r>
              <a:rPr lang="en-CA" dirty="0" smtClean="0"/>
              <a:t>Regulatory Harmonization</a:t>
            </a:r>
          </a:p>
          <a:p>
            <a:pPr lvl="1"/>
            <a:r>
              <a:rPr lang="en-CA" dirty="0" smtClean="0"/>
              <a:t>Return on Investment Tool</a:t>
            </a:r>
          </a:p>
          <a:p>
            <a:pPr lvl="1"/>
            <a:r>
              <a:rPr lang="en-CA" dirty="0" smtClean="0"/>
              <a:t>Consumer Preference Tool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49D7D8A-E041-4312-9329-26D1B8E46E1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95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-2" y="-1567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Introduction: Institute of Food Technologists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more than 75 years, IFT has unlocked the potential of the food science community by creating a dynamic global form where members from more than 100 countries can share, learn and grow.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F97EB92C-5BB4-4639-9931-147D24367676}" type="slidenum"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3</a:t>
            </a:fld>
            <a:endParaRPr lang="en-US" sz="105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51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39" y="-11507"/>
            <a:ext cx="86868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Introduction: Global Food Traceability Center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473075" y="6486982"/>
            <a:ext cx="673100" cy="365125"/>
          </a:xfrm>
        </p:spPr>
        <p:txBody>
          <a:bodyPr/>
          <a:lstStyle/>
          <a:p>
            <a:fld id="{5CCDACB5-F20B-4A4B-99AD-ACFF8B686F79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2052" name="Picture 4" descr="http://seeker401.files.wordpress.com/2010/12/cargill_logo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53" y="1530035"/>
            <a:ext cx="1671220" cy="81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urofins Scientifi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727" y="1630044"/>
            <a:ext cx="1661880" cy="64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fmi.org/forms/uploadFiles/B136500000052.filename.FMI_Foundation_MicroSit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783" y="1530035"/>
            <a:ext cx="1973264" cy="72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gcca.org/wp-content/uploads/2013/01/copy-gcca-logo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65" y="2910882"/>
            <a:ext cx="2085975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GS1 US">
            <a:hlinkClick r:id="rId8" tooltip="GS1 US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3" r="10109" b="36328"/>
          <a:stretch/>
        </p:blipFill>
        <p:spPr bwMode="auto">
          <a:xfrm>
            <a:off x="2479040" y="2610500"/>
            <a:ext cx="1788607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International Association for Food Protection: Advancing Food Safety Worldwide®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" t="19163" r="69776" b="11200"/>
          <a:stretch/>
        </p:blipFill>
        <p:spPr bwMode="auto">
          <a:xfrm>
            <a:off x="6435073" y="2617101"/>
            <a:ext cx="2421050" cy="78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25" y="3693414"/>
            <a:ext cx="172878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Footer Placeholder 3"/>
          <p:cNvSpPr txBox="1">
            <a:spLocks/>
          </p:cNvSpPr>
          <p:nvPr/>
        </p:nvSpPr>
        <p:spPr>
          <a:xfrm>
            <a:off x="3927835" y="6486078"/>
            <a:ext cx="50514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800" kern="1200">
                <a:solidFill>
                  <a:srgbClr val="71717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dirty="0" smtClean="0"/>
              <a:t>Logos are the copyright of their respective organizations and are used here for illustrative purposes only</a:t>
            </a:r>
            <a:endParaRPr lang="en-US" dirty="0"/>
          </a:p>
        </p:txBody>
      </p:sp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927" y="3733839"/>
            <a:ext cx="1828832" cy="84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470" y="3726914"/>
            <a:ext cx="1553890" cy="807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0" name="Picture 22" descr="http://upload.wikimedia.org/wikipedia/en/a/ae/National_Fisheries_Institute_Logo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692" y="4710863"/>
            <a:ext cx="200966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PepsiCo 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2143" y="4884504"/>
            <a:ext cx="2180786" cy="501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458" y="4661046"/>
            <a:ext cx="1197649" cy="839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6" name="Picture 28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701" y="5661203"/>
            <a:ext cx="943276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7" name="Picture 29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692" y="5786180"/>
            <a:ext cx="2176022" cy="62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847" y="4616659"/>
            <a:ext cx="1113865" cy="1113865"/>
          </a:xfrm>
          <a:prstGeom prst="rect">
            <a:avLst/>
          </a:prstGeom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0" cstate="print"/>
          <a:srcRect l="13848" t="14854" r="12153" b="14097"/>
          <a:stretch>
            <a:fillRect/>
          </a:stretch>
        </p:blipFill>
        <p:spPr bwMode="auto">
          <a:xfrm>
            <a:off x="6748993" y="5792376"/>
            <a:ext cx="2125902" cy="78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wfisher.IFT.ORG\Pictures\Lowry-header-logo-1.png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6" r="11658" b="14694"/>
          <a:stretch/>
        </p:blipFill>
        <p:spPr bwMode="auto">
          <a:xfrm>
            <a:off x="4517570" y="3665106"/>
            <a:ext cx="1915887" cy="95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wfisher.IFT.ORG\AppData\Local\Microsoft\Windows\Temporary Internet Files\Content.Outlook\4PORBOH9\cifst logo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809" y="1349832"/>
            <a:ext cx="1169234" cy="1187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WillFisher\AppData\Local\Microsoft\Windows\Temporary Internet Files\Content.Outlook\6F6DFHJM\HEB logo.jpg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6" b="19193"/>
          <a:stretch/>
        </p:blipFill>
        <p:spPr bwMode="auto">
          <a:xfrm>
            <a:off x="4186935" y="2537489"/>
            <a:ext cx="2081957" cy="92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www.outreacheducation.sa.edu.au/wp-content/uploads/2013/10/csiro_place_page.jpg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4" r="15005"/>
          <a:stretch/>
        </p:blipFill>
        <p:spPr bwMode="auto">
          <a:xfrm>
            <a:off x="3933832" y="1483832"/>
            <a:ext cx="1225573" cy="107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09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38" y="8371"/>
            <a:ext cx="8229600" cy="1143000"/>
          </a:xfrm>
        </p:spPr>
        <p:txBody>
          <a:bodyPr>
            <a:normAutofit/>
          </a:bodyPr>
          <a:lstStyle/>
          <a:p>
            <a:r>
              <a:rPr lang="en-CA" sz="2800" dirty="0" smtClean="0"/>
              <a:t>Introduction: Traceability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 smtClean="0"/>
              <a:t>Traceability </a:t>
            </a:r>
            <a:r>
              <a:rPr lang="en-CA" i="1" dirty="0" smtClean="0"/>
              <a:t>is not </a:t>
            </a:r>
            <a:r>
              <a:rPr lang="en-CA" dirty="0" smtClean="0"/>
              <a:t>about data, identifiers, bar codes, RFID, tags, and any information that needs to be linked together to make traceability possible. </a:t>
            </a:r>
          </a:p>
          <a:p>
            <a:pPr lvl="1"/>
            <a:r>
              <a:rPr lang="en-CA" dirty="0" smtClean="0"/>
              <a:t>These are all critical, but not sufficient</a:t>
            </a:r>
          </a:p>
          <a:p>
            <a:endParaRPr lang="en-CA" dirty="0" smtClean="0"/>
          </a:p>
          <a:p>
            <a:r>
              <a:rPr lang="en-CA" dirty="0" smtClean="0"/>
              <a:t>Traceability is about </a:t>
            </a:r>
            <a:r>
              <a:rPr lang="en-CA" i="1" dirty="0" smtClean="0"/>
              <a:t>systematic ability </a:t>
            </a:r>
            <a:r>
              <a:rPr lang="en-US" i="1" dirty="0" smtClean="0"/>
              <a:t>to </a:t>
            </a:r>
            <a:r>
              <a:rPr lang="en-US" i="1" dirty="0"/>
              <a:t>access any or all information relating to </a:t>
            </a:r>
            <a:r>
              <a:rPr lang="en-US" i="1" dirty="0" smtClean="0"/>
              <a:t>a food under </a:t>
            </a:r>
            <a:r>
              <a:rPr lang="en-US" i="1" dirty="0"/>
              <a:t>consideration, throughout its entire life cycle, by means of recorded identifications</a:t>
            </a:r>
            <a:r>
              <a:rPr lang="en-CA" dirty="0" smtClean="0"/>
              <a:t>.* </a:t>
            </a:r>
          </a:p>
          <a:p>
            <a:pPr lvl="1"/>
            <a:r>
              <a:rPr lang="en-CA" dirty="0" smtClean="0"/>
              <a:t>For this to happen, a traceability system must keep track of when the units (and the associated identifiers) are created, used, joined together, split up and finally disposed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49D7D8A-E041-4312-9329-26D1B8E46E1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671422" y="6487886"/>
            <a:ext cx="53880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1200" b="1" dirty="0" smtClean="0"/>
              <a:t>*</a:t>
            </a:r>
            <a:r>
              <a:rPr lang="en-CA" sz="1200" dirty="0" smtClean="0"/>
              <a:t> </a:t>
            </a:r>
            <a:r>
              <a:rPr lang="en-CA" sz="1000" dirty="0" smtClean="0"/>
              <a:t>Olsen </a:t>
            </a:r>
            <a:r>
              <a:rPr lang="en-CA" sz="1000" dirty="0"/>
              <a:t>P, </a:t>
            </a:r>
            <a:r>
              <a:rPr lang="en-CA" sz="1000" dirty="0" err="1"/>
              <a:t>Borit</a:t>
            </a:r>
            <a:r>
              <a:rPr lang="en-CA" sz="1000" dirty="0"/>
              <a:t> M. 2013. </a:t>
            </a:r>
            <a:r>
              <a:rPr lang="en-CA" sz="1000" i="1" dirty="0"/>
              <a:t>How to define traceability</a:t>
            </a:r>
            <a:r>
              <a:rPr lang="en-CA" sz="1000" dirty="0"/>
              <a:t>. Trends </a:t>
            </a:r>
            <a:r>
              <a:rPr lang="en-CA" sz="1000" dirty="0" smtClean="0"/>
              <a:t>in Food </a:t>
            </a:r>
            <a:r>
              <a:rPr lang="en-CA" sz="1000" dirty="0"/>
              <a:t>Science and </a:t>
            </a:r>
            <a:r>
              <a:rPr lang="en-CA" sz="1000" dirty="0" smtClean="0"/>
              <a:t>Technology</a:t>
            </a:r>
            <a:endParaRPr lang="en-CA" sz="1000" dirty="0"/>
          </a:p>
        </p:txBody>
      </p:sp>
    </p:spTree>
    <p:extLst>
      <p:ext uri="{BB962C8B-B14F-4D97-AF65-F5344CB8AC3E}">
        <p14:creationId xmlns:p14="http://schemas.microsoft.com/office/powerpoint/2010/main" val="222267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38" y="-1567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Challenges: Consumer Demands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53386"/>
            <a:ext cx="4038600" cy="4450758"/>
          </a:xfrm>
        </p:spPr>
        <p:txBody>
          <a:bodyPr/>
          <a:lstStyle/>
          <a:p>
            <a:pPr lvl="0"/>
            <a:r>
              <a:rPr lang="en-US" sz="2400" dirty="0" smtClean="0"/>
              <a:t>Consumers are more vocal</a:t>
            </a:r>
          </a:p>
          <a:p>
            <a:pPr lvl="1"/>
            <a:r>
              <a:rPr lang="en-US" sz="2400" dirty="0" smtClean="0"/>
              <a:t>Demand for rapid access to reliable and relevant information whenever they need it</a:t>
            </a:r>
          </a:p>
          <a:p>
            <a:endParaRPr lang="en-US" sz="2400" dirty="0"/>
          </a:p>
        </p:txBody>
      </p:sp>
      <p:pic>
        <p:nvPicPr>
          <p:cNvPr id="7" name="Content Placeholder 4"/>
          <p:cNvPicPr>
            <a:picLocks noGrp="1" noChangeAspect="1"/>
          </p:cNvPicPr>
          <p:nvPr>
            <p:ph sz="half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779" y="2110812"/>
            <a:ext cx="3466407" cy="2310938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7A9DB19-0490-4A74-81E5-2B2A84B76AC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1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Challenges: Different Requirements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Overlapping and conflicting demands from national regulators</a:t>
            </a:r>
          </a:p>
          <a:p>
            <a:endParaRPr lang="en-US" dirty="0"/>
          </a:p>
        </p:txBody>
      </p:sp>
      <p:pic>
        <p:nvPicPr>
          <p:cNvPr id="7" name="Content Placeholder 4"/>
          <p:cNvPicPr>
            <a:picLocks noGrp="1" noChangeAspect="1"/>
          </p:cNvPicPr>
          <p:nvPr>
            <p:ph sz="half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337" y="2281685"/>
            <a:ext cx="2547851" cy="3391593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7A9DB19-0490-4A74-81E5-2B2A84B76AC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146" name="Picture 2" descr="https://www.inmar.com/PublishingImages/Question%20Peopl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362" y="3070345"/>
            <a:ext cx="3147338" cy="292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25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40" y="-1567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Opportunities: Interoperability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764632"/>
            <a:ext cx="8414657" cy="441636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Islands of data</a:t>
            </a:r>
          </a:p>
          <a:p>
            <a:pPr lvl="1"/>
            <a:r>
              <a:rPr lang="en-US" dirty="0" smtClean="0"/>
              <a:t>Accessibility</a:t>
            </a:r>
          </a:p>
          <a:p>
            <a:pPr lvl="1"/>
            <a:r>
              <a:rPr lang="en-US" dirty="0" smtClean="0"/>
              <a:t>Syntax</a:t>
            </a:r>
          </a:p>
          <a:p>
            <a:pPr lvl="1"/>
            <a:r>
              <a:rPr lang="en-US" dirty="0" smtClean="0"/>
              <a:t>Semantics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Interoperability means </a:t>
            </a:r>
          </a:p>
          <a:p>
            <a:pPr lvl="1"/>
            <a:r>
              <a:rPr lang="en-US" dirty="0" smtClean="0"/>
              <a:t>Ability to speak the same ‘language’</a:t>
            </a:r>
          </a:p>
          <a:p>
            <a:pPr lvl="1"/>
            <a:r>
              <a:rPr lang="en-US" dirty="0" smtClean="0"/>
              <a:t>Understand the same words – Vocabulary</a:t>
            </a:r>
          </a:p>
          <a:p>
            <a:pPr lvl="1"/>
            <a:r>
              <a:rPr lang="en-US" dirty="0" smtClean="0"/>
              <a:t>Answer the same questions in a predictable manner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Interoperability does NOT mean</a:t>
            </a:r>
          </a:p>
          <a:p>
            <a:pPr lvl="1"/>
            <a:r>
              <a:rPr lang="en-US" dirty="0" smtClean="0"/>
              <a:t>One system </a:t>
            </a:r>
          </a:p>
          <a:p>
            <a:pPr lvl="1"/>
            <a:r>
              <a:rPr lang="en-US" dirty="0" smtClean="0"/>
              <a:t>Everyone has to use same KDEs </a:t>
            </a:r>
            <a:r>
              <a:rPr lang="en-US" dirty="0"/>
              <a:t>and </a:t>
            </a:r>
            <a:r>
              <a:rPr lang="en-US" dirty="0" smtClean="0"/>
              <a:t>CTEs for everything</a:t>
            </a:r>
            <a:endParaRPr lang="en-US" dirty="0"/>
          </a:p>
          <a:p>
            <a:pPr lvl="1"/>
            <a:r>
              <a:rPr lang="en-US" dirty="0" smtClean="0"/>
              <a:t>Universal access to data – Loss of confidentiality, control, or capability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40F385C-ECD1-4E2D-9C4C-0745B16280C9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63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66"/>
            <a:ext cx="8229600" cy="1143000"/>
          </a:xfrm>
        </p:spPr>
        <p:txBody>
          <a:bodyPr>
            <a:noAutofit/>
          </a:bodyPr>
          <a:lstStyle/>
          <a:p>
            <a:r>
              <a:rPr lang="en-CA" sz="2800" dirty="0" smtClean="0"/>
              <a:t>Opportunities: Harmonization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dirty="0" smtClean="0"/>
              <a:t>Harmonizing traceability is a Win-Win-Win</a:t>
            </a:r>
          </a:p>
          <a:p>
            <a:pPr lvl="1"/>
            <a:r>
              <a:rPr lang="en-CA" dirty="0" smtClean="0"/>
              <a:t>Businesses</a:t>
            </a:r>
          </a:p>
          <a:p>
            <a:pPr lvl="2"/>
            <a:r>
              <a:rPr lang="en-CA" dirty="0" smtClean="0"/>
              <a:t>Reduced costs</a:t>
            </a:r>
          </a:p>
          <a:p>
            <a:pPr lvl="2"/>
            <a:r>
              <a:rPr lang="en-CA" dirty="0" smtClean="0"/>
              <a:t>Increased profits</a:t>
            </a:r>
          </a:p>
          <a:p>
            <a:pPr lvl="2"/>
            <a:r>
              <a:rPr lang="en-CA" dirty="0" smtClean="0"/>
              <a:t>Viable industry</a:t>
            </a:r>
          </a:p>
          <a:p>
            <a:pPr lvl="1"/>
            <a:endParaRPr lang="en-CA" dirty="0" smtClean="0"/>
          </a:p>
          <a:p>
            <a:pPr lvl="1"/>
            <a:r>
              <a:rPr lang="en-CA" dirty="0" smtClean="0"/>
              <a:t>Consumers</a:t>
            </a:r>
          </a:p>
          <a:p>
            <a:pPr lvl="2"/>
            <a:r>
              <a:rPr lang="en-CA" dirty="0" smtClean="0"/>
              <a:t>Better informed decision-making</a:t>
            </a:r>
          </a:p>
          <a:p>
            <a:pPr lvl="2"/>
            <a:r>
              <a:rPr lang="en-CA" dirty="0" smtClean="0"/>
              <a:t>Encourages responsible food production</a:t>
            </a:r>
          </a:p>
          <a:p>
            <a:pPr lvl="1"/>
            <a:endParaRPr lang="en-CA" dirty="0" smtClean="0"/>
          </a:p>
          <a:p>
            <a:pPr lvl="1"/>
            <a:r>
              <a:rPr lang="en-CA" dirty="0" smtClean="0"/>
              <a:t>Regulators</a:t>
            </a:r>
          </a:p>
          <a:p>
            <a:pPr lvl="2"/>
            <a:r>
              <a:rPr lang="en-CA" dirty="0"/>
              <a:t>Reduced impact of outbreaks</a:t>
            </a:r>
          </a:p>
          <a:p>
            <a:pPr lvl="2"/>
            <a:r>
              <a:rPr lang="en-CA" dirty="0" smtClean="0"/>
              <a:t>More aligned regulations – less duplication/gaps</a:t>
            </a:r>
          </a:p>
          <a:p>
            <a:pPr lvl="2"/>
            <a:r>
              <a:rPr lang="en-CA" dirty="0" smtClean="0"/>
              <a:t>Fisheries management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49D7D8A-E041-4312-9329-26D1B8E46E1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7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Wellness 13 Presentation Template">
  <a:themeElements>
    <a:clrScheme name="Custom 1">
      <a:dk1>
        <a:sysClr val="windowText" lastClr="000000"/>
      </a:dk1>
      <a:lt1>
        <a:sysClr val="window" lastClr="FFFFFF"/>
      </a:lt1>
      <a:dk2>
        <a:srgbClr val="3F3F3F"/>
      </a:dk2>
      <a:lt2>
        <a:srgbClr val="EEECE1"/>
      </a:lt2>
      <a:accent1>
        <a:srgbClr val="5A85D7"/>
      </a:accent1>
      <a:accent2>
        <a:srgbClr val="739600"/>
      </a:accent2>
      <a:accent3>
        <a:srgbClr val="E98300"/>
      </a:accent3>
      <a:accent4>
        <a:srgbClr val="CD202C"/>
      </a:accent4>
      <a:accent5>
        <a:srgbClr val="FECB00"/>
      </a:accent5>
      <a:accent6>
        <a:srgbClr val="595959"/>
      </a:accent6>
      <a:hlink>
        <a:srgbClr val="5A85D7"/>
      </a:hlink>
      <a:folHlink>
        <a:srgbClr val="CD202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4544</TotalTime>
  <Words>909</Words>
  <Application>Microsoft Office PowerPoint</Application>
  <PresentationFormat>On-screen Show (4:3)</PresentationFormat>
  <Paragraphs>141</Paragraphs>
  <Slides>15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ＭＳ Ｐゴシック</vt:lpstr>
      <vt:lpstr>Arial</vt:lpstr>
      <vt:lpstr>Calibri</vt:lpstr>
      <vt:lpstr>Wingdings</vt:lpstr>
      <vt:lpstr>1_Wellness 13 Presentation Template</vt:lpstr>
      <vt:lpstr>FMI Foundation Retail Food Safety Forum</vt:lpstr>
      <vt:lpstr>Today’s Dialogue</vt:lpstr>
      <vt:lpstr>Introduction: Institute of Food Technologists</vt:lpstr>
      <vt:lpstr>Introduction: Global Food Traceability Center</vt:lpstr>
      <vt:lpstr>Introduction: Traceability</vt:lpstr>
      <vt:lpstr>Challenges: Consumer Demands</vt:lpstr>
      <vt:lpstr>Challenges: Different Requirements</vt:lpstr>
      <vt:lpstr>Opportunities: Interoperability</vt:lpstr>
      <vt:lpstr>Opportunities: Harmonization</vt:lpstr>
      <vt:lpstr>Research: Interoperability Blueprint</vt:lpstr>
      <vt:lpstr>What we do NOT want to do…</vt:lpstr>
      <vt:lpstr>Research: Interoperability Blueprint 4 Technical Advisory Groups (TAG)</vt:lpstr>
      <vt:lpstr>Resources: Education and Training</vt:lpstr>
      <vt:lpstr>Resources: Profiting from Traceability A Short Course at IFT 15</vt:lpstr>
      <vt:lpstr>Tejas Bhatt tbhatt@ift.org  www.globalfoodtraceability.org </vt:lpstr>
    </vt:vector>
  </TitlesOfParts>
  <Company>Institute of Food Technologists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Aimee Pagano</dc:creator>
  <cp:lastModifiedBy>Tejas Bhatt</cp:lastModifiedBy>
  <cp:revision>707</cp:revision>
  <cp:lastPrinted>2014-12-04T23:44:41Z</cp:lastPrinted>
  <dcterms:created xsi:type="dcterms:W3CDTF">2013-11-01T21:37:49Z</dcterms:created>
  <dcterms:modified xsi:type="dcterms:W3CDTF">2015-06-11T16:19:11Z</dcterms:modified>
</cp:coreProperties>
</file>