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49"/>
  </p:notesMasterIdLst>
  <p:sldIdLst>
    <p:sldId id="2410" r:id="rId2"/>
    <p:sldId id="2639" r:id="rId3"/>
    <p:sldId id="2568" r:id="rId4"/>
    <p:sldId id="2571" r:id="rId5"/>
    <p:sldId id="2566" r:id="rId6"/>
    <p:sldId id="2569" r:id="rId7"/>
    <p:sldId id="2570" r:id="rId8"/>
    <p:sldId id="2574" r:id="rId9"/>
    <p:sldId id="2575" r:id="rId10"/>
    <p:sldId id="2581" r:id="rId11"/>
    <p:sldId id="2625" r:id="rId12"/>
    <p:sldId id="2638" r:id="rId13"/>
    <p:sldId id="2629" r:id="rId14"/>
    <p:sldId id="2626" r:id="rId15"/>
    <p:sldId id="2641" r:id="rId16"/>
    <p:sldId id="2580" r:id="rId17"/>
    <p:sldId id="2573" r:id="rId18"/>
    <p:sldId id="2611" r:id="rId19"/>
    <p:sldId id="2618" r:id="rId20"/>
    <p:sldId id="2622" r:id="rId21"/>
    <p:sldId id="2624" r:id="rId22"/>
    <p:sldId id="2640" r:id="rId23"/>
    <p:sldId id="2620" r:id="rId24"/>
    <p:sldId id="2621" r:id="rId25"/>
    <p:sldId id="2633" r:id="rId26"/>
    <p:sldId id="2586" r:id="rId27"/>
    <p:sldId id="2587" r:id="rId28"/>
    <p:sldId id="2588" r:id="rId29"/>
    <p:sldId id="2589" r:id="rId30"/>
    <p:sldId id="2590" r:id="rId31"/>
    <p:sldId id="2591" r:id="rId32"/>
    <p:sldId id="2592" r:id="rId33"/>
    <p:sldId id="2593" r:id="rId34"/>
    <p:sldId id="2594" r:id="rId35"/>
    <p:sldId id="2595" r:id="rId36"/>
    <p:sldId id="2596" r:id="rId37"/>
    <p:sldId id="2597" r:id="rId38"/>
    <p:sldId id="2599" r:id="rId39"/>
    <p:sldId id="2642" r:id="rId40"/>
    <p:sldId id="2630" r:id="rId41"/>
    <p:sldId id="2631" r:id="rId42"/>
    <p:sldId id="2632" r:id="rId43"/>
    <p:sldId id="2637" r:id="rId44"/>
    <p:sldId id="2634" r:id="rId45"/>
    <p:sldId id="2635" r:id="rId46"/>
    <p:sldId id="2636" r:id="rId47"/>
    <p:sldId id="2603" r:id="rId4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BF101F"/>
    <a:srgbClr val="000000"/>
    <a:srgbClr val="993300"/>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6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1384"/>
    </p:cViewPr>
  </p:sorterViewPr>
  <p:notesViewPr>
    <p:cSldViewPr>
      <p:cViewPr varScale="1">
        <p:scale>
          <a:sx n="54" d="100"/>
          <a:sy n="54" d="100"/>
        </p:scale>
        <p:origin x="-3656"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ea typeface="+mn-ea"/>
                <a:cs typeface="+mn-cs"/>
              </a:defRPr>
            </a:lvl1pPr>
          </a:lstStyle>
          <a:p>
            <a:pPr>
              <a:defRPr/>
            </a:pPr>
            <a:endParaRPr lang="en-US"/>
          </a:p>
        </p:txBody>
      </p:sp>
      <p:sp>
        <p:nvSpPr>
          <p:cNvPr id="143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ea typeface="+mn-ea"/>
                <a:cs typeface="+mn-cs"/>
              </a:defRPr>
            </a:lvl1pPr>
          </a:lstStyle>
          <a:p>
            <a:pPr>
              <a:defRPr/>
            </a:pPr>
            <a:endParaRPr lang="en-US"/>
          </a:p>
        </p:txBody>
      </p:sp>
      <p:sp>
        <p:nvSpPr>
          <p:cNvPr id="143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700EEE9-37E5-EA4C-8E30-347C4917E385}" type="slidenum">
              <a:rPr lang="en-US"/>
              <a:pPr>
                <a:defRPr/>
              </a:pPr>
              <a:t>‹#›</a:t>
            </a:fld>
            <a:endParaRPr lang="en-US"/>
          </a:p>
        </p:txBody>
      </p:sp>
    </p:spTree>
    <p:extLst>
      <p:ext uri="{BB962C8B-B14F-4D97-AF65-F5344CB8AC3E}">
        <p14:creationId xmlns:p14="http://schemas.microsoft.com/office/powerpoint/2010/main" val="19153359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fld id="{59933C41-3770-974A-B0B3-02EDBB2C7A7B}" type="slidenum">
              <a:rPr lang="en-US" sz="1200"/>
              <a:pPr/>
              <a:t>16</a:t>
            </a:fld>
            <a:endParaRPr lang="en-US" sz="120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a:ln/>
        </p:spPr>
      </p:sp>
      <p:sp>
        <p:nvSpPr>
          <p:cNvPr id="430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Overlay with what’s wrong</a:t>
            </a:r>
          </a:p>
        </p:txBody>
      </p:sp>
      <p:sp>
        <p:nvSpPr>
          <p:cNvPr id="4301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E24DF68B-257C-AE47-AEF1-170FE8913ADE}" type="slidenum">
              <a:rPr lang="en-US" sz="1200"/>
              <a:pPr/>
              <a:t>38</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307" name="Rectangle 19"/>
          <p:cNvSpPr>
            <a:spLocks noGrp="1" noChangeArrowheads="1"/>
          </p:cNvSpPr>
          <p:nvPr>
            <p:ph type="ctrTitle"/>
          </p:nvPr>
        </p:nvSpPr>
        <p:spPr>
          <a:xfrm>
            <a:off x="914400" y="3962400"/>
            <a:ext cx="6019800" cy="2209800"/>
          </a:xfrm>
        </p:spPr>
        <p:txBody>
          <a:bodyPr/>
          <a:lstStyle>
            <a:lvl1pPr>
              <a:defRPr sz="4200">
                <a:solidFill>
                  <a:schemeClr val="tx2"/>
                </a:solidFill>
              </a:defRPr>
            </a:lvl1pPr>
          </a:lstStyle>
          <a:p>
            <a:r>
              <a:rPr lang="en-US" dirty="0"/>
              <a:t>Click to edit Master title style</a:t>
            </a:r>
          </a:p>
        </p:txBody>
      </p:sp>
      <p:sp>
        <p:nvSpPr>
          <p:cNvPr id="12308" name="Rectangle 20"/>
          <p:cNvSpPr>
            <a:spLocks noGrp="1" noChangeArrowheads="1"/>
          </p:cNvSpPr>
          <p:nvPr>
            <p:ph type="subTitle" idx="1"/>
          </p:nvPr>
        </p:nvSpPr>
        <p:spPr>
          <a:xfrm>
            <a:off x="838200" y="5638800"/>
            <a:ext cx="6019800" cy="1752600"/>
          </a:xfrm>
        </p:spPr>
        <p:txBody>
          <a:bodyPr/>
          <a:lstStyle>
            <a:lvl1pPr marL="0" indent="0">
              <a:buFont typeface="Times" charset="0"/>
              <a:buNone/>
              <a:defRPr sz="3200">
                <a:solidFill>
                  <a:srgbClr val="FF0000"/>
                </a:solidFill>
              </a:defRPr>
            </a:lvl1pPr>
          </a:lstStyle>
          <a:p>
            <a:r>
              <a:rPr lang="en-US" dirty="0"/>
              <a:t>Click to edit Master subtitle style</a:t>
            </a:r>
          </a:p>
        </p:txBody>
      </p:sp>
      <p:sp>
        <p:nvSpPr>
          <p:cNvPr id="19"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n-US"/>
          </a:p>
        </p:txBody>
      </p:sp>
      <p:sp>
        <p:nvSpPr>
          <p:cNvPr id="20" name="Rectangle 17"/>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p>
        </p:txBody>
      </p:sp>
      <p:sp>
        <p:nvSpPr>
          <p:cNvPr id="21" name="Rectangle 18"/>
          <p:cNvSpPr>
            <a:spLocks noGrp="1" noChangeArrowheads="1"/>
          </p:cNvSpPr>
          <p:nvPr>
            <p:ph type="sldNum" sz="quarter" idx="12"/>
          </p:nvPr>
        </p:nvSpPr>
        <p:spPr bwMode="auto">
          <a:xfrm>
            <a:off x="6553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defRPr sz="1200" smtClean="0">
                <a:latin typeface="Arial Black" charset="0"/>
              </a:defRPr>
            </a:lvl1pPr>
          </a:lstStyle>
          <a:p>
            <a:pPr>
              <a:defRPr/>
            </a:pPr>
            <a:fld id="{60E0C5BE-04EE-C54D-B540-C045F17F5214}" type="slidenum">
              <a:rPr lang="en-US"/>
              <a:pPr>
                <a:defRPr/>
              </a:pPr>
              <a:t>‹#›</a:t>
            </a:fld>
            <a:endParaRPr lang="en-US"/>
          </a:p>
        </p:txBody>
      </p:sp>
    </p:spTree>
    <p:extLst>
      <p:ext uri="{BB962C8B-B14F-4D97-AF65-F5344CB8AC3E}">
        <p14:creationId xmlns:p14="http://schemas.microsoft.com/office/powerpoint/2010/main" val="277741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5"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9312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19200"/>
            <a:ext cx="2057400" cy="4876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19200"/>
            <a:ext cx="601980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5"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11103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5"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57299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0"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5"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8297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7525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8"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52508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4"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33285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3"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19759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95611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8728785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Rectangle 14"/>
          <p:cNvSpPr>
            <a:spLocks noGrp="1" noChangeArrowheads="1"/>
          </p:cNvSpPr>
          <p:nvPr>
            <p:ph type="title"/>
          </p:nvPr>
        </p:nvSpPr>
        <p:spPr bwMode="auto">
          <a:xfrm>
            <a:off x="1295400" y="457200"/>
            <a:ext cx="6096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8" name="Rectangle 15"/>
          <p:cNvSpPr>
            <a:spLocks noGrp="1" noChangeArrowheads="1"/>
          </p:cNvSpPr>
          <p:nvPr>
            <p:ph type="body" idx="1"/>
          </p:nvPr>
        </p:nvSpPr>
        <p:spPr bwMode="auto">
          <a:xfrm>
            <a:off x="1295400" y="1981200"/>
            <a:ext cx="7620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a:t>
            </a:r>
            <a:r>
              <a:rPr lang="en-US" dirty="0"/>
              <a:t>level</a:t>
            </a:r>
          </a:p>
          <a:p>
            <a:pPr lvl="3"/>
            <a:r>
              <a:rPr lang="en-US" dirty="0"/>
              <a:t>Fourth level</a:t>
            </a:r>
          </a:p>
          <a:p>
            <a:pPr lvl="4"/>
            <a:r>
              <a:rPr lang="en-US" dirty="0"/>
              <a:t>Fifth level</a:t>
            </a:r>
          </a:p>
        </p:txBody>
      </p:sp>
      <p:sp>
        <p:nvSpPr>
          <p:cNvPr id="1128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pic>
        <p:nvPicPr>
          <p:cNvPr id="2" name="Picture 1" descr="Safe Plates Logo-NCStateColors.jp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685800" y="5562600"/>
            <a:ext cx="2428252" cy="1295400"/>
          </a:xfrm>
          <a:prstGeom prst="rect">
            <a:avLst/>
          </a:prstGeom>
        </p:spPr>
      </p:pic>
      <p:pic>
        <p:nvPicPr>
          <p:cNvPr id="13" name="Picture 12"/>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0" y="0"/>
            <a:ext cx="685800" cy="6858000"/>
          </a:xfrm>
          <a:prstGeom prst="rect">
            <a:avLst/>
          </a:prstGeom>
        </p:spPr>
      </p:pic>
    </p:spTree>
  </p:cSld>
  <p:clrMap bg1="lt1" tx1="dk1" bg2="lt2" tx2="dk2" accent1="accent1" accent2="accent2" accent3="accent3" accent4="accent4" accent5="accent5" accent6="accent6" hlink="hlink" folHlink="folHlink"/>
  <p:sldLayoutIdLst>
    <p:sldLayoutId id="2147484401"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Lst>
  <p:txStyles>
    <p:titleStyle>
      <a:lvl1pPr algn="l" rtl="0" eaLnBrk="0" fontAlgn="base" hangingPunct="0">
        <a:spcBef>
          <a:spcPct val="0"/>
        </a:spcBef>
        <a:spcAft>
          <a:spcPct val="0"/>
        </a:spcAft>
        <a:defRPr sz="3600" b="0" i="0">
          <a:solidFill>
            <a:schemeClr val="tx2"/>
          </a:solidFill>
          <a:latin typeface="AppleGothic"/>
          <a:ea typeface="AppleGothic"/>
          <a:cs typeface="Optima"/>
        </a:defRPr>
      </a:lvl1pPr>
      <a:lvl2pPr algn="l" rtl="0" eaLnBrk="0" fontAlgn="base" hangingPunct="0">
        <a:spcBef>
          <a:spcPct val="0"/>
        </a:spcBef>
        <a:spcAft>
          <a:spcPct val="0"/>
        </a:spcAft>
        <a:defRPr sz="3600" b="1">
          <a:solidFill>
            <a:schemeClr val="tx2"/>
          </a:solidFill>
          <a:latin typeface="Helvetica Neue Black Condensed" charset="0"/>
          <a:ea typeface="ＭＳ Ｐゴシック" charset="-128"/>
          <a:cs typeface="ＭＳ Ｐゴシック" charset="-128"/>
        </a:defRPr>
      </a:lvl2pPr>
      <a:lvl3pPr algn="l" rtl="0" eaLnBrk="0" fontAlgn="base" hangingPunct="0">
        <a:spcBef>
          <a:spcPct val="0"/>
        </a:spcBef>
        <a:spcAft>
          <a:spcPct val="0"/>
        </a:spcAft>
        <a:defRPr sz="3600" b="1">
          <a:solidFill>
            <a:schemeClr val="tx2"/>
          </a:solidFill>
          <a:latin typeface="Helvetica Neue Black Condensed" charset="0"/>
          <a:ea typeface="ＭＳ Ｐゴシック" charset="-128"/>
          <a:cs typeface="ＭＳ Ｐゴシック" charset="-128"/>
        </a:defRPr>
      </a:lvl3pPr>
      <a:lvl4pPr algn="l" rtl="0" eaLnBrk="0" fontAlgn="base" hangingPunct="0">
        <a:spcBef>
          <a:spcPct val="0"/>
        </a:spcBef>
        <a:spcAft>
          <a:spcPct val="0"/>
        </a:spcAft>
        <a:defRPr sz="3600" b="1">
          <a:solidFill>
            <a:schemeClr val="tx2"/>
          </a:solidFill>
          <a:latin typeface="Helvetica Neue Black Condensed" charset="0"/>
          <a:ea typeface="ＭＳ Ｐゴシック" charset="-128"/>
          <a:cs typeface="ＭＳ Ｐゴシック" charset="-128"/>
        </a:defRPr>
      </a:lvl4pPr>
      <a:lvl5pPr algn="l" rtl="0" eaLnBrk="0" fontAlgn="base" hangingPunct="0">
        <a:spcBef>
          <a:spcPct val="0"/>
        </a:spcBef>
        <a:spcAft>
          <a:spcPct val="0"/>
        </a:spcAft>
        <a:defRPr sz="3600" b="1">
          <a:solidFill>
            <a:schemeClr val="tx2"/>
          </a:solidFill>
          <a:latin typeface="Helvetica Neue Black Condensed" charset="0"/>
          <a:ea typeface="ＭＳ Ｐゴシック" charset="-128"/>
          <a:cs typeface="ＭＳ Ｐゴシック" charset="-128"/>
        </a:defRPr>
      </a:lvl5pPr>
      <a:lvl6pPr marL="457200" algn="l" rtl="0" fontAlgn="base">
        <a:spcBef>
          <a:spcPct val="0"/>
        </a:spcBef>
        <a:spcAft>
          <a:spcPct val="0"/>
        </a:spcAft>
        <a:defRPr sz="3600" b="1">
          <a:solidFill>
            <a:schemeClr val="tx2"/>
          </a:solidFill>
          <a:latin typeface="Helvetica Neue Black Condensed" charset="0"/>
        </a:defRPr>
      </a:lvl6pPr>
      <a:lvl7pPr marL="914400" algn="l" rtl="0" fontAlgn="base">
        <a:spcBef>
          <a:spcPct val="0"/>
        </a:spcBef>
        <a:spcAft>
          <a:spcPct val="0"/>
        </a:spcAft>
        <a:defRPr sz="3600" b="1">
          <a:solidFill>
            <a:schemeClr val="tx2"/>
          </a:solidFill>
          <a:latin typeface="Helvetica Neue Black Condensed" charset="0"/>
        </a:defRPr>
      </a:lvl7pPr>
      <a:lvl8pPr marL="1371600" algn="l" rtl="0" fontAlgn="base">
        <a:spcBef>
          <a:spcPct val="0"/>
        </a:spcBef>
        <a:spcAft>
          <a:spcPct val="0"/>
        </a:spcAft>
        <a:defRPr sz="3600" b="1">
          <a:solidFill>
            <a:schemeClr val="tx2"/>
          </a:solidFill>
          <a:latin typeface="Helvetica Neue Black Condensed" charset="0"/>
        </a:defRPr>
      </a:lvl8pPr>
      <a:lvl9pPr marL="1828800" algn="l" rtl="0" fontAlgn="base">
        <a:spcBef>
          <a:spcPct val="0"/>
        </a:spcBef>
        <a:spcAft>
          <a:spcPct val="0"/>
        </a:spcAft>
        <a:defRPr sz="3600" b="1">
          <a:solidFill>
            <a:schemeClr val="tx2"/>
          </a:solidFill>
          <a:latin typeface="Helvetica Neue Black Condensed" charset="0"/>
        </a:defRPr>
      </a:lvl9pPr>
    </p:titleStyle>
    <p:body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System Font Thin"/>
          <a:ea typeface="ＭＳ Ｐゴシック" charset="-128"/>
          <a:cs typeface="Big Caslon"/>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 Id="rId3" Type="http://schemas.openxmlformats.org/officeDocument/2006/relationships/image" Target="../media/image3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990600" y="533400"/>
            <a:ext cx="5029200" cy="2209800"/>
          </a:xfrm>
        </p:spPr>
        <p:txBody>
          <a:bodyPr/>
          <a:lstStyle/>
          <a:p>
            <a:r>
              <a:rPr lang="en-US" dirty="0"/>
              <a:t>A Journey Through the Past: Creating and Fostering a Strong Food Safety Culture</a:t>
            </a:r>
            <a:endParaRPr lang="en-US" sz="2800" dirty="0">
              <a:latin typeface="Helvetica Neue Black Condensed" charset="0"/>
              <a:ea typeface="ＭＳ Ｐゴシック" charset="0"/>
              <a:cs typeface="ＭＳ Ｐゴシック" charset="0"/>
            </a:endParaRPr>
          </a:p>
        </p:txBody>
      </p:sp>
      <p:sp>
        <p:nvSpPr>
          <p:cNvPr id="14338" name="Content Placeholder 2"/>
          <p:cNvSpPr>
            <a:spLocks noGrp="1"/>
          </p:cNvSpPr>
          <p:nvPr>
            <p:ph idx="1"/>
          </p:nvPr>
        </p:nvSpPr>
        <p:spPr>
          <a:xfrm>
            <a:off x="1066800" y="3429000"/>
            <a:ext cx="8229600" cy="2819400"/>
          </a:xfrm>
        </p:spPr>
        <p:txBody>
          <a:bodyPr/>
          <a:lstStyle/>
          <a:p>
            <a:pPr>
              <a:buFont typeface="Times" charset="0"/>
              <a:buNone/>
            </a:pPr>
            <a:r>
              <a:rPr lang="en-US" sz="2000" dirty="0" smtClean="0">
                <a:ea typeface="ＭＳ Ｐゴシック" charset="0"/>
              </a:rPr>
              <a:t>Dr. Ben </a:t>
            </a:r>
            <a:r>
              <a:rPr lang="en-US" sz="2000" dirty="0">
                <a:ea typeface="ＭＳ Ｐゴシック" charset="0"/>
              </a:rPr>
              <a:t>Chapman </a:t>
            </a:r>
            <a:endParaRPr lang="en-US" sz="2000" dirty="0" smtClean="0">
              <a:ea typeface="ＭＳ Ｐゴシック" charset="0"/>
            </a:endParaRPr>
          </a:p>
          <a:p>
            <a:pPr>
              <a:buFont typeface="Times" charset="0"/>
              <a:buNone/>
            </a:pPr>
            <a:r>
              <a:rPr lang="en-US" sz="2000" dirty="0" smtClean="0">
                <a:ea typeface="ＭＳ Ｐゴシック" charset="0"/>
              </a:rPr>
              <a:t>NC State University</a:t>
            </a:r>
            <a:endParaRPr lang="en-US" sz="2000" dirty="0">
              <a:ea typeface="ＭＳ Ｐゴシック" charset="0"/>
            </a:endParaRPr>
          </a:p>
          <a:p>
            <a:pPr>
              <a:buFont typeface="Times" charset="0"/>
              <a:buNone/>
            </a:pPr>
            <a:r>
              <a:rPr lang="en-US" sz="2000" dirty="0" smtClean="0">
                <a:ea typeface="ＭＳ Ｐゴシック" charset="0"/>
              </a:rPr>
              <a:t>June 11, 2015</a:t>
            </a:r>
          </a:p>
        </p:txBody>
      </p:sp>
    </p:spTree>
    <p:extLst>
      <p:ext uri="{BB962C8B-B14F-4D97-AF65-F5344CB8AC3E}">
        <p14:creationId xmlns:p14="http://schemas.microsoft.com/office/powerpoint/2010/main" val="40807647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0"/>
            <a:ext cx="5562600" cy="2895600"/>
          </a:xfrm>
        </p:spPr>
        <p:txBody>
          <a:bodyPr/>
          <a:lstStyle/>
          <a:p>
            <a:r>
              <a:rPr lang="en-US" dirty="0" smtClean="0"/>
              <a:t>Food industry is not well trusted (outbreaks and recalls contribute to this)</a:t>
            </a:r>
          </a:p>
          <a:p>
            <a:pPr lvl="1"/>
            <a:r>
              <a:rPr lang="en-US" dirty="0"/>
              <a:t>84% of </a:t>
            </a:r>
            <a:r>
              <a:rPr lang="en-US" dirty="0" smtClean="0"/>
              <a:t>Americans </a:t>
            </a:r>
            <a:r>
              <a:rPr lang="en-US" dirty="0"/>
              <a:t>pay attention to food recalls</a:t>
            </a:r>
          </a:p>
          <a:p>
            <a:pPr lvl="1"/>
            <a:r>
              <a:rPr lang="en-US" dirty="0"/>
              <a:t>81% report to </a:t>
            </a:r>
            <a:r>
              <a:rPr lang="en-US" dirty="0" smtClean="0"/>
              <a:t>others</a:t>
            </a:r>
            <a:endParaRPr lang="en-US" dirty="0"/>
          </a:p>
          <a:p>
            <a:pPr lvl="1"/>
            <a:r>
              <a:rPr lang="en-US" dirty="0" smtClean="0"/>
              <a:t>&lt;</a:t>
            </a:r>
            <a:r>
              <a:rPr lang="en-US" dirty="0"/>
              <a:t>60% American check their homes for a recall food item</a:t>
            </a:r>
            <a:r>
              <a:rPr lang="en-US" dirty="0" smtClean="0"/>
              <a:t>.</a:t>
            </a:r>
            <a:endParaRPr lang="en-US" dirty="0"/>
          </a:p>
          <a:p>
            <a:pPr lvl="1"/>
            <a:endParaRPr lang="en-US" dirty="0"/>
          </a:p>
        </p:txBody>
      </p:sp>
      <p:pic>
        <p:nvPicPr>
          <p:cNvPr id="4" name="Picture 3" descr="FDA_warning.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0461" y="0"/>
            <a:ext cx="9478328" cy="6858000"/>
          </a:xfrm>
          <a:prstGeom prst="rect">
            <a:avLst/>
          </a:prstGeom>
        </p:spPr>
      </p:pic>
    </p:spTree>
    <p:extLst>
      <p:ext uri="{BB962C8B-B14F-4D97-AF65-F5344CB8AC3E}">
        <p14:creationId xmlns:p14="http://schemas.microsoft.com/office/powerpoint/2010/main" val="33123831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descr="pomegranat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 y="-156464"/>
            <a:ext cx="11630199" cy="7014464"/>
          </a:xfrm>
          <a:prstGeom prst="rect">
            <a:avLst/>
          </a:prstGeom>
        </p:spPr>
      </p:pic>
    </p:spTree>
    <p:extLst>
      <p:ext uri="{BB962C8B-B14F-4D97-AF65-F5344CB8AC3E}">
        <p14:creationId xmlns:p14="http://schemas.microsoft.com/office/powerpoint/2010/main" val="41849806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8891" y="0"/>
            <a:ext cx="911968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920318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tuna_roll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505873" cy="6858000"/>
          </a:xfrm>
          <a:prstGeom prst="rect">
            <a:avLst/>
          </a:prstGeom>
        </p:spPr>
      </p:pic>
      <p:sp>
        <p:nvSpPr>
          <p:cNvPr id="5" name="Rectangle 4"/>
          <p:cNvSpPr/>
          <p:nvPr/>
        </p:nvSpPr>
        <p:spPr>
          <a:xfrm>
            <a:off x="228600" y="152400"/>
            <a:ext cx="5715000" cy="4038600"/>
          </a:xfrm>
          <a:prstGeom prst="rect">
            <a:avLst/>
          </a:prstGeom>
          <a:solidFill>
            <a:srgbClr val="333333">
              <a:alpha val="6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304800" y="228600"/>
            <a:ext cx="5715000" cy="3785652"/>
          </a:xfrm>
          <a:prstGeom prst="rect">
            <a:avLst/>
          </a:prstGeom>
          <a:noFill/>
        </p:spPr>
        <p:txBody>
          <a:bodyPr wrap="square" rtlCol="0">
            <a:spAutoFit/>
          </a:bodyPr>
          <a:lstStyle/>
          <a:p>
            <a:r>
              <a:rPr lang="en-US" dirty="0" smtClean="0">
                <a:solidFill>
                  <a:schemeClr val="bg1"/>
                </a:solidFill>
                <a:latin typeface="System Font Thin"/>
                <a:cs typeface="Avenir Book"/>
              </a:rPr>
              <a:t>June 5 - Maricopa </a:t>
            </a:r>
            <a:r>
              <a:rPr lang="en-US" dirty="0">
                <a:solidFill>
                  <a:schemeClr val="bg1"/>
                </a:solidFill>
                <a:latin typeface="System Font Thin"/>
                <a:cs typeface="Avenir Book"/>
              </a:rPr>
              <a:t>County Environmental Services Department </a:t>
            </a:r>
            <a:r>
              <a:rPr lang="en-US" dirty="0" smtClean="0">
                <a:solidFill>
                  <a:schemeClr val="bg1"/>
                </a:solidFill>
                <a:latin typeface="System Font Thin"/>
                <a:cs typeface="Avenir Book"/>
              </a:rPr>
              <a:t>identified </a:t>
            </a:r>
            <a:r>
              <a:rPr lang="en-US" dirty="0">
                <a:solidFill>
                  <a:schemeClr val="bg1"/>
                </a:solidFill>
                <a:latin typeface="System Font Thin"/>
                <a:cs typeface="Avenir Book"/>
              </a:rPr>
              <a:t>Salmonella Newport in one sample and Salmonella </a:t>
            </a:r>
            <a:r>
              <a:rPr lang="en-US" dirty="0" err="1">
                <a:solidFill>
                  <a:schemeClr val="bg1"/>
                </a:solidFill>
                <a:latin typeface="System Font Thin"/>
                <a:cs typeface="Avenir Book"/>
              </a:rPr>
              <a:t>Weltevreden</a:t>
            </a:r>
            <a:r>
              <a:rPr lang="en-US" dirty="0">
                <a:solidFill>
                  <a:schemeClr val="bg1"/>
                </a:solidFill>
                <a:latin typeface="System Font Thin"/>
                <a:cs typeface="Avenir Book"/>
              </a:rPr>
              <a:t> in another sample of frozen raw ground tuna products</a:t>
            </a:r>
            <a:r>
              <a:rPr lang="en-US" dirty="0" smtClean="0">
                <a:solidFill>
                  <a:schemeClr val="bg1"/>
                </a:solidFill>
                <a:latin typeface="System Font Thin"/>
                <a:cs typeface="Avenir Book"/>
              </a:rPr>
              <a:t>.</a:t>
            </a:r>
          </a:p>
          <a:p>
            <a:endParaRPr lang="en-US" dirty="0">
              <a:solidFill>
                <a:schemeClr val="bg1"/>
              </a:solidFill>
              <a:latin typeface="System Font Thin"/>
              <a:cs typeface="Avenir Book"/>
            </a:endParaRPr>
          </a:p>
          <a:p>
            <a:r>
              <a:rPr lang="en-US" dirty="0">
                <a:solidFill>
                  <a:schemeClr val="bg1"/>
                </a:solidFill>
                <a:latin typeface="System Font Thin"/>
                <a:cs typeface="Avenir Book"/>
              </a:rPr>
              <a:t>The unopened frozen ground tuna products represented two different lots of product imported from Indonesia by Osamu Corporation of Gardena, </a:t>
            </a:r>
            <a:r>
              <a:rPr lang="en-US" dirty="0" smtClean="0">
                <a:solidFill>
                  <a:schemeClr val="bg1"/>
                </a:solidFill>
                <a:latin typeface="System Font Thin"/>
                <a:cs typeface="Avenir Book"/>
              </a:rPr>
              <a:t>California</a:t>
            </a:r>
            <a:endParaRPr lang="en-US" dirty="0">
              <a:solidFill>
                <a:schemeClr val="bg1"/>
              </a:solidFill>
              <a:latin typeface="System Font Thin"/>
              <a:cs typeface="Avenir Book"/>
            </a:endParaRPr>
          </a:p>
        </p:txBody>
      </p:sp>
    </p:spTree>
    <p:extLst>
      <p:ext uri="{BB962C8B-B14F-4D97-AF65-F5344CB8AC3E}">
        <p14:creationId xmlns:p14="http://schemas.microsoft.com/office/powerpoint/2010/main" val="50542148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6-blue-bell-creamer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0"/>
            <a:ext cx="9829800" cy="6553200"/>
          </a:xfrm>
          <a:prstGeom prst="rect">
            <a:avLst/>
          </a:prstGeom>
        </p:spPr>
      </p:pic>
      <p:sp>
        <p:nvSpPr>
          <p:cNvPr id="5" name="Rectangle 4"/>
          <p:cNvSpPr/>
          <p:nvPr/>
        </p:nvSpPr>
        <p:spPr>
          <a:xfrm>
            <a:off x="3124200" y="2819400"/>
            <a:ext cx="5715000" cy="3733800"/>
          </a:xfrm>
          <a:prstGeom prst="rect">
            <a:avLst/>
          </a:prstGeom>
          <a:solidFill>
            <a:schemeClr val="accent4">
              <a:alpha val="68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3276600" y="3505200"/>
            <a:ext cx="5660135" cy="2677656"/>
          </a:xfrm>
          <a:prstGeom prst="rect">
            <a:avLst/>
          </a:prstGeom>
          <a:noFill/>
        </p:spPr>
        <p:txBody>
          <a:bodyPr wrap="square" rtlCol="0">
            <a:spAutoFit/>
          </a:bodyPr>
          <a:lstStyle/>
          <a:p>
            <a:r>
              <a:rPr lang="en-US" sz="2800" dirty="0" smtClean="0">
                <a:solidFill>
                  <a:schemeClr val="bg1"/>
                </a:solidFill>
                <a:latin typeface="System Font Thin"/>
                <a:cs typeface="Avenir Book"/>
              </a:rPr>
              <a:t>Blue </a:t>
            </a:r>
            <a:r>
              <a:rPr lang="en-US" sz="2800" dirty="0" smtClean="0">
                <a:solidFill>
                  <a:schemeClr val="bg1"/>
                </a:solidFill>
                <a:latin typeface="System Font Thin"/>
                <a:cs typeface="Avenir Book"/>
              </a:rPr>
              <a:t>Bell outbreak 2010-2015</a:t>
            </a:r>
          </a:p>
          <a:p>
            <a:r>
              <a:rPr lang="en-US" sz="2800" dirty="0" smtClean="0">
                <a:solidFill>
                  <a:schemeClr val="bg1"/>
                </a:solidFill>
                <a:latin typeface="System Font Thin"/>
                <a:cs typeface="Avenir Book"/>
              </a:rPr>
              <a:t>10 Listeria illnesses</a:t>
            </a:r>
          </a:p>
          <a:p>
            <a:r>
              <a:rPr lang="en-US" sz="2800" dirty="0" smtClean="0">
                <a:solidFill>
                  <a:schemeClr val="bg1"/>
                </a:solidFill>
                <a:latin typeface="System Font Thin"/>
                <a:cs typeface="Avenir Book"/>
              </a:rPr>
              <a:t>3 deaths</a:t>
            </a:r>
          </a:p>
          <a:p>
            <a:r>
              <a:rPr lang="en-US" sz="2800" dirty="0" smtClean="0">
                <a:solidFill>
                  <a:schemeClr val="bg1"/>
                </a:solidFill>
                <a:latin typeface="System Font Thin"/>
                <a:cs typeface="Avenir Book"/>
              </a:rPr>
              <a:t>Inspectors found violations in previous 5 years</a:t>
            </a:r>
          </a:p>
          <a:p>
            <a:endParaRPr lang="en-US" sz="2800" dirty="0">
              <a:solidFill>
                <a:schemeClr val="bg1"/>
              </a:solidFill>
              <a:latin typeface="System Font Thin"/>
              <a:cs typeface="Avenir Book"/>
            </a:endParaRPr>
          </a:p>
        </p:txBody>
      </p:sp>
    </p:spTree>
    <p:extLst>
      <p:ext uri="{BB962C8B-B14F-4D97-AF65-F5344CB8AC3E}">
        <p14:creationId xmlns:p14="http://schemas.microsoft.com/office/powerpoint/2010/main" val="295480954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 name="Rectangle 4"/>
          <p:cNvSpPr/>
          <p:nvPr/>
        </p:nvSpPr>
        <p:spPr bwMode="auto">
          <a:xfrm>
            <a:off x="8467" y="0"/>
            <a:ext cx="9220200" cy="68580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4" name="Picture 3"/>
          <p:cNvPicPr>
            <a:picLocks noChangeAspect="1"/>
          </p:cNvPicPr>
          <p:nvPr/>
        </p:nvPicPr>
        <p:blipFill>
          <a:blip r:embed="rId2"/>
          <a:stretch>
            <a:fillRect/>
          </a:stretch>
        </p:blipFill>
        <p:spPr>
          <a:xfrm>
            <a:off x="0" y="685800"/>
            <a:ext cx="9144000" cy="5715000"/>
          </a:xfrm>
          <a:prstGeom prst="rect">
            <a:avLst/>
          </a:prstGeom>
        </p:spPr>
      </p:pic>
    </p:spTree>
    <p:extLst>
      <p:ext uri="{BB962C8B-B14F-4D97-AF65-F5344CB8AC3E}">
        <p14:creationId xmlns:p14="http://schemas.microsoft.com/office/powerpoint/2010/main" val="584022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6"/>
          <p:cNvSpPr>
            <a:spLocks noChangeArrowheads="1"/>
          </p:cNvSpPr>
          <p:nvPr/>
        </p:nvSpPr>
        <p:spPr bwMode="auto">
          <a:xfrm>
            <a:off x="358775" y="1095375"/>
            <a:ext cx="2362200" cy="990600"/>
          </a:xfrm>
          <a:prstGeom prst="roundRect">
            <a:avLst>
              <a:gd name="adj" fmla="val 16667"/>
            </a:avLst>
          </a:prstGeom>
          <a:solidFill>
            <a:srgbClr val="FFCC00"/>
          </a:solidFill>
          <a:ln w="9525">
            <a:solidFill>
              <a:schemeClr val="tx1"/>
            </a:solidFill>
            <a:round/>
            <a:headEnd/>
            <a:tailEnd/>
          </a:ln>
        </p:spPr>
        <p:txBody>
          <a:bodyPr wrap="none" anchor="ctr"/>
          <a:lstStyle/>
          <a:p>
            <a:pPr algn="ctr"/>
            <a:r>
              <a:rPr lang="en-US" sz="2200">
                <a:latin typeface="Arial" charset="0"/>
              </a:rPr>
              <a:t>Attitude towards</a:t>
            </a:r>
          </a:p>
          <a:p>
            <a:pPr algn="ctr"/>
            <a:r>
              <a:rPr lang="en-US" sz="2200">
                <a:latin typeface="Arial" charset="0"/>
              </a:rPr>
              <a:t>behavior</a:t>
            </a:r>
            <a:endParaRPr lang="en-US">
              <a:latin typeface="Arial" charset="0"/>
            </a:endParaRPr>
          </a:p>
        </p:txBody>
      </p:sp>
      <p:sp>
        <p:nvSpPr>
          <p:cNvPr id="28675" name="AutoShape 8"/>
          <p:cNvSpPr>
            <a:spLocks noChangeArrowheads="1"/>
          </p:cNvSpPr>
          <p:nvPr/>
        </p:nvSpPr>
        <p:spPr bwMode="auto">
          <a:xfrm>
            <a:off x="358775" y="2466975"/>
            <a:ext cx="2362200" cy="990600"/>
          </a:xfrm>
          <a:prstGeom prst="roundRect">
            <a:avLst>
              <a:gd name="adj" fmla="val 16667"/>
            </a:avLst>
          </a:prstGeom>
          <a:solidFill>
            <a:srgbClr val="FFCC00"/>
          </a:solidFill>
          <a:ln w="9525">
            <a:solidFill>
              <a:schemeClr val="tx1"/>
            </a:solidFill>
            <a:round/>
            <a:headEnd/>
            <a:tailEnd/>
          </a:ln>
        </p:spPr>
        <p:txBody>
          <a:bodyPr wrap="none" anchor="ctr"/>
          <a:lstStyle/>
          <a:p>
            <a:pPr algn="ctr"/>
            <a:r>
              <a:rPr lang="en-US" sz="2200">
                <a:latin typeface="Arial" charset="0"/>
              </a:rPr>
              <a:t>Subjective norm</a:t>
            </a:r>
          </a:p>
        </p:txBody>
      </p:sp>
      <p:sp>
        <p:nvSpPr>
          <p:cNvPr id="28676" name="AutoShape 9"/>
          <p:cNvSpPr>
            <a:spLocks noChangeArrowheads="1"/>
          </p:cNvSpPr>
          <p:nvPr/>
        </p:nvSpPr>
        <p:spPr bwMode="auto">
          <a:xfrm>
            <a:off x="358775" y="3838575"/>
            <a:ext cx="2362200" cy="990600"/>
          </a:xfrm>
          <a:prstGeom prst="roundRect">
            <a:avLst>
              <a:gd name="adj" fmla="val 16667"/>
            </a:avLst>
          </a:prstGeom>
          <a:solidFill>
            <a:srgbClr val="FFCC00"/>
          </a:solidFill>
          <a:ln w="9525">
            <a:solidFill>
              <a:schemeClr val="tx1"/>
            </a:solidFill>
            <a:round/>
            <a:headEnd/>
            <a:tailEnd/>
          </a:ln>
        </p:spPr>
        <p:txBody>
          <a:bodyPr wrap="none" anchor="ctr"/>
          <a:lstStyle/>
          <a:p>
            <a:pPr algn="ctr"/>
            <a:r>
              <a:rPr lang="en-US" sz="2200">
                <a:latin typeface="Arial" charset="0"/>
              </a:rPr>
              <a:t>Perceived </a:t>
            </a:r>
          </a:p>
          <a:p>
            <a:pPr algn="ctr"/>
            <a:r>
              <a:rPr lang="en-US" sz="2200">
                <a:latin typeface="Arial" charset="0"/>
              </a:rPr>
              <a:t>behavioral control</a:t>
            </a:r>
          </a:p>
        </p:txBody>
      </p:sp>
      <p:sp>
        <p:nvSpPr>
          <p:cNvPr id="28677" name="AutoShape 10"/>
          <p:cNvSpPr>
            <a:spLocks noChangeArrowheads="1"/>
          </p:cNvSpPr>
          <p:nvPr/>
        </p:nvSpPr>
        <p:spPr bwMode="auto">
          <a:xfrm>
            <a:off x="4244975" y="2695575"/>
            <a:ext cx="1752600" cy="762000"/>
          </a:xfrm>
          <a:prstGeom prst="roundRect">
            <a:avLst>
              <a:gd name="adj" fmla="val 16667"/>
            </a:avLst>
          </a:prstGeom>
          <a:solidFill>
            <a:srgbClr val="FFCC00"/>
          </a:solidFill>
          <a:ln w="9525">
            <a:solidFill>
              <a:schemeClr val="tx1"/>
            </a:solidFill>
            <a:round/>
            <a:headEnd/>
            <a:tailEnd/>
          </a:ln>
        </p:spPr>
        <p:txBody>
          <a:bodyPr wrap="none" anchor="ctr"/>
          <a:lstStyle/>
          <a:p>
            <a:pPr algn="ctr"/>
            <a:r>
              <a:rPr lang="en-US">
                <a:latin typeface="Arial" charset="0"/>
              </a:rPr>
              <a:t>Intention</a:t>
            </a:r>
          </a:p>
        </p:txBody>
      </p:sp>
      <p:sp>
        <p:nvSpPr>
          <p:cNvPr id="28678" name="AutoShape 11"/>
          <p:cNvSpPr>
            <a:spLocks noChangeArrowheads="1"/>
          </p:cNvSpPr>
          <p:nvPr/>
        </p:nvSpPr>
        <p:spPr bwMode="auto">
          <a:xfrm>
            <a:off x="7140575" y="2695575"/>
            <a:ext cx="1676400" cy="762000"/>
          </a:xfrm>
          <a:prstGeom prst="roundRect">
            <a:avLst>
              <a:gd name="adj" fmla="val 16667"/>
            </a:avLst>
          </a:prstGeom>
          <a:solidFill>
            <a:srgbClr val="FFCC00"/>
          </a:solidFill>
          <a:ln w="9525">
            <a:solidFill>
              <a:schemeClr val="tx1"/>
            </a:solidFill>
            <a:round/>
            <a:headEnd/>
            <a:tailEnd/>
          </a:ln>
        </p:spPr>
        <p:txBody>
          <a:bodyPr wrap="none" anchor="ctr"/>
          <a:lstStyle/>
          <a:p>
            <a:pPr algn="ctr"/>
            <a:r>
              <a:rPr lang="en-US">
                <a:latin typeface="Arial" charset="0"/>
              </a:rPr>
              <a:t>Behavior</a:t>
            </a:r>
          </a:p>
        </p:txBody>
      </p:sp>
      <p:sp>
        <p:nvSpPr>
          <p:cNvPr id="28679" name="Text Box 12"/>
          <p:cNvSpPr txBox="1">
            <a:spLocks noChangeArrowheads="1"/>
          </p:cNvSpPr>
          <p:nvPr/>
        </p:nvSpPr>
        <p:spPr bwMode="auto">
          <a:xfrm>
            <a:off x="3470275" y="5105400"/>
            <a:ext cx="5694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r>
              <a:rPr lang="en-US">
                <a:latin typeface="Arial" charset="0"/>
              </a:rPr>
              <a:t>Theory of planned behavior, Ajzen, 1991</a:t>
            </a:r>
          </a:p>
        </p:txBody>
      </p:sp>
      <p:sp>
        <p:nvSpPr>
          <p:cNvPr id="28680" name="AutoShape 13"/>
          <p:cNvSpPr>
            <a:spLocks noChangeArrowheads="1"/>
          </p:cNvSpPr>
          <p:nvPr/>
        </p:nvSpPr>
        <p:spPr bwMode="auto">
          <a:xfrm>
            <a:off x="2819400" y="2971800"/>
            <a:ext cx="914400" cy="3048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en-US"/>
          </a:p>
        </p:txBody>
      </p:sp>
      <p:sp>
        <p:nvSpPr>
          <p:cNvPr id="28681" name="AutoShape 14"/>
          <p:cNvSpPr>
            <a:spLocks noChangeArrowheads="1"/>
          </p:cNvSpPr>
          <p:nvPr/>
        </p:nvSpPr>
        <p:spPr bwMode="auto">
          <a:xfrm rot="1860284">
            <a:off x="2873375" y="1704975"/>
            <a:ext cx="914400" cy="3048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en-US"/>
          </a:p>
        </p:txBody>
      </p:sp>
      <p:sp>
        <p:nvSpPr>
          <p:cNvPr id="28682" name="AutoShape 15"/>
          <p:cNvSpPr>
            <a:spLocks noChangeArrowheads="1"/>
          </p:cNvSpPr>
          <p:nvPr/>
        </p:nvSpPr>
        <p:spPr bwMode="auto">
          <a:xfrm rot="-1819377">
            <a:off x="2797175" y="3914775"/>
            <a:ext cx="914400" cy="3048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en-US"/>
          </a:p>
        </p:txBody>
      </p:sp>
      <p:sp>
        <p:nvSpPr>
          <p:cNvPr id="28683" name="AutoShape 16"/>
          <p:cNvSpPr>
            <a:spLocks noChangeArrowheads="1"/>
          </p:cNvSpPr>
          <p:nvPr/>
        </p:nvSpPr>
        <p:spPr bwMode="auto">
          <a:xfrm>
            <a:off x="6096000" y="2971800"/>
            <a:ext cx="914400" cy="3048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en-US"/>
          </a:p>
        </p:txBody>
      </p:sp>
      <p:sp>
        <p:nvSpPr>
          <p:cNvPr id="28684" name="AutoShape 17"/>
          <p:cNvSpPr>
            <a:spLocks noChangeArrowheads="1"/>
          </p:cNvSpPr>
          <p:nvPr/>
        </p:nvSpPr>
        <p:spPr bwMode="auto">
          <a:xfrm rot="-796891">
            <a:off x="3025775" y="3990975"/>
            <a:ext cx="4267200" cy="304800"/>
          </a:xfrm>
          <a:prstGeom prst="rightArrow">
            <a:avLst>
              <a:gd name="adj1" fmla="val 50000"/>
              <a:gd name="adj2" fmla="val 350000"/>
            </a:avLst>
          </a:prstGeom>
          <a:solidFill>
            <a:schemeClr val="accent2"/>
          </a:solidFill>
          <a:ln w="9525">
            <a:solidFill>
              <a:schemeClr val="tx1"/>
            </a:solidFill>
            <a:prstDash val="dash"/>
            <a:miter lim="800000"/>
            <a:headEnd/>
            <a:tailEnd/>
          </a:ln>
        </p:spPr>
        <p:txBody>
          <a:bodyPr wrap="none" anchor="ctr"/>
          <a:lstStyle/>
          <a:p>
            <a:endParaRPr lang="en-US"/>
          </a:p>
        </p:txBody>
      </p:sp>
    </p:spTree>
    <p:extLst>
      <p:ext uri="{BB962C8B-B14F-4D97-AF65-F5344CB8AC3E}">
        <p14:creationId xmlns:p14="http://schemas.microsoft.com/office/powerpoint/2010/main" val="145198195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37890" name="Content Placeholder 2"/>
          <p:cNvSpPr>
            <a:spLocks noGrp="1"/>
          </p:cNvSpPr>
          <p:nvPr>
            <p:ph sz="half" idx="1"/>
          </p:nvPr>
        </p:nvSpPr>
        <p:spPr/>
        <p:txBody>
          <a:bodyPr/>
          <a:lstStyle/>
          <a:p>
            <a:endParaRPr lang="en-US">
              <a:latin typeface="Helvetica" charset="0"/>
              <a:ea typeface="ＭＳ Ｐゴシック" charset="0"/>
              <a:cs typeface="ＭＳ Ｐゴシック" charset="0"/>
            </a:endParaRPr>
          </a:p>
        </p:txBody>
      </p:sp>
      <p:sp>
        <p:nvSpPr>
          <p:cNvPr id="37891" name="Content Placeholder 3"/>
          <p:cNvSpPr>
            <a:spLocks noGrp="1"/>
          </p:cNvSpPr>
          <p:nvPr>
            <p:ph sz="half" idx="2"/>
          </p:nvPr>
        </p:nvSpPr>
        <p:spPr/>
        <p:txBody>
          <a:bodyPr/>
          <a:lstStyle/>
          <a:p>
            <a:endParaRPr lang="en-US">
              <a:latin typeface="Helvetica" charset="0"/>
              <a:ea typeface="ＭＳ Ｐゴシック" charset="0"/>
              <a:cs typeface="ＭＳ Ｐゴシック" charset="0"/>
            </a:endParaRPr>
          </a:p>
        </p:txBody>
      </p:sp>
      <p:sp>
        <p:nvSpPr>
          <p:cNvPr id="2" name="Rectangle 1"/>
          <p:cNvSpPr/>
          <p:nvPr/>
        </p:nvSpPr>
        <p:spPr bwMode="auto">
          <a:xfrm>
            <a:off x="8467" y="0"/>
            <a:ext cx="9220200" cy="68580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37892"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209800" y="228600"/>
            <a:ext cx="4572454"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347163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descr="CutUpCantaloupeMai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4233"/>
            <a:ext cx="11130518" cy="6853767"/>
          </a:xfrm>
          <a:prstGeom prst="rect">
            <a:avLst/>
          </a:prstGeom>
        </p:spPr>
      </p:pic>
    </p:spTree>
    <p:extLst>
      <p:ext uri="{BB962C8B-B14F-4D97-AF65-F5344CB8AC3E}">
        <p14:creationId xmlns:p14="http://schemas.microsoft.com/office/powerpoint/2010/main" val="326622647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Washing?</a:t>
            </a:r>
            <a:endParaRPr lang="en-US" dirty="0"/>
          </a:p>
        </p:txBody>
      </p:sp>
      <p:sp>
        <p:nvSpPr>
          <p:cNvPr id="3" name="Content Placeholder 2"/>
          <p:cNvSpPr>
            <a:spLocks noGrp="1"/>
          </p:cNvSpPr>
          <p:nvPr>
            <p:ph idx="1"/>
          </p:nvPr>
        </p:nvSpPr>
        <p:spPr/>
        <p:txBody>
          <a:bodyPr/>
          <a:lstStyle/>
          <a:p>
            <a:endParaRPr lang="en-US"/>
          </a:p>
        </p:txBody>
      </p:sp>
      <p:pic>
        <p:nvPicPr>
          <p:cNvPr id="4" name="Picture 3" descr="dsc_0270_wide-e88ba6eee0d52b289f0ade0d19a64c3ec83652c2-s900-c8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33" y="0"/>
            <a:ext cx="12222178" cy="6858000"/>
          </a:xfrm>
          <a:prstGeom prst="rect">
            <a:avLst/>
          </a:prstGeom>
        </p:spPr>
      </p:pic>
      <p:sp>
        <p:nvSpPr>
          <p:cNvPr id="5" name="Content Placeholder 2"/>
          <p:cNvSpPr txBox="1">
            <a:spLocks/>
          </p:cNvSpPr>
          <p:nvPr/>
        </p:nvSpPr>
        <p:spPr bwMode="auto">
          <a:xfrm>
            <a:off x="304800" y="2743200"/>
            <a:ext cx="4724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System Font Thin"/>
                <a:ea typeface="ＭＳ Ｐゴシック" charset="-128"/>
                <a:cs typeface="Big Caslon"/>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buFont typeface="Times" charset="0"/>
              <a:buNone/>
            </a:pPr>
            <a:r>
              <a:rPr lang="en-US" dirty="0" smtClean="0">
                <a:solidFill>
                  <a:srgbClr val="FFFFFF"/>
                </a:solidFill>
              </a:rPr>
              <a:t>Does retailer-required washing increase risk of pathogens?</a:t>
            </a:r>
          </a:p>
        </p:txBody>
      </p:sp>
    </p:spTree>
    <p:extLst>
      <p:ext uri="{BB962C8B-B14F-4D97-AF65-F5344CB8AC3E}">
        <p14:creationId xmlns:p14="http://schemas.microsoft.com/office/powerpoint/2010/main" val="356335349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1066801" y="8466"/>
            <a:ext cx="12447881" cy="7001933"/>
          </a:xfrm>
          <a:prstGeom prst="rect">
            <a:avLst/>
          </a:prstGeom>
        </p:spPr>
      </p:pic>
    </p:spTree>
    <p:extLst>
      <p:ext uri="{BB962C8B-B14F-4D97-AF65-F5344CB8AC3E}">
        <p14:creationId xmlns:p14="http://schemas.microsoft.com/office/powerpoint/2010/main" val="292126354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6933"/>
            <a:ext cx="8077200" cy="914400"/>
          </a:xfrm>
        </p:spPr>
        <p:txBody>
          <a:bodyPr/>
          <a:lstStyle/>
          <a:p>
            <a:r>
              <a:rPr lang="en-US" dirty="0" smtClean="0"/>
              <a:t>Is a consumer advisory for handling cantaloupes prudent?</a:t>
            </a:r>
            <a:endParaRPr lang="en-US" dirty="0"/>
          </a:p>
        </p:txBody>
      </p:sp>
      <p:pic>
        <p:nvPicPr>
          <p:cNvPr id="4" name="Picture 3" descr="Screen Shot 2015-06-11 at 1.54.31 PM.png"/>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838200" y="1142538"/>
            <a:ext cx="8305800" cy="5715462"/>
          </a:xfrm>
          <a:prstGeom prst="rect">
            <a:avLst/>
          </a:prstGeom>
        </p:spPr>
      </p:pic>
    </p:spTree>
    <p:extLst>
      <p:ext uri="{BB962C8B-B14F-4D97-AF65-F5344CB8AC3E}">
        <p14:creationId xmlns:p14="http://schemas.microsoft.com/office/powerpoint/2010/main" val="44866648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52400"/>
            <a:ext cx="7620000" cy="3429000"/>
          </a:xfrm>
        </p:spPr>
        <p:txBody>
          <a:bodyPr/>
          <a:lstStyle/>
          <a:p>
            <a:pPr marL="0" indent="0">
              <a:buNone/>
            </a:pPr>
            <a:r>
              <a:rPr lang="en-US" dirty="0" err="1" smtClean="0"/>
              <a:t>Kosa</a:t>
            </a:r>
            <a:r>
              <a:rPr lang="en-US" dirty="0" smtClean="0"/>
              <a:t>, 2007: 11</a:t>
            </a:r>
            <a:r>
              <a:rPr lang="en-US" dirty="0"/>
              <a:t>% of all respondents had a thermometer </a:t>
            </a:r>
          </a:p>
        </p:txBody>
      </p:sp>
      <p:pic>
        <p:nvPicPr>
          <p:cNvPr id="4" name="Picture 3" descr="Screen Shot 2015-06-11 at 2.05.4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1447800"/>
            <a:ext cx="6972300" cy="5067300"/>
          </a:xfrm>
          <a:prstGeom prst="rect">
            <a:avLst/>
          </a:prstGeom>
        </p:spPr>
      </p:pic>
    </p:spTree>
    <p:extLst>
      <p:ext uri="{BB962C8B-B14F-4D97-AF65-F5344CB8AC3E}">
        <p14:creationId xmlns:p14="http://schemas.microsoft.com/office/powerpoint/2010/main" val="36286744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 name="Rectangle 4"/>
          <p:cNvSpPr/>
          <p:nvPr/>
        </p:nvSpPr>
        <p:spPr bwMode="auto">
          <a:xfrm>
            <a:off x="8467" y="0"/>
            <a:ext cx="9220200" cy="68580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4" name="Picture 3" descr="Screen Shot 2015-06-11 at 3.36.0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98420"/>
            <a:ext cx="9144000" cy="5042647"/>
          </a:xfrm>
          <a:prstGeom prst="rect">
            <a:avLst/>
          </a:prstGeom>
        </p:spPr>
      </p:pic>
      <p:sp>
        <p:nvSpPr>
          <p:cNvPr id="6" name="Content Placeholder 2"/>
          <p:cNvSpPr txBox="1">
            <a:spLocks/>
          </p:cNvSpPr>
          <p:nvPr/>
        </p:nvSpPr>
        <p:spPr bwMode="auto">
          <a:xfrm>
            <a:off x="228600" y="0"/>
            <a:ext cx="8915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System Font Thin"/>
                <a:ea typeface="ＭＳ Ｐゴシック" charset="-128"/>
                <a:cs typeface="Big Caslon"/>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buFont typeface="Times" charset="0"/>
              <a:buNone/>
            </a:pPr>
            <a:r>
              <a:rPr lang="en-US" dirty="0" smtClean="0">
                <a:solidFill>
                  <a:schemeClr val="tx2"/>
                </a:solidFill>
              </a:rPr>
              <a:t>California cantaloupes:</a:t>
            </a:r>
          </a:p>
          <a:p>
            <a:pPr marL="0" indent="0">
              <a:buNone/>
            </a:pPr>
            <a:r>
              <a:rPr lang="en-US" sz="2000" dirty="0">
                <a:solidFill>
                  <a:schemeClr val="tx2"/>
                </a:solidFill>
              </a:rPr>
              <a:t>http://</a:t>
            </a:r>
            <a:r>
              <a:rPr lang="en-US" sz="2000" dirty="0" err="1">
                <a:solidFill>
                  <a:schemeClr val="tx2"/>
                </a:solidFill>
              </a:rPr>
              <a:t>www.californiacantaloupes.com</a:t>
            </a:r>
            <a:r>
              <a:rPr lang="en-US" sz="2000" dirty="0">
                <a:solidFill>
                  <a:schemeClr val="tx2"/>
                </a:solidFill>
              </a:rPr>
              <a:t>/our-fruit/storing-and-preparing</a:t>
            </a:r>
            <a:endParaRPr lang="en-US" sz="2000" dirty="0" smtClean="0">
              <a:solidFill>
                <a:schemeClr val="tx2"/>
              </a:solidFill>
            </a:endParaRPr>
          </a:p>
        </p:txBody>
      </p:sp>
    </p:spTree>
    <p:extLst>
      <p:ext uri="{BB962C8B-B14F-4D97-AF65-F5344CB8AC3E}">
        <p14:creationId xmlns:p14="http://schemas.microsoft.com/office/powerpoint/2010/main" val="2164188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5613063128_1c5bd2c32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91542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5586154251_0361afc4df.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Content Placeholder 2"/>
          <p:cNvSpPr txBox="1">
            <a:spLocks/>
          </p:cNvSpPr>
          <p:nvPr/>
        </p:nvSpPr>
        <p:spPr bwMode="auto">
          <a:xfrm>
            <a:off x="4953000" y="3429000"/>
            <a:ext cx="3810000" cy="2971800"/>
          </a:xfrm>
          <a:prstGeom prst="rect">
            <a:avLst/>
          </a:prstGeom>
          <a:solidFill>
            <a:schemeClr val="tx2"/>
          </a:solidFill>
          <a:ln>
            <a:noFill/>
          </a:ln>
          <a:extLs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System Font Thin"/>
                <a:ea typeface="ＭＳ Ｐゴシック" charset="-128"/>
                <a:cs typeface="Big Caslon"/>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buNone/>
            </a:pPr>
            <a:r>
              <a:rPr lang="en-US" sz="2400" dirty="0" smtClean="0">
                <a:solidFill>
                  <a:schemeClr val="bg1"/>
                </a:solidFill>
              </a:rPr>
              <a:t>‘Beef </a:t>
            </a:r>
            <a:r>
              <a:rPr lang="en-US" sz="2400" dirty="0">
                <a:solidFill>
                  <a:schemeClr val="bg1"/>
                </a:solidFill>
              </a:rPr>
              <a:t>steaks that are pierced either at home or in-store/at processing can be enjoyed cooked to medium-rare (63°C/145°F) as long as they are flipped at least twice. 2 flips is the magic number</a:t>
            </a:r>
            <a:r>
              <a:rPr lang="en-US" sz="2400" dirty="0" smtClean="0">
                <a:solidFill>
                  <a:schemeClr val="bg1"/>
                </a:solidFill>
              </a:rPr>
              <a:t>.’ </a:t>
            </a:r>
            <a:endParaRPr lang="en-US" sz="2400" dirty="0" smtClean="0">
              <a:solidFill>
                <a:schemeClr val="bg1"/>
              </a:solidFill>
            </a:endParaRPr>
          </a:p>
        </p:txBody>
      </p:sp>
    </p:spTree>
    <p:extLst>
      <p:ext uri="{BB962C8B-B14F-4D97-AF65-F5344CB8AC3E}">
        <p14:creationId xmlns:p14="http://schemas.microsoft.com/office/powerpoint/2010/main" val="1003002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dirty="0" smtClean="0">
                <a:latin typeface="Helvetica Neue Black Condensed" charset="0"/>
                <a:ea typeface="ＭＳ Ｐゴシック" charset="0"/>
                <a:cs typeface="ＭＳ Ｐゴシック" charset="0"/>
              </a:rPr>
              <a:t>Get it right</a:t>
            </a:r>
            <a:endParaRPr lang="en-US" dirty="0">
              <a:latin typeface="Helvetica Neue Black Condensed" charset="0"/>
              <a:ea typeface="ＭＳ Ｐゴシック" charset="0"/>
              <a:cs typeface="ＭＳ Ｐゴシック" charset="0"/>
            </a:endParaRPr>
          </a:p>
        </p:txBody>
      </p:sp>
      <p:sp>
        <p:nvSpPr>
          <p:cNvPr id="43010" name="Content Placeholder 2"/>
          <p:cNvSpPr>
            <a:spLocks noGrp="1"/>
          </p:cNvSpPr>
          <p:nvPr>
            <p:ph idx="1"/>
          </p:nvPr>
        </p:nvSpPr>
        <p:spPr>
          <a:xfrm>
            <a:off x="457200" y="1600200"/>
            <a:ext cx="4953000" cy="3429000"/>
          </a:xfrm>
        </p:spPr>
        <p:txBody>
          <a:bodyPr/>
          <a:lstStyle/>
          <a:p>
            <a:pPr marL="0" lvl="1" indent="0">
              <a:buClr>
                <a:schemeClr val="accent1"/>
              </a:buClr>
              <a:buSzPct val="75000"/>
              <a:buNone/>
            </a:pPr>
            <a:r>
              <a:rPr lang="en-US" sz="2400" b="0" dirty="0" smtClean="0">
                <a:latin typeface="Avenir Book"/>
                <a:ea typeface="ＭＳ Ｐゴシック" charset="0"/>
                <a:cs typeface="Avenir Book"/>
              </a:rPr>
              <a:t>Hungry</a:t>
            </a:r>
            <a:r>
              <a:rPr lang="en-US" sz="2400" b="0" dirty="0">
                <a:latin typeface="Avenir Book"/>
                <a:ea typeface="ＭＳ Ｐゴシック" charset="0"/>
                <a:cs typeface="Avenir Book"/>
              </a:rPr>
              <a:t>-Man pot pie asked consumers to ensure that the pie reaches a temperature that is 11 degrees short of the government-established threshold for killing pathogens. </a:t>
            </a:r>
            <a:endParaRPr lang="en-US" sz="2400" b="0" dirty="0" smtClean="0">
              <a:latin typeface="Avenir Book"/>
              <a:ea typeface="ＭＳ Ｐゴシック" charset="0"/>
              <a:cs typeface="Avenir Book"/>
            </a:endParaRPr>
          </a:p>
          <a:p>
            <a:pPr marL="0" lvl="1" indent="0">
              <a:buClr>
                <a:schemeClr val="accent1"/>
              </a:buClr>
              <a:buSzPct val="75000"/>
              <a:buNone/>
            </a:pPr>
            <a:endParaRPr lang="en-US" sz="2400" b="0" dirty="0" smtClean="0">
              <a:latin typeface="Avenir Book"/>
              <a:ea typeface="ＭＳ Ｐゴシック" charset="0"/>
              <a:cs typeface="Avenir Book"/>
            </a:endParaRPr>
          </a:p>
          <a:p>
            <a:pPr marL="0" lvl="1" indent="0">
              <a:buClr>
                <a:schemeClr val="accent1"/>
              </a:buClr>
              <a:buSzPct val="75000"/>
              <a:buNone/>
            </a:pPr>
            <a:r>
              <a:rPr lang="en-US" sz="2400" b="0" dirty="0" smtClean="0">
                <a:latin typeface="Avenir Book"/>
                <a:ea typeface="ＭＳ Ｐゴシック" charset="0"/>
                <a:cs typeface="Avenir Book"/>
              </a:rPr>
              <a:t>And when tested in consumer microwaves, and following the directions, it was 30 degrees short</a:t>
            </a:r>
            <a:endParaRPr lang="en-US" sz="2400" b="0" dirty="0">
              <a:latin typeface="Avenir Book"/>
              <a:ea typeface="ＭＳ Ｐゴシック" charset="0"/>
              <a:cs typeface="Avenir Book"/>
            </a:endParaRPr>
          </a:p>
          <a:p>
            <a:endParaRPr lang="en-US" sz="2400" dirty="0">
              <a:ea typeface="ＭＳ Ｐゴシック" charset="0"/>
            </a:endParaRPr>
          </a:p>
        </p:txBody>
      </p:sp>
      <p:pic>
        <p:nvPicPr>
          <p:cNvPr id="43011"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936750"/>
            <a:ext cx="11726333" cy="879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txBox="1">
            <a:spLocks/>
          </p:cNvSpPr>
          <p:nvPr/>
        </p:nvSpPr>
        <p:spPr bwMode="auto">
          <a:xfrm>
            <a:off x="1981200" y="1295400"/>
            <a:ext cx="4381743" cy="3733800"/>
          </a:xfrm>
          <a:prstGeom prst="rect">
            <a:avLst/>
          </a:prstGeom>
          <a:noFill/>
          <a:ln w="9525">
            <a:noFill/>
            <a:miter lim="800000"/>
            <a:headEnd/>
            <a:tailEnd/>
          </a:ln>
        </p:spPr>
        <p:txBody>
          <a:bodyPr/>
          <a:lstStyle/>
          <a:p>
            <a:pPr marL="342900" indent="-342900">
              <a:spcBef>
                <a:spcPct val="20000"/>
              </a:spcBef>
              <a:buClr>
                <a:schemeClr val="accent1"/>
              </a:buClr>
              <a:buSzPct val="75000"/>
              <a:buFont typeface="Times" pitchFamily="-111" charset="0"/>
              <a:buChar char="•"/>
              <a:defRPr/>
            </a:pPr>
            <a:r>
              <a:rPr lang="en-US" sz="3000" b="1" kern="0" dirty="0">
                <a:solidFill>
                  <a:srgbClr val="000000"/>
                </a:solidFill>
                <a:latin typeface="Avenir Book"/>
                <a:ea typeface="ＭＳ Ｐゴシック" pitchFamily="-111" charset="-128"/>
                <a:cs typeface="Avenir Book"/>
              </a:rPr>
              <a:t>The </a:t>
            </a:r>
            <a:r>
              <a:rPr lang="en-US" sz="3000" b="1" kern="0" dirty="0" smtClean="0">
                <a:solidFill>
                  <a:srgbClr val="000000"/>
                </a:solidFill>
                <a:latin typeface="Avenir Book"/>
                <a:ea typeface="ＭＳ Ｐゴシック" pitchFamily="-111" charset="-128"/>
                <a:cs typeface="Avenir Book"/>
              </a:rPr>
              <a:t>risk </a:t>
            </a:r>
            <a:r>
              <a:rPr lang="en-US" sz="3000" b="1" kern="0" dirty="0">
                <a:solidFill>
                  <a:srgbClr val="000000"/>
                </a:solidFill>
                <a:latin typeface="Avenir Book"/>
                <a:ea typeface="ＭＳ Ｐゴシック" pitchFamily="-111" charset="-128"/>
                <a:cs typeface="Avenir Book"/>
              </a:rPr>
              <a:t>to consumers depended on “</a:t>
            </a:r>
            <a:r>
              <a:rPr lang="en-US" sz="3000" b="1" kern="0" dirty="0">
                <a:ln>
                  <a:solidFill>
                    <a:srgbClr val="000000"/>
                  </a:solidFill>
                </a:ln>
                <a:solidFill>
                  <a:srgbClr val="000000"/>
                </a:solidFill>
                <a:latin typeface="Avenir Book"/>
                <a:ea typeface="ＭＳ Ｐゴシック" pitchFamily="-111" charset="-128"/>
                <a:cs typeface="Avenir Book"/>
              </a:rPr>
              <a:t>how badly they followed our directions</a:t>
            </a:r>
            <a:r>
              <a:rPr lang="en-US" sz="3000" b="1" kern="0" dirty="0">
                <a:solidFill>
                  <a:srgbClr val="000000"/>
                </a:solidFill>
                <a:latin typeface="Avenir Book"/>
                <a:ea typeface="ＭＳ Ｐゴシック" pitchFamily="-111" charset="-128"/>
                <a:cs typeface="Avenir Book"/>
              </a:rPr>
              <a:t>.”</a:t>
            </a:r>
          </a:p>
          <a:p>
            <a:pPr marL="742950" lvl="1" indent="-285750">
              <a:spcBef>
                <a:spcPct val="20000"/>
              </a:spcBef>
              <a:buClr>
                <a:schemeClr val="tx2"/>
              </a:buClr>
              <a:buSzPct val="80000"/>
              <a:buFontTx/>
              <a:buChar char="o"/>
              <a:defRPr/>
            </a:pPr>
            <a:r>
              <a:rPr lang="en-US" sz="2000" b="1" kern="0" dirty="0">
                <a:solidFill>
                  <a:srgbClr val="000000"/>
                </a:solidFill>
                <a:latin typeface="Avenir Book"/>
                <a:ea typeface="Helvetica" pitchFamily="-111" charset="0"/>
                <a:cs typeface="Avenir Book"/>
              </a:rPr>
              <a:t>Jim </a:t>
            </a:r>
            <a:r>
              <a:rPr lang="en-US" sz="2000" b="1" kern="0" dirty="0" err="1">
                <a:solidFill>
                  <a:srgbClr val="000000"/>
                </a:solidFill>
                <a:latin typeface="Avenir Book"/>
                <a:ea typeface="Helvetica" pitchFamily="-111" charset="0"/>
                <a:cs typeface="Avenir Book"/>
              </a:rPr>
              <a:t>Seiple</a:t>
            </a:r>
            <a:r>
              <a:rPr lang="en-US" sz="2000" b="1" kern="0" dirty="0">
                <a:solidFill>
                  <a:srgbClr val="000000"/>
                </a:solidFill>
                <a:latin typeface="Avenir Book"/>
                <a:ea typeface="Helvetica" pitchFamily="-111" charset="0"/>
                <a:cs typeface="Avenir Book"/>
              </a:rPr>
              <a:t>, a food safety official with the Blackstone unit that makes Swanson and Hungry-Man pot pies</a:t>
            </a:r>
          </a:p>
          <a:p>
            <a:pPr marL="742950" lvl="1" indent="-285750">
              <a:spcBef>
                <a:spcPct val="20000"/>
              </a:spcBef>
              <a:buClr>
                <a:schemeClr val="tx2"/>
              </a:buClr>
              <a:buSzPct val="80000"/>
              <a:buFontTx/>
              <a:buChar char="o"/>
              <a:defRPr/>
            </a:pPr>
            <a:endParaRPr lang="en-US" sz="2800" b="1" kern="0" dirty="0">
              <a:solidFill>
                <a:srgbClr val="000000"/>
              </a:solidFill>
              <a:latin typeface="Avenir Book"/>
              <a:ea typeface="Helvetica" pitchFamily="-111" charset="0"/>
              <a:cs typeface="Avenir Book"/>
            </a:endParaRPr>
          </a:p>
        </p:txBody>
      </p:sp>
    </p:spTree>
    <p:extLst>
      <p:ext uri="{BB962C8B-B14F-4D97-AF65-F5344CB8AC3E}">
        <p14:creationId xmlns:p14="http://schemas.microsoft.com/office/powerpoint/2010/main" val="158924893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22530"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sp>
        <p:nvSpPr>
          <p:cNvPr id="5" name="Rectangle 4"/>
          <p:cNvSpPr/>
          <p:nvPr/>
        </p:nvSpPr>
        <p:spPr bwMode="auto">
          <a:xfrm>
            <a:off x="8467" y="0"/>
            <a:ext cx="9220200" cy="68580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22531" name="Picture 3" descr="Screen Shot 2014-08-12 at 9.18.50 AM.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47800"/>
            <a:ext cx="9100249"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57782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Content Placeholder 5" descr="IMG_0439 1.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0"/>
            <a:ext cx="9144000" cy="6858000"/>
          </a:xfrm>
        </p:spPr>
      </p:pic>
      <p:sp>
        <p:nvSpPr>
          <p:cNvPr id="3" name="Content Placeholder 2"/>
          <p:cNvSpPr txBox="1">
            <a:spLocks/>
          </p:cNvSpPr>
          <p:nvPr/>
        </p:nvSpPr>
        <p:spPr bwMode="auto">
          <a:xfrm>
            <a:off x="0" y="4419599"/>
            <a:ext cx="9144000" cy="2404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Avenir Book"/>
                <a:ea typeface="ＭＳ Ｐゴシック" charset="-128"/>
                <a:cs typeface="Avenir Book"/>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buNone/>
            </a:pPr>
            <a:r>
              <a:rPr lang="en-US" sz="2800" dirty="0" smtClean="0">
                <a:latin typeface="Avenir Book" charset="0"/>
                <a:ea typeface="ＭＳ Ｐゴシック" charset="0"/>
                <a:cs typeface="Avenir Book" charset="0"/>
              </a:rPr>
              <a:t>Brian </a:t>
            </a:r>
            <a:r>
              <a:rPr lang="en-US" sz="2800" dirty="0" err="1" smtClean="0">
                <a:latin typeface="Avenir Book" charset="0"/>
                <a:ea typeface="ＭＳ Ｐゴシック" charset="0"/>
                <a:cs typeface="Avenir Book" charset="0"/>
              </a:rPr>
              <a:t>Ronholm</a:t>
            </a:r>
            <a:r>
              <a:rPr lang="en-US" sz="2800" dirty="0" smtClean="0">
                <a:latin typeface="Avenir Book" charset="0"/>
                <a:ea typeface="ＭＳ Ｐゴシック" charset="0"/>
                <a:cs typeface="Avenir Book" charset="0"/>
              </a:rPr>
              <a:t>, FSIS, </a:t>
            </a:r>
          </a:p>
          <a:p>
            <a:pPr marL="0" indent="0">
              <a:buNone/>
            </a:pPr>
            <a:r>
              <a:rPr lang="en-US" sz="2800" dirty="0" smtClean="0">
                <a:latin typeface="Avenir Book" charset="0"/>
                <a:ea typeface="ＭＳ Ｐゴシック" charset="0"/>
                <a:cs typeface="Avenir Book" charset="0"/>
              </a:rPr>
              <a:t>“For consumers, we advise all consumers to safely prepare raw ground beef products by cooking them to 160 degrees Fahrenheit.  When dining out, this is equivalent to ordering your burger well done.”</a:t>
            </a:r>
            <a:endParaRPr lang="en-US" altLang="ja-JP" sz="2800" dirty="0" smtClean="0">
              <a:latin typeface="Avenir Book" charset="0"/>
              <a:ea typeface="ＭＳ Ｐゴシック" charset="0"/>
              <a:cs typeface="Avenir Book" charset="0"/>
            </a:endParaRPr>
          </a:p>
          <a:p>
            <a:endParaRPr lang="en-US" sz="2800" dirty="0">
              <a:latin typeface="Avenir Book" charset="0"/>
              <a:ea typeface="ＭＳ Ｐゴシック" charset="0"/>
              <a:cs typeface="Avenir Book" charset="0"/>
            </a:endParaRPr>
          </a:p>
        </p:txBody>
      </p:sp>
    </p:spTree>
    <p:extLst>
      <p:ext uri="{BB962C8B-B14F-4D97-AF65-F5344CB8AC3E}">
        <p14:creationId xmlns:p14="http://schemas.microsoft.com/office/powerpoint/2010/main" val="39195690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24578"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pic>
        <p:nvPicPr>
          <p:cNvPr id="24579" name="Picture 3" descr="MR_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2225"/>
            <a:ext cx="9144000" cy="683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665352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26626"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pic>
        <p:nvPicPr>
          <p:cNvPr id="26627" name="Picture 3" descr="Medium Rare I.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221699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descr="Screen Shot 2015-05-06 at 9.52.05 A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13" y="0"/>
            <a:ext cx="7518796" cy="6858000"/>
          </a:xfrm>
          <a:prstGeom prst="rect">
            <a:avLst/>
          </a:prstGeom>
        </p:spPr>
      </p:pic>
      <p:sp>
        <p:nvSpPr>
          <p:cNvPr id="3" name="Content Placeholder 2"/>
          <p:cNvSpPr>
            <a:spLocks noGrp="1"/>
          </p:cNvSpPr>
          <p:nvPr>
            <p:ph idx="1"/>
          </p:nvPr>
        </p:nvSpPr>
        <p:spPr>
          <a:xfrm>
            <a:off x="6096000" y="228600"/>
            <a:ext cx="3048000" cy="3429000"/>
          </a:xfrm>
        </p:spPr>
        <p:txBody>
          <a:bodyPr/>
          <a:lstStyle/>
          <a:p>
            <a:pPr marL="0" indent="0">
              <a:buNone/>
            </a:pPr>
            <a:r>
              <a:rPr lang="en-US" dirty="0" smtClean="0"/>
              <a:t>Nicholas </a:t>
            </a:r>
            <a:r>
              <a:rPr lang="en-US" dirty="0" err="1" smtClean="0"/>
              <a:t>Appert</a:t>
            </a:r>
            <a:endParaRPr lang="en-US" dirty="0" smtClean="0"/>
          </a:p>
          <a:p>
            <a:pPr marL="0" indent="0">
              <a:buNone/>
            </a:pPr>
            <a:r>
              <a:rPr lang="en-US" dirty="0"/>
              <a:t>12,000 francs, in 1809 when he submitted his method of “food in glass bottles.”</a:t>
            </a:r>
          </a:p>
          <a:p>
            <a:pPr marL="0" indent="0">
              <a:buNone/>
            </a:pPr>
            <a:endParaRPr lang="en-US" dirty="0"/>
          </a:p>
        </p:txBody>
      </p:sp>
    </p:spTree>
    <p:extLst>
      <p:ext uri="{BB962C8B-B14F-4D97-AF65-F5344CB8AC3E}">
        <p14:creationId xmlns:p14="http://schemas.microsoft.com/office/powerpoint/2010/main" val="20030535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27650"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pic>
        <p:nvPicPr>
          <p:cNvPr id="27651" name="Picture 3" descr="Medium rare 2 PK's bar and grill.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196356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28674"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pic>
        <p:nvPicPr>
          <p:cNvPr id="28675" name="Picture 3" descr="Store6_MR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136034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29698"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pic>
        <p:nvPicPr>
          <p:cNvPr id="29699" name="Picture 3" descr="medium rare.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900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472577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Content Placeholder 3" descr="IMG_047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9050"/>
            <a:ext cx="92964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614862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31746"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pic>
        <p:nvPicPr>
          <p:cNvPr id="31747" name="Picture 3" descr="Medium rare I 2.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94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771489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32770"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pic>
        <p:nvPicPr>
          <p:cNvPr id="32771" name="Content Placeholder 3" descr="IMG_3640.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063212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33794"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pic>
        <p:nvPicPr>
          <p:cNvPr id="33795" name="Picture 3" descr="Medium Rare II.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974577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endParaRPr lang="en-US">
              <a:latin typeface="Helvetica Neue Black Condensed" charset="0"/>
              <a:ea typeface="ＭＳ Ｐゴシック" charset="0"/>
              <a:cs typeface="ＭＳ Ｐゴシック" charset="0"/>
            </a:endParaRPr>
          </a:p>
        </p:txBody>
      </p:sp>
      <p:sp>
        <p:nvSpPr>
          <p:cNvPr id="36866" name="Content Placeholder 2"/>
          <p:cNvSpPr>
            <a:spLocks noGrp="1"/>
          </p:cNvSpPr>
          <p:nvPr>
            <p:ph idx="1"/>
          </p:nvPr>
        </p:nvSpPr>
        <p:spPr/>
        <p:txBody>
          <a:bodyPr/>
          <a:lstStyle/>
          <a:p>
            <a:endParaRPr lang="en-US">
              <a:latin typeface="Helvetica" charset="0"/>
              <a:ea typeface="ＭＳ Ｐゴシック" charset="0"/>
              <a:cs typeface="ＭＳ Ｐゴシック" charset="0"/>
            </a:endParaRPr>
          </a:p>
        </p:txBody>
      </p:sp>
      <p:pic>
        <p:nvPicPr>
          <p:cNvPr id="36867" name="Picture 4" descr="Screen Shot 2014-05-22 at 10.51.17 AM.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152400"/>
            <a:ext cx="5570538"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6" descr="Screen Shot 2014-05-22 at 10.52.39 AM.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47800" y="1905000"/>
            <a:ext cx="4957763"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673760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1295400" y="457200"/>
            <a:ext cx="6629400" cy="914400"/>
          </a:xfrm>
        </p:spPr>
        <p:txBody>
          <a:bodyPr/>
          <a:lstStyle/>
          <a:p>
            <a:r>
              <a:rPr lang="en-US" dirty="0">
                <a:latin typeface="Avenir Book"/>
                <a:ea typeface="ＭＳ Ｐゴシック" charset="0"/>
                <a:cs typeface="Avenir Book"/>
              </a:rPr>
              <a:t>Examples of Server Responses</a:t>
            </a:r>
          </a:p>
        </p:txBody>
      </p:sp>
      <p:sp>
        <p:nvSpPr>
          <p:cNvPr id="41987" name="TextBox 4"/>
          <p:cNvSpPr txBox="1">
            <a:spLocks noChangeArrowheads="1"/>
          </p:cNvSpPr>
          <p:nvPr/>
        </p:nvSpPr>
        <p:spPr bwMode="auto">
          <a:xfrm>
            <a:off x="720725" y="1600200"/>
            <a:ext cx="36068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800" dirty="0">
                <a:latin typeface="Avenir Book"/>
                <a:cs typeface="Avenir Book"/>
              </a:rPr>
              <a:t>“Eating medium rare burgers is perfectly fine and not a problem…" Told us a story about her sister eating barely browned beef (raw in middle) while she was pregnant and she is just fine. </a:t>
            </a:r>
          </a:p>
          <a:p>
            <a:pPr eaLnBrk="1" hangingPunct="1"/>
            <a:endParaRPr lang="en-US" sz="1800" dirty="0">
              <a:latin typeface="Avenir Book"/>
              <a:cs typeface="Avenir Book"/>
            </a:endParaRPr>
          </a:p>
        </p:txBody>
      </p:sp>
      <p:sp>
        <p:nvSpPr>
          <p:cNvPr id="41988" name="TextBox 8"/>
          <p:cNvSpPr txBox="1">
            <a:spLocks noChangeArrowheads="1"/>
          </p:cNvSpPr>
          <p:nvPr/>
        </p:nvSpPr>
        <p:spPr bwMode="auto">
          <a:xfrm>
            <a:off x="4700588" y="3984625"/>
            <a:ext cx="3605212"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800" dirty="0">
                <a:latin typeface="Avenir Book"/>
                <a:cs typeface="Avenir Book"/>
              </a:rPr>
              <a:t>“I was actually going to tell you about that- we have to remind you that there is a risk when you order undercooked food. You can still get medium rare, just need to let you know about that.”</a:t>
            </a:r>
          </a:p>
        </p:txBody>
      </p:sp>
      <p:sp>
        <p:nvSpPr>
          <p:cNvPr id="41989" name="TextBox 10"/>
          <p:cNvSpPr txBox="1">
            <a:spLocks noChangeArrowheads="1"/>
          </p:cNvSpPr>
          <p:nvPr/>
        </p:nvSpPr>
        <p:spPr bwMode="auto">
          <a:xfrm>
            <a:off x="4941888" y="2133600"/>
            <a:ext cx="275748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800" dirty="0">
                <a:latin typeface="Avenir Book"/>
                <a:cs typeface="Avenir Book"/>
              </a:rPr>
              <a:t>“Medium rare is safe. It will be cooked to about 135.”</a:t>
            </a:r>
          </a:p>
        </p:txBody>
      </p:sp>
      <p:sp>
        <p:nvSpPr>
          <p:cNvPr id="41990" name="Rectangle 2"/>
          <p:cNvSpPr>
            <a:spLocks noChangeArrowheads="1"/>
          </p:cNvSpPr>
          <p:nvPr/>
        </p:nvSpPr>
        <p:spPr bwMode="auto">
          <a:xfrm>
            <a:off x="762000" y="3886200"/>
            <a:ext cx="3482975" cy="175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dirty="0">
                <a:latin typeface="Avenir Book"/>
                <a:cs typeface="Avenir Book"/>
              </a:rPr>
              <a:t>“The ingredients used are good quality </a:t>
            </a:r>
            <a:r>
              <a:rPr lang="en-US" sz="1800" dirty="0" smtClean="0">
                <a:latin typeface="Avenir Book"/>
                <a:cs typeface="Avenir Book"/>
              </a:rPr>
              <a:t>and </a:t>
            </a:r>
            <a:r>
              <a:rPr lang="en-US" sz="1800" dirty="0">
                <a:latin typeface="Avenir Book"/>
                <a:cs typeface="Avenir Book"/>
              </a:rPr>
              <a:t>so it’s not risky…as long as the outside of the burger is cooked it is safe because that is where most of the bad bacteria is.”</a:t>
            </a:r>
          </a:p>
        </p:txBody>
      </p:sp>
      <p:grpSp>
        <p:nvGrpSpPr>
          <p:cNvPr id="20" name="Group 19"/>
          <p:cNvGrpSpPr>
            <a:grpSpLocks/>
          </p:cNvGrpSpPr>
          <p:nvPr/>
        </p:nvGrpSpPr>
        <p:grpSpPr bwMode="auto">
          <a:xfrm>
            <a:off x="5899150" y="968375"/>
            <a:ext cx="2811463" cy="1336675"/>
            <a:chOff x="5899220" y="968231"/>
            <a:chExt cx="2810998" cy="1337418"/>
          </a:xfrm>
        </p:grpSpPr>
        <p:sp>
          <p:nvSpPr>
            <p:cNvPr id="7" name="Oval Callout 6"/>
            <p:cNvSpPr/>
            <p:nvPr/>
          </p:nvSpPr>
          <p:spPr>
            <a:xfrm rot="20216645">
              <a:off x="5899220" y="968231"/>
              <a:ext cx="2810998" cy="1337418"/>
            </a:xfrm>
            <a:prstGeom prst="wedgeEllipseCallout">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2002" name="TextBox 5"/>
            <p:cNvSpPr txBox="1">
              <a:spLocks noChangeArrowheads="1"/>
            </p:cNvSpPr>
            <p:nvPr/>
          </p:nvSpPr>
          <p:spPr bwMode="auto">
            <a:xfrm rot="-1437636">
              <a:off x="6381855" y="1213620"/>
              <a:ext cx="1689119" cy="10156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2000">
                  <a:solidFill>
                    <a:srgbClr val="FF0000"/>
                  </a:solidFill>
                  <a:latin typeface="Avenir Book" charset="0"/>
                  <a:cs typeface="Avenir Book" charset="0"/>
                </a:rPr>
                <a:t>Temperature mentioned, but not safe</a:t>
              </a:r>
            </a:p>
          </p:txBody>
        </p:sp>
      </p:grpSp>
      <p:grpSp>
        <p:nvGrpSpPr>
          <p:cNvPr id="18" name="Group 17"/>
          <p:cNvGrpSpPr>
            <a:grpSpLocks/>
          </p:cNvGrpSpPr>
          <p:nvPr/>
        </p:nvGrpSpPr>
        <p:grpSpPr bwMode="auto">
          <a:xfrm>
            <a:off x="2074863" y="3441700"/>
            <a:ext cx="2767012" cy="1385888"/>
            <a:chOff x="2074350" y="3441007"/>
            <a:chExt cx="2767647" cy="1385811"/>
          </a:xfrm>
        </p:grpSpPr>
        <p:sp>
          <p:nvSpPr>
            <p:cNvPr id="14" name="Oval Callout 13"/>
            <p:cNvSpPr/>
            <p:nvPr/>
          </p:nvSpPr>
          <p:spPr>
            <a:xfrm rot="20216645">
              <a:off x="2074350" y="3441007"/>
              <a:ext cx="2767647" cy="1385811"/>
            </a:xfrm>
            <a:prstGeom prst="wedgeEllipseCallou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2000" name="TextBox 11"/>
            <p:cNvSpPr txBox="1">
              <a:spLocks noChangeArrowheads="1"/>
            </p:cNvSpPr>
            <p:nvPr/>
          </p:nvSpPr>
          <p:spPr bwMode="auto">
            <a:xfrm rot="-1437636">
              <a:off x="2498031" y="3648325"/>
              <a:ext cx="1932326" cy="10156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en-US" sz="2000">
                  <a:solidFill>
                    <a:srgbClr val="FF0000"/>
                  </a:solidFill>
                  <a:latin typeface="Avenir Book" charset="0"/>
                  <a:cs typeface="Avenir Book" charset="0"/>
                </a:rPr>
                <a:t>Incorrect information about meat </a:t>
              </a:r>
            </a:p>
          </p:txBody>
        </p:sp>
      </p:grpSp>
      <p:grpSp>
        <p:nvGrpSpPr>
          <p:cNvPr id="8" name="Group 7"/>
          <p:cNvGrpSpPr>
            <a:grpSpLocks/>
          </p:cNvGrpSpPr>
          <p:nvPr/>
        </p:nvGrpSpPr>
        <p:grpSpPr bwMode="auto">
          <a:xfrm>
            <a:off x="2703513" y="1150938"/>
            <a:ext cx="2859087" cy="1295400"/>
            <a:chOff x="2703269" y="1150312"/>
            <a:chExt cx="2859723" cy="1295876"/>
          </a:xfrm>
        </p:grpSpPr>
        <p:sp>
          <p:nvSpPr>
            <p:cNvPr id="15" name="Oval Callout 14"/>
            <p:cNvSpPr/>
            <p:nvPr/>
          </p:nvSpPr>
          <p:spPr>
            <a:xfrm rot="20216645">
              <a:off x="2703269" y="1150312"/>
              <a:ext cx="2859723" cy="1295876"/>
            </a:xfrm>
            <a:prstGeom prst="wedgeEllipseCallout">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TextBox 9"/>
            <p:cNvSpPr txBox="1"/>
            <p:nvPr/>
          </p:nvSpPr>
          <p:spPr>
            <a:xfrm rot="20162364">
              <a:off x="3035130" y="1307532"/>
              <a:ext cx="2337320" cy="101637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n-US" sz="2000" dirty="0">
                  <a:solidFill>
                    <a:srgbClr val="FF0000"/>
                  </a:solidFill>
                  <a:latin typeface="Avenir Book"/>
                  <a:cs typeface="Avenir Book"/>
                </a:rPr>
                <a:t>Assurance of safety, even for at-risk groups</a:t>
              </a:r>
            </a:p>
          </p:txBody>
        </p:sp>
      </p:grpSp>
      <p:grpSp>
        <p:nvGrpSpPr>
          <p:cNvPr id="19" name="Group 18"/>
          <p:cNvGrpSpPr>
            <a:grpSpLocks/>
          </p:cNvGrpSpPr>
          <p:nvPr/>
        </p:nvGrpSpPr>
        <p:grpSpPr bwMode="auto">
          <a:xfrm>
            <a:off x="6457950" y="2979738"/>
            <a:ext cx="2543175" cy="828675"/>
            <a:chOff x="6457208" y="2979710"/>
            <a:chExt cx="2544421" cy="829402"/>
          </a:xfrm>
        </p:grpSpPr>
        <p:sp>
          <p:nvSpPr>
            <p:cNvPr id="16" name="Oval Callout 15"/>
            <p:cNvSpPr/>
            <p:nvPr/>
          </p:nvSpPr>
          <p:spPr>
            <a:xfrm rot="20216645">
              <a:off x="6457208" y="2979710"/>
              <a:ext cx="2544421" cy="829402"/>
            </a:xfrm>
            <a:prstGeom prst="wedgeEllipseCallou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1996" name="TextBox 12"/>
            <p:cNvSpPr txBox="1">
              <a:spLocks noChangeArrowheads="1"/>
            </p:cNvSpPr>
            <p:nvPr/>
          </p:nvSpPr>
          <p:spPr bwMode="auto">
            <a:xfrm rot="-1437636">
              <a:off x="6737491" y="2991278"/>
              <a:ext cx="21532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2000">
                  <a:solidFill>
                    <a:srgbClr val="008000"/>
                  </a:solidFill>
                  <a:latin typeface="Avenir Book" charset="0"/>
                  <a:cs typeface="Avenir Book" charset="0"/>
                </a:rPr>
                <a:t>Good risk communication</a:t>
              </a:r>
            </a:p>
          </p:txBody>
        </p:sp>
      </p:grpSp>
    </p:spTree>
    <p:extLst>
      <p:ext uri="{BB962C8B-B14F-4D97-AF65-F5344CB8AC3E}">
        <p14:creationId xmlns:p14="http://schemas.microsoft.com/office/powerpoint/2010/main" val="4089826862"/>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1"/>
            <a:ext cx="9144000" cy="8111309"/>
          </a:xfrm>
          <a:prstGeom prst="rect">
            <a:avLst/>
          </a:prstGeom>
        </p:spPr>
      </p:pic>
    </p:spTree>
    <p:extLst>
      <p:ext uri="{BB962C8B-B14F-4D97-AF65-F5344CB8AC3E}">
        <p14:creationId xmlns:p14="http://schemas.microsoft.com/office/powerpoint/2010/main" val="10025909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descr="resolver.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70945"/>
            <a:ext cx="9144000" cy="6928945"/>
          </a:xfrm>
          <a:prstGeom prst="rect">
            <a:avLst/>
          </a:prstGeom>
        </p:spPr>
      </p:pic>
      <p:sp>
        <p:nvSpPr>
          <p:cNvPr id="8" name="Rectangle 7"/>
          <p:cNvSpPr/>
          <p:nvPr/>
        </p:nvSpPr>
        <p:spPr>
          <a:xfrm>
            <a:off x="3124200" y="2819400"/>
            <a:ext cx="5715000" cy="3733800"/>
          </a:xfrm>
          <a:prstGeom prst="rect">
            <a:avLst/>
          </a:prstGeom>
          <a:solidFill>
            <a:schemeClr val="accent4">
              <a:alpha val="68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3352800" y="2895600"/>
            <a:ext cx="5660135" cy="3539431"/>
          </a:xfrm>
          <a:prstGeom prst="rect">
            <a:avLst/>
          </a:prstGeom>
          <a:noFill/>
        </p:spPr>
        <p:txBody>
          <a:bodyPr wrap="square" rtlCol="0">
            <a:spAutoFit/>
          </a:bodyPr>
          <a:lstStyle/>
          <a:p>
            <a:r>
              <a:rPr lang="en-US" sz="2800" dirty="0" smtClean="0">
                <a:solidFill>
                  <a:schemeClr val="bg1"/>
                </a:solidFill>
                <a:latin typeface="System Font Thin"/>
                <a:cs typeface="Avenir Book"/>
              </a:rPr>
              <a:t>Acidic/acidified foods heat </a:t>
            </a:r>
            <a:r>
              <a:rPr lang="en-US" sz="2800" dirty="0">
                <a:solidFill>
                  <a:schemeClr val="bg1"/>
                </a:solidFill>
                <a:latin typeface="System Font Thin"/>
                <a:cs typeface="Avenir Book"/>
              </a:rPr>
              <a:t>sufficient to </a:t>
            </a:r>
            <a:r>
              <a:rPr lang="en-US" sz="2800" dirty="0" smtClean="0">
                <a:solidFill>
                  <a:schemeClr val="bg1"/>
                </a:solidFill>
                <a:latin typeface="System Font Thin"/>
                <a:cs typeface="Avenir Book"/>
              </a:rPr>
              <a:t>destroy vegetative </a:t>
            </a:r>
            <a:r>
              <a:rPr lang="en-US" sz="2800" dirty="0">
                <a:solidFill>
                  <a:schemeClr val="bg1"/>
                </a:solidFill>
                <a:latin typeface="System Font Thin"/>
                <a:cs typeface="Avenir Book"/>
              </a:rPr>
              <a:t>microorganisms </a:t>
            </a:r>
          </a:p>
          <a:p>
            <a:r>
              <a:rPr lang="en-US" sz="2800" dirty="0">
                <a:solidFill>
                  <a:schemeClr val="bg1"/>
                </a:solidFill>
                <a:latin typeface="System Font Thin"/>
                <a:cs typeface="Avenir Book"/>
              </a:rPr>
              <a:t>Foods packed into sealed, or </a:t>
            </a:r>
            <a:r>
              <a:rPr lang="en-US" sz="2800" dirty="0" smtClean="0">
                <a:solidFill>
                  <a:schemeClr val="bg1"/>
                </a:solidFill>
                <a:latin typeface="System Font Thin"/>
                <a:cs typeface="Avenir Book"/>
              </a:rPr>
              <a:t>airtight </a:t>
            </a:r>
            <a:r>
              <a:rPr lang="en-US" sz="2800" dirty="0">
                <a:solidFill>
                  <a:schemeClr val="bg1"/>
                </a:solidFill>
                <a:latin typeface="System Font Thin"/>
                <a:cs typeface="Avenir Book"/>
              </a:rPr>
              <a:t>containers</a:t>
            </a:r>
            <a:r>
              <a:rPr lang="en-US" sz="2800" dirty="0" smtClean="0">
                <a:solidFill>
                  <a:schemeClr val="bg1"/>
                </a:solidFill>
                <a:latin typeface="System Font Thin"/>
                <a:cs typeface="Avenir Book"/>
              </a:rPr>
              <a:t>.</a:t>
            </a:r>
          </a:p>
          <a:p>
            <a:r>
              <a:rPr lang="en-US" sz="2800" dirty="0" smtClean="0">
                <a:solidFill>
                  <a:schemeClr val="bg1"/>
                </a:solidFill>
                <a:latin typeface="System Font Thin"/>
                <a:cs typeface="Avenir Book"/>
              </a:rPr>
              <a:t>Low acid canned </a:t>
            </a:r>
            <a:r>
              <a:rPr lang="en-US" sz="2800" dirty="0">
                <a:solidFill>
                  <a:schemeClr val="bg1"/>
                </a:solidFill>
                <a:latin typeface="System Font Thin"/>
                <a:cs typeface="Avenir Book"/>
              </a:rPr>
              <a:t>foods are </a:t>
            </a:r>
            <a:r>
              <a:rPr lang="en-US" sz="2800" dirty="0" smtClean="0">
                <a:solidFill>
                  <a:schemeClr val="bg1"/>
                </a:solidFill>
                <a:latin typeface="System Font Thin"/>
                <a:cs typeface="Avenir Book"/>
              </a:rPr>
              <a:t>heated </a:t>
            </a:r>
            <a:r>
              <a:rPr lang="en-US" sz="2800" dirty="0">
                <a:solidFill>
                  <a:schemeClr val="bg1"/>
                </a:solidFill>
                <a:latin typeface="System Font Thin"/>
                <a:cs typeface="Avenir Book"/>
              </a:rPr>
              <a:t>under </a:t>
            </a:r>
            <a:r>
              <a:rPr lang="en-US" sz="2800" dirty="0" smtClean="0">
                <a:solidFill>
                  <a:schemeClr val="bg1"/>
                </a:solidFill>
                <a:latin typeface="System Font Thin"/>
                <a:cs typeface="Avenir Book"/>
              </a:rPr>
              <a:t>pressure </a:t>
            </a:r>
            <a:r>
              <a:rPr lang="en-US" sz="2800" dirty="0">
                <a:solidFill>
                  <a:schemeClr val="bg1"/>
                </a:solidFill>
                <a:latin typeface="System Font Thin"/>
                <a:cs typeface="Avenir Book"/>
              </a:rPr>
              <a:t>at temperatures of 240-250°F (116-121°C).</a:t>
            </a:r>
          </a:p>
        </p:txBody>
      </p:sp>
    </p:spTree>
    <p:extLst>
      <p:ext uri="{BB962C8B-B14F-4D97-AF65-F5344CB8AC3E}">
        <p14:creationId xmlns:p14="http://schemas.microsoft.com/office/powerpoint/2010/main" val="370348066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viewer (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04"/>
            <a:ext cx="10515600" cy="6853696"/>
          </a:xfrm>
          <a:prstGeom prst="rect">
            <a:avLst/>
          </a:prstGeom>
        </p:spPr>
      </p:pic>
      <p:sp>
        <p:nvSpPr>
          <p:cNvPr id="3" name="Content Placeholder 2"/>
          <p:cNvSpPr>
            <a:spLocks noGrp="1"/>
          </p:cNvSpPr>
          <p:nvPr>
            <p:ph idx="1"/>
          </p:nvPr>
        </p:nvSpPr>
        <p:spPr>
          <a:xfrm>
            <a:off x="3657600" y="1524000"/>
            <a:ext cx="5715000" cy="3429000"/>
          </a:xfrm>
        </p:spPr>
        <p:txBody>
          <a:bodyPr/>
          <a:lstStyle/>
          <a:p>
            <a:pPr marL="0" indent="0">
              <a:buNone/>
            </a:pPr>
            <a:r>
              <a:rPr lang="en-US" dirty="0">
                <a:solidFill>
                  <a:srgbClr val="FFFFFF"/>
                </a:solidFill>
              </a:rPr>
              <a:t>“No one should rely on third-party audits to </a:t>
            </a:r>
            <a:r>
              <a:rPr lang="en-US" dirty="0" smtClean="0">
                <a:solidFill>
                  <a:srgbClr val="FFFFFF"/>
                </a:solidFill>
              </a:rPr>
              <a:t>ensure </a:t>
            </a:r>
            <a:r>
              <a:rPr lang="en-US" dirty="0">
                <a:solidFill>
                  <a:srgbClr val="FFFFFF"/>
                </a:solidFill>
              </a:rPr>
              <a:t>food safety.</a:t>
            </a:r>
            <a:r>
              <a:rPr lang="en-US" dirty="0" smtClean="0">
                <a:solidFill>
                  <a:srgbClr val="FFFFFF"/>
                </a:solidFill>
              </a:rPr>
              <a:t>”</a:t>
            </a:r>
          </a:p>
          <a:p>
            <a:endParaRPr lang="en-US" dirty="0">
              <a:solidFill>
                <a:srgbClr val="FFFFFF"/>
              </a:solidFill>
            </a:endParaRPr>
          </a:p>
          <a:p>
            <a:pPr marL="0" indent="0">
              <a:buNone/>
            </a:pPr>
            <a:r>
              <a:rPr lang="en-US" i="1" dirty="0">
                <a:solidFill>
                  <a:srgbClr val="FFFFFF"/>
                </a:solidFill>
              </a:rPr>
              <a:t>– Will Daniels, food safety, Earthbound Farm</a:t>
            </a:r>
          </a:p>
          <a:p>
            <a:endParaRPr lang="en-US" dirty="0">
              <a:solidFill>
                <a:srgbClr val="FFFFFF"/>
              </a:solidFill>
            </a:endParaRPr>
          </a:p>
          <a:p>
            <a:endParaRPr lang="en-US" dirty="0">
              <a:solidFill>
                <a:srgbClr val="FFFFFF"/>
              </a:solidFill>
            </a:endParaRPr>
          </a:p>
        </p:txBody>
      </p:sp>
    </p:spTree>
    <p:extLst>
      <p:ext uri="{BB962C8B-B14F-4D97-AF65-F5344CB8AC3E}">
        <p14:creationId xmlns:p14="http://schemas.microsoft.com/office/powerpoint/2010/main" val="201569773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eb_shutterstock_5989367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1532" cy="6858000"/>
          </a:xfrm>
          <a:prstGeom prst="rect">
            <a:avLst/>
          </a:prstGeom>
        </p:spPr>
      </p:pic>
      <p:sp>
        <p:nvSpPr>
          <p:cNvPr id="3" name="Content Placeholder 2"/>
          <p:cNvSpPr>
            <a:spLocks noGrp="1"/>
          </p:cNvSpPr>
          <p:nvPr>
            <p:ph idx="1"/>
          </p:nvPr>
        </p:nvSpPr>
        <p:spPr>
          <a:xfrm>
            <a:off x="152400" y="152400"/>
            <a:ext cx="3352800" cy="3429000"/>
          </a:xfrm>
        </p:spPr>
        <p:txBody>
          <a:bodyPr/>
          <a:lstStyle/>
          <a:p>
            <a:pPr marL="0" indent="0">
              <a:spcAft>
                <a:spcPts val="600"/>
              </a:spcAft>
              <a:buNone/>
            </a:pPr>
            <a:r>
              <a:rPr lang="en-US" sz="2400" dirty="0" smtClean="0">
                <a:latin typeface="Avenir Book"/>
                <a:cs typeface="Avenir Book"/>
              </a:rPr>
              <a:t>What do they do?</a:t>
            </a:r>
          </a:p>
          <a:p>
            <a:pPr marL="0" indent="0">
              <a:spcAft>
                <a:spcPts val="600"/>
              </a:spcAft>
              <a:buNone/>
            </a:pPr>
            <a:r>
              <a:rPr lang="en-US" sz="2400" dirty="0" smtClean="0">
                <a:latin typeface="Avenir Book"/>
                <a:cs typeface="Avenir Book"/>
              </a:rPr>
              <a:t>How do they do it?</a:t>
            </a:r>
          </a:p>
          <a:p>
            <a:pPr marL="0" indent="0">
              <a:spcAft>
                <a:spcPts val="600"/>
              </a:spcAft>
              <a:buNone/>
            </a:pPr>
            <a:r>
              <a:rPr lang="en-US" sz="2400" dirty="0" smtClean="0">
                <a:latin typeface="Avenir Book"/>
                <a:cs typeface="Avenir Book"/>
              </a:rPr>
              <a:t>What do they value?</a:t>
            </a:r>
          </a:p>
          <a:p>
            <a:pPr marL="0" indent="0">
              <a:spcAft>
                <a:spcPts val="600"/>
              </a:spcAft>
              <a:buNone/>
            </a:pPr>
            <a:r>
              <a:rPr lang="en-US" sz="2400" dirty="0" smtClean="0">
                <a:latin typeface="Avenir Book"/>
                <a:cs typeface="Avenir Book"/>
              </a:rPr>
              <a:t>Take experts to visit</a:t>
            </a:r>
          </a:p>
        </p:txBody>
      </p:sp>
      <p:sp>
        <p:nvSpPr>
          <p:cNvPr id="5" name="Content Placeholder 2"/>
          <p:cNvSpPr txBox="1">
            <a:spLocks/>
          </p:cNvSpPr>
          <p:nvPr/>
        </p:nvSpPr>
        <p:spPr bwMode="auto">
          <a:xfrm>
            <a:off x="1828800" y="5410200"/>
            <a:ext cx="8153400" cy="207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Avenir Book"/>
                <a:ea typeface="ＭＳ Ｐゴシック" charset="-128"/>
                <a:cs typeface="Avenir Book"/>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buFont typeface="Times" charset="0"/>
              <a:buNone/>
            </a:pPr>
            <a:r>
              <a:rPr lang="en-US" dirty="0" smtClean="0"/>
              <a:t>Audit? Sure, but do something with it</a:t>
            </a:r>
            <a:endParaRPr lang="en-US" dirty="0"/>
          </a:p>
        </p:txBody>
      </p:sp>
      <p:sp>
        <p:nvSpPr>
          <p:cNvPr id="6" name="Content Placeholder 2"/>
          <p:cNvSpPr txBox="1">
            <a:spLocks/>
          </p:cNvSpPr>
          <p:nvPr/>
        </p:nvSpPr>
        <p:spPr bwMode="auto">
          <a:xfrm>
            <a:off x="6858000" y="228600"/>
            <a:ext cx="2286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Avenir Book"/>
                <a:ea typeface="ＭＳ Ｐゴシック" charset="-128"/>
                <a:cs typeface="Avenir Book"/>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spcAft>
                <a:spcPts val="600"/>
              </a:spcAft>
              <a:buFont typeface="Times" charset="0"/>
              <a:buNone/>
            </a:pPr>
            <a:r>
              <a:rPr lang="en-US" sz="2400" dirty="0" smtClean="0"/>
              <a:t>Provide buyers with more than generics</a:t>
            </a:r>
          </a:p>
          <a:p>
            <a:pPr marL="0" indent="0">
              <a:spcAft>
                <a:spcPts val="600"/>
              </a:spcAft>
              <a:buFont typeface="Times" charset="0"/>
              <a:buNone/>
            </a:pPr>
            <a:r>
              <a:rPr lang="en-US" sz="2400" dirty="0"/>
              <a:t>B</a:t>
            </a:r>
            <a:r>
              <a:rPr lang="en-US" sz="2400" dirty="0" smtClean="0"/>
              <a:t>e familiar with specific risks/stay up to date on literature</a:t>
            </a:r>
          </a:p>
        </p:txBody>
      </p:sp>
    </p:spTree>
    <p:extLst>
      <p:ext uri="{BB962C8B-B14F-4D97-AF65-F5344CB8AC3E}">
        <p14:creationId xmlns:p14="http://schemas.microsoft.com/office/powerpoint/2010/main" val="60999694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Random-data-plus-trend-r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220711" cy="6858000"/>
          </a:xfrm>
          <a:prstGeom prst="rect">
            <a:avLst/>
          </a:prstGeom>
        </p:spPr>
      </p:pic>
    </p:spTree>
    <p:extLst>
      <p:ext uri="{BB962C8B-B14F-4D97-AF65-F5344CB8AC3E}">
        <p14:creationId xmlns:p14="http://schemas.microsoft.com/office/powerpoint/2010/main" val="32862031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10849902_719581291471357_3442145704847569295_n1-300x300-300x3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0"/>
            <a:ext cx="7162800" cy="7162800"/>
          </a:xfrm>
          <a:prstGeom prst="rect">
            <a:avLst/>
          </a:prstGeom>
        </p:spPr>
      </p:pic>
    </p:spTree>
    <p:extLst>
      <p:ext uri="{BB962C8B-B14F-4D97-AF65-F5344CB8AC3E}">
        <p14:creationId xmlns:p14="http://schemas.microsoft.com/office/powerpoint/2010/main" val="3202350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6"/>
          <p:cNvSpPr>
            <a:spLocks noGrp="1"/>
          </p:cNvSpPr>
          <p:nvPr>
            <p:ph type="title"/>
          </p:nvPr>
        </p:nvSpPr>
        <p:spPr/>
        <p:txBody>
          <a:bodyPr/>
          <a:lstStyle/>
          <a:p>
            <a:r>
              <a:rPr lang="en-US">
                <a:latin typeface="Helvetica Neue Black Condensed" charset="0"/>
                <a:ea typeface="ＭＳ Ｐゴシック" charset="0"/>
                <a:cs typeface="ＭＳ Ｐゴシック" charset="0"/>
              </a:rPr>
              <a:t>Myth: Our food safety issues would be fixed if…</a:t>
            </a:r>
          </a:p>
        </p:txBody>
      </p:sp>
      <p:sp>
        <p:nvSpPr>
          <p:cNvPr id="17410" name="Content Placeholder 7"/>
          <p:cNvSpPr>
            <a:spLocks noGrp="1"/>
          </p:cNvSpPr>
          <p:nvPr>
            <p:ph idx="1"/>
          </p:nvPr>
        </p:nvSpPr>
        <p:spPr/>
        <p:txBody>
          <a:bodyPr/>
          <a:lstStyle/>
          <a:p>
            <a:r>
              <a:rPr lang="en-US" dirty="0">
                <a:latin typeface="Avenir Book" charset="0"/>
                <a:ea typeface="ＭＳ Ｐゴシック" charset="0"/>
                <a:cs typeface="Avenir Book" charset="0"/>
              </a:rPr>
              <a:t>We just had more education</a:t>
            </a:r>
          </a:p>
        </p:txBody>
      </p:sp>
      <p:pic>
        <p:nvPicPr>
          <p:cNvPr id="33795"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10502861" cy="6858000"/>
          </a:xfrm>
          <a:prstGeom prst="rect">
            <a:avLst/>
          </a:prstGeom>
          <a:noFill/>
          <a:ln w="9525">
            <a:solidFill>
              <a:srgbClr val="000000"/>
            </a:solidFill>
            <a:miter lim="800000"/>
            <a:headEnd/>
            <a:tailEnd/>
          </a:ln>
          <a:effectLst>
            <a:outerShdw blurRad="76200" dir="13500000" sy="23000" kx="1200000" algn="br" rotWithShape="0">
              <a:prstClr val="black">
                <a:alpha val="20000"/>
              </a:prstClr>
            </a:outerShdw>
          </a:effectLst>
          <a:extLst/>
        </p:spPr>
      </p:pic>
    </p:spTree>
    <p:extLst>
      <p:ext uri="{BB962C8B-B14F-4D97-AF65-F5344CB8AC3E}">
        <p14:creationId xmlns:p14="http://schemas.microsoft.com/office/powerpoint/2010/main" val="19513966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o-MC-HAMMER-BIRTHDAY-facebook.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9611211" cy="6858000"/>
          </a:xfrm>
          <a:prstGeom prst="rect">
            <a:avLst/>
          </a:prstGeom>
        </p:spPr>
      </p:pic>
      <p:sp>
        <p:nvSpPr>
          <p:cNvPr id="5" name="Content Placeholder 2"/>
          <p:cNvSpPr txBox="1">
            <a:spLocks/>
          </p:cNvSpPr>
          <p:nvPr/>
        </p:nvSpPr>
        <p:spPr bwMode="auto">
          <a:xfrm>
            <a:off x="0" y="0"/>
            <a:ext cx="4724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Avenir Book"/>
                <a:ea typeface="ＭＳ Ｐゴシック" charset="-128"/>
                <a:cs typeface="Avenir Book"/>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buFont typeface="Times" charset="0"/>
              <a:buNone/>
            </a:pPr>
            <a:r>
              <a:rPr lang="en-US" dirty="0" smtClean="0">
                <a:solidFill>
                  <a:srgbClr val="FFFFFF"/>
                </a:solidFill>
              </a:rPr>
              <a:t>Assuming there are folks whose behavior you’re trying to change, do they see you as legit(</a:t>
            </a:r>
            <a:r>
              <a:rPr lang="en-US" dirty="0" err="1">
                <a:solidFill>
                  <a:srgbClr val="FFFFFF"/>
                </a:solidFill>
              </a:rPr>
              <a:t>i</a:t>
            </a:r>
            <a:r>
              <a:rPr lang="en-US" dirty="0" err="1" smtClean="0">
                <a:solidFill>
                  <a:srgbClr val="FFFFFF"/>
                </a:solidFill>
              </a:rPr>
              <a:t>mite</a:t>
            </a:r>
            <a:r>
              <a:rPr lang="en-US" dirty="0" smtClean="0">
                <a:solidFill>
                  <a:srgbClr val="FFFFFF"/>
                </a:solidFill>
              </a:rPr>
              <a:t>) </a:t>
            </a:r>
          </a:p>
        </p:txBody>
      </p:sp>
    </p:spTree>
    <p:extLst>
      <p:ext uri="{BB962C8B-B14F-4D97-AF65-F5344CB8AC3E}">
        <p14:creationId xmlns:p14="http://schemas.microsoft.com/office/powerpoint/2010/main" val="1570392747"/>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286000" y="0"/>
            <a:ext cx="16459200" cy="6858000"/>
          </a:xfrm>
        </p:spPr>
      </p:pic>
      <p:sp>
        <p:nvSpPr>
          <p:cNvPr id="7" name="Content Placeholder 2"/>
          <p:cNvSpPr txBox="1">
            <a:spLocks/>
          </p:cNvSpPr>
          <p:nvPr/>
        </p:nvSpPr>
        <p:spPr bwMode="auto">
          <a:xfrm>
            <a:off x="0" y="381000"/>
            <a:ext cx="4724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Avenir Book"/>
                <a:ea typeface="ＭＳ Ｐゴシック" charset="-128"/>
                <a:cs typeface="Avenir Book"/>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buNone/>
            </a:pPr>
            <a:r>
              <a:rPr lang="en-US" dirty="0">
                <a:solidFill>
                  <a:srgbClr val="FFFFFF"/>
                </a:solidFill>
              </a:rPr>
              <a:t>“Legitimacy is based on three things</a:t>
            </a:r>
            <a:r>
              <a:rPr lang="en-US" dirty="0" smtClean="0">
                <a:solidFill>
                  <a:srgbClr val="FFFFFF"/>
                </a:solidFill>
              </a:rPr>
              <a:t>:</a:t>
            </a:r>
          </a:p>
          <a:p>
            <a:pPr marL="0" indent="0">
              <a:buNone/>
            </a:pPr>
            <a:endParaRPr lang="en-US" dirty="0">
              <a:solidFill>
                <a:srgbClr val="FFFFFF"/>
              </a:solidFill>
            </a:endParaRPr>
          </a:p>
          <a:p>
            <a:pPr marL="0" indent="0">
              <a:buNone/>
            </a:pPr>
            <a:r>
              <a:rPr lang="en-US" sz="2400" dirty="0">
                <a:solidFill>
                  <a:srgbClr val="FFFFFF"/>
                </a:solidFill>
              </a:rPr>
              <a:t>(1) The people who are asked to obey authority have to feel like they have a voice - if they speak up, they will be heard</a:t>
            </a:r>
            <a:r>
              <a:rPr lang="en-US" sz="2400" dirty="0" smtClean="0">
                <a:solidFill>
                  <a:srgbClr val="FFFFFF"/>
                </a:solidFill>
              </a:rPr>
              <a:t>;</a:t>
            </a:r>
            <a:endParaRPr lang="en-US" sz="2400" dirty="0">
              <a:solidFill>
                <a:srgbClr val="FFFFFF"/>
              </a:solidFill>
            </a:endParaRPr>
          </a:p>
          <a:p>
            <a:pPr marL="0" indent="0">
              <a:buNone/>
            </a:pPr>
            <a:endParaRPr lang="en-US" sz="2400" dirty="0" smtClean="0">
              <a:solidFill>
                <a:srgbClr val="FFFFFF"/>
              </a:solidFill>
            </a:endParaRPr>
          </a:p>
          <a:p>
            <a:pPr marL="0" indent="0">
              <a:buNone/>
            </a:pPr>
            <a:r>
              <a:rPr lang="en-US" sz="2400" dirty="0" smtClean="0">
                <a:solidFill>
                  <a:srgbClr val="FFFFFF"/>
                </a:solidFill>
              </a:rPr>
              <a:t>(</a:t>
            </a:r>
            <a:r>
              <a:rPr lang="en-US" sz="2400" dirty="0">
                <a:solidFill>
                  <a:srgbClr val="FFFFFF"/>
                </a:solidFill>
              </a:rPr>
              <a:t>2) The law has to be predictable</a:t>
            </a:r>
            <a:r>
              <a:rPr lang="en-US" sz="2400" dirty="0" smtClean="0">
                <a:solidFill>
                  <a:srgbClr val="FFFFFF"/>
                </a:solidFill>
              </a:rPr>
              <a:t>;</a:t>
            </a:r>
            <a:endParaRPr lang="en-US" sz="2400" dirty="0">
              <a:solidFill>
                <a:srgbClr val="FFFFFF"/>
              </a:solidFill>
            </a:endParaRPr>
          </a:p>
          <a:p>
            <a:pPr marL="0" indent="0">
              <a:buNone/>
            </a:pPr>
            <a:endParaRPr lang="en-US" sz="2400" dirty="0" smtClean="0">
              <a:solidFill>
                <a:srgbClr val="FFFFFF"/>
              </a:solidFill>
            </a:endParaRPr>
          </a:p>
          <a:p>
            <a:pPr marL="0" indent="0">
              <a:buNone/>
            </a:pPr>
            <a:r>
              <a:rPr lang="en-US" sz="2400" dirty="0" smtClean="0">
                <a:solidFill>
                  <a:srgbClr val="FFFFFF"/>
                </a:solidFill>
              </a:rPr>
              <a:t>(</a:t>
            </a:r>
            <a:r>
              <a:rPr lang="en-US" sz="2400" dirty="0">
                <a:solidFill>
                  <a:srgbClr val="FFFFFF"/>
                </a:solidFill>
              </a:rPr>
              <a:t>3) The authority has to be fair. It can’t treat one group differently from another.”</a:t>
            </a:r>
            <a:endParaRPr lang="en-US" sz="2400" dirty="0" smtClean="0">
              <a:solidFill>
                <a:srgbClr val="FFFFFF"/>
              </a:solidFill>
            </a:endParaRPr>
          </a:p>
        </p:txBody>
      </p:sp>
    </p:spTree>
    <p:extLst>
      <p:ext uri="{BB962C8B-B14F-4D97-AF65-F5344CB8AC3E}">
        <p14:creationId xmlns:p14="http://schemas.microsoft.com/office/powerpoint/2010/main" val="92606133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3.jpe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5800" y="12470"/>
            <a:ext cx="10286999" cy="6845530"/>
          </a:xfrm>
          <a:prstGeom prst="rect">
            <a:avLst/>
          </a:prstGeom>
        </p:spPr>
      </p:pic>
      <p:sp>
        <p:nvSpPr>
          <p:cNvPr id="3" name="Content Placeholder 2"/>
          <p:cNvSpPr>
            <a:spLocks noGrp="1"/>
          </p:cNvSpPr>
          <p:nvPr>
            <p:ph idx="1"/>
          </p:nvPr>
        </p:nvSpPr>
        <p:spPr>
          <a:xfrm>
            <a:off x="931333" y="228600"/>
            <a:ext cx="8229600" cy="3158067"/>
          </a:xfrm>
        </p:spPr>
        <p:txBody>
          <a:bodyPr/>
          <a:lstStyle/>
          <a:p>
            <a:pPr marL="0" indent="0">
              <a:buNone/>
            </a:pPr>
            <a:r>
              <a:rPr lang="en-US" dirty="0" smtClean="0"/>
              <a:t>Food safety culture is more than training</a:t>
            </a:r>
          </a:p>
          <a:p>
            <a:pPr marL="0" indent="0">
              <a:buNone/>
            </a:pPr>
            <a:r>
              <a:rPr lang="en-US" dirty="0" smtClean="0"/>
              <a:t>Know the past, learn from other’s experiences</a:t>
            </a:r>
          </a:p>
          <a:p>
            <a:pPr marL="0" indent="0">
              <a:buNone/>
            </a:pPr>
            <a:r>
              <a:rPr lang="en-US" dirty="0" smtClean="0"/>
              <a:t>Tell consumers more – they want it</a:t>
            </a:r>
          </a:p>
          <a:p>
            <a:pPr marL="0" indent="0">
              <a:buNone/>
            </a:pPr>
            <a:r>
              <a:rPr lang="en-US" dirty="0" smtClean="0"/>
              <a:t>Be legitimate</a:t>
            </a:r>
          </a:p>
          <a:p>
            <a:pPr marL="0" indent="0">
              <a:buNone/>
            </a:pPr>
            <a:r>
              <a:rPr lang="en-US" dirty="0" smtClean="0"/>
              <a:t>Focus on behavior (staff and consumers)</a:t>
            </a:r>
            <a:endParaRPr lang="en-US" dirty="0"/>
          </a:p>
        </p:txBody>
      </p:sp>
    </p:spTree>
    <p:extLst>
      <p:ext uri="{BB962C8B-B14F-4D97-AF65-F5344CB8AC3E}">
        <p14:creationId xmlns:p14="http://schemas.microsoft.com/office/powerpoint/2010/main" val="28683715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iStock_000009340175Medium-750x400.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0160"/>
            <a:ext cx="12877800" cy="6868160"/>
          </a:xfrm>
          <a:prstGeom prst="rect">
            <a:avLst/>
          </a:prstGeom>
        </p:spPr>
      </p:pic>
      <p:sp>
        <p:nvSpPr>
          <p:cNvPr id="6" name="Rectangle 5"/>
          <p:cNvSpPr/>
          <p:nvPr/>
        </p:nvSpPr>
        <p:spPr>
          <a:xfrm>
            <a:off x="893065" y="1752600"/>
            <a:ext cx="6117335" cy="4953000"/>
          </a:xfrm>
          <a:prstGeom prst="rect">
            <a:avLst/>
          </a:prstGeom>
          <a:solidFill>
            <a:schemeClr val="tx1">
              <a:lumMod val="65000"/>
              <a:lumOff val="35000"/>
              <a:alpha val="68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914400" y="1905000"/>
            <a:ext cx="5736335" cy="4753097"/>
          </a:xfrm>
          <a:prstGeom prst="rect">
            <a:avLst/>
          </a:prstGeom>
          <a:noFill/>
        </p:spPr>
        <p:txBody>
          <a:bodyPr wrap="square" rtlCol="0">
            <a:spAutoFit/>
          </a:bodyPr>
          <a:lstStyle/>
          <a:p>
            <a:pPr eaLnBrk="1" hangingPunct="1">
              <a:lnSpc>
                <a:spcPct val="90000"/>
              </a:lnSpc>
            </a:pPr>
            <a:r>
              <a:rPr lang="en-US" sz="2800" dirty="0">
                <a:solidFill>
                  <a:srgbClr val="FFFFFF"/>
                </a:solidFill>
                <a:latin typeface="System Font Thin"/>
                <a:ea typeface="MS PGothic" charset="0"/>
                <a:cs typeface="Avenir Book"/>
              </a:rPr>
              <a:t>Majority of home canners have reported not following science-based home preservation </a:t>
            </a:r>
            <a:r>
              <a:rPr lang="en-US" sz="2800" dirty="0" smtClean="0">
                <a:solidFill>
                  <a:srgbClr val="FFFFFF"/>
                </a:solidFill>
                <a:latin typeface="System Font Thin"/>
                <a:ea typeface="MS PGothic" charset="0"/>
                <a:cs typeface="Avenir Book"/>
              </a:rPr>
              <a:t>methods</a:t>
            </a:r>
          </a:p>
          <a:p>
            <a:pPr eaLnBrk="1" hangingPunct="1">
              <a:lnSpc>
                <a:spcPct val="90000"/>
              </a:lnSpc>
            </a:pPr>
            <a:endParaRPr lang="en-US" sz="2800" dirty="0">
              <a:solidFill>
                <a:srgbClr val="FFFFFF"/>
              </a:solidFill>
              <a:latin typeface="System Font Thin"/>
              <a:ea typeface="MS PGothic" charset="0"/>
              <a:cs typeface="Avenir Book"/>
            </a:endParaRPr>
          </a:p>
          <a:p>
            <a:pPr eaLnBrk="1" hangingPunct="1">
              <a:lnSpc>
                <a:spcPct val="90000"/>
              </a:lnSpc>
            </a:pPr>
            <a:r>
              <a:rPr lang="en-US" sz="2800" dirty="0">
                <a:solidFill>
                  <a:srgbClr val="FFFFFF"/>
                </a:solidFill>
                <a:latin typeface="System Font Thin"/>
                <a:ea typeface="MS PGothic" charset="0"/>
                <a:cs typeface="Avenir Book"/>
              </a:rPr>
              <a:t>Receive much of their home preservation information through friends and family </a:t>
            </a:r>
          </a:p>
          <a:p>
            <a:pPr eaLnBrk="1" hangingPunct="1">
              <a:lnSpc>
                <a:spcPct val="90000"/>
              </a:lnSpc>
            </a:pPr>
            <a:endParaRPr lang="en-US" sz="2800" dirty="0" smtClean="0">
              <a:solidFill>
                <a:srgbClr val="FFFFFF"/>
              </a:solidFill>
              <a:latin typeface="System Font Thin"/>
              <a:ea typeface="MS PGothic" charset="0"/>
              <a:cs typeface="Avenir Book"/>
            </a:endParaRPr>
          </a:p>
          <a:p>
            <a:pPr eaLnBrk="1" hangingPunct="1">
              <a:lnSpc>
                <a:spcPct val="90000"/>
              </a:lnSpc>
            </a:pPr>
            <a:r>
              <a:rPr lang="en-US" sz="2800" dirty="0" smtClean="0">
                <a:solidFill>
                  <a:srgbClr val="FFFFFF"/>
                </a:solidFill>
                <a:latin typeface="System Font Thin"/>
                <a:ea typeface="MS PGothic" charset="0"/>
                <a:cs typeface="Avenir Book"/>
              </a:rPr>
              <a:t>Only </a:t>
            </a:r>
            <a:r>
              <a:rPr lang="en-US" sz="2800" dirty="0">
                <a:solidFill>
                  <a:srgbClr val="FFFFFF"/>
                </a:solidFill>
                <a:latin typeface="System Font Thin"/>
                <a:ea typeface="MS PGothic" charset="0"/>
                <a:cs typeface="Avenir Book"/>
              </a:rPr>
              <a:t>45% of respondents thought that home canned foods could be spoiled without obvious signs of spoilage </a:t>
            </a:r>
          </a:p>
        </p:txBody>
      </p:sp>
    </p:spTree>
    <p:extLst>
      <p:ext uri="{BB962C8B-B14F-4D97-AF65-F5344CB8AC3E}">
        <p14:creationId xmlns:p14="http://schemas.microsoft.com/office/powerpoint/2010/main" val="364613797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9144000" cy="6858000"/>
          </a:xfrm>
          <a:prstGeom prst="rect">
            <a:avLst/>
          </a:prstGeom>
        </p:spPr>
      </p:pic>
      <p:sp>
        <p:nvSpPr>
          <p:cNvPr id="5" name="Rectangle 4"/>
          <p:cNvSpPr/>
          <p:nvPr/>
        </p:nvSpPr>
        <p:spPr>
          <a:xfrm>
            <a:off x="3505200" y="2590800"/>
            <a:ext cx="5060705" cy="3194613"/>
          </a:xfrm>
          <a:prstGeom prst="rect">
            <a:avLst/>
          </a:prstGeom>
          <a:solidFill>
            <a:schemeClr val="bg2">
              <a:alpha val="68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3505200" y="2647702"/>
            <a:ext cx="4724400" cy="3524498"/>
          </a:xfrm>
          <a:prstGeom prst="rect">
            <a:avLst/>
          </a:prstGeom>
          <a:noFill/>
        </p:spPr>
        <p:txBody>
          <a:bodyPr wrap="square" rtlCol="0">
            <a:spAutoFit/>
          </a:bodyPr>
          <a:lstStyle/>
          <a:p>
            <a:r>
              <a:rPr lang="en-US" sz="3200" dirty="0" smtClean="0">
                <a:solidFill>
                  <a:schemeClr val="bg1"/>
                </a:solidFill>
                <a:latin typeface="System Font Thin"/>
                <a:cs typeface="Avenir Book"/>
              </a:rPr>
              <a:t>2012 CDC surveillance</a:t>
            </a:r>
          </a:p>
          <a:p>
            <a:r>
              <a:rPr lang="en-US" sz="3200" dirty="0" smtClean="0">
                <a:solidFill>
                  <a:schemeClr val="bg1"/>
                </a:solidFill>
                <a:latin typeface="System Font Thin"/>
                <a:cs typeface="Avenir Book"/>
              </a:rPr>
              <a:t>160 cases</a:t>
            </a:r>
          </a:p>
          <a:p>
            <a:r>
              <a:rPr lang="en-US" sz="3200" dirty="0" smtClean="0">
                <a:solidFill>
                  <a:schemeClr val="bg1"/>
                </a:solidFill>
                <a:latin typeface="System Font Thin"/>
                <a:cs typeface="Avenir Book"/>
              </a:rPr>
              <a:t>25 cases foodborne</a:t>
            </a:r>
          </a:p>
          <a:p>
            <a:r>
              <a:rPr lang="en-US" sz="3200" dirty="0" smtClean="0">
                <a:solidFill>
                  <a:schemeClr val="bg1"/>
                </a:solidFill>
                <a:latin typeface="System Font Thin"/>
                <a:cs typeface="Avenir Book"/>
              </a:rPr>
              <a:t>12 were linked to 2 </a:t>
            </a:r>
            <a:r>
              <a:rPr lang="en-US" sz="3200" dirty="0" err="1" smtClean="0">
                <a:solidFill>
                  <a:schemeClr val="bg1"/>
                </a:solidFill>
                <a:latin typeface="System Font Thin"/>
                <a:cs typeface="Avenir Book"/>
              </a:rPr>
              <a:t>pruno</a:t>
            </a:r>
            <a:r>
              <a:rPr lang="en-US" sz="3200" dirty="0" smtClean="0">
                <a:solidFill>
                  <a:schemeClr val="bg1"/>
                </a:solidFill>
                <a:latin typeface="System Font Thin"/>
                <a:cs typeface="Avenir Book"/>
              </a:rPr>
              <a:t> outbreaks </a:t>
            </a:r>
          </a:p>
          <a:p>
            <a:endParaRPr lang="en-US" sz="3200" dirty="0" smtClean="0">
              <a:solidFill>
                <a:schemeClr val="bg1"/>
              </a:solidFill>
              <a:latin typeface="System Font Thin"/>
              <a:cs typeface="Avenir Book"/>
            </a:endParaRPr>
          </a:p>
          <a:p>
            <a:endParaRPr lang="en-US" sz="3200" dirty="0" smtClean="0">
              <a:solidFill>
                <a:schemeClr val="bg1"/>
              </a:solidFill>
              <a:latin typeface="System Font Thin"/>
              <a:cs typeface="Avenir Book"/>
            </a:endParaRPr>
          </a:p>
        </p:txBody>
      </p:sp>
    </p:spTree>
    <p:extLst>
      <p:ext uri="{BB962C8B-B14F-4D97-AF65-F5344CB8AC3E}">
        <p14:creationId xmlns:p14="http://schemas.microsoft.com/office/powerpoint/2010/main" val="31008464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cannedpotatoes2009.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605042" cy="6858000"/>
          </a:xfrm>
          <a:prstGeom prst="rect">
            <a:avLst/>
          </a:prstGeom>
        </p:spPr>
      </p:pic>
      <p:sp>
        <p:nvSpPr>
          <p:cNvPr id="6" name="Rectangle 5"/>
          <p:cNvSpPr/>
          <p:nvPr/>
        </p:nvSpPr>
        <p:spPr>
          <a:xfrm>
            <a:off x="893065" y="2626482"/>
            <a:ext cx="5060705" cy="3194613"/>
          </a:xfrm>
          <a:prstGeom prst="rect">
            <a:avLst/>
          </a:prstGeom>
          <a:solidFill>
            <a:schemeClr val="tx2">
              <a:alpha val="68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914400" y="2590800"/>
            <a:ext cx="5219473" cy="3046988"/>
          </a:xfrm>
          <a:prstGeom prst="rect">
            <a:avLst/>
          </a:prstGeom>
          <a:noFill/>
        </p:spPr>
        <p:txBody>
          <a:bodyPr wrap="square" rtlCol="0">
            <a:spAutoFit/>
          </a:bodyPr>
          <a:lstStyle/>
          <a:p>
            <a:r>
              <a:rPr lang="en-US" sz="3200" i="1" dirty="0" smtClean="0">
                <a:solidFill>
                  <a:schemeClr val="bg1"/>
                </a:solidFill>
                <a:latin typeface="System Font Thin"/>
                <a:cs typeface="Avenir Book"/>
              </a:rPr>
              <a:t>Clostridium </a:t>
            </a:r>
            <a:r>
              <a:rPr lang="en-US" sz="3200" i="1" dirty="0" err="1" smtClean="0">
                <a:solidFill>
                  <a:schemeClr val="bg1"/>
                </a:solidFill>
                <a:latin typeface="System Font Thin"/>
                <a:cs typeface="Avenir Book"/>
              </a:rPr>
              <a:t>botulinum</a:t>
            </a:r>
            <a:endParaRPr lang="en-US" sz="3200" i="1" dirty="0" smtClean="0">
              <a:solidFill>
                <a:schemeClr val="bg1"/>
              </a:solidFill>
              <a:latin typeface="System Font Thin"/>
              <a:cs typeface="Avenir Book"/>
            </a:endParaRPr>
          </a:p>
          <a:p>
            <a:r>
              <a:rPr lang="en-US" sz="3200" dirty="0" smtClean="0">
                <a:solidFill>
                  <a:schemeClr val="bg1"/>
                </a:solidFill>
                <a:latin typeface="System Font Thin"/>
                <a:cs typeface="Avenir Book"/>
              </a:rPr>
              <a:t>Lancaster, Ohio</a:t>
            </a:r>
          </a:p>
          <a:p>
            <a:r>
              <a:rPr lang="en-US" sz="3200" dirty="0" smtClean="0">
                <a:solidFill>
                  <a:schemeClr val="bg1"/>
                </a:solidFill>
                <a:latin typeface="System Font Thin"/>
                <a:cs typeface="Avenir Book"/>
              </a:rPr>
              <a:t>One death and 24 illnesses</a:t>
            </a:r>
          </a:p>
          <a:p>
            <a:r>
              <a:rPr lang="en-US" sz="3200" dirty="0" smtClean="0">
                <a:solidFill>
                  <a:schemeClr val="bg1"/>
                </a:solidFill>
                <a:latin typeface="System Font Thin"/>
                <a:cs typeface="Avenir Book"/>
              </a:rPr>
              <a:t>Linked to a church potluck</a:t>
            </a:r>
          </a:p>
          <a:p>
            <a:r>
              <a:rPr lang="en-US" sz="3200" dirty="0" smtClean="0">
                <a:solidFill>
                  <a:schemeClr val="bg1"/>
                </a:solidFill>
                <a:latin typeface="System Font Thin"/>
                <a:cs typeface="Avenir Book"/>
              </a:rPr>
              <a:t>Canned potatoes in potato salad</a:t>
            </a:r>
            <a:endParaRPr lang="en-US" sz="3200" dirty="0">
              <a:solidFill>
                <a:schemeClr val="bg1"/>
              </a:solidFill>
              <a:latin typeface="System Font Thin"/>
              <a:cs typeface="Avenir Book"/>
            </a:endParaRPr>
          </a:p>
        </p:txBody>
      </p:sp>
    </p:spTree>
    <p:extLst>
      <p:ext uri="{BB962C8B-B14F-4D97-AF65-F5344CB8AC3E}">
        <p14:creationId xmlns:p14="http://schemas.microsoft.com/office/powerpoint/2010/main" val="93614873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pic>
        <p:nvPicPr>
          <p:cNvPr id="5" name="Picture 4" descr="sample-wars-neil-young.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87591" y="0"/>
            <a:ext cx="12131791" cy="6824133"/>
          </a:xfrm>
          <a:prstGeom prst="rect">
            <a:avLst/>
          </a:prstGeom>
        </p:spPr>
      </p:pic>
      <p:sp>
        <p:nvSpPr>
          <p:cNvPr id="4" name="Content Placeholder 3"/>
          <p:cNvSpPr>
            <a:spLocks noGrp="1"/>
          </p:cNvSpPr>
          <p:nvPr>
            <p:ph sz="half" idx="2"/>
          </p:nvPr>
        </p:nvSpPr>
        <p:spPr>
          <a:xfrm>
            <a:off x="6096000" y="1066800"/>
            <a:ext cx="3048000" cy="3733800"/>
          </a:xfrm>
        </p:spPr>
        <p:txBody>
          <a:bodyPr/>
          <a:lstStyle/>
          <a:p>
            <a:pPr marL="0" indent="0">
              <a:buNone/>
            </a:pPr>
            <a:r>
              <a:rPr lang="en-US" dirty="0" smtClean="0"/>
              <a:t>FDA and CDC now go on a journey through the </a:t>
            </a:r>
            <a:r>
              <a:rPr lang="en-US" dirty="0" smtClean="0"/>
              <a:t>past when </a:t>
            </a:r>
            <a:r>
              <a:rPr lang="en-US" dirty="0" smtClean="0"/>
              <a:t>it comes to pathogens</a:t>
            </a:r>
            <a:endParaRPr lang="en-US" dirty="0"/>
          </a:p>
        </p:txBody>
      </p:sp>
    </p:spTree>
    <p:extLst>
      <p:ext uri="{BB962C8B-B14F-4D97-AF65-F5344CB8AC3E}">
        <p14:creationId xmlns:p14="http://schemas.microsoft.com/office/powerpoint/2010/main" val="51495052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best-caramel-apples.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99119" y="0"/>
            <a:ext cx="13045601" cy="6858000"/>
          </a:xfrm>
          <a:prstGeom prst="rect">
            <a:avLst/>
          </a:prstGeom>
        </p:spPr>
      </p:pic>
      <p:sp>
        <p:nvSpPr>
          <p:cNvPr id="3" name="Content Placeholder 2"/>
          <p:cNvSpPr>
            <a:spLocks noGrp="1"/>
          </p:cNvSpPr>
          <p:nvPr>
            <p:ph idx="1"/>
          </p:nvPr>
        </p:nvSpPr>
        <p:spPr>
          <a:xfrm>
            <a:off x="3352800" y="2057400"/>
            <a:ext cx="4724400" cy="3429000"/>
          </a:xfrm>
        </p:spPr>
        <p:txBody>
          <a:bodyPr/>
          <a:lstStyle/>
          <a:p>
            <a:pPr marL="0" indent="0">
              <a:buNone/>
            </a:pPr>
            <a:r>
              <a:rPr lang="en-US" dirty="0" smtClean="0">
                <a:solidFill>
                  <a:srgbClr val="FFFFFF"/>
                </a:solidFill>
              </a:rPr>
              <a:t>7 deaths, 35 </a:t>
            </a:r>
            <a:r>
              <a:rPr lang="en-US" dirty="0" smtClean="0">
                <a:solidFill>
                  <a:srgbClr val="FFFFFF"/>
                </a:solidFill>
              </a:rPr>
              <a:t>ill from Lm</a:t>
            </a:r>
            <a:endParaRPr lang="en-US" dirty="0" smtClean="0">
              <a:solidFill>
                <a:srgbClr val="FFFFFF"/>
              </a:solidFill>
            </a:endParaRPr>
          </a:p>
          <a:p>
            <a:pPr marL="0" indent="0">
              <a:buNone/>
            </a:pPr>
            <a:r>
              <a:rPr lang="en-US" dirty="0" smtClean="0">
                <a:solidFill>
                  <a:srgbClr val="FFFFFF"/>
                </a:solidFill>
              </a:rPr>
              <a:t>Outbreak strain with genetic match was found in apple packing plant</a:t>
            </a:r>
          </a:p>
          <a:p>
            <a:pPr marL="0" indent="0">
              <a:buNone/>
            </a:pPr>
            <a:r>
              <a:rPr lang="en-US" dirty="0">
                <a:solidFill>
                  <a:srgbClr val="FFFFFF"/>
                </a:solidFill>
              </a:rPr>
              <a:t>Caramel </a:t>
            </a:r>
            <a:r>
              <a:rPr lang="en-US" dirty="0" smtClean="0">
                <a:solidFill>
                  <a:srgbClr val="FFFFFF"/>
                </a:solidFill>
              </a:rPr>
              <a:t>apples</a:t>
            </a:r>
            <a:endParaRPr lang="en-US" dirty="0">
              <a:solidFill>
                <a:srgbClr val="FFFFFF"/>
              </a:solidFill>
            </a:endParaRPr>
          </a:p>
        </p:txBody>
      </p:sp>
    </p:spTree>
    <p:extLst>
      <p:ext uri="{BB962C8B-B14F-4D97-AF65-F5344CB8AC3E}">
        <p14:creationId xmlns:p14="http://schemas.microsoft.com/office/powerpoint/2010/main" val="57564639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ixel">
  <a:themeElements>
    <a:clrScheme name="">
      <a:dk1>
        <a:srgbClr val="993300"/>
      </a:dk1>
      <a:lt1>
        <a:srgbClr val="FFFFFF"/>
      </a:lt1>
      <a:dk2>
        <a:srgbClr val="333333"/>
      </a:dk2>
      <a:lt2>
        <a:srgbClr val="666699"/>
      </a:lt2>
      <a:accent1>
        <a:srgbClr val="CC3300"/>
      </a:accent1>
      <a:accent2>
        <a:srgbClr val="408000"/>
      </a:accent2>
      <a:accent3>
        <a:srgbClr val="FFFFFF"/>
      </a:accent3>
      <a:accent4>
        <a:srgbClr val="822A00"/>
      </a:accent4>
      <a:accent5>
        <a:srgbClr val="E2ADAA"/>
      </a:accent5>
      <a:accent6>
        <a:srgbClr val="397300"/>
      </a:accent6>
      <a:hlink>
        <a:srgbClr val="CC9900"/>
      </a:hlink>
      <a:folHlink>
        <a:srgbClr val="B2B2B2"/>
      </a:folHlink>
    </a:clrScheme>
    <a:fontScheme name="Pixel">
      <a:majorFont>
        <a:latin typeface="Helvetica Neue Black Condensed"/>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Pixel 1">
        <a:dk1>
          <a:srgbClr val="666699"/>
        </a:dk1>
        <a:lt1>
          <a:srgbClr val="FFFFFF"/>
        </a:lt1>
        <a:dk2>
          <a:srgbClr val="000066"/>
        </a:dk2>
        <a:lt2>
          <a:srgbClr val="FFFFFF"/>
        </a:lt2>
        <a:accent1>
          <a:srgbClr val="0066FF"/>
        </a:accent1>
        <a:accent2>
          <a:srgbClr val="3333FF"/>
        </a:accent2>
        <a:accent3>
          <a:srgbClr val="AAAAB8"/>
        </a:accent3>
        <a:accent4>
          <a:srgbClr val="DADADA"/>
        </a:accent4>
        <a:accent5>
          <a:srgbClr val="AAB8FF"/>
        </a:accent5>
        <a:accent6>
          <a:srgbClr val="2D2DE7"/>
        </a:accent6>
        <a:hlink>
          <a:srgbClr val="0000CC"/>
        </a:hlink>
        <a:folHlink>
          <a:srgbClr val="B2B2B2"/>
        </a:folHlink>
      </a:clrScheme>
      <a:clrMap bg1="dk2" tx1="lt1" bg2="dk1" tx2="lt2" accent1="accent1" accent2="accent2" accent3="accent3" accent4="accent4" accent5="accent5" accent6="accent6" hlink="hlink" folHlink="folHlink"/>
    </a:extraClrScheme>
    <a:extraClrScheme>
      <a:clrScheme name="Pixel 2">
        <a:dk1>
          <a:srgbClr val="000000"/>
        </a:dk1>
        <a:lt1>
          <a:srgbClr val="FFFFFF"/>
        </a:lt1>
        <a:dk2>
          <a:srgbClr val="334B49"/>
        </a:dk2>
        <a:lt2>
          <a:srgbClr val="FFFFFF"/>
        </a:lt2>
        <a:accent1>
          <a:srgbClr val="009999"/>
        </a:accent1>
        <a:accent2>
          <a:srgbClr val="008080"/>
        </a:accent2>
        <a:accent3>
          <a:srgbClr val="ADB1B1"/>
        </a:accent3>
        <a:accent4>
          <a:srgbClr val="DADADA"/>
        </a:accent4>
        <a:accent5>
          <a:srgbClr val="AACACA"/>
        </a:accent5>
        <a:accent6>
          <a:srgbClr val="007373"/>
        </a:accent6>
        <a:hlink>
          <a:srgbClr val="006666"/>
        </a:hlink>
        <a:folHlink>
          <a:srgbClr val="B2B2B2"/>
        </a:folHlink>
      </a:clrScheme>
      <a:clrMap bg1="dk2" tx1="lt1" bg2="dk1" tx2="lt2" accent1="accent1" accent2="accent2" accent3="accent3" accent4="accent4" accent5="accent5" accent6="accent6" hlink="hlink" folHlink="folHlink"/>
    </a:extraClrScheme>
    <a:extraClrScheme>
      <a:clrScheme name="Pixel 3">
        <a:dk1>
          <a:srgbClr val="000000"/>
        </a:dk1>
        <a:lt1>
          <a:srgbClr val="FFFFFF"/>
        </a:lt1>
        <a:dk2>
          <a:srgbClr val="FFFFFF"/>
        </a:dk2>
        <a:lt2>
          <a:srgbClr val="808080"/>
        </a:lt2>
        <a:accent1>
          <a:srgbClr val="FF9900"/>
        </a:accent1>
        <a:accent2>
          <a:srgbClr val="FCB138"/>
        </a:accent2>
        <a:accent3>
          <a:srgbClr val="FFFFFF"/>
        </a:accent3>
        <a:accent4>
          <a:srgbClr val="000000"/>
        </a:accent4>
        <a:accent5>
          <a:srgbClr val="FFCAAA"/>
        </a:accent5>
        <a:accent6>
          <a:srgbClr val="E4A032"/>
        </a:accent6>
        <a:hlink>
          <a:srgbClr val="FCC66E"/>
        </a:hlink>
        <a:folHlink>
          <a:srgbClr val="B2B2B2"/>
        </a:folHlink>
      </a:clrScheme>
      <a:clrMap bg1="lt1" tx1="dk1" bg2="lt2" tx2="dk2" accent1="accent1" accent2="accent2" accent3="accent3" accent4="accent4" accent5="accent5" accent6="accent6" hlink="hlink" folHlink="folHlink"/>
    </a:extraClrScheme>
    <a:extraClrScheme>
      <a:clrScheme name="Pixel 4">
        <a:dk1>
          <a:srgbClr val="000000"/>
        </a:dk1>
        <a:lt1>
          <a:srgbClr val="FFFFFF"/>
        </a:lt1>
        <a:dk2>
          <a:srgbClr val="FFFFFF"/>
        </a:dk2>
        <a:lt2>
          <a:srgbClr val="808080"/>
        </a:lt2>
        <a:accent1>
          <a:srgbClr val="440044"/>
        </a:accent1>
        <a:accent2>
          <a:srgbClr val="790571"/>
        </a:accent2>
        <a:accent3>
          <a:srgbClr val="FFFFFF"/>
        </a:accent3>
        <a:accent4>
          <a:srgbClr val="000000"/>
        </a:accent4>
        <a:accent5>
          <a:srgbClr val="B0AAB0"/>
        </a:accent5>
        <a:accent6>
          <a:srgbClr val="6D0466"/>
        </a:accent6>
        <a:hlink>
          <a:srgbClr val="9F839F"/>
        </a:hlink>
        <a:folHlink>
          <a:srgbClr val="B2B2B2"/>
        </a:folHlink>
      </a:clrScheme>
      <a:clrMap bg1="lt1" tx1="dk1" bg2="lt2" tx2="dk2" accent1="accent1" accent2="accent2" accent3="accent3" accent4="accent4" accent5="accent5" accent6="accent6" hlink="hlink" folHlink="folHlink"/>
    </a:extraClrScheme>
    <a:extraClrScheme>
      <a:clrScheme name="Pixel 5">
        <a:dk1>
          <a:srgbClr val="000000"/>
        </a:dk1>
        <a:lt1>
          <a:srgbClr val="FFFFFF"/>
        </a:lt1>
        <a:dk2>
          <a:srgbClr val="FFFFFF"/>
        </a:dk2>
        <a:lt2>
          <a:srgbClr val="666699"/>
        </a:lt2>
        <a:accent1>
          <a:srgbClr val="779F92"/>
        </a:accent1>
        <a:accent2>
          <a:srgbClr val="9DC2D7"/>
        </a:accent2>
        <a:accent3>
          <a:srgbClr val="FFFFFF"/>
        </a:accent3>
        <a:accent4>
          <a:srgbClr val="000000"/>
        </a:accent4>
        <a:accent5>
          <a:srgbClr val="BDCDC7"/>
        </a:accent5>
        <a:accent6>
          <a:srgbClr val="8EB0C3"/>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ixel 6">
        <a:dk1>
          <a:srgbClr val="6A0000"/>
        </a:dk1>
        <a:lt1>
          <a:srgbClr val="FFFFFF"/>
        </a:lt1>
        <a:dk2>
          <a:srgbClr val="FFFFFF"/>
        </a:dk2>
        <a:lt2>
          <a:srgbClr val="666699"/>
        </a:lt2>
        <a:accent1>
          <a:srgbClr val="CC3300"/>
        </a:accent1>
        <a:accent2>
          <a:srgbClr val="CC6600"/>
        </a:accent2>
        <a:accent3>
          <a:srgbClr val="FFFFFF"/>
        </a:accent3>
        <a:accent4>
          <a:srgbClr val="590000"/>
        </a:accent4>
        <a:accent5>
          <a:srgbClr val="E2ADAA"/>
        </a:accent5>
        <a:accent6>
          <a:srgbClr val="B95C00"/>
        </a:accent6>
        <a:hlink>
          <a:srgbClr val="CC9900"/>
        </a:hlink>
        <a:folHlink>
          <a:srgbClr val="B2B2B2"/>
        </a:folHlink>
      </a:clrScheme>
      <a:clrMap bg1="lt1" tx1="dk1" bg2="lt2" tx2="dk2" accent1="accent1" accent2="accent2" accent3="accent3" accent4="accent4" accent5="accent5" accent6="accent6" hlink="hlink" folHlink="folHlink"/>
    </a:extraClrScheme>
    <a:extraClrScheme>
      <a:clrScheme name="Pixel 7">
        <a:dk1>
          <a:srgbClr val="4F4F77"/>
        </a:dk1>
        <a:lt1>
          <a:srgbClr val="FFFFFF"/>
        </a:lt1>
        <a:dk2>
          <a:srgbClr val="4A7911"/>
        </a:dk2>
        <a:lt2>
          <a:srgbClr val="FFFFFF"/>
        </a:lt2>
        <a:accent1>
          <a:srgbClr val="336600"/>
        </a:accent1>
        <a:accent2>
          <a:srgbClr val="669900"/>
        </a:accent2>
        <a:accent3>
          <a:srgbClr val="B1BEAA"/>
        </a:accent3>
        <a:accent4>
          <a:srgbClr val="DADADA"/>
        </a:accent4>
        <a:accent5>
          <a:srgbClr val="ADB8AA"/>
        </a:accent5>
        <a:accent6>
          <a:srgbClr val="5C8A00"/>
        </a:accent6>
        <a:hlink>
          <a:srgbClr val="99CC00"/>
        </a:hlink>
        <a:folHlink>
          <a:srgbClr val="B2B2B2"/>
        </a:folHlink>
      </a:clrScheme>
      <a:clrMap bg1="dk2" tx1="lt1" bg2="dk1" tx2="lt2" accent1="accent1" accent2="accent2" accent3="accent3" accent4="accent4" accent5="accent5" accent6="accent6" hlink="hlink" folHlink="folHlink"/>
    </a:extraClrScheme>
    <a:extraClrScheme>
      <a:clrScheme name="Pixel 8">
        <a:dk1>
          <a:srgbClr val="003300"/>
        </a:dk1>
        <a:lt1>
          <a:srgbClr val="FFFFFF"/>
        </a:lt1>
        <a:dk2>
          <a:srgbClr val="FFFFFF"/>
        </a:dk2>
        <a:lt2>
          <a:srgbClr val="4F4F77"/>
        </a:lt2>
        <a:accent1>
          <a:srgbClr val="336600"/>
        </a:accent1>
        <a:accent2>
          <a:srgbClr val="669900"/>
        </a:accent2>
        <a:accent3>
          <a:srgbClr val="FFFFFF"/>
        </a:accent3>
        <a:accent4>
          <a:srgbClr val="002A00"/>
        </a:accent4>
        <a:accent5>
          <a:srgbClr val="ADB8AA"/>
        </a:accent5>
        <a:accent6>
          <a:srgbClr val="5C8A00"/>
        </a:accent6>
        <a:hlink>
          <a:srgbClr val="99CC00"/>
        </a:hlink>
        <a:folHlink>
          <a:srgbClr val="B2B2B2"/>
        </a:folHlink>
      </a:clrScheme>
      <a:clrMap bg1="lt1" tx1="dk1" bg2="lt2" tx2="dk2" accent1="accent1" accent2="accent2" accent3="accent3" accent4="accent4" accent5="accent5" accent6="accent6" hlink="hlink" folHlink="folHlink"/>
    </a:extraClrScheme>
    <a:extraClrScheme>
      <a:clrScheme name="Pixel 9">
        <a:dk1>
          <a:srgbClr val="808080"/>
        </a:dk1>
        <a:lt1>
          <a:srgbClr val="FFFFFF"/>
        </a:lt1>
        <a:dk2>
          <a:srgbClr val="2F978D"/>
        </a:dk2>
        <a:lt2>
          <a:srgbClr val="FFFFFF"/>
        </a:lt2>
        <a:accent1>
          <a:srgbClr val="008080"/>
        </a:accent1>
        <a:accent2>
          <a:srgbClr val="009999"/>
        </a:accent2>
        <a:accent3>
          <a:srgbClr val="ADC9C5"/>
        </a:accent3>
        <a:accent4>
          <a:srgbClr val="DADADA"/>
        </a:accent4>
        <a:accent5>
          <a:srgbClr val="AAC0C0"/>
        </a:accent5>
        <a:accent6>
          <a:srgbClr val="008A8A"/>
        </a:accent6>
        <a:hlink>
          <a:srgbClr val="70CAC6"/>
        </a:hlink>
        <a:folHlink>
          <a:srgbClr val="B2B2B2"/>
        </a:folHlink>
      </a:clrScheme>
      <a:clrMap bg1="dk2" tx1="lt1" bg2="dk1" tx2="lt2" accent1="accent1" accent2="accent2" accent3="accent3" accent4="accent4" accent5="accent5" accent6="accent6" hlink="hlink" folHlink="folHlink"/>
    </a:extraClrScheme>
    <a:extraClrScheme>
      <a:clrScheme name="Pixel 10">
        <a:dk1>
          <a:srgbClr val="4F4F77"/>
        </a:dk1>
        <a:lt1>
          <a:srgbClr val="FFFFFF"/>
        </a:lt1>
        <a:dk2>
          <a:srgbClr val="330000"/>
        </a:dk2>
        <a:lt2>
          <a:srgbClr val="FFFFFF"/>
        </a:lt2>
        <a:accent1>
          <a:srgbClr val="822504"/>
        </a:accent1>
        <a:accent2>
          <a:srgbClr val="9E2A06"/>
        </a:accent2>
        <a:accent3>
          <a:srgbClr val="ADAAAA"/>
        </a:accent3>
        <a:accent4>
          <a:srgbClr val="DADADA"/>
        </a:accent4>
        <a:accent5>
          <a:srgbClr val="C1ACAA"/>
        </a:accent5>
        <a:accent6>
          <a:srgbClr val="8F2505"/>
        </a:accent6>
        <a:hlink>
          <a:srgbClr val="7C0704"/>
        </a:hlink>
        <a:folHlink>
          <a:srgbClr val="B2B2B2"/>
        </a:folHlink>
      </a:clrScheme>
      <a:clrMap bg1="dk2" tx1="lt1" bg2="dk1" tx2="lt2" accent1="accent1" accent2="accent2" accent3="accent3" accent4="accent4" accent5="accent5" accent6="accent6" hlink="hlink" folHlink="folHlink"/>
    </a:extraClrScheme>
    <a:extraClrScheme>
      <a:clrScheme name="Pixel 11">
        <a:dk1>
          <a:srgbClr val="333333"/>
        </a:dk1>
        <a:lt1>
          <a:srgbClr val="FFFFFF"/>
        </a:lt1>
        <a:dk2>
          <a:srgbClr val="333399"/>
        </a:dk2>
        <a:lt2>
          <a:srgbClr val="FFFFFF"/>
        </a:lt2>
        <a:accent1>
          <a:srgbClr val="006699"/>
        </a:accent1>
        <a:accent2>
          <a:srgbClr val="0386AF"/>
        </a:accent2>
        <a:accent3>
          <a:srgbClr val="ADADCA"/>
        </a:accent3>
        <a:accent4>
          <a:srgbClr val="DADADA"/>
        </a:accent4>
        <a:accent5>
          <a:srgbClr val="AAB8CA"/>
        </a:accent5>
        <a:accent6>
          <a:srgbClr val="02799E"/>
        </a:accent6>
        <a:hlink>
          <a:srgbClr val="6699FF"/>
        </a:hlink>
        <a:folHlink>
          <a:srgbClr val="B2B2B2"/>
        </a:folHlink>
      </a:clrScheme>
      <a:clrMap bg1="dk2" tx1="lt1" bg2="dk1" tx2="lt2" accent1="accent1" accent2="accent2" accent3="accent3" accent4="accent4" accent5="accent5" accent6="accent6" hlink="hlink" folHlink="folHlink"/>
    </a:extraClrScheme>
    <a:extraClrScheme>
      <a:clrScheme name="Pixel 12">
        <a:dk1>
          <a:srgbClr val="000000"/>
        </a:dk1>
        <a:lt1>
          <a:srgbClr val="FFFFFF"/>
        </a:lt1>
        <a:dk2>
          <a:srgbClr val="FFFFFF"/>
        </a:dk2>
        <a:lt2>
          <a:srgbClr val="808080"/>
        </a:lt2>
        <a:accent1>
          <a:srgbClr val="000080"/>
        </a:accent1>
        <a:accent2>
          <a:srgbClr val="9999CC"/>
        </a:accent2>
        <a:accent3>
          <a:srgbClr val="FFFFFF"/>
        </a:accent3>
        <a:accent4>
          <a:srgbClr val="000000"/>
        </a:accent4>
        <a:accent5>
          <a:srgbClr val="AAAAC0"/>
        </a:accent5>
        <a:accent6>
          <a:srgbClr val="8A8AB9"/>
        </a:accent6>
        <a:hlink>
          <a:srgbClr val="CCCCE6"/>
        </a:hlink>
        <a:folHlink>
          <a:srgbClr val="B2B2B2"/>
        </a:folHlink>
      </a:clrScheme>
      <a:clrMap bg1="lt1" tx1="dk1" bg2="lt2" tx2="dk2" accent1="accent1" accent2="accent2" accent3="accent3" accent4="accent4" accent5="accent5" accent6="accent6" hlink="hlink" folHlink="folHlink"/>
    </a:extraClrScheme>
    <a:extraClrScheme>
      <a:clrScheme name="Pixel 13">
        <a:dk1>
          <a:srgbClr val="4C4C4C"/>
        </a:dk1>
        <a:lt1>
          <a:srgbClr val="FBFFD8"/>
        </a:lt1>
        <a:dk2>
          <a:srgbClr val="333333"/>
        </a:dk2>
        <a:lt2>
          <a:srgbClr val="666699"/>
        </a:lt2>
        <a:accent1>
          <a:srgbClr val="CC3300"/>
        </a:accent1>
        <a:accent2>
          <a:srgbClr val="408000"/>
        </a:accent2>
        <a:accent3>
          <a:srgbClr val="FDFFE9"/>
        </a:accent3>
        <a:accent4>
          <a:srgbClr val="404040"/>
        </a:accent4>
        <a:accent5>
          <a:srgbClr val="E2ADAA"/>
        </a:accent5>
        <a:accent6>
          <a:srgbClr val="397300"/>
        </a:accent6>
        <a:hlink>
          <a:srgbClr val="CC990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40291</TotalTime>
  <Words>921</Words>
  <Application>Microsoft Macintosh PowerPoint</Application>
  <PresentationFormat>On-screen Show (4:3)</PresentationFormat>
  <Paragraphs>98</Paragraphs>
  <Slides>47</Slides>
  <Notes>2</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Pixel</vt:lpstr>
      <vt:lpstr>A Journey Through the Past: Creating and Fostering a Strong Food Safety 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Washing?</vt:lpstr>
      <vt:lpstr>Is a consumer advisory for handling cantaloupes prudent?</vt:lpstr>
      <vt:lpstr>PowerPoint Presentation</vt:lpstr>
      <vt:lpstr>PowerPoint Presentation</vt:lpstr>
      <vt:lpstr>PowerPoint Presentation</vt:lpstr>
      <vt:lpstr>PowerPoint Presentation</vt:lpstr>
      <vt:lpstr>Get it right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Server Responses</vt:lpstr>
      <vt:lpstr>PowerPoint Presentation</vt:lpstr>
      <vt:lpstr>PowerPoint Presentation</vt:lpstr>
      <vt:lpstr>PowerPoint Presentation</vt:lpstr>
      <vt:lpstr>PowerPoint Presentation</vt:lpstr>
      <vt:lpstr>PowerPoint Presentation</vt:lpstr>
      <vt:lpstr>Myth: Our food safety issues would be fixed if…</vt:lpstr>
      <vt:lpstr>PowerPoint Presentation</vt:lpstr>
      <vt:lpstr>PowerPoint Presentation</vt:lpstr>
      <vt:lpstr>PowerPoint Presentation</vt:lpstr>
    </vt:vector>
  </TitlesOfParts>
  <Company>University of Guelph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Analysis</dc:title>
  <dc:creator>Ben Chapman</dc:creator>
  <cp:lastModifiedBy>Ben</cp:lastModifiedBy>
  <cp:revision>1433</cp:revision>
  <cp:lastPrinted>2011-10-14T18:43:03Z</cp:lastPrinted>
  <dcterms:created xsi:type="dcterms:W3CDTF">2013-07-31T12:49:15Z</dcterms:created>
  <dcterms:modified xsi:type="dcterms:W3CDTF">2015-06-11T20:24:31Z</dcterms:modified>
</cp:coreProperties>
</file>