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7" r:id="rId4"/>
    <p:sldId id="258" r:id="rId5"/>
    <p:sldId id="262" r:id="rId6"/>
    <p:sldId id="265" r:id="rId7"/>
    <p:sldId id="263" r:id="rId8"/>
    <p:sldId id="264" r:id="rId9"/>
    <p:sldId id="267" r:id="rId10"/>
    <p:sldId id="269" r:id="rId1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37" autoAdjust="0"/>
  </p:normalViewPr>
  <p:slideViewPr>
    <p:cSldViewPr>
      <p:cViewPr varScale="1">
        <p:scale>
          <a:sx n="77" d="100"/>
          <a:sy n="77" d="100"/>
        </p:scale>
        <p:origin x="-9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F5C9ACA-5027-4FA4-B1EC-A20672CB1617}" type="datetimeFigureOut">
              <a:rPr lang="en-US" smtClean="0"/>
              <a:t>4/17/2015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85E26A4-64CD-412E-B0D2-4FE823FBBB57}" type="slidenum">
              <a:rPr lang="en-US" smtClean="0"/>
              <a:t>‹#›</a:t>
            </a:fld>
            <a:endParaRPr lang="en-US"/>
          </a:p>
        </p:txBody>
      </p:sp>
    </p:spTree>
    <p:extLst>
      <p:ext uri="{BB962C8B-B14F-4D97-AF65-F5344CB8AC3E}">
        <p14:creationId xmlns:p14="http://schemas.microsoft.com/office/powerpoint/2010/main" val="409059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p>
          <a:p>
            <a:endParaRPr lang="en-US" dirty="0" smtClean="0"/>
          </a:p>
          <a:p>
            <a:r>
              <a:rPr lang="en-US" dirty="0" smtClean="0"/>
              <a:t>I’m Cathy Polley, Vice President</a:t>
            </a:r>
            <a:r>
              <a:rPr lang="en-US" baseline="0" dirty="0" smtClean="0"/>
              <a:t> of Health &amp; Wellness and Executive Director of the FMI Foundation.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Joining me today is Megan Tinklepaugh, Manager of Health &amp; Wellness and our Foundation and my partner in all things family meals.  </a:t>
            </a:r>
            <a:endParaRPr lang="en-US" dirty="0" smtClean="0"/>
          </a:p>
          <a:p>
            <a:endParaRPr lang="en-US" baseline="0" dirty="0" smtClean="0"/>
          </a:p>
          <a:p>
            <a:r>
              <a:rPr lang="en-US" baseline="0" dirty="0" smtClean="0"/>
              <a:t>We are very excited to share with you exciting details about </a:t>
            </a:r>
            <a:r>
              <a:rPr lang="en-US" baseline="0" dirty="0" err="1" smtClean="0"/>
              <a:t>FMI’s</a:t>
            </a:r>
            <a:r>
              <a:rPr lang="en-US" baseline="0" dirty="0" smtClean="0"/>
              <a:t> Inaugural National Family Meals Month, set for this September.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1</a:t>
            </a:fld>
            <a:endParaRPr lang="en-US"/>
          </a:p>
        </p:txBody>
      </p:sp>
    </p:spTree>
    <p:extLst>
      <p:ext uri="{BB962C8B-B14F-4D97-AF65-F5344CB8AC3E}">
        <p14:creationId xmlns:p14="http://schemas.microsoft.com/office/powerpoint/2010/main" val="621210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Questions for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also available to hop on a call with you and your shopper marketing teams to discuss in greater detail how your company can be involved.</a:t>
            </a:r>
            <a:endParaRPr lang="en-US" dirty="0" smtClean="0"/>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10</a:t>
            </a:fld>
            <a:endParaRPr lang="en-US"/>
          </a:p>
        </p:txBody>
      </p:sp>
    </p:spTree>
    <p:extLst>
      <p:ext uri="{BB962C8B-B14F-4D97-AF65-F5344CB8AC3E}">
        <p14:creationId xmlns:p14="http://schemas.microsoft.com/office/powerpoint/2010/main" val="62269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Numerous studies </a:t>
            </a:r>
            <a:r>
              <a:rPr lang="en-US" dirty="0" smtClean="0"/>
              <a:t>underscore </a:t>
            </a:r>
            <a:r>
              <a:rPr lang="en-US" dirty="0" smtClean="0"/>
              <a:t>the long-term health, academic and societal benefits of consistently eating together as a family, yet, according to a </a:t>
            </a:r>
            <a:r>
              <a:rPr lang="en-US" dirty="0" smtClean="0"/>
              <a:t>2013 Harris poll, only 30 percent of American families share dinner every night.</a:t>
            </a:r>
          </a:p>
          <a:p>
            <a:endParaRPr lang="en-US" dirty="0" smtClean="0"/>
          </a:p>
          <a:p>
            <a:r>
              <a:rPr lang="en-US" dirty="0" smtClean="0"/>
              <a:t>-</a:t>
            </a:r>
            <a:r>
              <a:rPr lang="en-US" baseline="0" dirty="0" smtClean="0"/>
              <a:t> Refer to bullets above-</a:t>
            </a:r>
          </a:p>
          <a:p>
            <a:endParaRPr lang="en-US" baseline="0" dirty="0" smtClean="0"/>
          </a:p>
          <a:p>
            <a:r>
              <a:rPr lang="en-US" baseline="0" dirty="0" smtClean="0"/>
              <a:t>Recognizing how valuable family meals are to their customers and communities, </a:t>
            </a:r>
            <a:r>
              <a:rPr lang="en-US" baseline="0" dirty="0" err="1" smtClean="0"/>
              <a:t>FMI’s</a:t>
            </a:r>
            <a:r>
              <a:rPr lang="en-US" baseline="0" dirty="0" smtClean="0"/>
              <a:t> Health &amp; Wellness Council set out in 2013 to develop a family meal program at FMI, beginning with a website and the introduction of </a:t>
            </a:r>
            <a:r>
              <a:rPr lang="en-US" baseline="0" dirty="0" err="1" smtClean="0"/>
              <a:t>FMI’s</a:t>
            </a:r>
            <a:r>
              <a:rPr lang="en-US" baseline="0" dirty="0" smtClean="0"/>
              <a:t> Gold Plate Awards. </a:t>
            </a:r>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2</a:t>
            </a:fld>
            <a:endParaRPr lang="en-US"/>
          </a:p>
        </p:txBody>
      </p:sp>
    </p:spTree>
    <p:extLst>
      <p:ext uri="{BB962C8B-B14F-4D97-AF65-F5344CB8AC3E}">
        <p14:creationId xmlns:p14="http://schemas.microsoft.com/office/powerpoint/2010/main" val="377233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Mealtime is precious time, and the FMI Foundation recognizes mealtime struggles are real and shared by families of all shapes and sizes. </a:t>
            </a:r>
          </a:p>
          <a:p>
            <a:endParaRPr lang="en-US" dirty="0" smtClean="0"/>
          </a:p>
          <a:p>
            <a:r>
              <a:rPr lang="en-US" dirty="0" smtClean="0"/>
              <a:t>The will to return to the table exists, but families just need a friendly, familiar voice to show them the way. </a:t>
            </a:r>
          </a:p>
          <a:p>
            <a:endParaRPr lang="en-US" dirty="0" smtClean="0"/>
          </a:p>
          <a:p>
            <a:r>
              <a:rPr lang="en-US" dirty="0" smtClean="0"/>
              <a:t>That voice is you, and the way is a movement we’re creating around family meals. </a:t>
            </a:r>
          </a:p>
          <a:p>
            <a:endParaRPr lang="en-US" dirty="0" smtClean="0"/>
          </a:p>
          <a:p>
            <a:r>
              <a:rPr lang="en-US" dirty="0" smtClean="0"/>
              <a:t>[BREAK]</a:t>
            </a:r>
          </a:p>
          <a:p>
            <a:endParaRPr lang="en-US" dirty="0" smtClean="0"/>
          </a:p>
          <a:p>
            <a:r>
              <a:rPr lang="en-US" sz="1200" kern="1200" dirty="0" smtClean="0">
                <a:solidFill>
                  <a:schemeClr val="tx1"/>
                </a:solidFill>
                <a:effectLst/>
                <a:latin typeface="+mn-lt"/>
                <a:ea typeface="+mn-ea"/>
                <a:cs typeface="+mn-cs"/>
              </a:rPr>
              <a:t>The nation’s grocers feed families and enrich the lives of their customers every day by selling safe, affordable, nutritious food.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Grocers and their food manufacturer partners are offering more solutions than ever before, giving shoppers the tools they need to make one more family meal at home per week.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[BREAK]</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Midwinter Executive Conference in January, FMI launched a first-of-its-kind collaboration among the FMI Foundation, grocers and their valued customers to share, inspire and help each other prepare more family meals at home, kicking off a movement with National Family Meals Month in September 2015.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3</a:t>
            </a:fld>
            <a:endParaRPr lang="en-US"/>
          </a:p>
        </p:txBody>
      </p:sp>
    </p:spTree>
    <p:extLst>
      <p:ext uri="{BB962C8B-B14F-4D97-AF65-F5344CB8AC3E}">
        <p14:creationId xmlns:p14="http://schemas.microsoft.com/office/powerpoint/2010/main" val="215254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National Family Meals Month will build awareness for food retailers and manufacturers as the solution for family mealtime.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not a complicated program, as it simply enhances what you are already doing to promote mealtime solutions.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[BREAK]</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I’m asking you to commit to help us create a movement – featuring family-meal-inspired programs and assets in-store, online and through the media during the month of September.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4</a:t>
            </a:fld>
            <a:endParaRPr lang="en-US"/>
          </a:p>
        </p:txBody>
      </p:sp>
    </p:spTree>
    <p:extLst>
      <p:ext uri="{BB962C8B-B14F-4D97-AF65-F5344CB8AC3E}">
        <p14:creationId xmlns:p14="http://schemas.microsoft.com/office/powerpoint/2010/main" val="62269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making it easy to participate by providing</a:t>
            </a:r>
            <a:r>
              <a:rPr lang="en-US" sz="1200" kern="1200" baseline="0" dirty="0" smtClean="0">
                <a:solidFill>
                  <a:schemeClr val="tx1"/>
                </a:solidFill>
                <a:effectLst/>
                <a:latin typeface="+mn-lt"/>
                <a:ea typeface="+mn-ea"/>
                <a:cs typeface="+mn-cs"/>
              </a:rPr>
              <a:t> you with a FREE online toolkit</a:t>
            </a:r>
            <a:r>
              <a:rPr lang="en-US" sz="1200" kern="1200" baseline="0" dirty="0" smtClean="0">
                <a:solidFill>
                  <a:schemeClr val="tx1"/>
                </a:solidFill>
                <a:effectLst/>
                <a:latin typeface="+mn-lt"/>
                <a:ea typeface="+mn-ea"/>
                <a:cs typeface="+mn-cs"/>
              </a:rPr>
              <a:t>. </a:t>
            </a:r>
            <a:r>
              <a:rPr lang="en-US" dirty="0" smtClean="0"/>
              <a:t>You will find many great resources on </a:t>
            </a:r>
            <a:r>
              <a:rPr lang="en-US" dirty="0" err="1" smtClean="0"/>
              <a:t>www.fmifamilymeals.com</a:t>
            </a:r>
            <a:r>
              <a:rPr lang="en-US" dirty="0" smtClean="0"/>
              <a:t>,</a:t>
            </a:r>
            <a:r>
              <a:rPr lang="en-US" baseline="0" dirty="0" smtClean="0"/>
              <a:t> but important for today’s call, you’ll find our National Family Meals Month toolkit.  All logos are trademarked, and you’re free to use them in your own unique ways as part of your existing promotions and/or campaigns. </a:t>
            </a:r>
            <a:endParaRPr lang="en-US" dirty="0" smtClean="0"/>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Here’s how we’re envisioning the customizable program</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174708" indent="-174708">
              <a:buFont typeface="Arial" panose="020B0604020202020204" pitchFamily="34" charset="0"/>
              <a:buChar char="•"/>
            </a:pPr>
            <a:r>
              <a:rPr lang="en-US" dirty="0" smtClean="0"/>
              <a:t>Sharing meal plans and photographs</a:t>
            </a:r>
            <a:r>
              <a:rPr lang="en-US" baseline="0" dirty="0" smtClean="0"/>
              <a:t> from your stores… and from your customers.</a:t>
            </a:r>
            <a:r>
              <a:rPr lang="en-US" dirty="0" smtClean="0"/>
              <a:t> </a:t>
            </a:r>
          </a:p>
          <a:p>
            <a:pPr marL="174708" indent="-174708">
              <a:buFont typeface="Arial" panose="020B0604020202020204" pitchFamily="34" charset="0"/>
              <a:buChar char="•"/>
            </a:pPr>
            <a:r>
              <a:rPr lang="en-US" dirty="0" smtClean="0"/>
              <a:t>Using th</a:t>
            </a:r>
            <a:r>
              <a:rPr lang="en-US" baseline="0" dirty="0" smtClean="0"/>
              <a:t>e tools to r</a:t>
            </a:r>
            <a:r>
              <a:rPr lang="en-US" dirty="0" smtClean="0"/>
              <a:t>emind families that the solution to their mealtime dilemma is at their nearest grocery store – and inspire them with stories of people just like them who have found a way to make family meals work again. </a:t>
            </a:r>
          </a:p>
          <a:p>
            <a:pPr marL="174708" indent="-174708">
              <a:buFont typeface="Arial" panose="020B0604020202020204" pitchFamily="34" charset="0"/>
              <a:buChar char="•"/>
            </a:pPr>
            <a:r>
              <a:rPr lang="en-US" dirty="0" smtClean="0"/>
              <a:t>Highlight staff and associates in store or via social media in order to personify programs and make them more accessible.</a:t>
            </a:r>
          </a:p>
          <a:p>
            <a:pPr marL="174708" indent="-174708">
              <a:buFont typeface="Arial" panose="020B0604020202020204" pitchFamily="34" charset="0"/>
              <a:buChar char="•"/>
            </a:pPr>
            <a:r>
              <a:rPr lang="en-US" dirty="0" smtClean="0"/>
              <a:t>Utilize ideas and resources in the National Family Meals Month toolkit in September to help bring the message home to shoppers. </a:t>
            </a:r>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5</a:t>
            </a:fld>
            <a:endParaRPr lang="en-US"/>
          </a:p>
        </p:txBody>
      </p:sp>
    </p:spTree>
    <p:extLst>
      <p:ext uri="{BB962C8B-B14F-4D97-AF65-F5344CB8AC3E}">
        <p14:creationId xmlns:p14="http://schemas.microsoft.com/office/powerpoint/2010/main" val="377560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Start by incorporating </a:t>
            </a:r>
            <a:r>
              <a:rPr lang="en-US" sz="1200" kern="1200" dirty="0" err="1" smtClean="0">
                <a:solidFill>
                  <a:schemeClr val="tx1"/>
                </a:solidFill>
                <a:effectLst/>
                <a:latin typeface="+mn-lt"/>
                <a:ea typeface="+mn-ea"/>
                <a:cs typeface="+mn-cs"/>
              </a:rPr>
              <a:t>NFMM</a:t>
            </a:r>
            <a:r>
              <a:rPr lang="en-US" sz="1200" kern="1200" dirty="0" smtClean="0">
                <a:solidFill>
                  <a:schemeClr val="tx1"/>
                </a:solidFill>
                <a:effectLst/>
                <a:latin typeface="+mn-lt"/>
                <a:ea typeface="+mn-ea"/>
                <a:cs typeface="+mn-cs"/>
              </a:rPr>
              <a:t> logos and</a:t>
            </a:r>
            <a:r>
              <a:rPr lang="en-US" sz="1200" kern="1200" baseline="0" dirty="0" smtClean="0">
                <a:solidFill>
                  <a:schemeClr val="tx1"/>
                </a:solidFill>
                <a:effectLst/>
                <a:latin typeface="+mn-lt"/>
                <a:ea typeface="+mn-ea"/>
                <a:cs typeface="+mn-cs"/>
              </a:rPr>
              <a:t> messaging</a:t>
            </a:r>
            <a:r>
              <a:rPr lang="en-US" sz="1200" kern="1200" dirty="0" smtClean="0">
                <a:solidFill>
                  <a:schemeClr val="tx1"/>
                </a:solidFill>
                <a:effectLst/>
                <a:latin typeface="+mn-lt"/>
                <a:ea typeface="+mn-ea"/>
                <a:cs typeface="+mn-cs"/>
              </a:rPr>
              <a:t> into your existing promotions</a:t>
            </a:r>
            <a:r>
              <a:rPr lang="en-US" sz="1200" kern="1200" baseline="0" dirty="0" smtClean="0">
                <a:solidFill>
                  <a:schemeClr val="tx1"/>
                </a:solidFill>
                <a:effectLst/>
                <a:latin typeface="+mn-lt"/>
                <a:ea typeface="+mn-ea"/>
                <a:cs typeface="+mn-cs"/>
              </a:rPr>
              <a:t> and paid advertising.</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Reach out to retailers to explore opportunities to bring </a:t>
            </a:r>
            <a:r>
              <a:rPr lang="en-US" sz="1200" kern="1200" baseline="0" dirty="0" err="1" smtClean="0">
                <a:solidFill>
                  <a:schemeClr val="tx1"/>
                </a:solidFill>
                <a:effectLst/>
                <a:latin typeface="+mn-lt"/>
                <a:ea typeface="+mn-ea"/>
                <a:cs typeface="+mn-cs"/>
              </a:rPr>
              <a:t>NFMM</a:t>
            </a:r>
            <a:r>
              <a:rPr lang="en-US" sz="1200" kern="1200" baseline="0" dirty="0" smtClean="0">
                <a:solidFill>
                  <a:schemeClr val="tx1"/>
                </a:solidFill>
                <a:effectLst/>
                <a:latin typeface="+mn-lt"/>
                <a:ea typeface="+mn-ea"/>
                <a:cs typeface="+mn-cs"/>
              </a:rPr>
              <a:t> to life in-store.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the toolkit download is free and the possibilities are limitless. Let your marketing teams run wild. You’ll find ideas to inspire activation as part of the toolkit.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already talked to several</a:t>
            </a:r>
            <a:r>
              <a:rPr lang="en-US" sz="1200" kern="1200" baseline="0" dirty="0" smtClean="0">
                <a:solidFill>
                  <a:schemeClr val="tx1"/>
                </a:solidFill>
                <a:effectLst/>
                <a:latin typeface="+mn-lt"/>
                <a:ea typeface="+mn-ea"/>
                <a:cs typeface="+mn-cs"/>
              </a:rPr>
              <a:t> shopper marketing teams who are excited to incorporate </a:t>
            </a:r>
            <a:r>
              <a:rPr lang="en-US" sz="1200" kern="1200" baseline="0" dirty="0" err="1" smtClean="0">
                <a:solidFill>
                  <a:schemeClr val="tx1"/>
                </a:solidFill>
                <a:effectLst/>
                <a:latin typeface="+mn-lt"/>
                <a:ea typeface="+mn-ea"/>
                <a:cs typeface="+mn-cs"/>
              </a:rPr>
              <a:t>NFMM</a:t>
            </a:r>
            <a:r>
              <a:rPr lang="en-US" sz="1200" kern="1200" baseline="0" dirty="0" smtClean="0">
                <a:solidFill>
                  <a:schemeClr val="tx1"/>
                </a:solidFill>
                <a:effectLst/>
                <a:latin typeface="+mn-lt"/>
                <a:ea typeface="+mn-ea"/>
                <a:cs typeface="+mn-cs"/>
              </a:rPr>
              <a:t> into their September campaigns, both in print and online, and to share activation ideas with their retailer partners.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Food manufacturers have also expressed interest in partnering with noncompetitive brands to work collaboratively in promotion of family meals this September. </a:t>
            </a:r>
            <a:r>
              <a:rPr lang="en-US" sz="1200" kern="1200" baseline="0" dirty="0" smtClean="0">
                <a:solidFill>
                  <a:schemeClr val="tx1"/>
                </a:solidFill>
                <a:effectLst/>
                <a:latin typeface="+mn-lt"/>
                <a:ea typeface="+mn-ea"/>
                <a:cs typeface="+mn-cs"/>
              </a:rPr>
              <a:t>We’re happy </a:t>
            </a:r>
            <a:r>
              <a:rPr lang="en-US" sz="1200" kern="1200" baseline="0" dirty="0" smtClean="0">
                <a:solidFill>
                  <a:schemeClr val="tx1"/>
                </a:solidFill>
                <a:effectLst/>
                <a:latin typeface="+mn-lt"/>
                <a:ea typeface="+mn-ea"/>
                <a:cs typeface="+mn-cs"/>
              </a:rPr>
              <a:t>to make these connections for you. </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6</a:t>
            </a:fld>
            <a:endParaRPr lang="en-US"/>
          </a:p>
        </p:txBody>
      </p:sp>
    </p:spTree>
    <p:extLst>
      <p:ext uri="{BB962C8B-B14F-4D97-AF65-F5344CB8AC3E}">
        <p14:creationId xmlns:p14="http://schemas.microsoft.com/office/powerpoint/2010/main" val="159111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your in-store and print efforts, FMI will be supporting National Family Meals Month 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Tracking the family meals conversation via social media and seeking new opportunities to leverage the conversation for National Family Meals Month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Curating family meals content and featuring participating companies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social media during September</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Take</a:t>
            </a:r>
            <a:r>
              <a:rPr lang="en-US" sz="1200" kern="1200" baseline="0" dirty="0" smtClean="0">
                <a:solidFill>
                  <a:schemeClr val="tx1"/>
                </a:solidFill>
                <a:effectLst/>
                <a:latin typeface="+mn-lt"/>
                <a:ea typeface="+mn-ea"/>
                <a:cs typeface="+mn-cs"/>
              </a:rPr>
              <a:t> part by utilizing hashtags #</a:t>
            </a:r>
            <a:r>
              <a:rPr lang="en-US" sz="1200" kern="1200" baseline="0" dirty="0" err="1" smtClean="0">
                <a:solidFill>
                  <a:schemeClr val="tx1"/>
                </a:solidFill>
                <a:effectLst/>
                <a:latin typeface="+mn-lt"/>
                <a:ea typeface="+mn-ea"/>
                <a:cs typeface="+mn-cs"/>
              </a:rPr>
              <a:t>familymeals</a:t>
            </a:r>
            <a:r>
              <a:rPr lang="en-US" sz="1200" kern="1200" baseline="0" dirty="0" smtClean="0">
                <a:solidFill>
                  <a:schemeClr val="tx1"/>
                </a:solidFill>
                <a:effectLst/>
                <a:latin typeface="+mn-lt"/>
                <a:ea typeface="+mn-ea"/>
                <a:cs typeface="+mn-cs"/>
              </a:rPr>
              <a:t> month and #</a:t>
            </a:r>
            <a:r>
              <a:rPr lang="en-US" sz="1200" kern="1200" baseline="0" dirty="0" err="1" smtClean="0">
                <a:solidFill>
                  <a:schemeClr val="tx1"/>
                </a:solidFill>
                <a:effectLst/>
                <a:latin typeface="+mn-lt"/>
                <a:ea typeface="+mn-ea"/>
                <a:cs typeface="+mn-cs"/>
              </a:rPr>
              <a:t>raiseyourmitt</a:t>
            </a:r>
            <a:r>
              <a:rPr lang="en-US" sz="1200" kern="1200" baseline="0" dirty="0" smtClean="0">
                <a:solidFill>
                  <a:schemeClr val="tx1"/>
                </a:solidFill>
                <a:effectLst/>
                <a:latin typeface="+mn-lt"/>
                <a:ea typeface="+mn-ea"/>
                <a:cs typeface="+mn-cs"/>
              </a:rPr>
              <a: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We’re also</a:t>
            </a:r>
            <a:r>
              <a:rPr lang="en-US" sz="1200" kern="1200" baseline="0" dirty="0" smtClean="0">
                <a:solidFill>
                  <a:schemeClr val="tx1"/>
                </a:solidFill>
                <a:effectLst/>
                <a:latin typeface="+mn-lt"/>
                <a:ea typeface="+mn-ea"/>
                <a:cs typeface="+mn-cs"/>
              </a:rPr>
              <a:t> honoring our 2015 Gold Plate Award Winners -- presented to the most innovative family meals campaigns -- at a</a:t>
            </a:r>
            <a:r>
              <a:rPr lang="en-US" sz="1200" kern="1200" dirty="0" smtClean="0">
                <a:solidFill>
                  <a:schemeClr val="tx1"/>
                </a:solidFill>
                <a:effectLst/>
                <a:latin typeface="+mn-lt"/>
                <a:ea typeface="+mn-ea"/>
                <a:cs typeface="+mn-cs"/>
              </a:rPr>
              <a:t> September reception</a:t>
            </a:r>
            <a:r>
              <a:rPr lang="en-US" sz="1200" kern="1200" baseline="0" dirty="0" smtClean="0">
                <a:solidFill>
                  <a:schemeClr val="tx1"/>
                </a:solidFill>
                <a:effectLst/>
                <a:latin typeface="+mn-lt"/>
                <a:ea typeface="+mn-ea"/>
                <a:cs typeface="+mn-cs"/>
              </a:rPr>
              <a:t> with Members of Congress </a:t>
            </a:r>
            <a:r>
              <a:rPr lang="en-US" sz="1200" kern="1200" dirty="0" smtClean="0">
                <a:solidFill>
                  <a:schemeClr val="tx1"/>
                </a:solidFill>
                <a:effectLst/>
                <a:latin typeface="+mn-lt"/>
                <a:ea typeface="+mn-ea"/>
                <a:cs typeface="+mn-cs"/>
              </a:rPr>
              <a:t>on Capitol Hill.   It’s another way</a:t>
            </a:r>
            <a:r>
              <a:rPr lang="en-US" sz="1200" kern="1200" baseline="0" dirty="0" smtClean="0">
                <a:solidFill>
                  <a:schemeClr val="tx1"/>
                </a:solidFill>
                <a:effectLst/>
                <a:latin typeface="+mn-lt"/>
                <a:ea typeface="+mn-ea"/>
                <a:cs typeface="+mn-cs"/>
              </a:rPr>
              <a:t> we’re bringing  national attention to the ways food retailers and manufacturers are promoting the benefits of family meals in their communities.</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5E26A4-64CD-412E-B0D2-4FE823FBBB57}" type="slidenum">
              <a:rPr lang="en-US" smtClean="0"/>
              <a:t>7</a:t>
            </a:fld>
            <a:endParaRPr lang="en-US"/>
          </a:p>
        </p:txBody>
      </p:sp>
    </p:spTree>
    <p:extLst>
      <p:ext uri="{BB962C8B-B14F-4D97-AF65-F5344CB8AC3E}">
        <p14:creationId xmlns:p14="http://schemas.microsoft.com/office/powerpoint/2010/main" val="22045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its inaugural year, FMI is initiating a conversation around family meals and we have aspirations to grow the program year over year by measuring message penetration via press and curating stories via social media.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Food retailers will lead a month-long dialog on the subject of family mealtime, bolstered by the actions of their association.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ask you to share your plans with us so we can recognize and promote your efforts across the industry.</a:t>
            </a:r>
          </a:p>
          <a:p>
            <a:endParaRPr lang="en-US" dirty="0"/>
          </a:p>
        </p:txBody>
      </p:sp>
      <p:sp>
        <p:nvSpPr>
          <p:cNvPr id="4" name="Slide Number Placeholder 3"/>
          <p:cNvSpPr>
            <a:spLocks noGrp="1"/>
          </p:cNvSpPr>
          <p:nvPr>
            <p:ph type="sldNum" sz="quarter" idx="10"/>
          </p:nvPr>
        </p:nvSpPr>
        <p:spPr/>
        <p:txBody>
          <a:bodyPr/>
          <a:lstStyle/>
          <a:p>
            <a:fld id="{385E26A4-64CD-412E-B0D2-4FE823FBBB57}" type="slidenum">
              <a:rPr lang="en-US" smtClean="0"/>
              <a:t>8</a:t>
            </a:fld>
            <a:endParaRPr lang="en-US"/>
          </a:p>
        </p:txBody>
      </p:sp>
    </p:spTree>
    <p:extLst>
      <p:ext uri="{BB962C8B-B14F-4D97-AF65-F5344CB8AC3E}">
        <p14:creationId xmlns:p14="http://schemas.microsoft.com/office/powerpoint/2010/main" val="385701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E26A4-64CD-412E-B0D2-4FE823FBBB57}" type="slidenum">
              <a:rPr lang="en-US" smtClean="0"/>
              <a:t>9</a:t>
            </a:fld>
            <a:endParaRPr lang="en-US"/>
          </a:p>
        </p:txBody>
      </p:sp>
    </p:spTree>
    <p:extLst>
      <p:ext uri="{BB962C8B-B14F-4D97-AF65-F5344CB8AC3E}">
        <p14:creationId xmlns:p14="http://schemas.microsoft.com/office/powerpoint/2010/main" val="241133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1FABF5-D6BB-46C5-9901-F57BE45E4E55}"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207725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ABF5-D6BB-46C5-9901-F57BE45E4E55}"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353838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ABF5-D6BB-46C5-9901-F57BE45E4E55}"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37740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1FABF5-D6BB-46C5-9901-F57BE45E4E55}"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17493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1FABF5-D6BB-46C5-9901-F57BE45E4E55}"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283196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1FABF5-D6BB-46C5-9901-F57BE45E4E55}"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383158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FABF5-D6BB-46C5-9901-F57BE45E4E55}" type="datetimeFigureOut">
              <a:rPr lang="en-US" smtClean="0"/>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65629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1FABF5-D6BB-46C5-9901-F57BE45E4E55}"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230558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FABF5-D6BB-46C5-9901-F57BE45E4E55}" type="datetimeFigureOut">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41534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FABF5-D6BB-46C5-9901-F57BE45E4E55}"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361711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FABF5-D6BB-46C5-9901-F57BE45E4E55}"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1B7B4-A669-4FD3-9A06-175701F42F26}" type="slidenum">
              <a:rPr lang="en-US" smtClean="0"/>
              <a:t>‹#›</a:t>
            </a:fld>
            <a:endParaRPr lang="en-US"/>
          </a:p>
        </p:txBody>
      </p:sp>
    </p:spTree>
    <p:extLst>
      <p:ext uri="{BB962C8B-B14F-4D97-AF65-F5344CB8AC3E}">
        <p14:creationId xmlns:p14="http://schemas.microsoft.com/office/powerpoint/2010/main" val="275690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FABF5-D6BB-46C5-9901-F57BE45E4E55}" type="datetimeFigureOut">
              <a:rPr lang="en-US" smtClean="0"/>
              <a:t>4/17/2015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1B7B4-A669-4FD3-9A06-175701F42F26}" type="slidenum">
              <a:rPr lang="en-US" smtClean="0"/>
              <a:t>‹#›</a:t>
            </a:fld>
            <a:endParaRPr lang="en-US"/>
          </a:p>
        </p:txBody>
      </p:sp>
    </p:spTree>
    <p:extLst>
      <p:ext uri="{BB962C8B-B14F-4D97-AF65-F5344CB8AC3E}">
        <p14:creationId xmlns:p14="http://schemas.microsoft.com/office/powerpoint/2010/main" val="109543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mifamilymeals.com/" TargetMode="External"/><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mtinklepaugh@fmi.org" TargetMode="External"/><Relationship Id="rId5" Type="http://schemas.openxmlformats.org/officeDocument/2006/relationships/hyperlink" Target="mailto:cpolley@fmi.org"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fmifamilymeal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mtinklepaugh@fmi.org" TargetMode="External"/><Relationship Id="rId5" Type="http://schemas.openxmlformats.org/officeDocument/2006/relationships/hyperlink" Target="http://www.fmifamilymeals.com/"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hyperlink" Target="mailto:cpolley@fmi.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Autofit/>
          </a:bodyPr>
          <a:lstStyle/>
          <a:p>
            <a:pPr>
              <a:lnSpc>
                <a:spcPct val="150000"/>
              </a:lnSpc>
            </a:pPr>
            <a:r>
              <a:rPr lang="en-US" sz="3200" b="1" dirty="0" smtClean="0">
                <a:solidFill>
                  <a:schemeClr val="tx1">
                    <a:lumMod val="65000"/>
                    <a:lumOff val="35000"/>
                  </a:schemeClr>
                </a:solidFill>
              </a:rPr>
              <a:t>Proudly Introduces</a:t>
            </a:r>
            <a:br>
              <a:rPr lang="en-US" sz="3200" b="1" dirty="0" smtClean="0">
                <a:solidFill>
                  <a:schemeClr val="tx1">
                    <a:lumMod val="65000"/>
                    <a:lumOff val="35000"/>
                  </a:schemeClr>
                </a:solidFill>
              </a:rPr>
            </a:br>
            <a:r>
              <a:rPr lang="en-US" sz="4000" b="1" dirty="0" smtClean="0">
                <a:solidFill>
                  <a:schemeClr val="tx1">
                    <a:lumMod val="65000"/>
                    <a:lumOff val="35000"/>
                  </a:schemeClr>
                </a:solidFill>
              </a:rPr>
              <a:t>National Family Meals Month™</a:t>
            </a:r>
            <a:r>
              <a:rPr lang="en-US" sz="3200" b="1" dirty="0" smtClean="0">
                <a:solidFill>
                  <a:schemeClr val="tx1">
                    <a:lumMod val="65000"/>
                    <a:lumOff val="35000"/>
                  </a:schemeClr>
                </a:solidFill>
              </a:rPr>
              <a:t/>
            </a:r>
            <a:br>
              <a:rPr lang="en-US" sz="3200" b="1" dirty="0" smtClean="0">
                <a:solidFill>
                  <a:schemeClr val="tx1">
                    <a:lumMod val="65000"/>
                    <a:lumOff val="35000"/>
                  </a:schemeClr>
                </a:solidFill>
              </a:rPr>
            </a:br>
            <a:r>
              <a:rPr lang="en-US" sz="3200" b="1" dirty="0" smtClean="0">
                <a:solidFill>
                  <a:schemeClr val="tx1">
                    <a:lumMod val="65000"/>
                    <a:lumOff val="35000"/>
                  </a:schemeClr>
                </a:solidFill>
              </a:rPr>
              <a:t>September 2015</a:t>
            </a:r>
            <a:endParaRPr lang="en-US" sz="3200" dirty="0"/>
          </a:p>
        </p:txBody>
      </p:sp>
      <p:sp>
        <p:nvSpPr>
          <p:cNvPr id="3" name="Subtitle 2"/>
          <p:cNvSpPr>
            <a:spLocks noGrp="1"/>
          </p:cNvSpPr>
          <p:nvPr>
            <p:ph type="subTitle" idx="1"/>
          </p:nvPr>
        </p:nvSpPr>
        <p:spPr>
          <a:xfrm>
            <a:off x="990600" y="4648200"/>
            <a:ext cx="6934200" cy="1905000"/>
          </a:xfrm>
        </p:spPr>
        <p:txBody>
          <a:bodyPr anchor="ctr">
            <a:normAutofit/>
          </a:bodyPr>
          <a:lstStyle/>
          <a:p>
            <a:r>
              <a:rPr lang="en-US" sz="1800" b="1" dirty="0" smtClean="0">
                <a:solidFill>
                  <a:schemeClr val="tx1">
                    <a:lumMod val="65000"/>
                    <a:lumOff val="35000"/>
                  </a:schemeClr>
                </a:solidFill>
              </a:rPr>
              <a:t>We’re elevating the role of the grocer as a resource for families faced with the daily challenge of getting wholesome meals on the table.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152400"/>
            <a:ext cx="44989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33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23" y="1219200"/>
            <a:ext cx="27336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rPr>
              <a:t>Let’s Continue the Conversation</a:t>
            </a:r>
            <a:endParaRPr lang="en-US" sz="4000" dirty="0"/>
          </a:p>
        </p:txBody>
      </p:sp>
      <p:sp>
        <p:nvSpPr>
          <p:cNvPr id="3" name="Content Placeholder 2"/>
          <p:cNvSpPr>
            <a:spLocks noGrp="1"/>
          </p:cNvSpPr>
          <p:nvPr>
            <p:ph idx="1"/>
          </p:nvPr>
        </p:nvSpPr>
        <p:spPr>
          <a:xfrm>
            <a:off x="457200" y="1447800"/>
            <a:ext cx="8229600" cy="4525963"/>
          </a:xfrm>
        </p:spPr>
        <p:txBody>
          <a:bodyPr>
            <a:normAutofit fontScale="62500" lnSpcReduction="20000"/>
          </a:bodyPr>
          <a:lstStyle/>
          <a:p>
            <a:pPr marL="0" indent="0">
              <a:buNone/>
            </a:pPr>
            <a:endParaRPr lang="en-US" sz="2000" b="1" dirty="0" smtClean="0">
              <a:solidFill>
                <a:schemeClr val="tx1">
                  <a:lumMod val="65000"/>
                  <a:lumOff val="35000"/>
                </a:schemeClr>
              </a:solidFill>
            </a:endParaRPr>
          </a:p>
          <a:p>
            <a:pPr marL="0" indent="0">
              <a:buNone/>
            </a:pPr>
            <a:r>
              <a:rPr lang="en-US" b="1" dirty="0">
                <a:solidFill>
                  <a:schemeClr val="tx1">
                    <a:lumMod val="65000"/>
                    <a:lumOff val="35000"/>
                  </a:schemeClr>
                </a:solidFill>
              </a:rPr>
              <a:t>Join the Movement at </a:t>
            </a:r>
            <a:r>
              <a:rPr lang="en-US" b="1" dirty="0" err="1">
                <a:solidFill>
                  <a:schemeClr val="tx1">
                    <a:lumMod val="65000"/>
                    <a:lumOff val="35000"/>
                  </a:schemeClr>
                </a:solidFill>
                <a:hlinkClick r:id="rId3"/>
              </a:rPr>
              <a:t>www.fmifamilymeals.com</a:t>
            </a:r>
            <a:r>
              <a:rPr lang="en-US" b="1" dirty="0">
                <a:solidFill>
                  <a:schemeClr val="tx1">
                    <a:lumMod val="65000"/>
                    <a:lumOff val="35000"/>
                  </a:schemeClr>
                </a:solidFill>
              </a:rPr>
              <a:t> </a:t>
            </a:r>
          </a:p>
          <a:p>
            <a:pPr marL="0" indent="0">
              <a:buNone/>
            </a:pPr>
            <a:r>
              <a:rPr lang="en-US" b="1" dirty="0">
                <a:solidFill>
                  <a:schemeClr val="tx1">
                    <a:lumMod val="65000"/>
                    <a:lumOff val="35000"/>
                  </a:schemeClr>
                </a:solidFill>
              </a:rPr>
              <a:t>and download your free toolkit </a:t>
            </a:r>
            <a:r>
              <a:rPr lang="en-US" b="1" dirty="0" smtClean="0">
                <a:solidFill>
                  <a:schemeClr val="tx1">
                    <a:lumMod val="65000"/>
                    <a:lumOff val="35000"/>
                  </a:schemeClr>
                </a:solidFill>
              </a:rPr>
              <a:t>today!</a:t>
            </a:r>
          </a:p>
          <a:p>
            <a:pPr marL="0" indent="0">
              <a:buNone/>
            </a:pPr>
            <a:endParaRPr lang="en-US" sz="2600" b="1" dirty="0">
              <a:solidFill>
                <a:schemeClr val="tx1">
                  <a:lumMod val="65000"/>
                  <a:lumOff val="35000"/>
                </a:schemeClr>
              </a:solidFill>
            </a:endParaRPr>
          </a:p>
          <a:p>
            <a:pPr marL="0" indent="0">
              <a:buNone/>
            </a:pPr>
            <a:endParaRPr lang="en-US" sz="2600" b="1" dirty="0" smtClean="0">
              <a:solidFill>
                <a:schemeClr val="tx1">
                  <a:lumMod val="65000"/>
                  <a:lumOff val="35000"/>
                </a:schemeClr>
              </a:solidFill>
            </a:endParaRPr>
          </a:p>
          <a:p>
            <a:pPr marL="0" indent="0">
              <a:buNone/>
            </a:pPr>
            <a:r>
              <a:rPr lang="en-US" sz="2600" b="1" dirty="0" smtClean="0">
                <a:solidFill>
                  <a:schemeClr val="tx1">
                    <a:lumMod val="65000"/>
                    <a:lumOff val="35000"/>
                  </a:schemeClr>
                </a:solidFill>
              </a:rPr>
              <a:t>Contact us to learn more </a:t>
            </a:r>
            <a:r>
              <a:rPr lang="en-US" sz="2600" b="1" dirty="0">
                <a:solidFill>
                  <a:schemeClr val="tx1">
                    <a:lumMod val="65000"/>
                    <a:lumOff val="35000"/>
                  </a:schemeClr>
                </a:solidFill>
              </a:rPr>
              <a:t>about National Family Meals Month™ </a:t>
            </a:r>
            <a:r>
              <a:rPr lang="en-US" sz="2600" b="1" dirty="0" smtClean="0">
                <a:solidFill>
                  <a:schemeClr val="tx1">
                    <a:lumMod val="65000"/>
                    <a:lumOff val="35000"/>
                  </a:schemeClr>
                </a:solidFill>
              </a:rPr>
              <a:t>:</a:t>
            </a:r>
            <a:endParaRPr lang="en-US" sz="2600" b="1" dirty="0">
              <a:solidFill>
                <a:schemeClr val="tx1">
                  <a:lumMod val="65000"/>
                  <a:lumOff val="35000"/>
                </a:schemeClr>
              </a:solidFill>
            </a:endParaRPr>
          </a:p>
          <a:p>
            <a:pPr marL="457200" lvl="1" indent="0">
              <a:buNone/>
            </a:pPr>
            <a:endParaRPr lang="en-US" sz="2600" b="1" dirty="0">
              <a:solidFill>
                <a:schemeClr val="tx1">
                  <a:lumMod val="65000"/>
                  <a:lumOff val="35000"/>
                </a:schemeClr>
              </a:solidFill>
            </a:endParaRPr>
          </a:p>
          <a:p>
            <a:pPr marL="457200" lvl="1" indent="0">
              <a:buNone/>
            </a:pPr>
            <a:r>
              <a:rPr lang="en-US" sz="2600" b="1" dirty="0">
                <a:solidFill>
                  <a:schemeClr val="tx1">
                    <a:lumMod val="65000"/>
                    <a:lumOff val="35000"/>
                  </a:schemeClr>
                </a:solidFill>
              </a:rPr>
              <a:t>Cathy Polley, </a:t>
            </a:r>
            <a:r>
              <a:rPr lang="en-US" sz="2600" b="1" dirty="0" err="1">
                <a:solidFill>
                  <a:schemeClr val="tx1">
                    <a:lumMod val="65000"/>
                    <a:lumOff val="35000"/>
                  </a:schemeClr>
                </a:solidFill>
              </a:rPr>
              <a:t>RPh</a:t>
            </a:r>
            <a:endParaRPr lang="en-US" sz="2600" b="1" dirty="0">
              <a:solidFill>
                <a:schemeClr val="tx1">
                  <a:lumMod val="65000"/>
                  <a:lumOff val="35000"/>
                </a:schemeClr>
              </a:solidFill>
            </a:endParaRPr>
          </a:p>
          <a:p>
            <a:pPr marL="457200" lvl="1" indent="0">
              <a:buNone/>
            </a:pPr>
            <a:r>
              <a:rPr lang="en-US" sz="2600" b="1" dirty="0">
                <a:solidFill>
                  <a:schemeClr val="tx1">
                    <a:lumMod val="65000"/>
                    <a:lumOff val="35000"/>
                  </a:schemeClr>
                </a:solidFill>
              </a:rPr>
              <a:t>Executive Director, FMI Foundation</a:t>
            </a:r>
          </a:p>
          <a:p>
            <a:pPr marL="457200" lvl="1" indent="0">
              <a:buNone/>
            </a:pPr>
            <a:r>
              <a:rPr lang="en-US" sz="2600" b="1" dirty="0">
                <a:solidFill>
                  <a:schemeClr val="tx1">
                    <a:lumMod val="65000"/>
                    <a:lumOff val="35000"/>
                  </a:schemeClr>
                </a:solidFill>
              </a:rPr>
              <a:t>Vice President, Health &amp; Wellness</a:t>
            </a:r>
          </a:p>
          <a:p>
            <a:pPr marL="457200" lvl="1" indent="0">
              <a:buNone/>
            </a:pPr>
            <a:r>
              <a:rPr lang="en-US" sz="2600" b="1" dirty="0" err="1">
                <a:solidFill>
                  <a:schemeClr val="tx1">
                    <a:lumMod val="65000"/>
                    <a:lumOff val="35000"/>
                  </a:schemeClr>
                </a:solidFill>
                <a:hlinkClick r:id="rId5"/>
              </a:rPr>
              <a:t>cpolley@fmi.org</a:t>
            </a:r>
            <a:endParaRPr lang="en-US" sz="2600" b="1" dirty="0">
              <a:solidFill>
                <a:schemeClr val="tx1">
                  <a:lumMod val="65000"/>
                  <a:lumOff val="35000"/>
                </a:schemeClr>
              </a:solidFill>
            </a:endParaRPr>
          </a:p>
          <a:p>
            <a:pPr marL="457200" lvl="1" indent="0">
              <a:buNone/>
            </a:pPr>
            <a:endParaRPr lang="en-US" sz="2600" b="1" dirty="0">
              <a:solidFill>
                <a:schemeClr val="tx1">
                  <a:lumMod val="65000"/>
                  <a:lumOff val="35000"/>
                </a:schemeClr>
              </a:solidFill>
            </a:endParaRPr>
          </a:p>
          <a:p>
            <a:pPr marL="457200" lvl="1" indent="0">
              <a:buNone/>
            </a:pPr>
            <a:r>
              <a:rPr lang="en-US" sz="2600" b="1" dirty="0">
                <a:solidFill>
                  <a:schemeClr val="tx1">
                    <a:lumMod val="65000"/>
                    <a:lumOff val="35000"/>
                  </a:schemeClr>
                </a:solidFill>
              </a:rPr>
              <a:t>Megan Tinklepaugh</a:t>
            </a:r>
          </a:p>
          <a:p>
            <a:pPr marL="457200" lvl="1" indent="0">
              <a:buNone/>
            </a:pPr>
            <a:r>
              <a:rPr lang="en-US" sz="2600" b="1" dirty="0">
                <a:solidFill>
                  <a:schemeClr val="tx1">
                    <a:lumMod val="65000"/>
                    <a:lumOff val="35000"/>
                  </a:schemeClr>
                </a:solidFill>
              </a:rPr>
              <a:t>Manager, FMI Foundation and Health &amp; Wellness</a:t>
            </a:r>
          </a:p>
          <a:p>
            <a:pPr marL="457200" lvl="1" indent="0">
              <a:buNone/>
            </a:pPr>
            <a:r>
              <a:rPr lang="en-US" sz="2600" b="1" dirty="0" err="1">
                <a:solidFill>
                  <a:schemeClr val="tx1">
                    <a:lumMod val="65000"/>
                    <a:lumOff val="35000"/>
                  </a:schemeClr>
                </a:solidFill>
                <a:hlinkClick r:id="rId6"/>
              </a:rPr>
              <a:t>mtinklepaugh@fmi.org</a:t>
            </a:r>
            <a:r>
              <a:rPr lang="en-US" sz="2600" b="1" dirty="0">
                <a:solidFill>
                  <a:schemeClr val="tx1">
                    <a:lumMod val="65000"/>
                    <a:lumOff val="35000"/>
                  </a:schemeClr>
                </a:solidFill>
              </a:rPr>
              <a:t> </a:t>
            </a:r>
          </a:p>
          <a:p>
            <a:pPr marL="0" indent="0">
              <a:buNone/>
            </a:pPr>
            <a:r>
              <a:rPr lang="en-US" sz="2000" b="1" dirty="0" smtClean="0">
                <a:solidFill>
                  <a:schemeClr val="tx1">
                    <a:lumMod val="65000"/>
                    <a:lumOff val="35000"/>
                  </a:schemeClr>
                </a:solidFill>
              </a:rPr>
              <a:t>                                                        </a:t>
            </a:r>
          </a:p>
          <a:p>
            <a:pPr marL="0" indent="0">
              <a:buNone/>
            </a:pPr>
            <a:r>
              <a:rPr lang="en-US" sz="2000" b="1" dirty="0" smtClean="0">
                <a:solidFill>
                  <a:schemeClr val="tx1">
                    <a:lumMod val="65000"/>
                    <a:lumOff val="35000"/>
                  </a:schemeClr>
                </a:solidFill>
              </a:rPr>
              <a:t>       </a:t>
            </a:r>
            <a:endParaRPr lang="en-US" sz="2000" b="1" dirty="0">
              <a:solidFill>
                <a:schemeClr val="tx1">
                  <a:lumMod val="65000"/>
                  <a:lumOff val="35000"/>
                </a:schemeClr>
              </a:solidFill>
            </a:endParaRPr>
          </a:p>
          <a:p>
            <a:endParaRPr lang="en-US" sz="2000" b="1" dirty="0" smtClean="0">
              <a:solidFill>
                <a:schemeClr val="tx1">
                  <a:lumMod val="65000"/>
                  <a:lumOff val="35000"/>
                </a:schemeClr>
              </a:solidFill>
            </a:endParaRPr>
          </a:p>
          <a:p>
            <a:endParaRPr lang="en-US" sz="2000" b="1" dirty="0" smtClean="0">
              <a:solidFill>
                <a:schemeClr val="tx1">
                  <a:lumMod val="65000"/>
                  <a:lumOff val="35000"/>
                </a:schemeClr>
              </a:solidFill>
            </a:endParaRPr>
          </a:p>
          <a:p>
            <a:endParaRPr lang="en-US" sz="2000" b="1" dirty="0" smtClean="0">
              <a:solidFill>
                <a:schemeClr val="tx1">
                  <a:lumMod val="65000"/>
                  <a:lumOff val="35000"/>
                </a:schemeClr>
              </a:solidFill>
            </a:endParaRPr>
          </a:p>
          <a:p>
            <a:endParaRPr lang="en-U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0287" y="3790950"/>
            <a:ext cx="25717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33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rPr>
              <a:t>Family </a:t>
            </a:r>
            <a:r>
              <a:rPr lang="en-US" sz="4000" b="1" dirty="0">
                <a:solidFill>
                  <a:schemeClr val="tx1">
                    <a:lumMod val="65000"/>
                    <a:lumOff val="35000"/>
                  </a:schemeClr>
                </a:solidFill>
              </a:rPr>
              <a:t>Meals Matter:</a:t>
            </a:r>
          </a:p>
        </p:txBody>
      </p:sp>
      <p:sp>
        <p:nvSpPr>
          <p:cNvPr id="3" name="Content Placeholder 2"/>
          <p:cNvSpPr>
            <a:spLocks noGrp="1"/>
          </p:cNvSpPr>
          <p:nvPr>
            <p:ph idx="1"/>
          </p:nvPr>
        </p:nvSpPr>
        <p:spPr/>
        <p:txBody>
          <a:bodyPr>
            <a:normAutofit/>
          </a:bodyPr>
          <a:lstStyle/>
          <a:p>
            <a:r>
              <a:rPr lang="en-US" sz="2200" b="1" dirty="0">
                <a:solidFill>
                  <a:schemeClr val="tx1">
                    <a:lumMod val="65000"/>
                    <a:lumOff val="35000"/>
                  </a:schemeClr>
                </a:solidFill>
              </a:rPr>
              <a:t>Research consistently shows  that children who regularly share family mealtime . . .</a:t>
            </a:r>
          </a:p>
          <a:p>
            <a:pPr lvl="1">
              <a:lnSpc>
                <a:spcPct val="100000"/>
              </a:lnSpc>
              <a:spcBef>
                <a:spcPts val="1200"/>
              </a:spcBef>
            </a:pPr>
            <a:r>
              <a:rPr lang="en-US" sz="2200" b="1" dirty="0">
                <a:solidFill>
                  <a:schemeClr val="tx1">
                    <a:lumMod val="65000"/>
                    <a:lumOff val="35000"/>
                  </a:schemeClr>
                </a:solidFill>
              </a:rPr>
              <a:t>Are likely to do better in school</a:t>
            </a:r>
          </a:p>
          <a:p>
            <a:pPr lvl="1">
              <a:lnSpc>
                <a:spcPct val="100000"/>
              </a:lnSpc>
              <a:spcBef>
                <a:spcPts val="1200"/>
              </a:spcBef>
            </a:pPr>
            <a:r>
              <a:rPr lang="en-US" sz="2200" b="1" dirty="0">
                <a:solidFill>
                  <a:schemeClr val="tx1">
                    <a:lumMod val="65000"/>
                    <a:lumOff val="35000"/>
                  </a:schemeClr>
                </a:solidFill>
              </a:rPr>
              <a:t>Have a closer relationship with their parents and siblings</a:t>
            </a:r>
          </a:p>
          <a:p>
            <a:pPr lvl="1">
              <a:lnSpc>
                <a:spcPct val="100000"/>
              </a:lnSpc>
              <a:spcBef>
                <a:spcPts val="1200"/>
              </a:spcBef>
            </a:pPr>
            <a:r>
              <a:rPr lang="en-US" sz="2200" b="1" dirty="0">
                <a:solidFill>
                  <a:schemeClr val="tx1">
                    <a:lumMod val="65000"/>
                    <a:lumOff val="35000"/>
                  </a:schemeClr>
                </a:solidFill>
              </a:rPr>
              <a:t>Are more resistant to negative peer pressure</a:t>
            </a:r>
          </a:p>
          <a:p>
            <a:pPr lvl="1">
              <a:lnSpc>
                <a:spcPct val="100000"/>
              </a:lnSpc>
              <a:spcBef>
                <a:spcPts val="1200"/>
              </a:spcBef>
            </a:pPr>
            <a:r>
              <a:rPr lang="en-US" sz="2200" b="1" dirty="0">
                <a:solidFill>
                  <a:schemeClr val="tx1">
                    <a:lumMod val="65000"/>
                    <a:lumOff val="35000"/>
                  </a:schemeClr>
                </a:solidFill>
              </a:rPr>
              <a:t>Are less likely to try drugs or alcohol at an earlier age</a:t>
            </a:r>
          </a:p>
          <a:p>
            <a:pPr lvl="1">
              <a:lnSpc>
                <a:spcPct val="100000"/>
              </a:lnSpc>
              <a:spcBef>
                <a:spcPts val="1200"/>
              </a:spcBef>
            </a:pPr>
            <a:r>
              <a:rPr lang="en-US" sz="2200" b="1" dirty="0">
                <a:solidFill>
                  <a:schemeClr val="tx1">
                    <a:lumMod val="65000"/>
                    <a:lumOff val="35000"/>
                  </a:schemeClr>
                </a:solidFill>
              </a:rPr>
              <a:t>Are less likely to develop disordered eating behaviors</a:t>
            </a:r>
          </a:p>
          <a:p>
            <a:endParaRPr lang="en-US" dirty="0"/>
          </a:p>
        </p:txBody>
      </p:sp>
    </p:spTree>
    <p:extLst>
      <p:ext uri="{BB962C8B-B14F-4D97-AF65-F5344CB8AC3E}">
        <p14:creationId xmlns:p14="http://schemas.microsoft.com/office/powerpoint/2010/main" val="405094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solidFill>
                  <a:schemeClr val="tx1">
                    <a:lumMod val="65000"/>
                    <a:lumOff val="35000"/>
                  </a:schemeClr>
                </a:solidFill>
                <a:latin typeface="+mn-lt"/>
                <a:ea typeface="+mn-ea"/>
                <a:cs typeface="+mn-cs"/>
              </a:rPr>
              <a:t>Our Brand Story: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029200"/>
            <a:ext cx="1828800" cy="1828800"/>
          </a:xfrm>
          <a:prstGeom prst="rect">
            <a:avLst/>
          </a:prstGeom>
        </p:spPr>
      </p:pic>
      <p:sp>
        <p:nvSpPr>
          <p:cNvPr id="4" name="Content Placeholder 3"/>
          <p:cNvSpPr>
            <a:spLocks noGrp="1"/>
          </p:cNvSpPr>
          <p:nvPr>
            <p:ph idx="1"/>
          </p:nvPr>
        </p:nvSpPr>
        <p:spPr>
          <a:xfrm>
            <a:off x="457200" y="1417637"/>
            <a:ext cx="8229600" cy="4525963"/>
          </a:xfrm>
        </p:spPr>
        <p:txBody>
          <a:bodyPr>
            <a:normAutofit fontScale="70000" lnSpcReduction="20000"/>
          </a:bodyPr>
          <a:lstStyle/>
          <a:p>
            <a:r>
              <a:rPr lang="en-US" sz="2900" b="1" dirty="0">
                <a:solidFill>
                  <a:schemeClr val="tx1">
                    <a:lumMod val="65000"/>
                    <a:lumOff val="35000"/>
                  </a:schemeClr>
                </a:solidFill>
              </a:rPr>
              <a:t>Family meals are at a critical intersection in our nation. </a:t>
            </a:r>
          </a:p>
          <a:p>
            <a:endParaRPr lang="en-US" sz="2900" b="1" dirty="0">
              <a:solidFill>
                <a:schemeClr val="tx1">
                  <a:lumMod val="65000"/>
                  <a:lumOff val="35000"/>
                </a:schemeClr>
              </a:solidFill>
            </a:endParaRPr>
          </a:p>
          <a:p>
            <a:r>
              <a:rPr lang="en-US" sz="2900" b="1" dirty="0">
                <a:solidFill>
                  <a:schemeClr val="tx1">
                    <a:lumMod val="65000"/>
                    <a:lumOff val="35000"/>
                  </a:schemeClr>
                </a:solidFill>
              </a:rPr>
              <a:t>The will to return to the table exists and families just need a friendly, familiar voice to show them the way. </a:t>
            </a:r>
          </a:p>
          <a:p>
            <a:endParaRPr lang="en-US" sz="2900" b="1" dirty="0">
              <a:solidFill>
                <a:schemeClr val="tx1">
                  <a:lumMod val="65000"/>
                  <a:lumOff val="35000"/>
                </a:schemeClr>
              </a:solidFill>
            </a:endParaRPr>
          </a:p>
          <a:p>
            <a:r>
              <a:rPr lang="en-US" sz="2900" b="1" dirty="0">
                <a:solidFill>
                  <a:schemeClr val="tx1">
                    <a:lumMod val="65000"/>
                    <a:lumOff val="35000"/>
                  </a:schemeClr>
                </a:solidFill>
              </a:rPr>
              <a:t>That voice is </a:t>
            </a:r>
            <a:r>
              <a:rPr lang="en-US" sz="2900" b="1" dirty="0" smtClean="0">
                <a:solidFill>
                  <a:schemeClr val="tx1">
                    <a:lumMod val="65000"/>
                    <a:lumOff val="35000"/>
                  </a:schemeClr>
                </a:solidFill>
              </a:rPr>
              <a:t>you, </a:t>
            </a:r>
            <a:r>
              <a:rPr lang="en-US" sz="2900" b="1" dirty="0">
                <a:solidFill>
                  <a:schemeClr val="tx1">
                    <a:lumMod val="65000"/>
                    <a:lumOff val="35000"/>
                  </a:schemeClr>
                </a:solidFill>
              </a:rPr>
              <a:t>and the way is </a:t>
            </a:r>
            <a:r>
              <a:rPr lang="en-US" sz="2900" b="1" dirty="0" smtClean="0">
                <a:solidFill>
                  <a:schemeClr val="tx1">
                    <a:lumMod val="65000"/>
                    <a:lumOff val="35000"/>
                  </a:schemeClr>
                </a:solidFill>
              </a:rPr>
              <a:t>the National Family </a:t>
            </a:r>
            <a:r>
              <a:rPr lang="en-US" sz="2900" b="1" dirty="0">
                <a:solidFill>
                  <a:schemeClr val="tx1">
                    <a:lumMod val="65000"/>
                    <a:lumOff val="35000"/>
                  </a:schemeClr>
                </a:solidFill>
              </a:rPr>
              <a:t>Meals </a:t>
            </a:r>
            <a:r>
              <a:rPr lang="en-US" sz="2900" b="1" dirty="0" smtClean="0">
                <a:solidFill>
                  <a:schemeClr val="tx1">
                    <a:lumMod val="65000"/>
                    <a:lumOff val="35000"/>
                  </a:schemeClr>
                </a:solidFill>
              </a:rPr>
              <a:t>Movement. </a:t>
            </a:r>
            <a:endParaRPr lang="en-US" sz="2900" b="1" dirty="0">
              <a:solidFill>
                <a:schemeClr val="tx1">
                  <a:lumMod val="65000"/>
                  <a:lumOff val="35000"/>
                </a:schemeClr>
              </a:solidFill>
            </a:endParaRPr>
          </a:p>
          <a:p>
            <a:endParaRPr lang="en-US" sz="2900" b="1" dirty="0">
              <a:solidFill>
                <a:schemeClr val="tx1">
                  <a:lumMod val="65000"/>
                  <a:lumOff val="35000"/>
                </a:schemeClr>
              </a:solidFill>
            </a:endParaRPr>
          </a:p>
          <a:p>
            <a:r>
              <a:rPr lang="en-US" sz="2900" b="1" dirty="0">
                <a:solidFill>
                  <a:schemeClr val="tx1">
                    <a:lumMod val="65000"/>
                    <a:lumOff val="35000"/>
                  </a:schemeClr>
                </a:solidFill>
              </a:rPr>
              <a:t>FMI launched a first-of-its-kind collaboration among FMI Foundation, the food retail industry and their valued customers to share, inspire and help each other prepare more family meals at home. We’re kicking off the movement with National Family Meals Month™ in September 2015.</a:t>
            </a:r>
          </a:p>
          <a:p>
            <a:endParaRPr lang="en-US" sz="2900" b="1" dirty="0">
              <a:solidFill>
                <a:schemeClr val="tx1">
                  <a:lumMod val="65000"/>
                  <a:lumOff val="35000"/>
                </a:schemeClr>
              </a:solidFill>
            </a:endParaRPr>
          </a:p>
          <a:p>
            <a:r>
              <a:rPr lang="en-US" sz="2900" b="1" dirty="0">
                <a:solidFill>
                  <a:schemeClr val="tx1">
                    <a:lumMod val="65000"/>
                    <a:lumOff val="35000"/>
                  </a:schemeClr>
                </a:solidFill>
              </a:rPr>
              <a:t>National Family Meals Month™ will build awareness for food </a:t>
            </a:r>
            <a:r>
              <a:rPr lang="en-US" sz="2900" b="1" dirty="0" smtClean="0">
                <a:solidFill>
                  <a:schemeClr val="tx1">
                    <a:lumMod val="65000"/>
                    <a:lumOff val="35000"/>
                  </a:schemeClr>
                </a:solidFill>
              </a:rPr>
              <a:t>           retailers </a:t>
            </a:r>
            <a:r>
              <a:rPr lang="en-US" sz="2900" b="1" dirty="0">
                <a:solidFill>
                  <a:schemeClr val="tx1">
                    <a:lumMod val="65000"/>
                    <a:lumOff val="35000"/>
                  </a:schemeClr>
                </a:solidFill>
              </a:rPr>
              <a:t>as the solution </a:t>
            </a:r>
            <a:r>
              <a:rPr lang="en-US" sz="2900" b="1" dirty="0" smtClean="0">
                <a:solidFill>
                  <a:schemeClr val="tx1">
                    <a:lumMod val="65000"/>
                    <a:lumOff val="35000"/>
                  </a:schemeClr>
                </a:solidFill>
              </a:rPr>
              <a:t>to </a:t>
            </a:r>
            <a:r>
              <a:rPr lang="en-US" sz="2900" b="1" dirty="0">
                <a:solidFill>
                  <a:schemeClr val="tx1">
                    <a:lumMod val="65000"/>
                    <a:lumOff val="35000"/>
                  </a:schemeClr>
                </a:solidFill>
              </a:rPr>
              <a:t>family mealtime. </a:t>
            </a:r>
          </a:p>
          <a:p>
            <a:endParaRPr lang="en-US" dirty="0"/>
          </a:p>
        </p:txBody>
      </p:sp>
    </p:spTree>
    <p:extLst>
      <p:ext uri="{BB962C8B-B14F-4D97-AF65-F5344CB8AC3E}">
        <p14:creationId xmlns:p14="http://schemas.microsoft.com/office/powerpoint/2010/main" val="264473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lumMod val="65000"/>
                    <a:lumOff val="35000"/>
                  </a:schemeClr>
                </a:solidFill>
              </a:rPr>
              <a:t>National Family Meals Month™ is:</a:t>
            </a:r>
            <a:endParaRPr lang="en-US" sz="4000" dirty="0"/>
          </a:p>
        </p:txBody>
      </p:sp>
      <p:sp>
        <p:nvSpPr>
          <p:cNvPr id="3" name="Content Placeholder 2"/>
          <p:cNvSpPr>
            <a:spLocks noGrp="1"/>
          </p:cNvSpPr>
          <p:nvPr>
            <p:ph idx="1"/>
          </p:nvPr>
        </p:nvSpPr>
        <p:spPr/>
        <p:txBody>
          <a:bodyPr>
            <a:normAutofit/>
          </a:bodyPr>
          <a:lstStyle/>
          <a:p>
            <a:r>
              <a:rPr lang="en-US" sz="2000" b="1" dirty="0" smtClean="0">
                <a:solidFill>
                  <a:schemeClr val="tx1">
                    <a:lumMod val="65000"/>
                    <a:lumOff val="35000"/>
                  </a:schemeClr>
                </a:solidFill>
              </a:rPr>
              <a:t>An industry-wide initiative that underscores the benefits of shared meals</a:t>
            </a:r>
          </a:p>
          <a:p>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A new way to encourage families to look to grocers and food brands for meal solutions </a:t>
            </a:r>
          </a:p>
          <a:p>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Activated by FMI Members -̶  grocers and brands</a:t>
            </a:r>
          </a:p>
          <a:p>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An opportunity to spotlight existing family meals programs</a:t>
            </a:r>
          </a:p>
          <a:p>
            <a:pPr>
              <a:lnSpc>
                <a:spcPct val="100000"/>
              </a:lnSpc>
              <a:spcBef>
                <a:spcPts val="0"/>
              </a:spcBef>
            </a:pPr>
            <a:endParaRPr lang="en-US" sz="2000" b="1" dirty="0" smtClean="0">
              <a:solidFill>
                <a:schemeClr val="tx1">
                  <a:lumMod val="65000"/>
                  <a:lumOff val="35000"/>
                </a:schemeClr>
              </a:solidFill>
            </a:endParaRPr>
          </a:p>
          <a:p>
            <a:pPr>
              <a:lnSpc>
                <a:spcPct val="100000"/>
              </a:lnSpc>
              <a:spcBef>
                <a:spcPts val="0"/>
              </a:spcBef>
            </a:pPr>
            <a:r>
              <a:rPr lang="en-US" sz="2000" b="1" dirty="0" smtClean="0">
                <a:solidFill>
                  <a:schemeClr val="tx1">
                    <a:lumMod val="65000"/>
                    <a:lumOff val="35000"/>
                  </a:schemeClr>
                </a:solidFill>
              </a:rPr>
              <a:t>A creative and fun way to engage shoppers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9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4354" y="2812960"/>
            <a:ext cx="4755292" cy="396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267831"/>
            <a:ext cx="8382000" cy="2492990"/>
          </a:xfrm>
          <a:prstGeom prst="rect">
            <a:avLst/>
          </a:prstGeom>
          <a:noFill/>
        </p:spPr>
        <p:txBody>
          <a:bodyPr wrap="square" rtlCol="0">
            <a:spAutoFit/>
          </a:bodyPr>
          <a:lstStyle/>
          <a:p>
            <a:r>
              <a:rPr lang="en-US" sz="2000" b="1" dirty="0">
                <a:solidFill>
                  <a:schemeClr val="tx1">
                    <a:lumMod val="65000"/>
                    <a:lumOff val="35000"/>
                  </a:schemeClr>
                </a:solidFill>
              </a:rPr>
              <a:t>We’re making it easy to participate by providing retailers and manufacturers with a FREE online toolkit including</a:t>
            </a:r>
            <a:r>
              <a:rPr lang="en-US" sz="2000" b="1" dirty="0" smtClean="0">
                <a:solidFill>
                  <a:schemeClr val="tx1">
                    <a:lumMod val="65000"/>
                    <a:lumOff val="35000"/>
                  </a:schemeClr>
                </a:solidFill>
              </a:rPr>
              <a:t>:</a:t>
            </a:r>
          </a:p>
          <a:p>
            <a:endParaRPr lang="en-US" sz="2000" b="1" dirty="0" smtClean="0">
              <a:solidFill>
                <a:schemeClr val="tx1">
                  <a:lumMod val="65000"/>
                  <a:lumOff val="35000"/>
                </a:schemeClr>
              </a:solidFill>
            </a:endParaRPr>
          </a:p>
          <a:p>
            <a:pPr marL="285750" indent="-285750">
              <a:buFont typeface="Arial" panose="020B0604020202020204" pitchFamily="34" charset="0"/>
              <a:buChar char="•"/>
            </a:pPr>
            <a:r>
              <a:rPr lang="en-US" sz="1600" b="1" dirty="0" smtClean="0">
                <a:solidFill>
                  <a:schemeClr val="tx1">
                    <a:lumMod val="65000"/>
                    <a:lumOff val="35000"/>
                  </a:schemeClr>
                </a:solidFill>
              </a:rPr>
              <a:t>Customizable </a:t>
            </a:r>
            <a:r>
              <a:rPr lang="en-US" sz="1600" b="1" dirty="0">
                <a:solidFill>
                  <a:schemeClr val="tx1">
                    <a:lumMod val="65000"/>
                    <a:lumOff val="35000"/>
                  </a:schemeClr>
                </a:solidFill>
              </a:rPr>
              <a:t>visual assets</a:t>
            </a:r>
          </a:p>
          <a:p>
            <a:pPr marL="285750" indent="-285750">
              <a:buFont typeface="Arial" panose="020B0604020202020204" pitchFamily="34" charset="0"/>
              <a:buChar char="•"/>
            </a:pPr>
            <a:r>
              <a:rPr lang="en-US" sz="1600" b="1" dirty="0">
                <a:solidFill>
                  <a:schemeClr val="tx1">
                    <a:lumMod val="65000"/>
                    <a:lumOff val="35000"/>
                  </a:schemeClr>
                </a:solidFill>
              </a:rPr>
              <a:t>Activation </a:t>
            </a:r>
            <a:r>
              <a:rPr lang="en-US" sz="1600" b="1" dirty="0" smtClean="0">
                <a:solidFill>
                  <a:schemeClr val="tx1">
                    <a:lumMod val="65000"/>
                    <a:lumOff val="35000"/>
                  </a:schemeClr>
                </a:solidFill>
              </a:rPr>
              <a:t>ideas</a:t>
            </a:r>
          </a:p>
          <a:p>
            <a:pPr marL="285750" indent="-285750">
              <a:buFont typeface="Arial" panose="020B0604020202020204" pitchFamily="34" charset="0"/>
              <a:buChar char="•"/>
            </a:pPr>
            <a:r>
              <a:rPr lang="en-US" sz="1600" b="1" dirty="0" smtClean="0">
                <a:solidFill>
                  <a:schemeClr val="tx1">
                    <a:lumMod val="65000"/>
                    <a:lumOff val="35000"/>
                  </a:schemeClr>
                </a:solidFill>
              </a:rPr>
              <a:t>Research supporting the benefits of family meals</a:t>
            </a:r>
            <a:endParaRPr lang="en-US" sz="1600" b="1" dirty="0">
              <a:solidFill>
                <a:schemeClr val="tx1">
                  <a:lumMod val="65000"/>
                  <a:lumOff val="35000"/>
                </a:schemeClr>
              </a:solidFill>
            </a:endParaRPr>
          </a:p>
          <a:p>
            <a:pPr marL="285750" indent="-285750">
              <a:buFont typeface="Arial" panose="020B0604020202020204" pitchFamily="34" charset="0"/>
              <a:buChar char="•"/>
            </a:pPr>
            <a:r>
              <a:rPr lang="en-US" sz="1600" b="1" dirty="0">
                <a:solidFill>
                  <a:schemeClr val="tx1">
                    <a:lumMod val="65000"/>
                    <a:lumOff val="35000"/>
                  </a:schemeClr>
                </a:solidFill>
              </a:rPr>
              <a:t>Suggested messaging, social media posts and designated hashtags</a:t>
            </a:r>
          </a:p>
          <a:p>
            <a:pPr marL="285750" indent="-285750">
              <a:buFont typeface="Arial" panose="020B0604020202020204" pitchFamily="34" charset="0"/>
              <a:buChar char="•"/>
            </a:pPr>
            <a:r>
              <a:rPr lang="en-US" sz="1600" b="1" dirty="0">
                <a:solidFill>
                  <a:schemeClr val="tx1">
                    <a:lumMod val="65000"/>
                    <a:lumOff val="35000"/>
                  </a:schemeClr>
                </a:solidFill>
              </a:rPr>
              <a:t>Template press releases and sample scripts for broadcast and in-store </a:t>
            </a:r>
            <a:r>
              <a:rPr lang="en-US" sz="1600" b="1" dirty="0" smtClean="0">
                <a:solidFill>
                  <a:schemeClr val="tx1">
                    <a:lumMod val="65000"/>
                    <a:lumOff val="35000"/>
                  </a:schemeClr>
                </a:solidFill>
              </a:rPr>
              <a:t>messaging</a:t>
            </a:r>
          </a:p>
          <a:p>
            <a:pPr marL="285750" indent="-285750">
              <a:buFont typeface="Arial" panose="020B0604020202020204" pitchFamily="34" charset="0"/>
              <a:buChar char="•"/>
            </a:pPr>
            <a:r>
              <a:rPr lang="en-US" sz="1600" b="1" dirty="0" smtClean="0">
                <a:solidFill>
                  <a:schemeClr val="tx1">
                    <a:lumMod val="65000"/>
                    <a:lumOff val="35000"/>
                  </a:schemeClr>
                </a:solidFill>
              </a:rPr>
              <a:t>Download your FREE toolkit at </a:t>
            </a:r>
            <a:r>
              <a:rPr lang="en-US" sz="1600" b="1" dirty="0" err="1" smtClean="0">
                <a:solidFill>
                  <a:schemeClr val="tx1">
                    <a:lumMod val="65000"/>
                    <a:lumOff val="35000"/>
                  </a:schemeClr>
                </a:solidFill>
                <a:hlinkClick r:id="rId4"/>
              </a:rPr>
              <a:t>www.fmifamilymeals.com</a:t>
            </a:r>
            <a:r>
              <a:rPr lang="en-US" sz="1600" b="1" dirty="0" smtClean="0">
                <a:solidFill>
                  <a:schemeClr val="tx1">
                    <a:lumMod val="65000"/>
                    <a:lumOff val="35000"/>
                  </a:schemeClr>
                </a:solidFill>
              </a:rPr>
              <a:t>  </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12271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05" y="228600"/>
            <a:ext cx="8229600" cy="1143000"/>
          </a:xfrm>
        </p:spPr>
        <p:txBody>
          <a:bodyPr>
            <a:normAutofit/>
          </a:bodyPr>
          <a:lstStyle/>
          <a:p>
            <a:r>
              <a:rPr lang="en-US" sz="4000" b="1" dirty="0" smtClean="0">
                <a:solidFill>
                  <a:schemeClr val="tx1">
                    <a:lumMod val="65000"/>
                    <a:lumOff val="35000"/>
                  </a:schemeClr>
                </a:solidFill>
              </a:rPr>
              <a:t>Activation</a:t>
            </a:r>
            <a:endParaRPr lang="en-US" sz="4000" b="1" dirty="0">
              <a:solidFill>
                <a:schemeClr val="tx1">
                  <a:lumMod val="65000"/>
                  <a:lumOff val="35000"/>
                </a:schemeClr>
              </a:solidFill>
            </a:endParaRPr>
          </a:p>
        </p:txBody>
      </p:sp>
      <p:sp>
        <p:nvSpPr>
          <p:cNvPr id="5" name="Content Placeholder 4"/>
          <p:cNvSpPr>
            <a:spLocks noGrp="1"/>
          </p:cNvSpPr>
          <p:nvPr>
            <p:ph idx="1"/>
          </p:nvPr>
        </p:nvSpPr>
        <p:spPr>
          <a:xfrm>
            <a:off x="456405" y="1219200"/>
            <a:ext cx="8229600" cy="4525963"/>
          </a:xfrm>
        </p:spPr>
        <p:txBody>
          <a:bodyPr>
            <a:normAutofit/>
          </a:bodyPr>
          <a:lstStyle/>
          <a:p>
            <a:r>
              <a:rPr lang="en-US" sz="2000" b="1" dirty="0" smtClean="0">
                <a:solidFill>
                  <a:schemeClr val="tx1">
                    <a:lumMod val="65000"/>
                    <a:lumOff val="35000"/>
                  </a:schemeClr>
                </a:solidFill>
              </a:rPr>
              <a:t>Partner </a:t>
            </a:r>
            <a:r>
              <a:rPr lang="en-US" sz="2000" b="1" dirty="0">
                <a:solidFill>
                  <a:schemeClr val="tx1">
                    <a:lumMod val="65000"/>
                    <a:lumOff val="35000"/>
                  </a:schemeClr>
                </a:solidFill>
              </a:rPr>
              <a:t>with retailers to create </a:t>
            </a:r>
            <a:r>
              <a:rPr lang="en-US" sz="2000" b="1" dirty="0" smtClean="0">
                <a:solidFill>
                  <a:schemeClr val="tx1">
                    <a:lumMod val="65000"/>
                    <a:lumOff val="35000"/>
                  </a:schemeClr>
                </a:solidFill>
              </a:rPr>
              <a:t>in-store promotions across </a:t>
            </a:r>
            <a:r>
              <a:rPr lang="en-US" sz="2000" b="1" dirty="0">
                <a:solidFill>
                  <a:schemeClr val="tx1">
                    <a:lumMod val="65000"/>
                    <a:lumOff val="35000"/>
                  </a:schemeClr>
                </a:solidFill>
              </a:rPr>
              <a:t>all </a:t>
            </a:r>
            <a:r>
              <a:rPr lang="en-US" sz="2000" b="1" dirty="0" smtClean="0">
                <a:solidFill>
                  <a:schemeClr val="tx1">
                    <a:lumMod val="65000"/>
                    <a:lumOff val="35000"/>
                  </a:schemeClr>
                </a:solidFill>
              </a:rPr>
              <a:t>categories.</a:t>
            </a:r>
          </a:p>
          <a:p>
            <a:pPr lvl="1"/>
            <a:r>
              <a:rPr lang="en-US" sz="1600" b="1" dirty="0" smtClean="0">
                <a:solidFill>
                  <a:schemeClr val="tx1">
                    <a:lumMod val="65000"/>
                    <a:lumOff val="35000"/>
                  </a:schemeClr>
                </a:solidFill>
              </a:rPr>
              <a:t>National </a:t>
            </a:r>
            <a:r>
              <a:rPr lang="en-US" sz="1600" b="1" dirty="0">
                <a:solidFill>
                  <a:schemeClr val="tx1">
                    <a:lumMod val="65000"/>
                    <a:lumOff val="35000"/>
                  </a:schemeClr>
                </a:solidFill>
              </a:rPr>
              <a:t>Family Meals Month™ graphics are adaptable for use </a:t>
            </a:r>
            <a:r>
              <a:rPr lang="en-US" sz="1600" b="1" dirty="0" smtClean="0">
                <a:solidFill>
                  <a:schemeClr val="tx1">
                    <a:lumMod val="65000"/>
                    <a:lumOff val="35000"/>
                  </a:schemeClr>
                </a:solidFill>
              </a:rPr>
              <a:t>in </a:t>
            </a:r>
            <a:r>
              <a:rPr lang="en-US" sz="1600" b="1" dirty="0">
                <a:solidFill>
                  <a:schemeClr val="tx1">
                    <a:lumMod val="65000"/>
                    <a:lumOff val="35000"/>
                  </a:schemeClr>
                </a:solidFill>
              </a:rPr>
              <a:t>every </a:t>
            </a:r>
            <a:r>
              <a:rPr lang="en-US" sz="1600" b="1" dirty="0" smtClean="0">
                <a:solidFill>
                  <a:schemeClr val="tx1">
                    <a:lumMod val="65000"/>
                    <a:lumOff val="35000"/>
                  </a:schemeClr>
                </a:solidFill>
              </a:rPr>
              <a:t>department and every aisle. </a:t>
            </a:r>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Incorporate </a:t>
            </a:r>
            <a:r>
              <a:rPr lang="en-US" sz="2000" b="1" dirty="0">
                <a:solidFill>
                  <a:schemeClr val="tx1">
                    <a:lumMod val="65000"/>
                    <a:lumOff val="35000"/>
                  </a:schemeClr>
                </a:solidFill>
              </a:rPr>
              <a:t>graphics and messaging </a:t>
            </a:r>
            <a:r>
              <a:rPr lang="en-US" sz="2000" b="1" dirty="0" smtClean="0">
                <a:solidFill>
                  <a:schemeClr val="tx1">
                    <a:lumMod val="65000"/>
                    <a:lumOff val="35000"/>
                  </a:schemeClr>
                </a:solidFill>
              </a:rPr>
              <a:t>into </a:t>
            </a:r>
            <a:r>
              <a:rPr lang="en-US" sz="2000" b="1" dirty="0">
                <a:solidFill>
                  <a:schemeClr val="tx1">
                    <a:lumMod val="65000"/>
                    <a:lumOff val="35000"/>
                  </a:schemeClr>
                </a:solidFill>
              </a:rPr>
              <a:t>your </a:t>
            </a:r>
            <a:r>
              <a:rPr lang="en-US" sz="2000" b="1" dirty="0" smtClean="0">
                <a:solidFill>
                  <a:schemeClr val="tx1">
                    <a:lumMod val="65000"/>
                    <a:lumOff val="35000"/>
                  </a:schemeClr>
                </a:solidFill>
              </a:rPr>
              <a:t>planned promotions </a:t>
            </a:r>
            <a:r>
              <a:rPr lang="en-US" sz="2000" b="1" dirty="0">
                <a:solidFill>
                  <a:schemeClr val="tx1">
                    <a:lumMod val="65000"/>
                    <a:lumOff val="35000"/>
                  </a:schemeClr>
                </a:solidFill>
              </a:rPr>
              <a:t>and/or paid advertising this </a:t>
            </a:r>
            <a:r>
              <a:rPr lang="en-US" sz="2000" b="1" dirty="0" smtClean="0">
                <a:solidFill>
                  <a:schemeClr val="tx1">
                    <a:lumMod val="65000"/>
                    <a:lumOff val="35000"/>
                  </a:schemeClr>
                </a:solidFill>
              </a:rPr>
              <a:t>September to raise consumer awareness. </a:t>
            </a:r>
          </a:p>
          <a:p>
            <a:r>
              <a:rPr lang="en-US" sz="2000" b="1" dirty="0" smtClean="0">
                <a:solidFill>
                  <a:schemeClr val="tx1">
                    <a:lumMod val="65000"/>
                    <a:lumOff val="35000"/>
                  </a:schemeClr>
                </a:solidFill>
              </a:rPr>
              <a:t>Join with other food manufacturers for the greater good.</a:t>
            </a:r>
          </a:p>
          <a:p>
            <a:pPr lvl="1"/>
            <a:r>
              <a:rPr lang="en-US" sz="1600" b="1" dirty="0" smtClean="0">
                <a:solidFill>
                  <a:schemeClr val="tx1">
                    <a:lumMod val="65000"/>
                    <a:lumOff val="35000"/>
                  </a:schemeClr>
                </a:solidFill>
              </a:rPr>
              <a:t>Collaborate with other manufacturers to create a co-op </a:t>
            </a:r>
            <a:r>
              <a:rPr lang="en-US" sz="1600" b="1" dirty="0" err="1" smtClean="0">
                <a:solidFill>
                  <a:schemeClr val="tx1">
                    <a:lumMod val="65000"/>
                    <a:lumOff val="35000"/>
                  </a:schemeClr>
                </a:solidFill>
              </a:rPr>
              <a:t>FSI</a:t>
            </a:r>
            <a:r>
              <a:rPr lang="en-US" sz="1600" b="1" dirty="0" smtClean="0">
                <a:solidFill>
                  <a:schemeClr val="tx1">
                    <a:lumMod val="65000"/>
                    <a:lumOff val="35000"/>
                  </a:schemeClr>
                </a:solidFill>
              </a:rPr>
              <a:t> promoting the benefits of family meals.</a:t>
            </a:r>
            <a:endParaRPr lang="en-US" sz="1600" b="1" dirty="0">
              <a:solidFill>
                <a:schemeClr val="tx1">
                  <a:lumMod val="65000"/>
                  <a:lumOff val="35000"/>
                </a:schemeClr>
              </a:solidFill>
            </a:endParaRPr>
          </a:p>
          <a:p>
            <a:pPr lvl="1"/>
            <a:endParaRPr lang="en-US" sz="1600" dirty="0"/>
          </a:p>
          <a:p>
            <a:pPr lvl="1"/>
            <a:endParaRPr lang="en-US" sz="1600"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2" y="3962400"/>
            <a:ext cx="8961437"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4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lumMod val="65000"/>
                    <a:lumOff val="35000"/>
                  </a:schemeClr>
                </a:solidFill>
              </a:rPr>
              <a:t>Trigger Customer </a:t>
            </a:r>
            <a:r>
              <a:rPr lang="en-US" sz="4000" b="1" dirty="0" smtClean="0">
                <a:solidFill>
                  <a:schemeClr val="tx1">
                    <a:lumMod val="65000"/>
                    <a:lumOff val="35000"/>
                  </a:schemeClr>
                </a:solidFill>
              </a:rPr>
              <a:t>Engagement </a:t>
            </a:r>
            <a:endParaRPr lang="en-US" sz="4000" b="1"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r>
              <a:rPr lang="en-US" sz="2000" b="1" dirty="0">
                <a:solidFill>
                  <a:schemeClr val="tx1">
                    <a:lumMod val="65000"/>
                    <a:lumOff val="35000"/>
                  </a:schemeClr>
                </a:solidFill>
              </a:rPr>
              <a:t>Invite shoppers—in-store and online—to  raise their oven mitt to commit to one more family meal at home per week</a:t>
            </a:r>
            <a:r>
              <a:rPr lang="en-US" sz="2000" b="1" dirty="0" smtClean="0">
                <a:solidFill>
                  <a:schemeClr val="tx1">
                    <a:lumMod val="65000"/>
                    <a:lumOff val="35000"/>
                  </a:schemeClr>
                </a:solidFill>
              </a:rPr>
              <a:t>.</a:t>
            </a:r>
            <a:endParaRPr lang="en-US" sz="2000" b="1" dirty="0">
              <a:solidFill>
                <a:schemeClr val="tx1">
                  <a:lumMod val="65000"/>
                  <a:lumOff val="35000"/>
                </a:schemeClr>
              </a:solidFill>
            </a:endParaRPr>
          </a:p>
          <a:p>
            <a:pPr marL="685800" lvl="1"/>
            <a:r>
              <a:rPr lang="en-US" sz="1600" b="1" dirty="0">
                <a:solidFill>
                  <a:schemeClr val="tx1">
                    <a:lumMod val="65000"/>
                    <a:lumOff val="35000"/>
                  </a:schemeClr>
                </a:solidFill>
              </a:rPr>
              <a:t>Go viral with Raise Your Mitt to Commit ™ selfies and hashtags. It’s a fun, quick way for everyone to show their support and socialize the message</a:t>
            </a:r>
            <a:r>
              <a:rPr lang="en-US" sz="1600" b="1" dirty="0" smtClean="0">
                <a:solidFill>
                  <a:schemeClr val="tx1">
                    <a:lumMod val="65000"/>
                    <a:lumOff val="35000"/>
                  </a:schemeClr>
                </a:solidFill>
              </a:rPr>
              <a:t>.</a:t>
            </a:r>
          </a:p>
          <a:p>
            <a:pPr marL="685800" lvl="1"/>
            <a:r>
              <a:rPr lang="en-US" sz="1600" b="1" dirty="0" smtClean="0">
                <a:solidFill>
                  <a:schemeClr val="tx1">
                    <a:lumMod val="65000"/>
                    <a:lumOff val="35000"/>
                  </a:schemeClr>
                </a:solidFill>
              </a:rPr>
              <a:t>#</a:t>
            </a:r>
            <a:r>
              <a:rPr lang="en-US" sz="1600" b="1" dirty="0" err="1" smtClean="0">
                <a:solidFill>
                  <a:schemeClr val="tx1">
                    <a:lumMod val="65000"/>
                    <a:lumOff val="35000"/>
                  </a:schemeClr>
                </a:solidFill>
              </a:rPr>
              <a:t>raiseyourmitt</a:t>
            </a:r>
            <a:endParaRPr lang="en-US" sz="1600" b="1" dirty="0" smtClean="0">
              <a:solidFill>
                <a:schemeClr val="tx1">
                  <a:lumMod val="65000"/>
                  <a:lumOff val="35000"/>
                </a:schemeClr>
              </a:solidFill>
            </a:endParaRPr>
          </a:p>
          <a:p>
            <a:pPr marL="685800" lvl="1"/>
            <a:r>
              <a:rPr lang="en-US" sz="1600" b="1" dirty="0" smtClean="0">
                <a:solidFill>
                  <a:schemeClr val="tx1">
                    <a:lumMod val="65000"/>
                    <a:lumOff val="35000"/>
                  </a:schemeClr>
                </a:solidFill>
              </a:rPr>
              <a:t>#</a:t>
            </a:r>
            <a:r>
              <a:rPr lang="en-US" sz="1600" b="1" dirty="0" err="1" smtClean="0">
                <a:solidFill>
                  <a:schemeClr val="tx1">
                    <a:lumMod val="65000"/>
                    <a:lumOff val="35000"/>
                  </a:schemeClr>
                </a:solidFill>
              </a:rPr>
              <a:t>familymealsmonth</a:t>
            </a:r>
            <a:endParaRPr lang="en-US" sz="1600" b="1" dirty="0">
              <a:solidFill>
                <a:schemeClr val="tx1">
                  <a:lumMod val="65000"/>
                  <a:lumOff val="35000"/>
                </a:schemeClr>
              </a:solidFill>
            </a:endParaRPr>
          </a:p>
          <a:p>
            <a:pPr marL="857250" lvl="2" indent="0">
              <a:buNone/>
            </a:pPr>
            <a:endParaRPr lang="en-US" sz="1200" b="1" dirty="0" smtClean="0">
              <a:solidFill>
                <a:schemeClr val="tx1">
                  <a:lumMod val="65000"/>
                  <a:lumOff val="35000"/>
                </a:schemeClr>
              </a:solidFill>
            </a:endParaRPr>
          </a:p>
          <a:p>
            <a:endParaRPr lang="en-US" sz="2000" b="1" dirty="0" smtClean="0">
              <a:solidFill>
                <a:schemeClr val="tx1">
                  <a:lumMod val="65000"/>
                  <a:lumOff val="35000"/>
                </a:schemeClr>
              </a:solidFill>
            </a:endParaRPr>
          </a:p>
          <a:p>
            <a:endParaRPr lang="en-US" dirty="0" smtClean="0"/>
          </a:p>
          <a:p>
            <a:endParaRPr lang="en-US" dirty="0"/>
          </a:p>
          <a:p>
            <a:endParaRPr lang="en-US" dirty="0" smtClean="0"/>
          </a:p>
          <a:p>
            <a:endParaRPr lang="en-US" dirty="0"/>
          </a:p>
          <a:p>
            <a:pPr marL="0" indent="0">
              <a:buNone/>
            </a:pPr>
            <a:endParaRPr lang="en-US" sz="1600" b="1" dirty="0" smtClean="0"/>
          </a:p>
          <a:p>
            <a:pPr marL="0" indent="0">
              <a:buNone/>
            </a:pPr>
            <a:endParaRPr lang="en-US" sz="1600" b="1" dirty="0"/>
          </a:p>
          <a:p>
            <a:pPr marL="0" indent="0">
              <a:buNone/>
            </a:pPr>
            <a:endParaRPr lang="en-US" sz="1600" b="1" dirty="0" smtClean="0"/>
          </a:p>
          <a:p>
            <a:pPr marL="0" indent="0">
              <a:buNone/>
            </a:pPr>
            <a:endParaRPr lang="en-US" sz="1600" b="1" dirty="0"/>
          </a:p>
          <a:p>
            <a:pPr marL="0" indent="0">
              <a:buNone/>
            </a:pPr>
            <a:endParaRPr lang="en-US" sz="1600" b="1" dirty="0" smtClean="0"/>
          </a:p>
          <a:p>
            <a:pPr marL="0" indent="0">
              <a:buNone/>
            </a:pPr>
            <a:endParaRPr lang="en-US" sz="1600" b="1" dirty="0"/>
          </a:p>
          <a:p>
            <a:pPr marL="0" indent="0">
              <a:buNone/>
            </a:pPr>
            <a:endParaRPr lang="en-US" sz="1600" b="1" dirty="0" smtClean="0"/>
          </a:p>
        </p:txBody>
      </p:sp>
      <p:pic>
        <p:nvPicPr>
          <p:cNvPr id="4" name="Picture 3" descr="\\wdc.fmi.org\FMIFS\Share\Family Meals\National Family Meals Month Toolkit Files\Logos\Raise Your Mitt\RaiseYourMit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3307080"/>
            <a:ext cx="251460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dc.fmi.org\FMIFS\Share\Family Meals\National Family Meals Month Toolkit Files\Mitt Selfies\RaiseMitt-Family_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42" y="3825844"/>
            <a:ext cx="2745739" cy="1828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wdc.fmi.org\FMIFS\Share\Family Meals\National Family Meals Month Toolkit Files\Mitt Selfies\RaiseMitt-Siblings_s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133" y="3825562"/>
            <a:ext cx="2746163" cy="1829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0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4000" b="1" dirty="0">
                <a:solidFill>
                  <a:schemeClr val="tx1">
                    <a:lumMod val="65000"/>
                    <a:lumOff val="35000"/>
                  </a:schemeClr>
                </a:solidFill>
              </a:rPr>
              <a:t>Share Your </a:t>
            </a:r>
            <a:r>
              <a:rPr lang="en-US" sz="4000" b="1" dirty="0" smtClean="0">
                <a:solidFill>
                  <a:schemeClr val="tx1">
                    <a:lumMod val="65000"/>
                    <a:lumOff val="35000"/>
                  </a:schemeClr>
                </a:solidFill>
              </a:rPr>
              <a:t>Plans</a:t>
            </a:r>
            <a:endParaRPr lang="en-US" sz="4000" b="1" dirty="0">
              <a:solidFill>
                <a:schemeClr val="tx1">
                  <a:lumMod val="65000"/>
                  <a:lumOff val="35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425398"/>
            <a:ext cx="4762500" cy="19335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249185"/>
            <a:ext cx="2286000" cy="2286000"/>
          </a:xfrm>
          <a:prstGeom prst="rect">
            <a:avLst/>
          </a:prstGeom>
        </p:spPr>
      </p:pic>
      <p:sp>
        <p:nvSpPr>
          <p:cNvPr id="5" name="Content Placeholder 4"/>
          <p:cNvSpPr>
            <a:spLocks noGrp="1"/>
          </p:cNvSpPr>
          <p:nvPr>
            <p:ph idx="1"/>
          </p:nvPr>
        </p:nvSpPr>
        <p:spPr>
          <a:xfrm>
            <a:off x="457200" y="1066800"/>
            <a:ext cx="8229600" cy="4525963"/>
          </a:xfrm>
        </p:spPr>
        <p:txBody>
          <a:bodyPr>
            <a:normAutofit/>
          </a:bodyPr>
          <a:lstStyle/>
          <a:p>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Let </a:t>
            </a:r>
            <a:r>
              <a:rPr lang="en-US" sz="2000" b="1" dirty="0">
                <a:solidFill>
                  <a:schemeClr val="tx1">
                    <a:lumMod val="65000"/>
                    <a:lumOff val="35000"/>
                  </a:schemeClr>
                </a:solidFill>
              </a:rPr>
              <a:t>us know how your company plans to participate in September so we can recognize </a:t>
            </a:r>
            <a:r>
              <a:rPr lang="en-US" sz="2000" b="1" dirty="0" smtClean="0">
                <a:solidFill>
                  <a:schemeClr val="tx1">
                    <a:lumMod val="65000"/>
                    <a:lumOff val="35000"/>
                  </a:schemeClr>
                </a:solidFill>
              </a:rPr>
              <a:t>your efforts on </a:t>
            </a:r>
            <a:r>
              <a:rPr lang="en-US" sz="2000" b="1" dirty="0" err="1" smtClean="0">
                <a:solidFill>
                  <a:schemeClr val="tx1">
                    <a:lumMod val="65000"/>
                    <a:lumOff val="35000"/>
                  </a:schemeClr>
                </a:solidFill>
                <a:hlinkClick r:id="rId5"/>
              </a:rPr>
              <a:t>www.fmifamilymeals.com</a:t>
            </a:r>
            <a:r>
              <a:rPr lang="en-US" sz="2000" b="1" dirty="0">
                <a:solidFill>
                  <a:schemeClr val="tx1">
                    <a:lumMod val="65000"/>
                    <a:lumOff val="35000"/>
                  </a:schemeClr>
                </a:solidFill>
              </a:rPr>
              <a:t> </a:t>
            </a:r>
            <a:r>
              <a:rPr lang="en-US" sz="2000" b="1" dirty="0" smtClean="0">
                <a:solidFill>
                  <a:schemeClr val="tx1">
                    <a:lumMod val="65000"/>
                    <a:lumOff val="35000"/>
                  </a:schemeClr>
                </a:solidFill>
              </a:rPr>
              <a:t>and share your story in our monthly FMI Family Meals e-Newsletter.</a:t>
            </a:r>
          </a:p>
          <a:p>
            <a:endParaRPr lang="en-US" sz="2000" b="1" dirty="0" smtClean="0">
              <a:solidFill>
                <a:schemeClr val="tx1">
                  <a:lumMod val="65000"/>
                  <a:lumOff val="35000"/>
                </a:schemeClr>
              </a:solidFill>
            </a:endParaRPr>
          </a:p>
          <a:p>
            <a:r>
              <a:rPr lang="en-US" sz="2000" b="1" dirty="0" smtClean="0">
                <a:solidFill>
                  <a:schemeClr val="tx1">
                    <a:lumMod val="65000"/>
                    <a:lumOff val="35000"/>
                  </a:schemeClr>
                </a:solidFill>
              </a:rPr>
              <a:t>To learn more about FMI Family Meals, National Family Meals Month ™ and our monthly e-Newsletter, please contact Megan Tinklepaugh at </a:t>
            </a:r>
            <a:r>
              <a:rPr lang="en-US" sz="2000" b="1" dirty="0" err="1" smtClean="0">
                <a:solidFill>
                  <a:schemeClr val="tx1">
                    <a:lumMod val="65000"/>
                    <a:lumOff val="35000"/>
                  </a:schemeClr>
                </a:solidFill>
                <a:hlinkClick r:id="rId6"/>
              </a:rPr>
              <a:t>mtinklepaugh@fmi.org</a:t>
            </a:r>
            <a:r>
              <a:rPr lang="en-US" sz="2000" b="1" dirty="0" smtClean="0">
                <a:solidFill>
                  <a:schemeClr val="tx1">
                    <a:lumMod val="65000"/>
                    <a:lumOff val="35000"/>
                  </a:schemeClr>
                </a:solidFill>
              </a:rPr>
              <a:t>. </a:t>
            </a:r>
          </a:p>
          <a:p>
            <a:endParaRPr lang="en-US" sz="2000" b="1" dirty="0" smtClean="0">
              <a:solidFill>
                <a:schemeClr val="tx1">
                  <a:lumMod val="65000"/>
                  <a:lumOff val="35000"/>
                </a:schemeClr>
              </a:solidFill>
            </a:endParaRPr>
          </a:p>
          <a:p>
            <a:endParaRPr lang="en-US" sz="2000" b="1" dirty="0">
              <a:solidFill>
                <a:schemeClr val="tx1">
                  <a:lumMod val="65000"/>
                  <a:lumOff val="35000"/>
                </a:schemeClr>
              </a:solidFill>
            </a:endParaRPr>
          </a:p>
          <a:p>
            <a:endParaRPr lang="en-US" sz="2000" b="1" dirty="0" smtClean="0">
              <a:solidFill>
                <a:schemeClr val="tx1">
                  <a:lumMod val="65000"/>
                  <a:lumOff val="35000"/>
                </a:schemeClr>
              </a:solidFill>
            </a:endParaRPr>
          </a:p>
        </p:txBody>
      </p:sp>
    </p:spTree>
    <p:extLst>
      <p:ext uri="{BB962C8B-B14F-4D97-AF65-F5344CB8AC3E}">
        <p14:creationId xmlns:p14="http://schemas.microsoft.com/office/powerpoint/2010/main" val="335092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3000" b="1" dirty="0" smtClean="0">
                <a:solidFill>
                  <a:schemeClr val="tx1">
                    <a:lumMod val="65000"/>
                    <a:lumOff val="35000"/>
                  </a:schemeClr>
                </a:solidFill>
              </a:rPr>
              <a:t>FMI and the FMI Foundation look </a:t>
            </a:r>
            <a:r>
              <a:rPr lang="en-US" sz="3000" b="1" dirty="0">
                <a:solidFill>
                  <a:schemeClr val="tx1">
                    <a:lumMod val="65000"/>
                    <a:lumOff val="35000"/>
                  </a:schemeClr>
                </a:solidFill>
              </a:rPr>
              <a:t>forward to working </a:t>
            </a:r>
            <a:r>
              <a:rPr lang="en-US" sz="3000" b="1" dirty="0" smtClean="0">
                <a:solidFill>
                  <a:schemeClr val="tx1">
                    <a:lumMod val="65000"/>
                    <a:lumOff val="35000"/>
                  </a:schemeClr>
                </a:solidFill>
              </a:rPr>
              <a:t>with you to promote ONE MORE FAMILY MEAL PER WEEK!</a:t>
            </a:r>
            <a:endParaRPr lang="en-US" sz="3000" b="1" dirty="0">
              <a:solidFill>
                <a:schemeClr val="tx1">
                  <a:lumMod val="65000"/>
                  <a:lumOff val="35000"/>
                </a:schemeClr>
              </a:solidFill>
            </a:endParaRPr>
          </a:p>
        </p:txBody>
      </p:sp>
      <p:sp>
        <p:nvSpPr>
          <p:cNvPr id="7" name="TextBox 6"/>
          <p:cNvSpPr txBox="1"/>
          <p:nvPr/>
        </p:nvSpPr>
        <p:spPr>
          <a:xfrm>
            <a:off x="4580494" y="5154301"/>
            <a:ext cx="3886200" cy="1323439"/>
          </a:xfrm>
          <a:prstGeom prst="rect">
            <a:avLst/>
          </a:prstGeom>
          <a:noFill/>
        </p:spPr>
        <p:txBody>
          <a:bodyPr wrap="square" rtlCol="0">
            <a:spAutoFit/>
          </a:bodyPr>
          <a:lstStyle/>
          <a:p>
            <a:r>
              <a:rPr lang="en-US" sz="1600" b="1" dirty="0">
                <a:solidFill>
                  <a:schemeClr val="tx1">
                    <a:lumMod val="65000"/>
                    <a:lumOff val="35000"/>
                  </a:schemeClr>
                </a:solidFill>
              </a:rPr>
              <a:t>Cathy Polley, </a:t>
            </a:r>
            <a:r>
              <a:rPr lang="en-US" sz="1600" b="1" dirty="0" err="1">
                <a:solidFill>
                  <a:schemeClr val="tx1">
                    <a:lumMod val="65000"/>
                    <a:lumOff val="35000"/>
                  </a:schemeClr>
                </a:solidFill>
              </a:rPr>
              <a:t>RPh</a:t>
            </a:r>
            <a:endParaRPr lang="en-US" sz="1600" b="1" dirty="0">
              <a:solidFill>
                <a:schemeClr val="tx1">
                  <a:lumMod val="65000"/>
                  <a:lumOff val="35000"/>
                </a:schemeClr>
              </a:solidFill>
            </a:endParaRPr>
          </a:p>
          <a:p>
            <a:r>
              <a:rPr lang="en-US" sz="1600" b="1" dirty="0" smtClean="0">
                <a:solidFill>
                  <a:schemeClr val="tx1">
                    <a:lumMod val="65000"/>
                    <a:lumOff val="35000"/>
                  </a:schemeClr>
                </a:solidFill>
              </a:rPr>
              <a:t>Executive </a:t>
            </a:r>
            <a:r>
              <a:rPr lang="en-US" sz="1600" b="1" dirty="0">
                <a:solidFill>
                  <a:schemeClr val="tx1">
                    <a:lumMod val="65000"/>
                    <a:lumOff val="35000"/>
                  </a:schemeClr>
                </a:solidFill>
              </a:rPr>
              <a:t>Director, FMI Foundation</a:t>
            </a:r>
          </a:p>
          <a:p>
            <a:r>
              <a:rPr lang="en-US" sz="1600" b="1" dirty="0">
                <a:solidFill>
                  <a:schemeClr val="tx1">
                    <a:lumMod val="65000"/>
                    <a:lumOff val="35000"/>
                  </a:schemeClr>
                </a:solidFill>
              </a:rPr>
              <a:t>Vice President, Health &amp; Wellness</a:t>
            </a:r>
          </a:p>
          <a:p>
            <a:r>
              <a:rPr lang="en-US" sz="1600" b="1" dirty="0" err="1">
                <a:solidFill>
                  <a:schemeClr val="tx1">
                    <a:lumMod val="65000"/>
                    <a:lumOff val="35000"/>
                  </a:schemeClr>
                </a:solidFill>
                <a:hlinkClick r:id="rId3"/>
              </a:rPr>
              <a:t>cpolley@fmi.org</a:t>
            </a:r>
            <a:endParaRPr lang="en-US" sz="1600" b="1" dirty="0">
              <a:solidFill>
                <a:schemeClr val="tx1">
                  <a:lumMod val="65000"/>
                  <a:lumOff val="35000"/>
                </a:schemeClr>
              </a:solidFill>
            </a:endParaRPr>
          </a:p>
          <a:p>
            <a:r>
              <a:rPr lang="en-US" sz="1600" b="1" dirty="0">
                <a:solidFill>
                  <a:schemeClr val="tx1">
                    <a:lumMod val="65000"/>
                    <a:lumOff val="35000"/>
                  </a:schemeClr>
                </a:solidFill>
              </a:rPr>
              <a:t>202-220-0631</a:t>
            </a:r>
          </a:p>
        </p:txBody>
      </p:sp>
      <p:pic>
        <p:nvPicPr>
          <p:cNvPr id="9" name="Picture 3" descr="O:\Media Relations\FMI Blog\Blog Images\Cathy Polley Announces National Family Meals Mon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01629"/>
            <a:ext cx="4006761"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1703" y="2201629"/>
            <a:ext cx="1828800" cy="25227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903" y="5154301"/>
            <a:ext cx="3200400" cy="946940"/>
          </a:xfrm>
          <a:prstGeom prst="rect">
            <a:avLst/>
          </a:prstGeom>
        </p:spPr>
      </p:pic>
    </p:spTree>
    <p:extLst>
      <p:ext uri="{BB962C8B-B14F-4D97-AF65-F5344CB8AC3E}">
        <p14:creationId xmlns:p14="http://schemas.microsoft.com/office/powerpoint/2010/main" val="334420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1546</Words>
  <Application>Microsoft Office PowerPoint</Application>
  <PresentationFormat>On-screen Show (4:3)</PresentationFormat>
  <Paragraphs>170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Proudly Introduces National Family Meals Month™ September 2015</vt:lpstr>
      <vt:lpstr>Family Meals Matter:</vt:lpstr>
      <vt:lpstr>Our Brand Story:</vt:lpstr>
      <vt:lpstr>National Family Meals Month™ is:</vt:lpstr>
      <vt:lpstr>PowerPoint Presentation</vt:lpstr>
      <vt:lpstr>Activation</vt:lpstr>
      <vt:lpstr>Trigger Customer Engagement </vt:lpstr>
      <vt:lpstr>Share Your Plans</vt:lpstr>
      <vt:lpstr>FMI and the FMI Foundation look forward to working with you to promote ONE MORE FAMILY MEAL PER WEEK!</vt:lpstr>
      <vt:lpstr>Let’s Continue the Conversation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 Tinklepaugh  (FMI)</dc:creator>
  <cp:lastModifiedBy>Megan J. Tinklepaugh  (FMI)</cp:lastModifiedBy>
  <cp:revision>36</cp:revision>
  <cp:lastPrinted>2015-04-17T12:41:43Z</cp:lastPrinted>
  <dcterms:created xsi:type="dcterms:W3CDTF">2015-04-08T15:52:18Z</dcterms:created>
  <dcterms:modified xsi:type="dcterms:W3CDTF">2015-04-17T19:41:35Z</dcterms:modified>
</cp:coreProperties>
</file>