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9.xml" ContentType="application/vnd.openxmlformats-officedocument.presentationml.notesSlide+xml"/>
  <Override PartName="/ppt/charts/chart6.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0.xml" ContentType="application/vnd.openxmlformats-officedocument.drawingml.chart+xml"/>
  <Override PartName="/ppt/theme/themeOverride3.xml" ContentType="application/vnd.openxmlformats-officedocument.themeOverride+xml"/>
  <Override PartName="/ppt/notesSlides/notesSlide14.xml" ContentType="application/vnd.openxmlformats-officedocument.presentationml.notesSlide+xml"/>
  <Override PartName="/ppt/charts/chart11.xml" ContentType="application/vnd.openxmlformats-officedocument.drawingml.chart+xml"/>
  <Override PartName="/ppt/theme/themeOverride4.xml" ContentType="application/vnd.openxmlformats-officedocument.themeOverride+xml"/>
  <Override PartName="/ppt/charts/chart12.xml" ContentType="application/vnd.openxmlformats-officedocument.drawingml.chart+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3.xml" ContentType="application/vnd.openxmlformats-officedocument.drawingml.chart+xml"/>
  <Override PartName="/ppt/theme/themeOverride6.xml" ContentType="application/vnd.openxmlformats-officedocument.themeOverride+xml"/>
  <Override PartName="/ppt/charts/chart14.xml" ContentType="application/vnd.openxmlformats-officedocument.drawingml.chart+xml"/>
  <Override PartName="/ppt/theme/themeOverride7.xml" ContentType="application/vnd.openxmlformats-officedocument.themeOverride+xml"/>
  <Override PartName="/ppt/drawings/drawing1.xml" ContentType="application/vnd.openxmlformats-officedocument.drawingml.chartshapes+xml"/>
  <Override PartName="/ppt/charts/chart15.xml" ContentType="application/vnd.openxmlformats-officedocument.drawingml.chart+xml"/>
  <Override PartName="/ppt/theme/themeOverride8.xml" ContentType="application/vnd.openxmlformats-officedocument.themeOverride+xml"/>
  <Override PartName="/ppt/notesSlides/notesSlide19.xml" ContentType="application/vnd.openxmlformats-officedocument.presentationml.notesSlide+xml"/>
  <Override PartName="/ppt/charts/chart16.xml" ContentType="application/vnd.openxmlformats-officedocument.drawingml.chart+xml"/>
  <Override PartName="/ppt/theme/themeOverride9.xml" ContentType="application/vnd.openxmlformats-officedocument.themeOverride+xml"/>
  <Override PartName="/ppt/notesSlides/notesSlide20.xml" ContentType="application/vnd.openxmlformats-officedocument.presentationml.notesSlide+xml"/>
  <Override PartName="/ppt/charts/chart17.xml" ContentType="application/vnd.openxmlformats-officedocument.drawingml.chart+xml"/>
  <Override PartName="/ppt/theme/themeOverride10.xml" ContentType="application/vnd.openxmlformats-officedocument.themeOverride+xml"/>
  <Override PartName="/ppt/charts/chart18.xml" ContentType="application/vnd.openxmlformats-officedocument.drawingml.chart+xml"/>
  <Override PartName="/ppt/theme/themeOverride11.xml" ContentType="application/vnd.openxmlformats-officedocument.themeOverride+xml"/>
  <Override PartName="/ppt/charts/chart19.xml" ContentType="application/vnd.openxmlformats-officedocument.drawingml.chart+xml"/>
  <Override PartName="/ppt/charts/chart20.xml" ContentType="application/vnd.openxmlformats-officedocument.drawingml.chart+xml"/>
  <Override PartName="/ppt/notesSlides/notesSlide21.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theme/themeOverride12.xml" ContentType="application/vnd.openxmlformats-officedocument.themeOverride+xml"/>
  <Override PartName="/ppt/charts/chart23.xml" ContentType="application/vnd.openxmlformats-officedocument.drawingml.chart+xml"/>
  <Override PartName="/ppt/charts/chart24.xml" ContentType="application/vnd.openxmlformats-officedocument.drawingml.chart+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78" r:id="rId2"/>
    <p:sldMasterId id="2147483699" r:id="rId3"/>
    <p:sldMasterId id="2147483720" r:id="rId4"/>
    <p:sldMasterId id="2147483729" r:id="rId5"/>
    <p:sldMasterId id="2147483742" r:id="rId6"/>
  </p:sldMasterIdLst>
  <p:notesMasterIdLst>
    <p:notesMasterId r:id="rId44"/>
  </p:notesMasterIdLst>
  <p:handoutMasterIdLst>
    <p:handoutMasterId r:id="rId45"/>
  </p:handoutMasterIdLst>
  <p:sldIdLst>
    <p:sldId id="332" r:id="rId7"/>
    <p:sldId id="306" r:id="rId8"/>
    <p:sldId id="259" r:id="rId9"/>
    <p:sldId id="283" r:id="rId10"/>
    <p:sldId id="261" r:id="rId11"/>
    <p:sldId id="262" r:id="rId12"/>
    <p:sldId id="263" r:id="rId13"/>
    <p:sldId id="264" r:id="rId14"/>
    <p:sldId id="330" r:id="rId15"/>
    <p:sldId id="266" r:id="rId16"/>
    <p:sldId id="314" r:id="rId17"/>
    <p:sldId id="334" r:id="rId18"/>
    <p:sldId id="335" r:id="rId19"/>
    <p:sldId id="326" r:id="rId20"/>
    <p:sldId id="268" r:id="rId21"/>
    <p:sldId id="348" r:id="rId22"/>
    <p:sldId id="350" r:id="rId23"/>
    <p:sldId id="327" r:id="rId24"/>
    <p:sldId id="273" r:id="rId25"/>
    <p:sldId id="336" r:id="rId26"/>
    <p:sldId id="347" r:id="rId27"/>
    <p:sldId id="338" r:id="rId28"/>
    <p:sldId id="339" r:id="rId29"/>
    <p:sldId id="340" r:id="rId30"/>
    <p:sldId id="341" r:id="rId31"/>
    <p:sldId id="342" r:id="rId32"/>
    <p:sldId id="343" r:id="rId33"/>
    <p:sldId id="345" r:id="rId34"/>
    <p:sldId id="346" r:id="rId35"/>
    <p:sldId id="320" r:id="rId36"/>
    <p:sldId id="328" r:id="rId37"/>
    <p:sldId id="322" r:id="rId38"/>
    <p:sldId id="321" r:id="rId39"/>
    <p:sldId id="323" r:id="rId40"/>
    <p:sldId id="349" r:id="rId41"/>
    <p:sldId id="305" r:id="rId42"/>
    <p:sldId id="311" r:id="rId43"/>
  </p:sldIdLst>
  <p:sldSz cx="9144000" cy="6858000" type="screen4x3"/>
  <p:notesSz cx="6985000" cy="9271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0" userDrawn="1">
          <p15:clr>
            <a:srgbClr val="A4A3A4"/>
          </p15:clr>
        </p15:guide>
        <p15:guide id="2" pos="220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nna Duncanson" initials="DD" lastIdx="1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4A4A"/>
    <a:srgbClr val="FFFFFF"/>
    <a:srgbClr val="991305"/>
    <a:srgbClr val="209449"/>
    <a:srgbClr val="27B35A"/>
    <a:srgbClr val="000000"/>
    <a:srgbClr val="005DA2"/>
    <a:srgbClr val="1A2F5B"/>
    <a:srgbClr val="D6F2D6"/>
    <a:srgbClr val="CDEF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2" autoAdjust="0"/>
    <p:restoredTop sz="92050" autoAdjust="0"/>
  </p:normalViewPr>
  <p:slideViewPr>
    <p:cSldViewPr>
      <p:cViewPr>
        <p:scale>
          <a:sx n="85" d="100"/>
          <a:sy n="85" d="100"/>
        </p:scale>
        <p:origin x="-744"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51" d="100"/>
          <a:sy n="51" d="100"/>
        </p:scale>
        <p:origin x="-2668" y="-96"/>
      </p:cViewPr>
      <p:guideLst>
        <p:guide orient="horz" pos="2920"/>
        <p:guide pos="220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package" Target="../embeddings/Microsoft_Excel_Worksheet10.xlsx"/><Relationship Id="rId1" Type="http://schemas.openxmlformats.org/officeDocument/2006/relationships/themeOverride" Target="../theme/themeOverride3.xml"/><Relationship Id="rId4" Type="http://schemas.microsoft.com/office/2011/relationships/chartStyle" Target="style1.xml"/></Relationships>
</file>

<file path=ppt/charts/_rels/chart11.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package" Target="../embeddings/Microsoft_Excel_Worksheet11.xlsx"/><Relationship Id="rId1" Type="http://schemas.openxmlformats.org/officeDocument/2006/relationships/themeOverride" Target="../theme/themeOverride4.xml"/><Relationship Id="rId4" Type="http://schemas.microsoft.com/office/2011/relationships/chartStyle" Target="style2.xml"/></Relationships>
</file>

<file path=ppt/charts/_rels/chart12.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package" Target="../embeddings/Microsoft_Excel_Worksheet12.xlsx"/><Relationship Id="rId1" Type="http://schemas.openxmlformats.org/officeDocument/2006/relationships/themeOverride" Target="../theme/themeOverride5.xml"/><Relationship Id="rId4" Type="http://schemas.microsoft.com/office/2011/relationships/chartStyle" Target="style3.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6.xml"/></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4.xlsx"/><Relationship Id="rId1" Type="http://schemas.openxmlformats.org/officeDocument/2006/relationships/themeOverride" Target="../theme/themeOverride7.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8.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9.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10.xml"/></Relationships>
</file>

<file path=ppt/charts/_rels/chart18.xml.rels><?xml version="1.0" encoding="UTF-8" standalone="yes"?>
<Relationships xmlns="http://schemas.openxmlformats.org/package/2006/relationships"><Relationship Id="rId3" Type="http://schemas.microsoft.com/office/2011/relationships/chartColorStyle" Target="colors4.xml"/><Relationship Id="rId2" Type="http://schemas.openxmlformats.org/officeDocument/2006/relationships/package" Target="../embeddings/Microsoft_Excel_Worksheet18.xlsx"/><Relationship Id="rId1" Type="http://schemas.openxmlformats.org/officeDocument/2006/relationships/themeOverride" Target="../theme/themeOverride11.xml"/><Relationship Id="rId4" Type="http://schemas.microsoft.com/office/2011/relationships/chartStyle" Target="style4.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3" Type="http://schemas.microsoft.com/office/2011/relationships/chartColorStyle" Target="colors5.xml"/><Relationship Id="rId2" Type="http://schemas.openxmlformats.org/officeDocument/2006/relationships/package" Target="../embeddings/Microsoft_Excel_Worksheet22.xlsx"/><Relationship Id="rId1" Type="http://schemas.openxmlformats.org/officeDocument/2006/relationships/themeOverride" Target="../theme/themeOverride12.xml"/><Relationship Id="rId4" Type="http://schemas.microsoft.com/office/2011/relationships/chartStyle" Target="style5.xml"/></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6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5004651312218E-2"/>
          <c:y val="0.2589887664964356"/>
          <c:w val="0.96699906973755601"/>
          <c:h val="0.53197817590476759"/>
        </c:manualLayout>
      </c:layout>
      <c:barChart>
        <c:barDir val="col"/>
        <c:grouping val="clustered"/>
        <c:varyColors val="0"/>
        <c:ser>
          <c:idx val="0"/>
          <c:order val="0"/>
          <c:tx>
            <c:strRef>
              <c:f>Sheet1!$B$1</c:f>
              <c:strCache>
                <c:ptCount val="1"/>
                <c:pt idx="0">
                  <c:v>Millennials 2017</c:v>
                </c:pt>
              </c:strCache>
            </c:strRef>
          </c:tx>
          <c:spPr>
            <a:solidFill>
              <a:schemeClr val="accent2">
                <a:lumMod val="40000"/>
                <a:lumOff val="60000"/>
              </a:schemeClr>
            </a:solidFill>
            <a:ln>
              <a:noFill/>
            </a:ln>
            <a:effectLst/>
          </c:spPr>
          <c:invertIfNegative val="0"/>
          <c:dLbls>
            <c:dLbl>
              <c:idx val="2"/>
              <c:layout>
                <c:manualLayout>
                  <c:x val="0"/>
                  <c:y val="1.477824630507478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540C-43A0-B366-84FAF6FF224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solidFill>
                    <a:latin typeface="Calibri" panose="020F0502020204030204"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Same/next-day home delivery</c:v>
                </c:pt>
                <c:pt idx="1">
                  <c:v>Standard shipping to home</c:v>
                </c:pt>
                <c:pt idx="2">
                  <c:v>Pickup at my local store</c:v>
                </c:pt>
                <c:pt idx="3">
                  <c:v>Pickup at other location</c:v>
                </c:pt>
              </c:strCache>
            </c:strRef>
          </c:cat>
          <c:val>
            <c:numRef>
              <c:f>Sheet1!$B$2:$B$5</c:f>
              <c:numCache>
                <c:formatCode>###0%</c:formatCode>
                <c:ptCount val="4"/>
                <c:pt idx="0">
                  <c:v>0.14843396765795988</c:v>
                </c:pt>
                <c:pt idx="1">
                  <c:v>0.13949731726531353</c:v>
                </c:pt>
                <c:pt idx="2">
                  <c:v>0.15305493098818637</c:v>
                </c:pt>
                <c:pt idx="3">
                  <c:v>0.10066561924742104</c:v>
                </c:pt>
              </c:numCache>
            </c:numRef>
          </c:val>
          <c:extLst xmlns:c16r2="http://schemas.microsoft.com/office/drawing/2015/06/chart">
            <c:ext xmlns:c16="http://schemas.microsoft.com/office/drawing/2014/chart" uri="{C3380CC4-5D6E-409C-BE32-E72D297353CC}">
              <c16:uniqueId val="{00000001-540C-43A0-B366-84FAF6FF2244}"/>
            </c:ext>
          </c:extLst>
        </c:ser>
        <c:ser>
          <c:idx val="1"/>
          <c:order val="1"/>
          <c:tx>
            <c:strRef>
              <c:f>Sheet1!$C$1</c:f>
              <c:strCache>
                <c:ptCount val="1"/>
                <c:pt idx="0">
                  <c:v>Millennials 2018</c:v>
                </c:pt>
              </c:strCache>
            </c:strRef>
          </c:tx>
          <c:spPr>
            <a:solidFill>
              <a:schemeClr val="accent1">
                <a:lumMod val="60000"/>
                <a:lumOff val="40000"/>
              </a:schemeClr>
            </a:solidFill>
            <a:ln>
              <a:noFill/>
            </a:ln>
            <a:effectLst/>
          </c:spPr>
          <c:invertIfNegative val="0"/>
          <c:dLbls>
            <c:dLbl>
              <c:idx val="2"/>
              <c:layout>
                <c:manualLayout>
                  <c:x val="2.1223535129044164E-3"/>
                  <c:y val="-1.847280788134348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540C-43A0-B366-84FAF6FF224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solidFill>
                    <a:latin typeface="Calibri" panose="020F0502020204030204"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Same/next-day home delivery</c:v>
                </c:pt>
                <c:pt idx="1">
                  <c:v>Standard shipping to home</c:v>
                </c:pt>
                <c:pt idx="2">
                  <c:v>Pickup at my local store</c:v>
                </c:pt>
                <c:pt idx="3">
                  <c:v>Pickup at other location</c:v>
                </c:pt>
              </c:strCache>
            </c:strRef>
          </c:cat>
          <c:val>
            <c:numRef>
              <c:f>Sheet1!$C$2:$C$5</c:f>
              <c:numCache>
                <c:formatCode>###0%</c:formatCode>
                <c:ptCount val="4"/>
                <c:pt idx="0">
                  <c:v>0.186</c:v>
                </c:pt>
                <c:pt idx="1">
                  <c:v>0.15238985093557791</c:v>
                </c:pt>
                <c:pt idx="2">
                  <c:v>0.15765927920271416</c:v>
                </c:pt>
                <c:pt idx="3">
                  <c:v>8.8461249690690025E-2</c:v>
                </c:pt>
              </c:numCache>
            </c:numRef>
          </c:val>
          <c:extLst xmlns:c16r2="http://schemas.microsoft.com/office/drawing/2015/06/chart">
            <c:ext xmlns:c16="http://schemas.microsoft.com/office/drawing/2014/chart" uri="{C3380CC4-5D6E-409C-BE32-E72D297353CC}">
              <c16:uniqueId val="{00000003-540C-43A0-B366-84FAF6FF2244}"/>
            </c:ext>
          </c:extLst>
        </c:ser>
        <c:ser>
          <c:idx val="2"/>
          <c:order val="2"/>
          <c:tx>
            <c:strRef>
              <c:f>Sheet1!$D$1</c:f>
              <c:strCache>
                <c:ptCount val="1"/>
                <c:pt idx="0">
                  <c:v>Gen X 2017</c:v>
                </c:pt>
              </c:strCache>
            </c:strRef>
          </c:tx>
          <c:spPr>
            <a:solidFill>
              <a:schemeClr val="accent3">
                <a:lumMod val="40000"/>
                <a:lumOff val="60000"/>
              </a:schemeClr>
            </a:solidFill>
            <a:ln>
              <a:noFill/>
            </a:ln>
            <a:effectLst/>
          </c:spPr>
          <c:invertIfNegative val="0"/>
          <c:dLbls>
            <c:dLbl>
              <c:idx val="3"/>
              <c:layout>
                <c:manualLayout>
                  <c:x val="0"/>
                  <c:y val="-1.8472807881343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540C-43A0-B366-84FAF6FF224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solidFill>
                    <a:latin typeface="Calibri" panose="020F0502020204030204"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Same/next-day home delivery</c:v>
                </c:pt>
                <c:pt idx="1">
                  <c:v>Standard shipping to home</c:v>
                </c:pt>
                <c:pt idx="2">
                  <c:v>Pickup at my local store</c:v>
                </c:pt>
                <c:pt idx="3">
                  <c:v>Pickup at other location</c:v>
                </c:pt>
              </c:strCache>
            </c:strRef>
          </c:cat>
          <c:val>
            <c:numRef>
              <c:f>Sheet1!$D$2:$D$5</c:f>
              <c:numCache>
                <c:formatCode>###0%</c:formatCode>
                <c:ptCount val="4"/>
                <c:pt idx="0">
                  <c:v>5.0464613769897568E-2</c:v>
                </c:pt>
                <c:pt idx="1">
                  <c:v>0.10121779832758239</c:v>
                </c:pt>
                <c:pt idx="2">
                  <c:v>4.3786490968779422E-2</c:v>
                </c:pt>
                <c:pt idx="3">
                  <c:v>1.3165244652605832E-2</c:v>
                </c:pt>
              </c:numCache>
            </c:numRef>
          </c:val>
          <c:extLst xmlns:c16r2="http://schemas.microsoft.com/office/drawing/2015/06/chart">
            <c:ext xmlns:c16="http://schemas.microsoft.com/office/drawing/2014/chart" uri="{C3380CC4-5D6E-409C-BE32-E72D297353CC}">
              <c16:uniqueId val="{00000005-540C-43A0-B366-84FAF6FF2244}"/>
            </c:ext>
          </c:extLst>
        </c:ser>
        <c:ser>
          <c:idx val="3"/>
          <c:order val="3"/>
          <c:tx>
            <c:strRef>
              <c:f>Sheet1!$E$1</c:f>
              <c:strCache>
                <c:ptCount val="1"/>
                <c:pt idx="0">
                  <c:v>Gen X 2018</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solidFill>
                    <a:latin typeface="Calibri" panose="020F0502020204030204"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Same/next-day home delivery</c:v>
                </c:pt>
                <c:pt idx="1">
                  <c:v>Standard shipping to home</c:v>
                </c:pt>
                <c:pt idx="2">
                  <c:v>Pickup at my local store</c:v>
                </c:pt>
                <c:pt idx="3">
                  <c:v>Pickup at other location</c:v>
                </c:pt>
              </c:strCache>
            </c:strRef>
          </c:cat>
          <c:val>
            <c:numRef>
              <c:f>Sheet1!$E$2:$E$5</c:f>
              <c:numCache>
                <c:formatCode>###0%</c:formatCode>
                <c:ptCount val="4"/>
                <c:pt idx="0">
                  <c:v>0.08</c:v>
                </c:pt>
                <c:pt idx="1">
                  <c:v>0.13695717649302003</c:v>
                </c:pt>
                <c:pt idx="2">
                  <c:v>0.10039144297296368</c:v>
                </c:pt>
                <c:pt idx="3">
                  <c:v>2.5818706767723371E-2</c:v>
                </c:pt>
              </c:numCache>
            </c:numRef>
          </c:val>
          <c:extLst xmlns:c16r2="http://schemas.microsoft.com/office/drawing/2015/06/chart">
            <c:ext xmlns:c16="http://schemas.microsoft.com/office/drawing/2014/chart" uri="{C3380CC4-5D6E-409C-BE32-E72D297353CC}">
              <c16:uniqueId val="{00000006-540C-43A0-B366-84FAF6FF2244}"/>
            </c:ext>
          </c:extLst>
        </c:ser>
        <c:ser>
          <c:idx val="4"/>
          <c:order val="4"/>
          <c:tx>
            <c:strRef>
              <c:f>Sheet1!$F$1</c:f>
              <c:strCache>
                <c:ptCount val="1"/>
                <c:pt idx="0">
                  <c:v>Boomers 2017</c:v>
                </c:pt>
              </c:strCache>
            </c:strRef>
          </c:tx>
          <c:spPr>
            <a:solidFill>
              <a:schemeClr val="accent4">
                <a:lumMod val="40000"/>
                <a:lumOff val="60000"/>
              </a:schemeClr>
            </a:solidFill>
            <a:ln>
              <a:noFill/>
            </a:ln>
            <a:effectLst/>
          </c:spPr>
          <c:invertIfNegative val="0"/>
          <c:dLbls>
            <c:dLbl>
              <c:idx val="3"/>
              <c:layout>
                <c:manualLayout>
                  <c:x val="1.7647555799626001E-3"/>
                  <c:y val="3.50983349745513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540C-43A0-B366-84FAF6FF224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solidFill>
                    <a:latin typeface="Calibri" panose="020F0502020204030204"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Same/next-day home delivery</c:v>
                </c:pt>
                <c:pt idx="1">
                  <c:v>Standard shipping to home</c:v>
                </c:pt>
                <c:pt idx="2">
                  <c:v>Pickup at my local store</c:v>
                </c:pt>
                <c:pt idx="3">
                  <c:v>Pickup at other location</c:v>
                </c:pt>
              </c:strCache>
            </c:strRef>
          </c:cat>
          <c:val>
            <c:numRef>
              <c:f>Sheet1!$F$2:$F$5</c:f>
              <c:numCache>
                <c:formatCode>###0%</c:formatCode>
                <c:ptCount val="4"/>
                <c:pt idx="0">
                  <c:v>2.1446320347716687E-2</c:v>
                </c:pt>
                <c:pt idx="1">
                  <c:v>6.2785883260378053E-2</c:v>
                </c:pt>
                <c:pt idx="2">
                  <c:v>1.9602701848534659E-2</c:v>
                </c:pt>
                <c:pt idx="3">
                  <c:v>2.3630442948719623E-3</c:v>
                </c:pt>
              </c:numCache>
            </c:numRef>
          </c:val>
          <c:extLst xmlns:c16r2="http://schemas.microsoft.com/office/drawing/2015/06/chart">
            <c:ext xmlns:c16="http://schemas.microsoft.com/office/drawing/2014/chart" uri="{C3380CC4-5D6E-409C-BE32-E72D297353CC}">
              <c16:uniqueId val="{00000008-540C-43A0-B366-84FAF6FF2244}"/>
            </c:ext>
          </c:extLst>
        </c:ser>
        <c:ser>
          <c:idx val="5"/>
          <c:order val="5"/>
          <c:tx>
            <c:strRef>
              <c:f>Sheet1!$G$1</c:f>
              <c:strCache>
                <c:ptCount val="1"/>
                <c:pt idx="0">
                  <c:v>Boomers 2018</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solidFill>
                    <a:latin typeface="Calibri" panose="020F0502020204030204"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Same/next-day home delivery</c:v>
                </c:pt>
                <c:pt idx="1">
                  <c:v>Standard shipping to home</c:v>
                </c:pt>
                <c:pt idx="2">
                  <c:v>Pickup at my local store</c:v>
                </c:pt>
                <c:pt idx="3">
                  <c:v>Pickup at other location</c:v>
                </c:pt>
              </c:strCache>
            </c:strRef>
          </c:cat>
          <c:val>
            <c:numRef>
              <c:f>Sheet1!$G$2:$G$5</c:f>
              <c:numCache>
                <c:formatCode>###0%</c:formatCode>
                <c:ptCount val="4"/>
                <c:pt idx="0">
                  <c:v>3.2000000000000001E-2</c:v>
                </c:pt>
                <c:pt idx="1">
                  <c:v>0.11055083719768842</c:v>
                </c:pt>
                <c:pt idx="2">
                  <c:v>4.9542746825543299E-2</c:v>
                </c:pt>
                <c:pt idx="3">
                  <c:v>3.5766809188080982E-3</c:v>
                </c:pt>
              </c:numCache>
            </c:numRef>
          </c:val>
          <c:extLst xmlns:c16r2="http://schemas.microsoft.com/office/drawing/2015/06/chart">
            <c:ext xmlns:c16="http://schemas.microsoft.com/office/drawing/2014/chart" uri="{C3380CC4-5D6E-409C-BE32-E72D297353CC}">
              <c16:uniqueId val="{00000009-540C-43A0-B366-84FAF6FF2244}"/>
            </c:ext>
          </c:extLst>
        </c:ser>
        <c:dLbls>
          <c:showLegendKey val="0"/>
          <c:showVal val="0"/>
          <c:showCatName val="0"/>
          <c:showSerName val="0"/>
          <c:showPercent val="0"/>
          <c:showBubbleSize val="0"/>
        </c:dLbls>
        <c:gapWidth val="219"/>
        <c:overlap val="-23"/>
        <c:axId val="37558912"/>
        <c:axId val="37581184"/>
      </c:barChart>
      <c:catAx>
        <c:axId val="375589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50000"/>
                  </a:schemeClr>
                </a:solidFill>
                <a:latin typeface="Calibri" panose="020F0502020204030204" pitchFamily="34" charset="0"/>
                <a:ea typeface="+mn-ea"/>
                <a:cs typeface="+mn-cs"/>
              </a:defRPr>
            </a:pPr>
            <a:endParaRPr lang="en-US"/>
          </a:p>
        </c:txPr>
        <c:crossAx val="37581184"/>
        <c:crosses val="autoZero"/>
        <c:auto val="1"/>
        <c:lblAlgn val="ctr"/>
        <c:lblOffset val="600"/>
        <c:noMultiLvlLbl val="0"/>
      </c:catAx>
      <c:valAx>
        <c:axId val="37581184"/>
        <c:scaling>
          <c:orientation val="minMax"/>
        </c:scaling>
        <c:delete val="1"/>
        <c:axPos val="l"/>
        <c:numFmt formatCode="###0%" sourceLinked="1"/>
        <c:majorTickMark val="none"/>
        <c:minorTickMark val="none"/>
        <c:tickLblPos val="nextTo"/>
        <c:crossAx val="37558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3976900085781303E-2"/>
          <c:y val="0.26680889187305901"/>
          <c:w val="0.90071553416063499"/>
          <c:h val="0.195566164974733"/>
        </c:manualLayout>
      </c:layout>
      <c:barChart>
        <c:barDir val="col"/>
        <c:grouping val="clustered"/>
        <c:varyColors val="0"/>
        <c:ser>
          <c:idx val="0"/>
          <c:order val="0"/>
          <c:tx>
            <c:strRef>
              <c:f>Sheet1!$B$1</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91919"/>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Standard shipping to my home via UPS, postal service, etc.</c:v>
                </c:pt>
                <c:pt idx="1">
                  <c:v>Pickup at my local store</c:v>
                </c:pt>
                <c:pt idx="2">
                  <c:v>Pickup at a drop-off location other than the store</c:v>
                </c:pt>
                <c:pt idx="3">
                  <c:v>Same-day home delivery</c:v>
                </c:pt>
                <c:pt idx="4">
                  <c:v>Next-day home delivery</c:v>
                </c:pt>
              </c:strCache>
            </c:strRef>
          </c:cat>
          <c:val>
            <c:numRef>
              <c:f>Sheet1!$B$2:$B$6</c:f>
              <c:numCache>
                <c:formatCode>0%</c:formatCode>
                <c:ptCount val="5"/>
                <c:pt idx="0">
                  <c:v>0.13053260475624151</c:v>
                </c:pt>
                <c:pt idx="1">
                  <c:v>9.6094184157353199E-2</c:v>
                </c:pt>
                <c:pt idx="2">
                  <c:v>3.6866344467182739E-2</c:v>
                </c:pt>
                <c:pt idx="3">
                  <c:v>5.6786101968676797E-2</c:v>
                </c:pt>
                <c:pt idx="4">
                  <c:v>5.5306408177207417E-2</c:v>
                </c:pt>
              </c:numCache>
            </c:numRef>
          </c:val>
          <c:extLst xmlns:c16r2="http://schemas.microsoft.com/office/drawing/2015/06/chart">
            <c:ext xmlns:c16="http://schemas.microsoft.com/office/drawing/2014/chart" uri="{C3380CC4-5D6E-409C-BE32-E72D297353CC}">
              <c16:uniqueId val="{00000000-726D-4B55-8D4A-0D1D40D18AF3}"/>
            </c:ext>
          </c:extLst>
        </c:ser>
        <c:ser>
          <c:idx val="1"/>
          <c:order val="1"/>
          <c:tx>
            <c:strRef>
              <c:f>Sheet1!$C$1</c:f>
              <c:strCache>
                <c:ptCount val="1"/>
                <c:pt idx="0">
                  <c:v>Millennials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91919"/>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Standard shipping to my home via UPS, postal service, etc.</c:v>
                </c:pt>
                <c:pt idx="1">
                  <c:v>Pickup at my local store</c:v>
                </c:pt>
                <c:pt idx="2">
                  <c:v>Pickup at a drop-off location other than the store</c:v>
                </c:pt>
                <c:pt idx="3">
                  <c:v>Same-day home delivery</c:v>
                </c:pt>
                <c:pt idx="4">
                  <c:v>Next-day home delivery</c:v>
                </c:pt>
              </c:strCache>
            </c:strRef>
          </c:cat>
          <c:val>
            <c:numRef>
              <c:f>Sheet1!$C$2:$C$6</c:f>
              <c:numCache>
                <c:formatCode>0%</c:formatCode>
                <c:ptCount val="5"/>
                <c:pt idx="0">
                  <c:v>0.15238985093557791</c:v>
                </c:pt>
                <c:pt idx="1">
                  <c:v>0.15524243795810158</c:v>
                </c:pt>
                <c:pt idx="2">
                  <c:v>8.8243069067871036E-2</c:v>
                </c:pt>
                <c:pt idx="3">
                  <c:v>0.12751633591932524</c:v>
                </c:pt>
                <c:pt idx="4">
                  <c:v>0.10065941693132638</c:v>
                </c:pt>
              </c:numCache>
            </c:numRef>
          </c:val>
          <c:extLst xmlns:c16r2="http://schemas.microsoft.com/office/drawing/2015/06/chart">
            <c:ext xmlns:c16="http://schemas.microsoft.com/office/drawing/2014/chart" uri="{C3380CC4-5D6E-409C-BE32-E72D297353CC}">
              <c16:uniqueId val="{00000001-726D-4B55-8D4A-0D1D40D18AF3}"/>
            </c:ext>
          </c:extLst>
        </c:ser>
        <c:ser>
          <c:idx val="2"/>
          <c:order val="2"/>
          <c:tx>
            <c:strRef>
              <c:f>Sheet1!$D$1</c:f>
              <c:strCache>
                <c:ptCount val="1"/>
                <c:pt idx="0">
                  <c:v>Gen-X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91919"/>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Standard shipping to my home via UPS, postal service, etc.</c:v>
                </c:pt>
                <c:pt idx="1">
                  <c:v>Pickup at my local store</c:v>
                </c:pt>
                <c:pt idx="2">
                  <c:v>Pickup at a drop-off location other than the store</c:v>
                </c:pt>
                <c:pt idx="3">
                  <c:v>Same-day home delivery</c:v>
                </c:pt>
                <c:pt idx="4">
                  <c:v>Next-day home delivery</c:v>
                </c:pt>
              </c:strCache>
            </c:strRef>
          </c:cat>
          <c:val>
            <c:numRef>
              <c:f>Sheet1!$D$2:$D$6</c:f>
              <c:numCache>
                <c:formatCode>0%</c:formatCode>
                <c:ptCount val="5"/>
                <c:pt idx="0">
                  <c:v>0.14483785577295466</c:v>
                </c:pt>
                <c:pt idx="1">
                  <c:v>0.1005669711681922</c:v>
                </c:pt>
                <c:pt idx="2">
                  <c:v>2.5818706767723371E-2</c:v>
                </c:pt>
                <c:pt idx="3">
                  <c:v>4.5229160504362403E-2</c:v>
                </c:pt>
                <c:pt idx="4">
                  <c:v>4.6843469487609188E-2</c:v>
                </c:pt>
              </c:numCache>
            </c:numRef>
          </c:val>
          <c:extLst xmlns:c16r2="http://schemas.microsoft.com/office/drawing/2015/06/chart">
            <c:ext xmlns:c16="http://schemas.microsoft.com/office/drawing/2014/chart" uri="{C3380CC4-5D6E-409C-BE32-E72D297353CC}">
              <c16:uniqueId val="{00000002-726D-4B55-8D4A-0D1D40D18AF3}"/>
            </c:ext>
          </c:extLst>
        </c:ser>
        <c:ser>
          <c:idx val="3"/>
          <c:order val="3"/>
          <c:tx>
            <c:strRef>
              <c:f>Sheet1!$E$1</c:f>
              <c:strCache>
                <c:ptCount val="1"/>
                <c:pt idx="0">
                  <c:v>Boomers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91919"/>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Standard shipping to my home via UPS, postal service, etc.</c:v>
                </c:pt>
                <c:pt idx="1">
                  <c:v>Pickup at my local store</c:v>
                </c:pt>
                <c:pt idx="2">
                  <c:v>Pickup at a drop-off location other than the store</c:v>
                </c:pt>
                <c:pt idx="3">
                  <c:v>Same-day home delivery</c:v>
                </c:pt>
                <c:pt idx="4">
                  <c:v>Next-day home delivery</c:v>
                </c:pt>
              </c:strCache>
            </c:strRef>
          </c:cat>
          <c:val>
            <c:numRef>
              <c:f>Sheet1!$E$2:$E$6</c:f>
              <c:numCache>
                <c:formatCode>0%</c:formatCode>
                <c:ptCount val="5"/>
                <c:pt idx="0">
                  <c:v>0.10544252768178118</c:v>
                </c:pt>
                <c:pt idx="1">
                  <c:v>5.0080737949969173E-2</c:v>
                </c:pt>
                <c:pt idx="2">
                  <c:v>3.7084847306641101E-3</c:v>
                </c:pt>
                <c:pt idx="3">
                  <c:v>1.003766731970814E-2</c:v>
                </c:pt>
                <c:pt idx="4">
                  <c:v>2.464570734495385E-2</c:v>
                </c:pt>
              </c:numCache>
            </c:numRef>
          </c:val>
          <c:extLst xmlns:c16r2="http://schemas.microsoft.com/office/drawing/2015/06/chart">
            <c:ext xmlns:c16="http://schemas.microsoft.com/office/drawing/2014/chart" uri="{C3380CC4-5D6E-409C-BE32-E72D297353CC}">
              <c16:uniqueId val="{00000003-726D-4B55-8D4A-0D1D40D18AF3}"/>
            </c:ext>
          </c:extLst>
        </c:ser>
        <c:ser>
          <c:idx val="4"/>
          <c:order val="4"/>
          <c:tx>
            <c:strRef>
              <c:f>Sheet1!$F$1</c:f>
              <c:strCache>
                <c:ptCount val="1"/>
                <c:pt idx="0">
                  <c:v>Matures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91919"/>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Standard shipping to my home via UPS, postal service, etc.</c:v>
                </c:pt>
                <c:pt idx="1">
                  <c:v>Pickup at my local store</c:v>
                </c:pt>
                <c:pt idx="2">
                  <c:v>Pickup at a drop-off location other than the store</c:v>
                </c:pt>
                <c:pt idx="3">
                  <c:v>Same-day home delivery</c:v>
                </c:pt>
                <c:pt idx="4">
                  <c:v>Next-day home delivery</c:v>
                </c:pt>
              </c:strCache>
            </c:strRef>
          </c:cat>
          <c:val>
            <c:numRef>
              <c:f>Sheet1!$F$2:$F$6</c:f>
              <c:numCache>
                <c:formatCode>0%</c:formatCode>
                <c:ptCount val="5"/>
                <c:pt idx="0">
                  <c:v>8.9488999142609063E-2</c:v>
                </c:pt>
                <c:pt idx="1">
                  <c:v>2.3232512102992289E-2</c:v>
                </c:pt>
                <c:pt idx="2">
                  <c:v>2.64621522428049E-3</c:v>
                </c:pt>
                <c:pt idx="3">
                  <c:v>2.37407308156839E-3</c:v>
                </c:pt>
                <c:pt idx="4">
                  <c:v>2.6229169280583459E-2</c:v>
                </c:pt>
              </c:numCache>
            </c:numRef>
          </c:val>
          <c:extLst xmlns:c16r2="http://schemas.microsoft.com/office/drawing/2015/06/chart">
            <c:ext xmlns:c16="http://schemas.microsoft.com/office/drawing/2014/chart" uri="{C3380CC4-5D6E-409C-BE32-E72D297353CC}">
              <c16:uniqueId val="{00000004-726D-4B55-8D4A-0D1D40D18AF3}"/>
            </c:ext>
          </c:extLst>
        </c:ser>
        <c:dLbls>
          <c:dLblPos val="outEnd"/>
          <c:showLegendKey val="0"/>
          <c:showVal val="1"/>
          <c:showCatName val="0"/>
          <c:showSerName val="0"/>
          <c:showPercent val="0"/>
          <c:showBubbleSize val="0"/>
        </c:dLbls>
        <c:gapWidth val="60"/>
        <c:axId val="37750272"/>
        <c:axId val="37751808"/>
      </c:barChart>
      <c:catAx>
        <c:axId val="37750272"/>
        <c:scaling>
          <c:orientation val="minMax"/>
        </c:scaling>
        <c:delete val="0"/>
        <c:axPos val="b"/>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1050" b="0" i="0" u="none" strike="noStrike" kern="1200" baseline="0">
                <a:solidFill>
                  <a:srgbClr val="191919"/>
                </a:solidFill>
                <a:latin typeface="Calibri" panose="020F0502020204030204" pitchFamily="34" charset="0"/>
                <a:ea typeface="+mn-ea"/>
                <a:cs typeface="+mn-cs"/>
              </a:defRPr>
            </a:pPr>
            <a:endParaRPr lang="en-US"/>
          </a:p>
        </c:txPr>
        <c:crossAx val="37751808"/>
        <c:crosses val="autoZero"/>
        <c:auto val="1"/>
        <c:lblAlgn val="ctr"/>
        <c:lblOffset val="100"/>
        <c:noMultiLvlLbl val="0"/>
      </c:catAx>
      <c:valAx>
        <c:axId val="37751808"/>
        <c:scaling>
          <c:orientation val="minMax"/>
        </c:scaling>
        <c:delete val="1"/>
        <c:axPos val="l"/>
        <c:numFmt formatCode="0%" sourceLinked="1"/>
        <c:majorTickMark val="none"/>
        <c:minorTickMark val="none"/>
        <c:tickLblPos val="nextTo"/>
        <c:crossAx val="37750272"/>
        <c:crosses val="autoZero"/>
        <c:crossBetween val="between"/>
      </c:valAx>
      <c:spPr>
        <a:noFill/>
        <a:ln>
          <a:noFill/>
        </a:ln>
        <a:effectLst/>
      </c:spPr>
    </c:plotArea>
    <c:legend>
      <c:legendPos val="b"/>
      <c:layout>
        <c:manualLayout>
          <c:xMode val="edge"/>
          <c:yMode val="edge"/>
          <c:x val="0.171918359106042"/>
          <c:y val="0.79403185519922004"/>
          <c:w val="0.67101340562827105"/>
          <c:h val="9.9501914086781704E-2"/>
        </c:manualLayout>
      </c:layout>
      <c:overlay val="0"/>
      <c:spPr>
        <a:noFill/>
        <a:ln>
          <a:noFill/>
        </a:ln>
        <a:effectLst/>
      </c:spPr>
      <c:txPr>
        <a:bodyPr rot="0" spcFirstLastPara="1" vertOverflow="ellipsis" vert="horz" wrap="square" anchor="ctr" anchorCtr="1"/>
        <a:lstStyle/>
        <a:p>
          <a:pPr>
            <a:defRPr sz="1050" b="0" i="0" u="none" strike="noStrike" kern="1200" baseline="0">
              <a:solidFill>
                <a:srgbClr val="191919"/>
              </a:solidFill>
              <a:latin typeface="Calibri" panose="020F050202020403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3976900085781303E-2"/>
          <c:y val="8.0309676055593707E-2"/>
          <c:w val="0.96790368208945599"/>
          <c:h val="0.734584807333866"/>
        </c:manualLayout>
      </c:layout>
      <c:barChart>
        <c:barDir val="col"/>
        <c:grouping val="clustered"/>
        <c:varyColors val="0"/>
        <c:ser>
          <c:idx val="0"/>
          <c:order val="0"/>
          <c:tx>
            <c:strRef>
              <c:f>Sheet1!$B$1</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91919"/>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Online grocery ordering (net)</c:v>
                </c:pt>
                <c:pt idx="1">
                  <c:v>Online for same/next-day delivery (net)</c:v>
                </c:pt>
                <c:pt idx="2">
                  <c:v>Meal kit subscriptions</c:v>
                </c:pt>
                <c:pt idx="3">
                  <c:v>CSA subscriptions</c:v>
                </c:pt>
                <c:pt idx="4">
                  <c:v>Food service (takeout, pickup, delivery)</c:v>
                </c:pt>
              </c:strCache>
            </c:strRef>
          </c:cat>
          <c:val>
            <c:numRef>
              <c:f>Sheet1!$B$2:$B$7</c:f>
              <c:numCache>
                <c:formatCode>0%</c:formatCode>
                <c:ptCount val="5"/>
                <c:pt idx="0">
                  <c:v>0.25937226924895201</c:v>
                </c:pt>
                <c:pt idx="1">
                  <c:v>9.4449102311779165E-2</c:v>
                </c:pt>
                <c:pt idx="2">
                  <c:v>5.1190179563447548E-2</c:v>
                </c:pt>
                <c:pt idx="3">
                  <c:v>2.5200529288050319E-2</c:v>
                </c:pt>
                <c:pt idx="4">
                  <c:v>0.18119933175034511</c:v>
                </c:pt>
              </c:numCache>
            </c:numRef>
          </c:val>
          <c:extLst xmlns:c16r2="http://schemas.microsoft.com/office/drawing/2015/06/chart">
            <c:ext xmlns:c16="http://schemas.microsoft.com/office/drawing/2014/chart" uri="{C3380CC4-5D6E-409C-BE32-E72D297353CC}">
              <c16:uniqueId val="{00000000-6583-4716-A1BF-D686EAFD1E84}"/>
            </c:ext>
          </c:extLst>
        </c:ser>
        <c:ser>
          <c:idx val="1"/>
          <c:order val="1"/>
          <c:tx>
            <c:strRef>
              <c:f>Sheet1!$C$1</c:f>
              <c:strCache>
                <c:ptCount val="1"/>
                <c:pt idx="0">
                  <c:v>Millennials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91919"/>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Online grocery ordering (net)</c:v>
                </c:pt>
                <c:pt idx="1">
                  <c:v>Online for same/next-day delivery (net)</c:v>
                </c:pt>
                <c:pt idx="2">
                  <c:v>Meal kit subscriptions</c:v>
                </c:pt>
                <c:pt idx="3">
                  <c:v>CSA subscriptions</c:v>
                </c:pt>
                <c:pt idx="4">
                  <c:v>Food service (takeout, pickup, delivery)</c:v>
                </c:pt>
              </c:strCache>
            </c:strRef>
          </c:cat>
          <c:val>
            <c:numRef>
              <c:f>Sheet1!$C$2:$C$7</c:f>
              <c:numCache>
                <c:formatCode>0%</c:formatCode>
                <c:ptCount val="5"/>
                <c:pt idx="0">
                  <c:v>0.38391522966655356</c:v>
                </c:pt>
                <c:pt idx="1">
                  <c:v>0.186</c:v>
                </c:pt>
                <c:pt idx="2">
                  <c:v>0.11738343293372382</c:v>
                </c:pt>
                <c:pt idx="3">
                  <c:v>5.7628771283326913E-2</c:v>
                </c:pt>
                <c:pt idx="4">
                  <c:v>0.28337597359854316</c:v>
                </c:pt>
              </c:numCache>
            </c:numRef>
          </c:val>
          <c:extLst xmlns:c16r2="http://schemas.microsoft.com/office/drawing/2015/06/chart">
            <c:ext xmlns:c16="http://schemas.microsoft.com/office/drawing/2014/chart" uri="{C3380CC4-5D6E-409C-BE32-E72D297353CC}">
              <c16:uniqueId val="{00000001-6583-4716-A1BF-D686EAFD1E84}"/>
            </c:ext>
          </c:extLst>
        </c:ser>
        <c:ser>
          <c:idx val="2"/>
          <c:order val="2"/>
          <c:tx>
            <c:strRef>
              <c:f>Sheet1!$D$1</c:f>
              <c:strCache>
                <c:ptCount val="1"/>
                <c:pt idx="0">
                  <c:v>Gen-X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91919"/>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Online grocery ordering (net)</c:v>
                </c:pt>
                <c:pt idx="1">
                  <c:v>Online for same/next-day delivery (net)</c:v>
                </c:pt>
                <c:pt idx="2">
                  <c:v>Meal kit subscriptions</c:v>
                </c:pt>
                <c:pt idx="3">
                  <c:v>CSA subscriptions</c:v>
                </c:pt>
                <c:pt idx="4">
                  <c:v>Food service (takeout, pickup, delivery)</c:v>
                </c:pt>
              </c:strCache>
            </c:strRef>
          </c:cat>
          <c:val>
            <c:numRef>
              <c:f>Sheet1!$D$2:$D$7</c:f>
              <c:numCache>
                <c:formatCode>0%</c:formatCode>
                <c:ptCount val="5"/>
                <c:pt idx="0">
                  <c:v>0.28725726427567327</c:v>
                </c:pt>
                <c:pt idx="1">
                  <c:v>0.08</c:v>
                </c:pt>
                <c:pt idx="2">
                  <c:v>3.4403450775934853E-2</c:v>
                </c:pt>
                <c:pt idx="3">
                  <c:v>1.2806133519830881E-2</c:v>
                </c:pt>
                <c:pt idx="4">
                  <c:v>0.18046676117092716</c:v>
                </c:pt>
              </c:numCache>
            </c:numRef>
          </c:val>
          <c:extLst xmlns:c16r2="http://schemas.microsoft.com/office/drawing/2015/06/chart">
            <c:ext xmlns:c16="http://schemas.microsoft.com/office/drawing/2014/chart" uri="{C3380CC4-5D6E-409C-BE32-E72D297353CC}">
              <c16:uniqueId val="{00000002-6583-4716-A1BF-D686EAFD1E84}"/>
            </c:ext>
          </c:extLst>
        </c:ser>
        <c:ser>
          <c:idx val="3"/>
          <c:order val="3"/>
          <c:tx>
            <c:strRef>
              <c:f>Sheet1!$E$1</c:f>
              <c:strCache>
                <c:ptCount val="1"/>
                <c:pt idx="0">
                  <c:v>Boomers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91919"/>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Online grocery ordering (net)</c:v>
                </c:pt>
                <c:pt idx="1">
                  <c:v>Online for same/next-day delivery (net)</c:v>
                </c:pt>
                <c:pt idx="2">
                  <c:v>Meal kit subscriptions</c:v>
                </c:pt>
                <c:pt idx="3">
                  <c:v>CSA subscriptions</c:v>
                </c:pt>
                <c:pt idx="4">
                  <c:v>Food service (takeout, pickup, delivery)</c:v>
                </c:pt>
              </c:strCache>
            </c:strRef>
          </c:cat>
          <c:val>
            <c:numRef>
              <c:f>Sheet1!$E$2:$E$7</c:f>
              <c:numCache>
                <c:formatCode>0%</c:formatCode>
                <c:ptCount val="5"/>
                <c:pt idx="0">
                  <c:v>0.14054674617453503</c:v>
                </c:pt>
                <c:pt idx="1">
                  <c:v>3.2000000000000001E-2</c:v>
                </c:pt>
                <c:pt idx="2">
                  <c:v>1.229484040487522E-2</c:v>
                </c:pt>
                <c:pt idx="3">
                  <c:v>9.8638725795588307E-3</c:v>
                </c:pt>
                <c:pt idx="4">
                  <c:v>0.11098955080829499</c:v>
                </c:pt>
              </c:numCache>
            </c:numRef>
          </c:val>
          <c:extLst xmlns:c16r2="http://schemas.microsoft.com/office/drawing/2015/06/chart">
            <c:ext xmlns:c16="http://schemas.microsoft.com/office/drawing/2014/chart" uri="{C3380CC4-5D6E-409C-BE32-E72D297353CC}">
              <c16:uniqueId val="{00000003-6583-4716-A1BF-D686EAFD1E84}"/>
            </c:ext>
          </c:extLst>
        </c:ser>
        <c:ser>
          <c:idx val="4"/>
          <c:order val="4"/>
          <c:tx>
            <c:strRef>
              <c:f>Sheet1!$F$1</c:f>
              <c:strCache>
                <c:ptCount val="1"/>
                <c:pt idx="0">
                  <c:v>Matures</c:v>
                </c:pt>
              </c:strCache>
            </c:strRef>
          </c:tx>
          <c:spPr>
            <a:solidFill>
              <a:schemeClr val="accent6"/>
            </a:solidFill>
            <a:ln>
              <a:noFill/>
            </a:ln>
            <a:effectLst/>
          </c:spPr>
          <c:invertIfNegative val="0"/>
          <c:dLbls>
            <c:dLbl>
              <c:idx val="0"/>
              <c:layout>
                <c:manualLayout>
                  <c:x val="6.9358479574746744E-3"/>
                  <c:y val="1.2205095579352766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6583-4716-A1BF-D686EAFD1E84}"/>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91919"/>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Online grocery ordering (net)</c:v>
                </c:pt>
                <c:pt idx="1">
                  <c:v>Online for same/next-day delivery (net)</c:v>
                </c:pt>
                <c:pt idx="2">
                  <c:v>Meal kit subscriptions</c:v>
                </c:pt>
                <c:pt idx="3">
                  <c:v>CSA subscriptions</c:v>
                </c:pt>
                <c:pt idx="4">
                  <c:v>Food service (takeout, pickup, delivery)</c:v>
                </c:pt>
              </c:strCache>
            </c:strRef>
          </c:cat>
          <c:val>
            <c:numRef>
              <c:f>Sheet1!$F$2:$F$7</c:f>
              <c:numCache>
                <c:formatCode>0%</c:formatCode>
                <c:ptCount val="5"/>
                <c:pt idx="0">
                  <c:v>0.1313351110328882</c:v>
                </c:pt>
                <c:pt idx="1">
                  <c:v>2.5999999999999999E-2</c:v>
                </c:pt>
                <c:pt idx="2">
                  <c:v>4.9597344614229202E-3</c:v>
                </c:pt>
                <c:pt idx="3">
                  <c:v>4.9597344614229202E-3</c:v>
                </c:pt>
                <c:pt idx="4">
                  <c:v>4.7213050446272033E-2</c:v>
                </c:pt>
              </c:numCache>
            </c:numRef>
          </c:val>
          <c:extLst xmlns:c16r2="http://schemas.microsoft.com/office/drawing/2015/06/chart">
            <c:ext xmlns:c16="http://schemas.microsoft.com/office/drawing/2014/chart" uri="{C3380CC4-5D6E-409C-BE32-E72D297353CC}">
              <c16:uniqueId val="{00000005-6583-4716-A1BF-D686EAFD1E84}"/>
            </c:ext>
          </c:extLst>
        </c:ser>
        <c:dLbls>
          <c:dLblPos val="outEnd"/>
          <c:showLegendKey val="0"/>
          <c:showVal val="1"/>
          <c:showCatName val="0"/>
          <c:showSerName val="0"/>
          <c:showPercent val="0"/>
          <c:showBubbleSize val="0"/>
        </c:dLbls>
        <c:gapWidth val="60"/>
        <c:axId val="37812480"/>
        <c:axId val="37904384"/>
      </c:barChart>
      <c:catAx>
        <c:axId val="37812480"/>
        <c:scaling>
          <c:orientation val="minMax"/>
        </c:scaling>
        <c:delete val="0"/>
        <c:axPos val="b"/>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1050" b="0" i="0" u="none" strike="noStrike" kern="1200" baseline="0">
                <a:solidFill>
                  <a:srgbClr val="191919"/>
                </a:solidFill>
                <a:latin typeface="Calibri" panose="020F0502020204030204" pitchFamily="34" charset="0"/>
                <a:ea typeface="+mn-ea"/>
                <a:cs typeface="+mn-cs"/>
              </a:defRPr>
            </a:pPr>
            <a:endParaRPr lang="en-US"/>
          </a:p>
        </c:txPr>
        <c:crossAx val="37904384"/>
        <c:crosses val="autoZero"/>
        <c:auto val="1"/>
        <c:lblAlgn val="ctr"/>
        <c:lblOffset val="100"/>
        <c:noMultiLvlLbl val="0"/>
      </c:catAx>
      <c:valAx>
        <c:axId val="37904384"/>
        <c:scaling>
          <c:orientation val="minMax"/>
        </c:scaling>
        <c:delete val="1"/>
        <c:axPos val="l"/>
        <c:numFmt formatCode="0%" sourceLinked="1"/>
        <c:majorTickMark val="none"/>
        <c:minorTickMark val="none"/>
        <c:tickLblPos val="nextTo"/>
        <c:crossAx val="37812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7973906174349599E-2"/>
          <c:y val="5.5858121901428991E-2"/>
          <c:w val="0.9329565440917823"/>
          <c:h val="0.78825716680637048"/>
        </c:manualLayout>
      </c:layout>
      <c:lineChart>
        <c:grouping val="standard"/>
        <c:varyColors val="0"/>
        <c:ser>
          <c:idx val="0"/>
          <c:order val="0"/>
          <c:spPr>
            <a:ln>
              <a:solidFill>
                <a:srgbClr val="C0504D">
                  <a:lumMod val="75000"/>
                </a:srgbClr>
              </a:solidFill>
            </a:ln>
          </c:spPr>
          <c:marker>
            <c:symbol val="none"/>
          </c:marker>
          <c:dPt>
            <c:idx val="11"/>
            <c:marker>
              <c:symbol val="circle"/>
              <c:size val="13"/>
              <c:spPr>
                <a:solidFill>
                  <a:srgbClr val="991305"/>
                </a:solidFill>
                <a:ln>
                  <a:noFill/>
                </a:ln>
              </c:spPr>
            </c:marker>
            <c:bubble3D val="0"/>
            <c:extLst xmlns:c16r2="http://schemas.microsoft.com/office/drawing/2015/06/chart">
              <c:ext xmlns:c16="http://schemas.microsoft.com/office/drawing/2014/chart" uri="{C3380CC4-5D6E-409C-BE32-E72D297353CC}">
                <c16:uniqueId val="{00000003-D043-4FBA-B528-444148BEC301}"/>
              </c:ext>
            </c:extLst>
          </c:dPt>
          <c:dPt>
            <c:idx val="12"/>
            <c:bubble3D val="0"/>
            <c:extLst xmlns:c16r2="http://schemas.microsoft.com/office/drawing/2015/06/chart">
              <c:ext xmlns:c16="http://schemas.microsoft.com/office/drawing/2014/chart" uri="{C3380CC4-5D6E-409C-BE32-E72D297353CC}">
                <c16:uniqueId val="{00000000-D043-4FBA-B528-444148BEC301}"/>
              </c:ext>
            </c:extLst>
          </c:dPt>
          <c:dPt>
            <c:idx val="13"/>
            <c:marker>
              <c:symbol val="circle"/>
              <c:size val="11"/>
              <c:spPr>
                <a:solidFill>
                  <a:srgbClr val="005DA2"/>
                </a:solidFill>
                <a:ln>
                  <a:solidFill>
                    <a:srgbClr val="C0504D">
                      <a:lumMod val="75000"/>
                    </a:srgbClr>
                  </a:solidFill>
                </a:ln>
              </c:spPr>
            </c:marker>
            <c:bubble3D val="0"/>
            <c:extLst xmlns:c16r2="http://schemas.microsoft.com/office/drawing/2015/06/chart">
              <c:ext xmlns:c16="http://schemas.microsoft.com/office/drawing/2014/chart" uri="{C3380CC4-5D6E-409C-BE32-E72D297353CC}">
                <c16:uniqueId val="{00000001-D043-4FBA-B528-444148BEC301}"/>
              </c:ext>
            </c:extLst>
          </c:dPt>
          <c:dLbls>
            <c:dLbl>
              <c:idx val="1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D043-4FBA-B528-444148BEC301}"/>
                </c:ext>
              </c:extLst>
            </c:dLbl>
            <c:spPr>
              <a:noFill/>
              <a:ln>
                <a:noFill/>
              </a:ln>
              <a:effectLst/>
            </c:spPr>
            <c:txPr>
              <a:bodyPr wrap="square" lIns="38100" tIns="19050" rIns="38100" bIns="19050" anchor="ctr">
                <a:spAutoFit/>
              </a:bodyPr>
              <a:lstStyle/>
              <a:p>
                <a:pPr>
                  <a:defRPr sz="1200" b="1">
                    <a:solidFill>
                      <a:srgbClr val="991305"/>
                    </a:solidFill>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numRef>
              <c:f>Sheet1!$A$2:$A$13</c:f>
              <c:numCache>
                <c:formatCode>General</c:formatCode>
                <c:ptCount val="12"/>
                <c:pt idx="0">
                  <c:v>2007</c:v>
                </c:pt>
                <c:pt idx="1">
                  <c:v>2008</c:v>
                </c:pt>
                <c:pt idx="2">
                  <c:v>2009</c:v>
                </c:pt>
                <c:pt idx="3">
                  <c:v>2010</c:v>
                </c:pt>
                <c:pt idx="4">
                  <c:v>2011</c:v>
                </c:pt>
                <c:pt idx="5">
                  <c:v>2012</c:v>
                </c:pt>
                <c:pt idx="6">
                  <c:v>2013</c:v>
                </c:pt>
                <c:pt idx="7">
                  <c:v>2014</c:v>
                </c:pt>
                <c:pt idx="8">
                  <c:v>2015</c:v>
                </c:pt>
                <c:pt idx="9">
                  <c:v>2016</c:v>
                </c:pt>
                <c:pt idx="10">
                  <c:v>2017</c:v>
                </c:pt>
                <c:pt idx="11">
                  <c:v>2018</c:v>
                </c:pt>
              </c:numCache>
            </c:numRef>
          </c:cat>
          <c:val>
            <c:numRef>
              <c:f>Sheet1!$B$2:$B$13</c:f>
              <c:numCache>
                <c:formatCode>0.0</c:formatCode>
                <c:ptCount val="12"/>
                <c:pt idx="0" formatCode="General">
                  <c:v>7.9</c:v>
                </c:pt>
                <c:pt idx="1">
                  <c:v>8</c:v>
                </c:pt>
                <c:pt idx="2" formatCode="General">
                  <c:v>8.1999999999999993</c:v>
                </c:pt>
                <c:pt idx="3" formatCode="General">
                  <c:v>8.3000000000000007</c:v>
                </c:pt>
                <c:pt idx="4" formatCode="General">
                  <c:v>8.4</c:v>
                </c:pt>
                <c:pt idx="5" formatCode="General">
                  <c:v>8.4</c:v>
                </c:pt>
                <c:pt idx="6" formatCode="General">
                  <c:v>8.3000000000000007</c:v>
                </c:pt>
                <c:pt idx="7" formatCode="General">
                  <c:v>8.1999999999999993</c:v>
                </c:pt>
                <c:pt idx="8" formatCode="General">
                  <c:v>8.3000000000000007</c:v>
                </c:pt>
                <c:pt idx="9" formatCode="General">
                  <c:v>8.3000000000000007</c:v>
                </c:pt>
                <c:pt idx="10" formatCode="General">
                  <c:v>8.6999999999999993</c:v>
                </c:pt>
                <c:pt idx="11" formatCode="General">
                  <c:v>8.6999999999999993</c:v>
                </c:pt>
              </c:numCache>
            </c:numRef>
          </c:val>
          <c:smooth val="1"/>
          <c:extLst xmlns:c16r2="http://schemas.microsoft.com/office/drawing/2015/06/chart">
            <c:ext xmlns:c16="http://schemas.microsoft.com/office/drawing/2014/chart" uri="{C3380CC4-5D6E-409C-BE32-E72D297353CC}">
              <c16:uniqueId val="{00000002-D043-4FBA-B528-444148BEC301}"/>
            </c:ext>
          </c:extLst>
        </c:ser>
        <c:dLbls>
          <c:dLblPos val="t"/>
          <c:showLegendKey val="0"/>
          <c:showVal val="1"/>
          <c:showCatName val="0"/>
          <c:showSerName val="0"/>
          <c:showPercent val="0"/>
          <c:showBubbleSize val="0"/>
        </c:dLbls>
        <c:marker val="1"/>
        <c:smooth val="0"/>
        <c:axId val="40444288"/>
        <c:axId val="40448000"/>
      </c:lineChart>
      <c:catAx>
        <c:axId val="40444288"/>
        <c:scaling>
          <c:orientation val="minMax"/>
        </c:scaling>
        <c:delete val="0"/>
        <c:axPos val="b"/>
        <c:numFmt formatCode="General" sourceLinked="1"/>
        <c:majorTickMark val="out"/>
        <c:minorTickMark val="none"/>
        <c:tickLblPos val="nextTo"/>
        <c:spPr>
          <a:ln>
            <a:solidFill>
              <a:schemeClr val="bg1">
                <a:lumMod val="65000"/>
              </a:schemeClr>
            </a:solidFill>
          </a:ln>
        </c:spPr>
        <c:txPr>
          <a:bodyPr/>
          <a:lstStyle/>
          <a:p>
            <a:pPr>
              <a:defRPr sz="1400" b="1">
                <a:solidFill>
                  <a:srgbClr val="4A4A4A"/>
                </a:solidFill>
                <a:latin typeface="Calibri" panose="020F0502020204030204" pitchFamily="34" charset="0"/>
              </a:defRPr>
            </a:pPr>
            <a:endParaRPr lang="en-US"/>
          </a:p>
        </c:txPr>
        <c:crossAx val="40448000"/>
        <c:crosses val="autoZero"/>
        <c:auto val="1"/>
        <c:lblAlgn val="ctr"/>
        <c:lblOffset val="100"/>
        <c:noMultiLvlLbl val="0"/>
      </c:catAx>
      <c:valAx>
        <c:axId val="40448000"/>
        <c:scaling>
          <c:orientation val="minMax"/>
          <c:max val="9"/>
          <c:min val="6.3"/>
        </c:scaling>
        <c:delete val="1"/>
        <c:axPos val="l"/>
        <c:numFmt formatCode="General" sourceLinked="1"/>
        <c:majorTickMark val="out"/>
        <c:minorTickMark val="none"/>
        <c:tickLblPos val="nextTo"/>
        <c:crossAx val="40444288"/>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291112317856799"/>
          <c:y val="0.103660319507348"/>
          <c:w val="0.21776857634175001"/>
          <c:h val="0.85143945626199702"/>
        </c:manualLayout>
      </c:layout>
      <c:barChart>
        <c:barDir val="bar"/>
        <c:grouping val="clustered"/>
        <c:varyColors val="0"/>
        <c:ser>
          <c:idx val="0"/>
          <c:order val="0"/>
          <c:tx>
            <c:strRef>
              <c:f>Sheet1!$B$1</c:f>
              <c:strCache>
                <c:ptCount val="1"/>
                <c:pt idx="0">
                  <c:v>On my side</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My family</c:v>
                </c:pt>
                <c:pt idx="1">
                  <c:v>Doctors</c:v>
                </c:pt>
                <c:pt idx="2">
                  <c:v>Farmers</c:v>
                </c:pt>
                <c:pt idx="3">
                  <c:v>My friends</c:v>
                </c:pt>
                <c:pt idx="4">
                  <c:v>Fitness/health clubs</c:v>
                </c:pt>
                <c:pt idx="5">
                  <c:v>My primary store</c:v>
                </c:pt>
                <c:pt idx="6">
                  <c:v>Food stores in general</c:v>
                </c:pt>
                <c:pt idx="7">
                  <c:v>Health insurance companies</c:v>
                </c:pt>
                <c:pt idx="8">
                  <c:v>Local, independent restaurants</c:v>
                </c:pt>
                <c:pt idx="9">
                  <c:v>Drug stores</c:v>
                </c:pt>
                <c:pt idx="10">
                  <c:v>Online-mostly grocery providers</c:v>
                </c:pt>
                <c:pt idx="11">
                  <c:v>Gov't institutions/agencies</c:v>
                </c:pt>
                <c:pt idx="12">
                  <c:v>Celebrity chefs</c:v>
                </c:pt>
                <c:pt idx="13">
                  <c:v>Manufacturers / Food processors</c:v>
                </c:pt>
                <c:pt idx="14">
                  <c:v>The news media</c:v>
                </c:pt>
                <c:pt idx="15">
                  <c:v>Fast food restaurants</c:v>
                </c:pt>
                <c:pt idx="16">
                  <c:v>The entertainment industry</c:v>
                </c:pt>
              </c:strCache>
            </c:strRef>
          </c:cat>
          <c:val>
            <c:numRef>
              <c:f>Sheet1!$B$2:$B$18</c:f>
              <c:numCache>
                <c:formatCode>0%</c:formatCode>
                <c:ptCount val="17"/>
                <c:pt idx="0">
                  <c:v>0.73378367561950075</c:v>
                </c:pt>
                <c:pt idx="1">
                  <c:v>0.69443395293650378</c:v>
                </c:pt>
                <c:pt idx="2">
                  <c:v>0.62560211103270058</c:v>
                </c:pt>
                <c:pt idx="3">
                  <c:v>0.58176384670716352</c:v>
                </c:pt>
                <c:pt idx="4">
                  <c:v>0.57281179416133388</c:v>
                </c:pt>
                <c:pt idx="5">
                  <c:v>0.553780408467626</c:v>
                </c:pt>
                <c:pt idx="6">
                  <c:v>0.40513436852230983</c:v>
                </c:pt>
                <c:pt idx="7">
                  <c:v>0.34706657132100005</c:v>
                </c:pt>
                <c:pt idx="8">
                  <c:v>0.34273655383006352</c:v>
                </c:pt>
                <c:pt idx="9">
                  <c:v>0.28534929156391398</c:v>
                </c:pt>
                <c:pt idx="10">
                  <c:v>0.25494389216937585</c:v>
                </c:pt>
                <c:pt idx="11">
                  <c:v>0.20764466305374657</c:v>
                </c:pt>
                <c:pt idx="12">
                  <c:v>0.17678949757394913</c:v>
                </c:pt>
                <c:pt idx="13">
                  <c:v>0.16870239355318806</c:v>
                </c:pt>
                <c:pt idx="14">
                  <c:v>0.14971863523044077</c:v>
                </c:pt>
                <c:pt idx="15">
                  <c:v>0.10903197801252879</c:v>
                </c:pt>
                <c:pt idx="16">
                  <c:v>0.10424563490286591</c:v>
                </c:pt>
              </c:numCache>
            </c:numRef>
          </c:val>
          <c:extLst xmlns:c16r2="http://schemas.microsoft.com/office/drawing/2015/06/chart">
            <c:ext xmlns:c16="http://schemas.microsoft.com/office/drawing/2014/chart" uri="{C3380CC4-5D6E-409C-BE32-E72D297353CC}">
              <c16:uniqueId val="{00000000-4D95-4F23-87AF-6B30DB9DE25F}"/>
            </c:ext>
          </c:extLst>
        </c:ser>
        <c:dLbls>
          <c:dLblPos val="outEnd"/>
          <c:showLegendKey val="0"/>
          <c:showVal val="1"/>
          <c:showCatName val="0"/>
          <c:showSerName val="0"/>
          <c:showPercent val="0"/>
          <c:showBubbleSize val="0"/>
        </c:dLbls>
        <c:gapWidth val="50"/>
        <c:overlap val="-15"/>
        <c:axId val="39602432"/>
        <c:axId val="39642240"/>
      </c:barChart>
      <c:catAx>
        <c:axId val="39602432"/>
        <c:scaling>
          <c:orientation val="maxMin"/>
        </c:scaling>
        <c:delete val="1"/>
        <c:axPos val="l"/>
        <c:numFmt formatCode="General" sourceLinked="1"/>
        <c:majorTickMark val="cross"/>
        <c:minorTickMark val="none"/>
        <c:tickLblPos val="nextTo"/>
        <c:crossAx val="39642240"/>
        <c:crosses val="autoZero"/>
        <c:auto val="1"/>
        <c:lblAlgn val="ctr"/>
        <c:lblOffset val="1"/>
        <c:noMultiLvlLbl val="0"/>
      </c:catAx>
      <c:valAx>
        <c:axId val="39642240"/>
        <c:scaling>
          <c:orientation val="minMax"/>
        </c:scaling>
        <c:delete val="1"/>
        <c:axPos val="t"/>
        <c:numFmt formatCode="0%" sourceLinked="1"/>
        <c:majorTickMark val="none"/>
        <c:minorTickMark val="none"/>
        <c:tickLblPos val="nextTo"/>
        <c:crossAx val="396024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1054820977566498E-2"/>
          <c:y val="0.10856222016365601"/>
          <c:w val="0.67962511761501498"/>
          <c:h val="0.85143945626199702"/>
        </c:manualLayout>
      </c:layout>
      <c:barChart>
        <c:barDir val="bar"/>
        <c:grouping val="clustered"/>
        <c:varyColors val="0"/>
        <c:ser>
          <c:idx val="0"/>
          <c:order val="0"/>
          <c:tx>
            <c:strRef>
              <c:f>Sheet1!$B$1</c:f>
              <c:strCache>
                <c:ptCount val="1"/>
                <c:pt idx="0">
                  <c:v>Working against me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My family</c:v>
                </c:pt>
                <c:pt idx="1">
                  <c:v>Doctors</c:v>
                </c:pt>
                <c:pt idx="2">
                  <c:v>Farmers</c:v>
                </c:pt>
                <c:pt idx="3">
                  <c:v>My friends</c:v>
                </c:pt>
                <c:pt idx="4">
                  <c:v>Fitness/health clubs</c:v>
                </c:pt>
                <c:pt idx="5">
                  <c:v>My primary store</c:v>
                </c:pt>
                <c:pt idx="6">
                  <c:v>Food stores in general</c:v>
                </c:pt>
                <c:pt idx="7">
                  <c:v>Health insurance companies</c:v>
                </c:pt>
                <c:pt idx="8">
                  <c:v>Local, independent restaurants</c:v>
                </c:pt>
                <c:pt idx="9">
                  <c:v>Drug stores</c:v>
                </c:pt>
                <c:pt idx="10">
                  <c:v>Online-mostly grocery providers</c:v>
                </c:pt>
                <c:pt idx="11">
                  <c:v>Gov't institutions/agencies</c:v>
                </c:pt>
                <c:pt idx="12">
                  <c:v>Celebrity chefs</c:v>
                </c:pt>
                <c:pt idx="13">
                  <c:v>Manufacturers / Food processors</c:v>
                </c:pt>
                <c:pt idx="14">
                  <c:v>The news media</c:v>
                </c:pt>
                <c:pt idx="15">
                  <c:v>Fast food restaurants</c:v>
                </c:pt>
                <c:pt idx="16">
                  <c:v>The entertainment industry</c:v>
                </c:pt>
              </c:strCache>
            </c:strRef>
          </c:cat>
          <c:val>
            <c:numRef>
              <c:f>Sheet1!$B$2:$B$18</c:f>
              <c:numCache>
                <c:formatCode>0%</c:formatCode>
                <c:ptCount val="17"/>
                <c:pt idx="0">
                  <c:v>5.8281664458425621E-2</c:v>
                </c:pt>
                <c:pt idx="1">
                  <c:v>5.919280210598829E-2</c:v>
                </c:pt>
                <c:pt idx="2">
                  <c:v>4.4703463022770062E-2</c:v>
                </c:pt>
                <c:pt idx="3">
                  <c:v>6.526881073432772E-2</c:v>
                </c:pt>
                <c:pt idx="4">
                  <c:v>5.3452346793692387E-2</c:v>
                </c:pt>
                <c:pt idx="5">
                  <c:v>5.284814238020763E-2</c:v>
                </c:pt>
                <c:pt idx="6">
                  <c:v>9.6047456372973641E-2</c:v>
                </c:pt>
                <c:pt idx="7">
                  <c:v>0.22430164348565276</c:v>
                </c:pt>
                <c:pt idx="8">
                  <c:v>0.153184031641729</c:v>
                </c:pt>
                <c:pt idx="9">
                  <c:v>0.13013179295641178</c:v>
                </c:pt>
                <c:pt idx="10">
                  <c:v>8.4861499696042716E-2</c:v>
                </c:pt>
                <c:pt idx="11">
                  <c:v>0.24402630937208233</c:v>
                </c:pt>
                <c:pt idx="12">
                  <c:v>0.16183590173825435</c:v>
                </c:pt>
                <c:pt idx="13">
                  <c:v>0.34384159518921131</c:v>
                </c:pt>
                <c:pt idx="14">
                  <c:v>0.26331289771904637</c:v>
                </c:pt>
                <c:pt idx="15">
                  <c:v>0.60108868917920832</c:v>
                </c:pt>
                <c:pt idx="16">
                  <c:v>0.36713289028107077</c:v>
                </c:pt>
              </c:numCache>
            </c:numRef>
          </c:val>
          <c:extLst xmlns:c16r2="http://schemas.microsoft.com/office/drawing/2015/06/chart">
            <c:ext xmlns:c16="http://schemas.microsoft.com/office/drawing/2014/chart" uri="{C3380CC4-5D6E-409C-BE32-E72D297353CC}">
              <c16:uniqueId val="{00000000-089E-4D11-A368-F0F0098BFEFD}"/>
            </c:ext>
          </c:extLst>
        </c:ser>
        <c:dLbls>
          <c:dLblPos val="outEnd"/>
          <c:showLegendKey val="0"/>
          <c:showVal val="1"/>
          <c:showCatName val="0"/>
          <c:showSerName val="0"/>
          <c:showPercent val="0"/>
          <c:showBubbleSize val="0"/>
        </c:dLbls>
        <c:gapWidth val="50"/>
        <c:overlap val="-15"/>
        <c:axId val="41198336"/>
        <c:axId val="41201024"/>
      </c:barChart>
      <c:catAx>
        <c:axId val="41198336"/>
        <c:scaling>
          <c:orientation val="maxMin"/>
        </c:scaling>
        <c:delete val="1"/>
        <c:axPos val="r"/>
        <c:numFmt formatCode="General" sourceLinked="1"/>
        <c:majorTickMark val="out"/>
        <c:minorTickMark val="none"/>
        <c:tickLblPos val="nextTo"/>
        <c:crossAx val="41201024"/>
        <c:crosses val="autoZero"/>
        <c:auto val="1"/>
        <c:lblAlgn val="ctr"/>
        <c:lblOffset val="1"/>
        <c:noMultiLvlLbl val="0"/>
      </c:catAx>
      <c:valAx>
        <c:axId val="41201024"/>
        <c:scaling>
          <c:orientation val="maxMin"/>
        </c:scaling>
        <c:delete val="1"/>
        <c:axPos val="t"/>
        <c:numFmt formatCode="0%" sourceLinked="1"/>
        <c:majorTickMark val="out"/>
        <c:minorTickMark val="none"/>
        <c:tickLblPos val="nextTo"/>
        <c:crossAx val="411983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1815365910143605"/>
          <c:y val="2.7093596059113299E-2"/>
          <c:w val="0.24495022028257332"/>
          <c:h val="0.94581280788177302"/>
        </c:manualLayout>
      </c:layout>
      <c:barChart>
        <c:barDir val="bar"/>
        <c:grouping val="clustered"/>
        <c:varyColors val="0"/>
        <c:ser>
          <c:idx val="0"/>
          <c:order val="0"/>
          <c:tx>
            <c:strRef>
              <c:f>Sheet1!$B$1</c:f>
              <c:strCache>
                <c:ptCount val="1"/>
                <c:pt idx="0">
                  <c:v>Top1 (very important)</c:v>
                </c:pt>
              </c:strCache>
            </c:strRef>
          </c:tx>
          <c:spPr>
            <a:solidFill>
              <a:srgbClr val="4F81BD"/>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1-7F96-4B70-9819-FC6303B9A0E2}"/>
              </c:ext>
            </c:extLst>
          </c:dPt>
          <c:dPt>
            <c:idx val="1"/>
            <c:invertIfNegative val="0"/>
            <c:bubble3D val="0"/>
            <c:extLst xmlns:c16r2="http://schemas.microsoft.com/office/drawing/2015/06/chart">
              <c:ext xmlns:c16="http://schemas.microsoft.com/office/drawing/2014/chart" uri="{C3380CC4-5D6E-409C-BE32-E72D297353CC}">
                <c16:uniqueId val="{00000003-7F96-4B70-9819-FC6303B9A0E2}"/>
              </c:ext>
            </c:extLst>
          </c:dPt>
          <c:dPt>
            <c:idx val="2"/>
            <c:invertIfNegative val="0"/>
            <c:bubble3D val="0"/>
            <c:extLst xmlns:c16r2="http://schemas.microsoft.com/office/drawing/2015/06/chart">
              <c:ext xmlns:c16="http://schemas.microsoft.com/office/drawing/2014/chart" uri="{C3380CC4-5D6E-409C-BE32-E72D297353CC}">
                <c16:uniqueId val="{00000005-7F96-4B70-9819-FC6303B9A0E2}"/>
              </c:ext>
            </c:extLst>
          </c:dPt>
          <c:dPt>
            <c:idx val="3"/>
            <c:invertIfNegative val="0"/>
            <c:bubble3D val="0"/>
            <c:extLst xmlns:c16r2="http://schemas.microsoft.com/office/drawing/2015/06/chart">
              <c:ext xmlns:c16="http://schemas.microsoft.com/office/drawing/2014/chart" uri="{C3380CC4-5D6E-409C-BE32-E72D297353CC}">
                <c16:uniqueId val="{00000007-7F96-4B70-9819-FC6303B9A0E2}"/>
              </c:ext>
            </c:extLst>
          </c:dPt>
          <c:dPt>
            <c:idx val="4"/>
            <c:invertIfNegative val="0"/>
            <c:bubble3D val="0"/>
            <c:extLst xmlns:c16r2="http://schemas.microsoft.com/office/drawing/2015/06/chart">
              <c:ext xmlns:c16="http://schemas.microsoft.com/office/drawing/2014/chart" uri="{C3380CC4-5D6E-409C-BE32-E72D297353CC}">
                <c16:uniqueId val="{00000009-7F96-4B70-9819-FC6303B9A0E2}"/>
              </c:ext>
            </c:extLst>
          </c:dPt>
          <c:dPt>
            <c:idx val="5"/>
            <c:invertIfNegative val="0"/>
            <c:bubble3D val="0"/>
            <c:extLst xmlns:c16r2="http://schemas.microsoft.com/office/drawing/2015/06/chart">
              <c:ext xmlns:c16="http://schemas.microsoft.com/office/drawing/2014/chart" uri="{C3380CC4-5D6E-409C-BE32-E72D297353CC}">
                <c16:uniqueId val="{0000000B-7F96-4B70-9819-FC6303B9A0E2}"/>
              </c:ext>
            </c:extLst>
          </c:dPt>
          <c:dPt>
            <c:idx val="6"/>
            <c:invertIfNegative val="0"/>
            <c:bubble3D val="0"/>
            <c:extLst xmlns:c16r2="http://schemas.microsoft.com/office/drawing/2015/06/chart">
              <c:ext xmlns:c16="http://schemas.microsoft.com/office/drawing/2014/chart" uri="{C3380CC4-5D6E-409C-BE32-E72D297353CC}">
                <c16:uniqueId val="{0000000D-7F96-4B70-9819-FC6303B9A0E2}"/>
              </c:ext>
            </c:extLst>
          </c:dPt>
          <c:dPt>
            <c:idx val="7"/>
            <c:invertIfNegative val="0"/>
            <c:bubble3D val="0"/>
            <c:extLst xmlns:c16r2="http://schemas.microsoft.com/office/drawing/2015/06/chart">
              <c:ext xmlns:c16="http://schemas.microsoft.com/office/drawing/2014/chart" uri="{C3380CC4-5D6E-409C-BE32-E72D297353CC}">
                <c16:uniqueId val="{0000000F-7F96-4B70-9819-FC6303B9A0E2}"/>
              </c:ext>
            </c:extLst>
          </c:dPt>
          <c:dPt>
            <c:idx val="8"/>
            <c:invertIfNegative val="0"/>
            <c:bubble3D val="0"/>
            <c:extLst xmlns:c16r2="http://schemas.microsoft.com/office/drawing/2015/06/chart">
              <c:ext xmlns:c16="http://schemas.microsoft.com/office/drawing/2014/chart" uri="{C3380CC4-5D6E-409C-BE32-E72D297353CC}">
                <c16:uniqueId val="{00000011-7F96-4B70-9819-FC6303B9A0E2}"/>
              </c:ext>
            </c:extLst>
          </c:dPt>
          <c:dPt>
            <c:idx val="9"/>
            <c:invertIfNegative val="0"/>
            <c:bubble3D val="0"/>
            <c:extLst xmlns:c16r2="http://schemas.microsoft.com/office/drawing/2015/06/chart">
              <c:ext xmlns:c16="http://schemas.microsoft.com/office/drawing/2014/chart" uri="{C3380CC4-5D6E-409C-BE32-E72D297353CC}">
                <c16:uniqueId val="{00000013-7F96-4B70-9819-FC6303B9A0E2}"/>
              </c:ext>
            </c:extLst>
          </c:dPt>
          <c:dPt>
            <c:idx val="10"/>
            <c:invertIfNegative val="0"/>
            <c:bubble3D val="0"/>
            <c:extLst xmlns:c16r2="http://schemas.microsoft.com/office/drawing/2015/06/chart">
              <c:ext xmlns:c16="http://schemas.microsoft.com/office/drawing/2014/chart" uri="{C3380CC4-5D6E-409C-BE32-E72D297353CC}">
                <c16:uniqueId val="{00000015-7F96-4B70-9819-FC6303B9A0E2}"/>
              </c:ext>
            </c:extLst>
          </c:dPt>
          <c:dPt>
            <c:idx val="11"/>
            <c:invertIfNegative val="0"/>
            <c:bubble3D val="0"/>
            <c:extLst xmlns:c16r2="http://schemas.microsoft.com/office/drawing/2015/06/chart">
              <c:ext xmlns:c16="http://schemas.microsoft.com/office/drawing/2014/chart" uri="{C3380CC4-5D6E-409C-BE32-E72D297353CC}">
                <c16:uniqueId val="{00000017-7F96-4B70-9819-FC6303B9A0E2}"/>
              </c:ext>
            </c:extLst>
          </c:dPt>
          <c:dPt>
            <c:idx val="12"/>
            <c:invertIfNegative val="0"/>
            <c:bubble3D val="0"/>
            <c:extLst xmlns:c16r2="http://schemas.microsoft.com/office/drawing/2015/06/chart">
              <c:ext xmlns:c16="http://schemas.microsoft.com/office/drawing/2014/chart" uri="{C3380CC4-5D6E-409C-BE32-E72D297353CC}">
                <c16:uniqueId val="{00000019-7F96-4B70-9819-FC6303B9A0E2}"/>
              </c:ext>
            </c:extLst>
          </c:dPt>
          <c:dPt>
            <c:idx val="13"/>
            <c:invertIfNegative val="0"/>
            <c:bubble3D val="0"/>
            <c:extLst xmlns:c16r2="http://schemas.microsoft.com/office/drawing/2015/06/chart">
              <c:ext xmlns:c16="http://schemas.microsoft.com/office/drawing/2014/chart" uri="{C3380CC4-5D6E-409C-BE32-E72D297353CC}">
                <c16:uniqueId val="{0000001B-7F96-4B70-9819-FC6303B9A0E2}"/>
              </c:ext>
            </c:extLst>
          </c:dPt>
          <c:dPt>
            <c:idx val="14"/>
            <c:invertIfNegative val="0"/>
            <c:bubble3D val="0"/>
            <c:extLst xmlns:c16r2="http://schemas.microsoft.com/office/drawing/2015/06/chart">
              <c:ext xmlns:c16="http://schemas.microsoft.com/office/drawing/2014/chart" uri="{C3380CC4-5D6E-409C-BE32-E72D297353CC}">
                <c16:uniqueId val="{0000001D-7F96-4B70-9819-FC6303B9A0E2}"/>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High-quality fruits and vegetables</c:v>
                </c:pt>
                <c:pt idx="1">
                  <c:v>High-quality meat</c:v>
                </c:pt>
                <c:pt idx="2">
                  <c:v>Low prices</c:v>
                </c:pt>
                <c:pt idx="3">
                  <c:v>Great product selection and variety</c:v>
                </c:pt>
                <c:pt idx="4">
                  <c:v>Clean, neat store</c:v>
                </c:pt>
                <c:pt idx="5">
                  <c:v>Accurate information displayed at shelf or with products</c:v>
                </c:pt>
                <c:pt idx="6">
                  <c:v>Items on sale or money-saving specials</c:v>
                </c:pt>
                <c:pt idx="7">
                  <c:v>Security of purchase history and other personal info</c:v>
                </c:pt>
                <c:pt idx="8">
                  <c:v>Convenient from home</c:v>
                </c:pt>
                <c:pt idx="9">
                  <c:v>Store/site layout that makes it easy to shop</c:v>
                </c:pt>
                <c:pt idx="10">
                  <c:v>Fresh food deli or delicatessen</c:v>
                </c:pt>
                <c:pt idx="11">
                  <c:v>Courteous, friendly employees</c:v>
                </c:pt>
                <c:pt idx="12">
                  <c:v>Fast checkout</c:v>
                </c:pt>
                <c:pt idx="13">
                  <c:v>Knowledgeable employees</c:v>
                </c:pt>
                <c:pt idx="14">
                  <c:v>Open and honest about business practices</c:v>
                </c:pt>
              </c:strCache>
            </c:strRef>
          </c:cat>
          <c:val>
            <c:numRef>
              <c:f>Sheet1!$B$2:$B$16</c:f>
              <c:numCache>
                <c:formatCode>0%</c:formatCode>
                <c:ptCount val="15"/>
                <c:pt idx="0">
                  <c:v>0.79584258967575838</c:v>
                </c:pt>
                <c:pt idx="1">
                  <c:v>0.77299815529201621</c:v>
                </c:pt>
                <c:pt idx="2">
                  <c:v>0.76635376645620246</c:v>
                </c:pt>
                <c:pt idx="3">
                  <c:v>0.73621765298421338</c:v>
                </c:pt>
                <c:pt idx="4">
                  <c:v>0.65138715696461891</c:v>
                </c:pt>
                <c:pt idx="5">
                  <c:v>0.64894159713900512</c:v>
                </c:pt>
                <c:pt idx="6">
                  <c:v>0.63053196847951509</c:v>
                </c:pt>
                <c:pt idx="7">
                  <c:v>0.62732747120645049</c:v>
                </c:pt>
                <c:pt idx="8">
                  <c:v>0.6028285148767466</c:v>
                </c:pt>
                <c:pt idx="9">
                  <c:v>0.56811362821136102</c:v>
                </c:pt>
                <c:pt idx="10">
                  <c:v>0.52986841116396366</c:v>
                </c:pt>
                <c:pt idx="11">
                  <c:v>0.51380058166519238</c:v>
                </c:pt>
                <c:pt idx="12">
                  <c:v>0.50008215949898593</c:v>
                </c:pt>
                <c:pt idx="13">
                  <c:v>0.49114839205221988</c:v>
                </c:pt>
                <c:pt idx="14">
                  <c:v>0.48406148458897391</c:v>
                </c:pt>
              </c:numCache>
            </c:numRef>
          </c:val>
          <c:extLst xmlns:c16r2="http://schemas.microsoft.com/office/drawing/2015/06/chart">
            <c:ext xmlns:c16="http://schemas.microsoft.com/office/drawing/2014/chart" uri="{C3380CC4-5D6E-409C-BE32-E72D297353CC}">
              <c16:uniqueId val="{0000001E-7F96-4B70-9819-FC6303B9A0E2}"/>
            </c:ext>
          </c:extLst>
        </c:ser>
        <c:dLbls>
          <c:dLblPos val="outEnd"/>
          <c:showLegendKey val="0"/>
          <c:showVal val="1"/>
          <c:showCatName val="0"/>
          <c:showSerName val="0"/>
          <c:showPercent val="0"/>
          <c:showBubbleSize val="0"/>
        </c:dLbls>
        <c:gapWidth val="65"/>
        <c:axId val="41257216"/>
        <c:axId val="41268352"/>
      </c:barChart>
      <c:catAx>
        <c:axId val="41257216"/>
        <c:scaling>
          <c:orientation val="maxMin"/>
        </c:scaling>
        <c:delete val="0"/>
        <c:axPos val="l"/>
        <c:numFmt formatCode="General" sourceLinked="1"/>
        <c:majorTickMark val="cross"/>
        <c:minorTickMark val="none"/>
        <c:tickLblPos val="nextTo"/>
        <c:spPr>
          <a:noFill/>
          <a:ln w="12700" cap="flat" cmpd="sng" algn="ctr">
            <a:solidFill>
              <a:schemeClr val="bg2"/>
            </a:solidFill>
            <a:round/>
          </a:ln>
          <a:effectLst/>
        </c:spPr>
        <c:txPr>
          <a:bodyPr rot="-60000000" spcFirstLastPara="1" vertOverflow="ellipsis" vert="horz" wrap="square" anchor="ctr" anchorCtr="1"/>
          <a:lstStyle/>
          <a:p>
            <a:pPr>
              <a:defRPr sz="1100" b="0" i="0" u="none" strike="noStrike" kern="1200" baseline="0">
                <a:solidFill>
                  <a:schemeClr val="tx1">
                    <a:lumMod val="50000"/>
                  </a:schemeClr>
                </a:solidFill>
                <a:latin typeface="+mn-lt"/>
                <a:ea typeface="+mn-ea"/>
                <a:cs typeface="+mn-cs"/>
              </a:defRPr>
            </a:pPr>
            <a:endParaRPr lang="en-US"/>
          </a:p>
        </c:txPr>
        <c:crossAx val="41268352"/>
        <c:crosses val="autoZero"/>
        <c:auto val="1"/>
        <c:lblAlgn val="ctr"/>
        <c:lblOffset val="1"/>
        <c:noMultiLvlLbl val="0"/>
      </c:catAx>
      <c:valAx>
        <c:axId val="41268352"/>
        <c:scaling>
          <c:orientation val="minMax"/>
        </c:scaling>
        <c:delete val="1"/>
        <c:axPos val="t"/>
        <c:numFmt formatCode="0%" sourceLinked="1"/>
        <c:majorTickMark val="none"/>
        <c:minorTickMark val="none"/>
        <c:tickLblPos val="nextTo"/>
        <c:crossAx val="41257216"/>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2.2304015253376032E-2"/>
          <c:y val="6.4405394824191595E-2"/>
          <c:w val="0.88659348763586143"/>
          <c:h val="0.83195820273037524"/>
        </c:manualLayout>
      </c:layout>
      <c:lineChart>
        <c:grouping val="standard"/>
        <c:varyColors val="0"/>
        <c:ser>
          <c:idx val="0"/>
          <c:order val="0"/>
          <c:tx>
            <c:strRef>
              <c:f>Sheet1!$B$1</c:f>
              <c:strCache>
                <c:ptCount val="1"/>
                <c:pt idx="0">
                  <c:v>Myself as an individual</c:v>
                </c:pt>
              </c:strCache>
            </c:strRef>
          </c:tx>
          <c:spPr>
            <a:ln>
              <a:solidFill>
                <a:schemeClr val="accent2">
                  <a:lumMod val="60000"/>
                  <a:lumOff val="40000"/>
                </a:schemeClr>
              </a:solidFill>
            </a:ln>
          </c:spPr>
          <c:marker>
            <c:symbol val="none"/>
          </c:marker>
          <c:dLbls>
            <c:dLbl>
              <c:idx val="0"/>
              <c:layout>
                <c:manualLayout>
                  <c:x val="-1.44890556133314E-2"/>
                  <c:y val="-5.27736356372943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C91B-406C-AF83-AA1E03EA0116}"/>
                </c:ext>
              </c:extLst>
            </c:dLbl>
            <c:dLbl>
              <c:idx val="6"/>
              <c:layout>
                <c:manualLayout>
                  <c:x val="-3.3356980141633297E-2"/>
                  <c:y val="-5.27736356372943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C91B-406C-AF83-AA1E03EA0116}"/>
                </c:ext>
              </c:extLst>
            </c:dLbl>
            <c:dLbl>
              <c:idx val="8"/>
              <c:layout>
                <c:manualLayout>
                  <c:x val="-2.78560507606453E-2"/>
                  <c:y val="-6.4158345549545401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C91B-406C-AF83-AA1E03EA0116}"/>
                </c:ext>
              </c:extLst>
            </c:dLbl>
            <c:spPr>
              <a:noFill/>
              <a:ln>
                <a:noFill/>
              </a:ln>
              <a:effectLst/>
            </c:spPr>
            <c:txPr>
              <a:bodyPr/>
              <a:lstStyle/>
              <a:p>
                <a:pPr>
                  <a:defRPr sz="1000" b="1">
                    <a:solidFill>
                      <a:schemeClr val="accent2">
                        <a:lumMod val="60000"/>
                        <a:lumOff val="40000"/>
                      </a:schemeClr>
                    </a:solidFill>
                    <a:latin typeface="Calibri" panose="020F0502020204030204" pitchFamily="34" charset="0"/>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Sheet1!$A$2:$A$11</c:f>
              <c:numCache>
                <c:formatCode>0</c:formatCode>
                <c:ptCount val="10"/>
                <c:pt idx="0">
                  <c:v>2009</c:v>
                </c:pt>
                <c:pt idx="1">
                  <c:v>2010</c:v>
                </c:pt>
                <c:pt idx="2">
                  <c:v>2011</c:v>
                </c:pt>
                <c:pt idx="3">
                  <c:v>2012</c:v>
                </c:pt>
                <c:pt idx="4">
                  <c:v>2013</c:v>
                </c:pt>
                <c:pt idx="5">
                  <c:v>2014</c:v>
                </c:pt>
                <c:pt idx="6">
                  <c:v>2015</c:v>
                </c:pt>
                <c:pt idx="7" formatCode="General">
                  <c:v>2016</c:v>
                </c:pt>
                <c:pt idx="8" formatCode="General">
                  <c:v>2017</c:v>
                </c:pt>
                <c:pt idx="9">
                  <c:v>2018</c:v>
                </c:pt>
              </c:numCache>
            </c:numRef>
          </c:cat>
          <c:val>
            <c:numRef>
              <c:f>Sheet1!$B$2:$B$11</c:f>
              <c:numCache>
                <c:formatCode>0%</c:formatCode>
                <c:ptCount val="10"/>
                <c:pt idx="0">
                  <c:v>0.55000000000000004</c:v>
                </c:pt>
                <c:pt idx="1">
                  <c:v>0.51</c:v>
                </c:pt>
                <c:pt idx="2">
                  <c:v>0.57999999999999996</c:v>
                </c:pt>
                <c:pt idx="3">
                  <c:v>0.57999999999999996</c:v>
                </c:pt>
                <c:pt idx="4">
                  <c:v>0.57999999999999996</c:v>
                </c:pt>
                <c:pt idx="5">
                  <c:v>0.63346916399999997</c:v>
                </c:pt>
                <c:pt idx="6">
                  <c:v>0.64128625399999994</c:v>
                </c:pt>
                <c:pt idx="7">
                  <c:v>0.60720628499999996</c:v>
                </c:pt>
                <c:pt idx="8">
                  <c:v>0.56931602999999997</c:v>
                </c:pt>
                <c:pt idx="9">
                  <c:v>0.57999999999999996</c:v>
                </c:pt>
              </c:numCache>
            </c:numRef>
          </c:val>
          <c:smooth val="1"/>
          <c:extLst xmlns:c16r2="http://schemas.microsoft.com/office/drawing/2015/06/chart">
            <c:ext xmlns:c16="http://schemas.microsoft.com/office/drawing/2014/chart" uri="{C3380CC4-5D6E-409C-BE32-E72D297353CC}">
              <c16:uniqueId val="{00000003-C91B-406C-AF83-AA1E03EA0116}"/>
            </c:ext>
          </c:extLst>
        </c:ser>
        <c:ser>
          <c:idx val="1"/>
          <c:order val="1"/>
          <c:tx>
            <c:strRef>
              <c:f>Sheet1!$C$1</c:f>
              <c:strCache>
                <c:ptCount val="1"/>
                <c:pt idx="0">
                  <c:v>Governmental institutions</c:v>
                </c:pt>
              </c:strCache>
            </c:strRef>
          </c:tx>
          <c:spPr>
            <a:ln>
              <a:solidFill>
                <a:schemeClr val="tx1"/>
              </a:solidFill>
              <a:tailEnd type="none"/>
            </a:ln>
          </c:spPr>
          <c:marker>
            <c:symbol val="none"/>
          </c:marker>
          <c:dPt>
            <c:idx val="6"/>
            <c:bubble3D val="0"/>
            <c:spPr>
              <a:ln>
                <a:solidFill>
                  <a:schemeClr val="tx1"/>
                </a:solidFill>
                <a:prstDash val="dash"/>
                <a:tailEnd type="none"/>
              </a:ln>
            </c:spPr>
            <c:extLst xmlns:c16r2="http://schemas.microsoft.com/office/drawing/2015/06/chart">
              <c:ext xmlns:c16="http://schemas.microsoft.com/office/drawing/2014/chart" uri="{C3380CC4-5D6E-409C-BE32-E72D297353CC}">
                <c16:uniqueId val="{00000005-C91B-406C-AF83-AA1E03EA0116}"/>
              </c:ext>
            </c:extLst>
          </c:dPt>
          <c:dPt>
            <c:idx val="7"/>
            <c:bubble3D val="0"/>
            <c:spPr>
              <a:ln>
                <a:solidFill>
                  <a:schemeClr val="tx1"/>
                </a:solidFill>
                <a:prstDash val="dash"/>
                <a:tailEnd type="none"/>
              </a:ln>
            </c:spPr>
            <c:extLst xmlns:c16r2="http://schemas.microsoft.com/office/drawing/2015/06/chart">
              <c:ext xmlns:c16="http://schemas.microsoft.com/office/drawing/2014/chart" uri="{C3380CC4-5D6E-409C-BE32-E72D297353CC}">
                <c16:uniqueId val="{00000007-C91B-406C-AF83-AA1E03EA0116}"/>
              </c:ext>
            </c:extLst>
          </c:dPt>
          <c:dLbls>
            <c:dLbl>
              <c:idx val="0"/>
              <c:layout>
                <c:manualLayout>
                  <c:x val="-1.74293071856584E-2"/>
                  <c:y val="3.61273239239314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C91B-406C-AF83-AA1E03EA0116}"/>
                </c:ext>
              </c:extLst>
            </c:dLbl>
            <c:dLbl>
              <c:idx val="1"/>
              <c:layout>
                <c:manualLayout>
                  <c:x val="-3.00079235378597E-2"/>
                  <c:y val="2.7406225010532199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C91B-406C-AF83-AA1E03EA0116}"/>
                </c:ext>
              </c:extLst>
            </c:dLbl>
            <c:dLbl>
              <c:idx val="2"/>
              <c:layout>
                <c:manualLayout>
                  <c:x val="-2.8435596493834502E-2"/>
                  <c:y val="3.1766774467231799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C91B-406C-AF83-AA1E03EA0116}"/>
                </c:ext>
              </c:extLst>
            </c:dLbl>
            <c:dLbl>
              <c:idx val="3"/>
              <c:layout>
                <c:manualLayout>
                  <c:x val="-2.8435596493834599E-2"/>
                  <c:y val="2.74062250105323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C91B-406C-AF83-AA1E03EA0116}"/>
                </c:ext>
              </c:extLst>
            </c:dLbl>
            <c:dLbl>
              <c:idx val="4"/>
              <c:layout>
                <c:manualLayout>
                  <c:x val="-3.0007962487835101E-2"/>
                  <c:y val="3.4514043132228299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C91B-406C-AF83-AA1E03EA0116}"/>
                </c:ext>
              </c:extLst>
            </c:dLbl>
            <c:dLbl>
              <c:idx val="5"/>
              <c:layout>
                <c:manualLayout>
                  <c:x val="-2.52909257129376E-2"/>
                  <c:y val="-4.8203177303492002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C91B-406C-AF83-AA1E03EA0116}"/>
                </c:ext>
              </c:extLst>
            </c:dLbl>
            <c:dLbl>
              <c:idx val="6"/>
              <c:layout>
                <c:manualLayout>
                  <c:x val="-3.0308325223392201E-2"/>
                  <c:y val="3.2861680107988199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C91B-406C-AF83-AA1E03EA0116}"/>
                </c:ext>
              </c:extLst>
            </c:dLbl>
            <c:dLbl>
              <c:idx val="7"/>
              <c:layout>
                <c:manualLayout>
                  <c:x val="-3.3867114925241103E-2"/>
                  <c:y val="-8.4166514069462295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C91B-406C-AF83-AA1E03EA0116}"/>
                </c:ext>
              </c:extLst>
            </c:dLbl>
            <c:dLbl>
              <c:idx val="8"/>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C91B-406C-AF83-AA1E03EA0116}"/>
                </c:ext>
              </c:extLst>
            </c:dLbl>
            <c:dLbl>
              <c:idx val="9"/>
              <c:layout>
                <c:manualLayout>
                  <c:x val="-2.9474173737991501E-2"/>
                  <c:y val="2.0901652725813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C91B-406C-AF83-AA1E03EA0116}"/>
                </c:ext>
              </c:extLst>
            </c:dLbl>
            <c:spPr>
              <a:noFill/>
              <a:ln>
                <a:noFill/>
              </a:ln>
              <a:effectLst/>
            </c:spPr>
            <c:txPr>
              <a:bodyPr wrap="square" lIns="38100" tIns="19050" rIns="38100" bIns="19050" anchor="ctr">
                <a:spAutoFit/>
              </a:bodyPr>
              <a:lstStyle/>
              <a:p>
                <a:pPr>
                  <a:defRPr sz="1000" b="1">
                    <a:latin typeface="Calibri" panose="020F0502020204030204" pitchFamily="34" charset="0"/>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Sheet1!$A$2:$A$11</c:f>
              <c:numCache>
                <c:formatCode>0</c:formatCode>
                <c:ptCount val="10"/>
                <c:pt idx="0">
                  <c:v>2009</c:v>
                </c:pt>
                <c:pt idx="1">
                  <c:v>2010</c:v>
                </c:pt>
                <c:pt idx="2">
                  <c:v>2011</c:v>
                </c:pt>
                <c:pt idx="3">
                  <c:v>2012</c:v>
                </c:pt>
                <c:pt idx="4">
                  <c:v>2013</c:v>
                </c:pt>
                <c:pt idx="5">
                  <c:v>2014</c:v>
                </c:pt>
                <c:pt idx="6">
                  <c:v>2015</c:v>
                </c:pt>
                <c:pt idx="7" formatCode="General">
                  <c:v>2016</c:v>
                </c:pt>
                <c:pt idx="8" formatCode="General">
                  <c:v>2017</c:v>
                </c:pt>
                <c:pt idx="9">
                  <c:v>2018</c:v>
                </c:pt>
              </c:numCache>
            </c:numRef>
          </c:cat>
          <c:val>
            <c:numRef>
              <c:f>Sheet1!$C$2:$C$11</c:f>
              <c:numCache>
                <c:formatCode>0%</c:formatCode>
                <c:ptCount val="10"/>
                <c:pt idx="0">
                  <c:v>0.32</c:v>
                </c:pt>
                <c:pt idx="1">
                  <c:v>0.27</c:v>
                </c:pt>
                <c:pt idx="2">
                  <c:v>0.28000000000000003</c:v>
                </c:pt>
                <c:pt idx="3">
                  <c:v>0.3</c:v>
                </c:pt>
                <c:pt idx="4">
                  <c:v>0.32</c:v>
                </c:pt>
                <c:pt idx="5">
                  <c:v>0.42552134400000002</c:v>
                </c:pt>
              </c:numCache>
            </c:numRef>
          </c:val>
          <c:smooth val="1"/>
          <c:extLst xmlns:c16r2="http://schemas.microsoft.com/office/drawing/2015/06/chart">
            <c:ext xmlns:c16="http://schemas.microsoft.com/office/drawing/2014/chart" uri="{C3380CC4-5D6E-409C-BE32-E72D297353CC}">
              <c16:uniqueId val="{00000010-C91B-406C-AF83-AA1E03EA0116}"/>
            </c:ext>
          </c:extLst>
        </c:ser>
        <c:ser>
          <c:idx val="2"/>
          <c:order val="2"/>
          <c:tx>
            <c:strRef>
              <c:f>Sheet1!$D$1</c:f>
              <c:strCache>
                <c:ptCount val="1"/>
                <c:pt idx="0">
                  <c:v>Food stores</c:v>
                </c:pt>
              </c:strCache>
            </c:strRef>
          </c:tx>
          <c:spPr>
            <a:ln>
              <a:solidFill>
                <a:schemeClr val="accent3"/>
              </a:solidFill>
            </a:ln>
          </c:spPr>
          <c:marker>
            <c:symbol val="none"/>
          </c:marker>
          <c:dLbls>
            <c:dLbl>
              <c:idx val="0"/>
              <c:layout>
                <c:manualLayout>
                  <c:x val="-1.29168523745853E-2"/>
                  <c:y val="3.87975596030459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C91B-406C-AF83-AA1E03EA0116}"/>
                </c:ext>
              </c:extLst>
            </c:dLbl>
            <c:dLbl>
              <c:idx val="1"/>
              <c:layout>
                <c:manualLayout>
                  <c:x val="-3.2710419692683998E-2"/>
                  <c:y val="-3.5805012791092702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C91B-406C-AF83-AA1E03EA0116}"/>
                </c:ext>
              </c:extLst>
            </c:dLbl>
            <c:dLbl>
              <c:idx val="3"/>
              <c:layout>
                <c:manualLayout>
                  <c:x val="-2.8639999009557798E-2"/>
                  <c:y val="-3.5331437810495997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C91B-406C-AF83-AA1E03EA0116}"/>
                </c:ext>
              </c:extLst>
            </c:dLbl>
            <c:dLbl>
              <c:idx val="4"/>
              <c:layout>
                <c:manualLayout>
                  <c:x val="-3.5946665647376502E-2"/>
                  <c:y val="2.44458193206195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C91B-406C-AF83-AA1E03EA0116}"/>
                </c:ext>
              </c:extLst>
            </c:dLbl>
            <c:dLbl>
              <c:idx val="5"/>
              <c:layout>
                <c:manualLayout>
                  <c:x val="-2.70676719655326E-2"/>
                  <c:y val="2.1355705126598401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C91B-406C-AF83-AA1E03EA0116}"/>
                </c:ext>
              </c:extLst>
            </c:dLbl>
            <c:dLbl>
              <c:idx val="6"/>
              <c:layout>
                <c:manualLayout>
                  <c:x val="-3.82114007593711E-2"/>
                  <c:y val="4.4551569437898002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C91B-406C-AF83-AA1E03EA0116}"/>
                </c:ext>
              </c:extLst>
            </c:dLbl>
            <c:dLbl>
              <c:idx val="7"/>
              <c:layout>
                <c:manualLayout>
                  <c:x val="-3.2710419692683998E-2"/>
                  <c:y val="3.1534152510232699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7-C91B-406C-AF83-AA1E03EA0116}"/>
                </c:ext>
              </c:extLst>
            </c:dLbl>
            <c:dLbl>
              <c:idx val="9"/>
              <c:layout>
                <c:manualLayout>
                  <c:x val="-1.3241476906148481E-2"/>
                  <c:y val="9.8970496092645006E-4"/>
                </c:manualLayout>
              </c:layout>
              <c:spPr>
                <a:noFill/>
                <a:ln>
                  <a:noFill/>
                </a:ln>
                <a:effectLst/>
              </c:spPr>
              <c:txPr>
                <a:bodyPr anchorCtr="0"/>
                <a:lstStyle/>
                <a:p>
                  <a:pPr algn="l">
                    <a:defRPr sz="1100" b="1">
                      <a:solidFill>
                        <a:schemeClr val="accent3"/>
                      </a:solidFill>
                      <a:latin typeface="Calibri" panose="020F0502020204030204" pitchFamily="34" charset="0"/>
                    </a:defRPr>
                  </a:pPr>
                  <a:endParaRPr lang="en-US"/>
                </a:p>
              </c:tx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5.0005601001657615E-2"/>
                      <c:h val="3.8449078558472974E-2"/>
                    </c:manualLayout>
                  </c15:layout>
                </c:ext>
                <c:ext xmlns:c16="http://schemas.microsoft.com/office/drawing/2014/chart" uri="{C3380CC4-5D6E-409C-BE32-E72D297353CC}">
                  <c16:uniqueId val="{00000018-C91B-406C-AF83-AA1E03EA0116}"/>
                </c:ext>
              </c:extLst>
            </c:dLbl>
            <c:spPr>
              <a:noFill/>
              <a:ln>
                <a:noFill/>
              </a:ln>
              <a:effectLst/>
            </c:spPr>
            <c:txPr>
              <a:bodyPr/>
              <a:lstStyle/>
              <a:p>
                <a:pPr>
                  <a:defRPr sz="1000" b="1">
                    <a:solidFill>
                      <a:schemeClr val="accent3"/>
                    </a:solidFill>
                    <a:latin typeface="Calibri" panose="020F0502020204030204" pitchFamily="34" charset="0"/>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Sheet1!$A$2:$A$11</c:f>
              <c:numCache>
                <c:formatCode>0</c:formatCode>
                <c:ptCount val="10"/>
                <c:pt idx="0">
                  <c:v>2009</c:v>
                </c:pt>
                <c:pt idx="1">
                  <c:v>2010</c:v>
                </c:pt>
                <c:pt idx="2">
                  <c:v>2011</c:v>
                </c:pt>
                <c:pt idx="3">
                  <c:v>2012</c:v>
                </c:pt>
                <c:pt idx="4">
                  <c:v>2013</c:v>
                </c:pt>
                <c:pt idx="5">
                  <c:v>2014</c:v>
                </c:pt>
                <c:pt idx="6">
                  <c:v>2015</c:v>
                </c:pt>
                <c:pt idx="7" formatCode="General">
                  <c:v>2016</c:v>
                </c:pt>
                <c:pt idx="8" formatCode="General">
                  <c:v>2017</c:v>
                </c:pt>
                <c:pt idx="9">
                  <c:v>2018</c:v>
                </c:pt>
              </c:numCache>
            </c:numRef>
          </c:cat>
          <c:val>
            <c:numRef>
              <c:f>Sheet1!$D$2:$D$11</c:f>
              <c:numCache>
                <c:formatCode>0%</c:formatCode>
                <c:ptCount val="10"/>
                <c:pt idx="0">
                  <c:v>0.25</c:v>
                </c:pt>
                <c:pt idx="1">
                  <c:v>0.28999999999999998</c:v>
                </c:pt>
                <c:pt idx="2">
                  <c:v>0.28000000000000003</c:v>
                </c:pt>
                <c:pt idx="3">
                  <c:v>0.32</c:v>
                </c:pt>
                <c:pt idx="4">
                  <c:v>0.36</c:v>
                </c:pt>
                <c:pt idx="5">
                  <c:v>0.42167666599999998</c:v>
                </c:pt>
                <c:pt idx="6">
                  <c:v>0.40629628299999998</c:v>
                </c:pt>
                <c:pt idx="7">
                  <c:v>0.40268459899999998</c:v>
                </c:pt>
                <c:pt idx="8">
                  <c:v>0.39209398600000001</c:v>
                </c:pt>
                <c:pt idx="9">
                  <c:v>0.45</c:v>
                </c:pt>
              </c:numCache>
            </c:numRef>
          </c:val>
          <c:smooth val="1"/>
          <c:extLst xmlns:c16r2="http://schemas.microsoft.com/office/drawing/2015/06/chart">
            <c:ext xmlns:c16="http://schemas.microsoft.com/office/drawing/2014/chart" uri="{C3380CC4-5D6E-409C-BE32-E72D297353CC}">
              <c16:uniqueId val="{00000019-C91B-406C-AF83-AA1E03EA0116}"/>
            </c:ext>
          </c:extLst>
        </c:ser>
        <c:ser>
          <c:idx val="3"/>
          <c:order val="3"/>
          <c:tx>
            <c:strRef>
              <c:f>Sheet1!$E$1</c:f>
              <c:strCache>
                <c:ptCount val="1"/>
                <c:pt idx="0">
                  <c:v>Manufacturers/Food processors</c:v>
                </c:pt>
              </c:strCache>
            </c:strRef>
          </c:tx>
          <c:spPr>
            <a:ln>
              <a:solidFill>
                <a:srgbClr val="E26600"/>
              </a:solidFill>
            </a:ln>
          </c:spPr>
          <c:marker>
            <c:symbol val="none"/>
          </c:marker>
          <c:dLbls>
            <c:dLbl>
              <c:idx val="0"/>
              <c:layout>
                <c:manualLayout>
                  <c:x val="-8.1997474372307207E-3"/>
                  <c:y val="-5.27736356372943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A-C91B-406C-AF83-AA1E03EA0116}"/>
                </c:ext>
              </c:extLst>
            </c:dLbl>
            <c:dLbl>
              <c:idx val="1"/>
              <c:layout>
                <c:manualLayout>
                  <c:x val="-3.2710419692683998E-2"/>
                  <c:y val="-8.18791785235784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B-C91B-406C-AF83-AA1E03EA0116}"/>
                </c:ext>
              </c:extLst>
            </c:dLbl>
            <c:dLbl>
              <c:idx val="4"/>
              <c:layout>
                <c:manualLayout>
                  <c:x val="-2.3739775246540799E-2"/>
                  <c:y val="-3.0134904375873701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C-C91B-406C-AF83-AA1E03EA0116}"/>
                </c:ext>
              </c:extLst>
            </c:dLbl>
            <c:dLbl>
              <c:idx val="5"/>
              <c:layout>
                <c:manualLayout>
                  <c:x val="-2.2350690833457101E-2"/>
                  <c:y val="4.3158452410096297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D-C91B-406C-AF83-AA1E03EA0116}"/>
                </c:ext>
              </c:extLst>
            </c:dLbl>
            <c:dLbl>
              <c:idx val="6"/>
              <c:layout>
                <c:manualLayout>
                  <c:x val="-3.4077459754337257E-2"/>
                  <c:y val="-3.4452942919060654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5.9105782822264294E-2"/>
                      <c:h val="8.3493277738562299E-2"/>
                    </c:manualLayout>
                  </c15:layout>
                </c:ext>
                <c:ext xmlns:c16="http://schemas.microsoft.com/office/drawing/2014/chart" uri="{C3380CC4-5D6E-409C-BE32-E72D297353CC}">
                  <c16:uniqueId val="{0000001E-C91B-406C-AF83-AA1E03EA0116}"/>
                </c:ext>
              </c:extLst>
            </c:dLbl>
            <c:dLbl>
              <c:idx val="7"/>
              <c:layout>
                <c:manualLayout>
                  <c:x val="-3.22379014420952E-2"/>
                  <c:y val="-5.35258457651255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F-C91B-406C-AF83-AA1E03EA0116}"/>
                </c:ext>
              </c:extLst>
            </c:dLbl>
            <c:dLbl>
              <c:idx val="8"/>
              <c:layout>
                <c:manualLayout>
                  <c:x val="-2.78560507606453E-2"/>
                  <c:y val="2.0901652725812899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0-C91B-406C-AF83-AA1E03EA0116}"/>
                </c:ext>
              </c:extLst>
            </c:dLbl>
            <c:dLbl>
              <c:idx val="9"/>
              <c:layout>
                <c:manualLayout>
                  <c:x val="-2.9474173737991501E-2"/>
                  <c:y val="3.5078319105039397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1-C91B-406C-AF83-AA1E03EA0116}"/>
                </c:ext>
              </c:extLst>
            </c:dLbl>
            <c:spPr>
              <a:noFill/>
              <a:ln>
                <a:noFill/>
              </a:ln>
              <a:effectLst/>
            </c:spPr>
            <c:txPr>
              <a:bodyPr/>
              <a:lstStyle/>
              <a:p>
                <a:pPr>
                  <a:defRPr sz="1000" b="1">
                    <a:solidFill>
                      <a:srgbClr val="EE7700"/>
                    </a:solidFill>
                    <a:latin typeface="Calibri" panose="020F0502020204030204" pitchFamily="34" charset="0"/>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Sheet1!$A$2:$A$11</c:f>
              <c:numCache>
                <c:formatCode>0</c:formatCode>
                <c:ptCount val="10"/>
                <c:pt idx="0">
                  <c:v>2009</c:v>
                </c:pt>
                <c:pt idx="1">
                  <c:v>2010</c:v>
                </c:pt>
                <c:pt idx="2">
                  <c:v>2011</c:v>
                </c:pt>
                <c:pt idx="3">
                  <c:v>2012</c:v>
                </c:pt>
                <c:pt idx="4">
                  <c:v>2013</c:v>
                </c:pt>
                <c:pt idx="5">
                  <c:v>2014</c:v>
                </c:pt>
                <c:pt idx="6">
                  <c:v>2015</c:v>
                </c:pt>
                <c:pt idx="7" formatCode="General">
                  <c:v>2016</c:v>
                </c:pt>
                <c:pt idx="8" formatCode="General">
                  <c:v>2017</c:v>
                </c:pt>
                <c:pt idx="9">
                  <c:v>2018</c:v>
                </c:pt>
              </c:numCache>
            </c:numRef>
          </c:cat>
          <c:val>
            <c:numRef>
              <c:f>Sheet1!$E$2:$E$11</c:f>
              <c:numCache>
                <c:formatCode>0%</c:formatCode>
                <c:ptCount val="10"/>
                <c:pt idx="0">
                  <c:v>0.33</c:v>
                </c:pt>
                <c:pt idx="1">
                  <c:v>0.28999999999999998</c:v>
                </c:pt>
                <c:pt idx="2">
                  <c:v>0.35</c:v>
                </c:pt>
                <c:pt idx="3">
                  <c:v>0.36499999999999999</c:v>
                </c:pt>
                <c:pt idx="4">
                  <c:v>0.38</c:v>
                </c:pt>
                <c:pt idx="5">
                  <c:v>0.38332188099999998</c:v>
                </c:pt>
                <c:pt idx="6">
                  <c:v>0.40620988600000002</c:v>
                </c:pt>
                <c:pt idx="7">
                  <c:v>0.42060065299999999</c:v>
                </c:pt>
                <c:pt idx="8">
                  <c:v>0.38395354199999998</c:v>
                </c:pt>
                <c:pt idx="9">
                  <c:v>0.37</c:v>
                </c:pt>
              </c:numCache>
            </c:numRef>
          </c:val>
          <c:smooth val="1"/>
          <c:extLst xmlns:c16r2="http://schemas.microsoft.com/office/drawing/2015/06/chart">
            <c:ext xmlns:c16="http://schemas.microsoft.com/office/drawing/2014/chart" uri="{C3380CC4-5D6E-409C-BE32-E72D297353CC}">
              <c16:uniqueId val="{00000022-C91B-406C-AF83-AA1E03EA0116}"/>
            </c:ext>
          </c:extLst>
        </c:ser>
        <c:ser>
          <c:idx val="4"/>
          <c:order val="4"/>
          <c:tx>
            <c:strRef>
              <c:f>Sheet1!$F$1</c:f>
              <c:strCache>
                <c:ptCount val="1"/>
                <c:pt idx="0">
                  <c:v>Farmers</c:v>
                </c:pt>
              </c:strCache>
            </c:strRef>
          </c:tx>
          <c:spPr>
            <a:ln>
              <a:solidFill>
                <a:srgbClr val="117934"/>
              </a:solidFill>
            </a:ln>
          </c:spPr>
          <c:marker>
            <c:symbol val="none"/>
          </c:marker>
          <c:dLbls>
            <c:dLbl>
              <c:idx val="0"/>
              <c:layout>
                <c:manualLayout>
                  <c:x val="-3.9034249813235198E-3"/>
                  <c:y val="3.7179625984252097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3-C91B-406C-AF83-AA1E03EA0116}"/>
                </c:ext>
              </c:extLst>
            </c:dLbl>
            <c:dLbl>
              <c:idx val="6"/>
              <c:layout>
                <c:manualLayout>
                  <c:x val="-2.70676719655327E-2"/>
                  <c:y val="-4.4052536723895197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4-C91B-406C-AF83-AA1E03EA0116}"/>
                </c:ext>
              </c:extLst>
            </c:dLbl>
            <c:dLbl>
              <c:idx val="7"/>
              <c:layout>
                <c:manualLayout>
                  <c:x val="-3.4110560618125001E-2"/>
                  <c:y val="-3.5281084050540298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5-C91B-406C-AF83-AA1E03EA0116}"/>
                </c:ext>
              </c:extLst>
            </c:dLbl>
            <c:spPr>
              <a:noFill/>
              <a:ln>
                <a:noFill/>
              </a:ln>
              <a:effectLst/>
            </c:spPr>
            <c:txPr>
              <a:bodyPr/>
              <a:lstStyle/>
              <a:p>
                <a:pPr>
                  <a:defRPr sz="1000" b="1">
                    <a:solidFill>
                      <a:schemeClr val="accent3">
                        <a:lumMod val="75000"/>
                      </a:schemeClr>
                    </a:solidFill>
                    <a:latin typeface="Calibri" panose="020F0502020204030204" pitchFamily="34" charset="0"/>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Sheet1!$A$2:$A$11</c:f>
              <c:numCache>
                <c:formatCode>0</c:formatCode>
                <c:ptCount val="10"/>
                <c:pt idx="0">
                  <c:v>2009</c:v>
                </c:pt>
                <c:pt idx="1">
                  <c:v>2010</c:v>
                </c:pt>
                <c:pt idx="2">
                  <c:v>2011</c:v>
                </c:pt>
                <c:pt idx="3">
                  <c:v>2012</c:v>
                </c:pt>
                <c:pt idx="4">
                  <c:v>2013</c:v>
                </c:pt>
                <c:pt idx="5">
                  <c:v>2014</c:v>
                </c:pt>
                <c:pt idx="6">
                  <c:v>2015</c:v>
                </c:pt>
                <c:pt idx="7" formatCode="General">
                  <c:v>2016</c:v>
                </c:pt>
                <c:pt idx="8" formatCode="General">
                  <c:v>2017</c:v>
                </c:pt>
                <c:pt idx="9">
                  <c:v>2018</c:v>
                </c:pt>
              </c:numCache>
            </c:numRef>
          </c:cat>
          <c:val>
            <c:numRef>
              <c:f>Sheet1!$F$2:$F$11</c:f>
              <c:numCache>
                <c:formatCode>0%</c:formatCode>
                <c:ptCount val="10"/>
                <c:pt idx="0">
                  <c:v>0.08</c:v>
                </c:pt>
                <c:pt idx="1">
                  <c:v>0.1</c:v>
                </c:pt>
                <c:pt idx="2">
                  <c:v>0.1</c:v>
                </c:pt>
                <c:pt idx="3">
                  <c:v>0.14499999999999999</c:v>
                </c:pt>
                <c:pt idx="4">
                  <c:v>0.19</c:v>
                </c:pt>
                <c:pt idx="5">
                  <c:v>0.189506277</c:v>
                </c:pt>
                <c:pt idx="6">
                  <c:v>0.23246835199999999</c:v>
                </c:pt>
                <c:pt idx="7">
                  <c:v>0.210593119</c:v>
                </c:pt>
                <c:pt idx="8">
                  <c:v>0.23360007999999999</c:v>
                </c:pt>
                <c:pt idx="9">
                  <c:v>0.23</c:v>
                </c:pt>
              </c:numCache>
            </c:numRef>
          </c:val>
          <c:smooth val="1"/>
          <c:extLst xmlns:c16r2="http://schemas.microsoft.com/office/drawing/2015/06/chart">
            <c:ext xmlns:c16="http://schemas.microsoft.com/office/drawing/2014/chart" uri="{C3380CC4-5D6E-409C-BE32-E72D297353CC}">
              <c16:uniqueId val="{00000026-C91B-406C-AF83-AA1E03EA0116}"/>
            </c:ext>
          </c:extLst>
        </c:ser>
        <c:ser>
          <c:idx val="5"/>
          <c:order val="5"/>
          <c:tx>
            <c:strRef>
              <c:f>Sheet1!$G$1</c:f>
              <c:strCache>
                <c:ptCount val="1"/>
                <c:pt idx="0">
                  <c:v>Consumer groups</c:v>
                </c:pt>
              </c:strCache>
            </c:strRef>
          </c:tx>
          <c:spPr>
            <a:ln>
              <a:solidFill>
                <a:schemeClr val="accent6"/>
              </a:solidFill>
            </a:ln>
          </c:spPr>
          <c:marker>
            <c:symbol val="none"/>
          </c:marker>
          <c:dLbls>
            <c:dLbl>
              <c:idx val="0"/>
              <c:layout>
                <c:manualLayout>
                  <c:x val="-7.8273411578269701E-3"/>
                  <c:y val="-3.7833431817658997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7-C91B-406C-AF83-AA1E03EA0116}"/>
                </c:ext>
              </c:extLst>
            </c:dLbl>
            <c:spPr>
              <a:noFill/>
              <a:ln>
                <a:noFill/>
              </a:ln>
              <a:effectLst/>
            </c:spPr>
            <c:txPr>
              <a:bodyPr/>
              <a:lstStyle/>
              <a:p>
                <a:pPr>
                  <a:defRPr sz="1000" b="1">
                    <a:solidFill>
                      <a:schemeClr val="accent6"/>
                    </a:solidFill>
                    <a:latin typeface="Calibri" panose="020F0502020204030204" pitchFamily="34" charset="0"/>
                  </a:defRPr>
                </a:pPr>
                <a:endParaRPr lang="en-US"/>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Sheet1!$A$2:$A$11</c:f>
              <c:numCache>
                <c:formatCode>0</c:formatCode>
                <c:ptCount val="10"/>
                <c:pt idx="0">
                  <c:v>2009</c:v>
                </c:pt>
                <c:pt idx="1">
                  <c:v>2010</c:v>
                </c:pt>
                <c:pt idx="2">
                  <c:v>2011</c:v>
                </c:pt>
                <c:pt idx="3">
                  <c:v>2012</c:v>
                </c:pt>
                <c:pt idx="4">
                  <c:v>2013</c:v>
                </c:pt>
                <c:pt idx="5">
                  <c:v>2014</c:v>
                </c:pt>
                <c:pt idx="6">
                  <c:v>2015</c:v>
                </c:pt>
                <c:pt idx="7" formatCode="General">
                  <c:v>2016</c:v>
                </c:pt>
                <c:pt idx="8" formatCode="General">
                  <c:v>2017</c:v>
                </c:pt>
                <c:pt idx="9">
                  <c:v>2018</c:v>
                </c:pt>
              </c:numCache>
            </c:numRef>
          </c:cat>
          <c:val>
            <c:numRef>
              <c:f>Sheet1!$G$2:$G$11</c:f>
              <c:numCache>
                <c:formatCode>0%</c:formatCode>
                <c:ptCount val="10"/>
                <c:pt idx="0">
                  <c:v>0.12</c:v>
                </c:pt>
                <c:pt idx="1">
                  <c:v>0.1</c:v>
                </c:pt>
                <c:pt idx="2">
                  <c:v>0.09</c:v>
                </c:pt>
                <c:pt idx="3">
                  <c:v>0.12</c:v>
                </c:pt>
                <c:pt idx="4">
                  <c:v>0.15</c:v>
                </c:pt>
                <c:pt idx="5">
                  <c:v>0.17521466299999999</c:v>
                </c:pt>
                <c:pt idx="6">
                  <c:v>0.17202305800000001</c:v>
                </c:pt>
                <c:pt idx="7">
                  <c:v>0.156952545</c:v>
                </c:pt>
                <c:pt idx="8">
                  <c:v>0.166097313</c:v>
                </c:pt>
                <c:pt idx="9">
                  <c:v>0.17</c:v>
                </c:pt>
              </c:numCache>
            </c:numRef>
          </c:val>
          <c:smooth val="1"/>
          <c:extLst xmlns:c16r2="http://schemas.microsoft.com/office/drawing/2015/06/chart">
            <c:ext xmlns:c16="http://schemas.microsoft.com/office/drawing/2014/chart" uri="{C3380CC4-5D6E-409C-BE32-E72D297353CC}">
              <c16:uniqueId val="{00000028-C91B-406C-AF83-AA1E03EA0116}"/>
            </c:ext>
          </c:extLst>
        </c:ser>
        <c:ser>
          <c:idx val="6"/>
          <c:order val="6"/>
          <c:tx>
            <c:strRef>
              <c:f>Sheet1!$H$1</c:f>
              <c:strCache>
                <c:ptCount val="1"/>
                <c:pt idx="0">
                  <c:v>FDA</c:v>
                </c:pt>
              </c:strCache>
            </c:strRef>
          </c:tx>
          <c:spPr>
            <a:ln>
              <a:solidFill>
                <a:schemeClr val="accent2"/>
              </a:solidFill>
              <a:prstDash val="solid"/>
            </a:ln>
          </c:spPr>
          <c:marker>
            <c:symbol val="none"/>
          </c:marker>
          <c:dLbls>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9-C91B-406C-AF83-AA1E03EA0116}"/>
                </c:ext>
              </c:extLst>
            </c:dLbl>
            <c:dLbl>
              <c:idx val="6"/>
              <c:layout>
                <c:manualLayout>
                  <c:x val="-3.0365242266065198E-2"/>
                  <c:y val="-3.5805012791092598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A-C91B-406C-AF83-AA1E03EA0116}"/>
                </c:ext>
              </c:extLst>
            </c:dLbl>
            <c:dLbl>
              <c:idx val="7"/>
              <c:layout>
                <c:manualLayout>
                  <c:x val="-3.22379014420952E-2"/>
                  <c:y val="-3.5805012791092598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B-C91B-406C-AF83-AA1E03EA0116}"/>
                </c:ext>
              </c:extLst>
            </c:dLbl>
            <c:dLbl>
              <c:idx val="8"/>
              <c:layout>
                <c:manualLayout>
                  <c:x val="-2.78560507606453E-2"/>
                  <c:y val="-4.2893345980705801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C-C91B-406C-AF83-AA1E03EA0116}"/>
                </c:ext>
              </c:extLst>
            </c:dLbl>
            <c:dLbl>
              <c:idx val="9"/>
              <c:layout>
                <c:manualLayout>
                  <c:x val="-1.0437380364576072E-2"/>
                  <c:y val="-2.1853755488566547E-2"/>
                </c:manualLayout>
              </c:layout>
              <c:spPr>
                <a:noFill/>
                <a:ln>
                  <a:noFill/>
                </a:ln>
                <a:effectLst/>
              </c:spPr>
              <c:txPr>
                <a:bodyPr/>
                <a:lstStyle/>
                <a:p>
                  <a:pPr>
                    <a:defRPr sz="1100" b="1">
                      <a:solidFill>
                        <a:schemeClr val="accent2"/>
                      </a:solidFill>
                      <a:latin typeface="Calibri" panose="020F0502020204030204" pitchFamily="34" charset="0"/>
                    </a:defRPr>
                  </a:pPr>
                  <a:endParaRPr lang="en-US"/>
                </a:p>
              </c:tx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D-C91B-406C-AF83-AA1E03EA0116}"/>
                </c:ext>
              </c:extLst>
            </c:dLbl>
            <c:spPr>
              <a:noFill/>
              <a:ln>
                <a:noFill/>
              </a:ln>
              <a:effectLst/>
            </c:spPr>
            <c:txPr>
              <a:bodyPr/>
              <a:lstStyle/>
              <a:p>
                <a:pPr>
                  <a:defRPr sz="1000" b="1">
                    <a:solidFill>
                      <a:schemeClr val="accent2"/>
                    </a:solidFill>
                    <a:latin typeface="Calibri" panose="020F0502020204030204" pitchFamily="34" charset="0"/>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Sheet1!$A$2:$A$11</c:f>
              <c:numCache>
                <c:formatCode>0</c:formatCode>
                <c:ptCount val="10"/>
                <c:pt idx="0">
                  <c:v>2009</c:v>
                </c:pt>
                <c:pt idx="1">
                  <c:v>2010</c:v>
                </c:pt>
                <c:pt idx="2">
                  <c:v>2011</c:v>
                </c:pt>
                <c:pt idx="3">
                  <c:v>2012</c:v>
                </c:pt>
                <c:pt idx="4">
                  <c:v>2013</c:v>
                </c:pt>
                <c:pt idx="5">
                  <c:v>2014</c:v>
                </c:pt>
                <c:pt idx="6">
                  <c:v>2015</c:v>
                </c:pt>
                <c:pt idx="7" formatCode="General">
                  <c:v>2016</c:v>
                </c:pt>
                <c:pt idx="8" formatCode="General">
                  <c:v>2017</c:v>
                </c:pt>
                <c:pt idx="9">
                  <c:v>2018</c:v>
                </c:pt>
              </c:numCache>
            </c:numRef>
          </c:cat>
          <c:val>
            <c:numRef>
              <c:f>Sheet1!$H$2:$H$11</c:f>
              <c:numCache>
                <c:formatCode>General</c:formatCode>
                <c:ptCount val="10"/>
                <c:pt idx="6" formatCode="0%">
                  <c:v>0.53</c:v>
                </c:pt>
                <c:pt idx="7" formatCode="0%">
                  <c:v>0.53917765600000001</c:v>
                </c:pt>
                <c:pt idx="8" formatCode="0%">
                  <c:v>0.55614566799999998</c:v>
                </c:pt>
                <c:pt idx="9" formatCode="0%">
                  <c:v>0.5</c:v>
                </c:pt>
              </c:numCache>
            </c:numRef>
          </c:val>
          <c:smooth val="1"/>
          <c:extLst xmlns:c16r2="http://schemas.microsoft.com/office/drawing/2015/06/chart">
            <c:ext xmlns:c16="http://schemas.microsoft.com/office/drawing/2014/chart" uri="{C3380CC4-5D6E-409C-BE32-E72D297353CC}">
              <c16:uniqueId val="{0000002E-C91B-406C-AF83-AA1E03EA0116}"/>
            </c:ext>
          </c:extLst>
        </c:ser>
        <c:ser>
          <c:idx val="7"/>
          <c:order val="7"/>
          <c:tx>
            <c:strRef>
              <c:f>Sheet1!$I$1</c:f>
              <c:strCache>
                <c:ptCount val="1"/>
                <c:pt idx="0">
                  <c:v>USDA</c:v>
                </c:pt>
              </c:strCache>
            </c:strRef>
          </c:tx>
          <c:spPr>
            <a:ln>
              <a:solidFill>
                <a:schemeClr val="accent5"/>
              </a:solidFill>
              <a:prstDash val="solid"/>
            </a:ln>
          </c:spPr>
          <c:marker>
            <c:symbol val="none"/>
          </c:marker>
          <c:dLbls>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F-C91B-406C-AF83-AA1E03EA0116}"/>
                </c:ext>
              </c:extLst>
            </c:dLbl>
            <c:dLbl>
              <c:idx val="6"/>
              <c:layout>
                <c:manualLayout>
                  <c:x val="-3.0365242266065198E-2"/>
                  <c:y val="-2.5172513006672802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30-C91B-406C-AF83-AA1E03EA0116}"/>
                </c:ext>
              </c:extLst>
            </c:dLbl>
            <c:dLbl>
              <c:idx val="7"/>
              <c:layout>
                <c:manualLayout>
                  <c:x val="-3.4110560618125001E-2"/>
                  <c:y val="-1.8084179817059599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31-C91B-406C-AF83-AA1E03EA0116}"/>
                </c:ext>
              </c:extLst>
            </c:dLbl>
            <c:dLbl>
              <c:idx val="8"/>
              <c:layout>
                <c:manualLayout>
                  <c:x val="-2.9474173737991601E-2"/>
                  <c:y val="-2.5172513006672802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32-C91B-406C-AF83-AA1E03EA0116}"/>
                </c:ext>
              </c:extLst>
            </c:dLbl>
            <c:dLbl>
              <c:idx val="9"/>
              <c:layout>
                <c:manualLayout>
                  <c:x val="-1.2341054455571694E-2"/>
                  <c:y val="7.288638008723345E-3"/>
                </c:manualLayout>
              </c:layout>
              <c:spPr>
                <a:noFill/>
                <a:ln>
                  <a:noFill/>
                </a:ln>
                <a:effectLst/>
              </c:spPr>
              <c:txPr>
                <a:bodyPr/>
                <a:lstStyle/>
                <a:p>
                  <a:pPr>
                    <a:defRPr sz="1100" b="1">
                      <a:solidFill>
                        <a:schemeClr val="accent5"/>
                      </a:solidFill>
                      <a:latin typeface="Calibri" panose="020F0502020204030204" pitchFamily="34" charset="0"/>
                    </a:defRPr>
                  </a:pPr>
                  <a:endParaRPr lang="en-US"/>
                </a:p>
              </c:tx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33-C91B-406C-AF83-AA1E03EA0116}"/>
                </c:ext>
              </c:extLst>
            </c:dLbl>
            <c:spPr>
              <a:noFill/>
              <a:ln>
                <a:noFill/>
              </a:ln>
              <a:effectLst/>
            </c:spPr>
            <c:txPr>
              <a:bodyPr/>
              <a:lstStyle/>
              <a:p>
                <a:pPr>
                  <a:defRPr sz="1000" b="1">
                    <a:solidFill>
                      <a:schemeClr val="accent5"/>
                    </a:solidFill>
                    <a:latin typeface="Calibri" panose="020F0502020204030204" pitchFamily="34" charset="0"/>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Sheet1!$A$2:$A$11</c:f>
              <c:numCache>
                <c:formatCode>0</c:formatCode>
                <c:ptCount val="10"/>
                <c:pt idx="0">
                  <c:v>2009</c:v>
                </c:pt>
                <c:pt idx="1">
                  <c:v>2010</c:v>
                </c:pt>
                <c:pt idx="2">
                  <c:v>2011</c:v>
                </c:pt>
                <c:pt idx="3">
                  <c:v>2012</c:v>
                </c:pt>
                <c:pt idx="4">
                  <c:v>2013</c:v>
                </c:pt>
                <c:pt idx="5">
                  <c:v>2014</c:v>
                </c:pt>
                <c:pt idx="6">
                  <c:v>2015</c:v>
                </c:pt>
                <c:pt idx="7" formatCode="General">
                  <c:v>2016</c:v>
                </c:pt>
                <c:pt idx="8" formatCode="General">
                  <c:v>2017</c:v>
                </c:pt>
                <c:pt idx="9">
                  <c:v>2018</c:v>
                </c:pt>
              </c:numCache>
            </c:numRef>
          </c:cat>
          <c:val>
            <c:numRef>
              <c:f>Sheet1!$I$2:$I$11</c:f>
              <c:numCache>
                <c:formatCode>General</c:formatCode>
                <c:ptCount val="10"/>
                <c:pt idx="6" formatCode="0%">
                  <c:v>0.49</c:v>
                </c:pt>
                <c:pt idx="7" formatCode="0%">
                  <c:v>0.50184458499999995</c:v>
                </c:pt>
                <c:pt idx="8" formatCode="0%">
                  <c:v>0.50838446599999998</c:v>
                </c:pt>
                <c:pt idx="9" formatCode="0%">
                  <c:v>0.49</c:v>
                </c:pt>
              </c:numCache>
            </c:numRef>
          </c:val>
          <c:smooth val="1"/>
          <c:extLst xmlns:c16r2="http://schemas.microsoft.com/office/drawing/2015/06/chart">
            <c:ext xmlns:c16="http://schemas.microsoft.com/office/drawing/2014/chart" uri="{C3380CC4-5D6E-409C-BE32-E72D297353CC}">
              <c16:uniqueId val="{00000034-C91B-406C-AF83-AA1E03EA0116}"/>
            </c:ext>
          </c:extLst>
        </c:ser>
        <c:ser>
          <c:idx val="8"/>
          <c:order val="8"/>
          <c:tx>
            <c:strRef>
              <c:f>Sheet1!$J$1</c:f>
              <c:strCache>
                <c:ptCount val="1"/>
                <c:pt idx="0">
                  <c:v>fda-1</c:v>
                </c:pt>
              </c:strCache>
            </c:strRef>
          </c:tx>
          <c:spPr>
            <a:ln>
              <a:solidFill>
                <a:schemeClr val="bg2"/>
              </a:solidFill>
              <a:prstDash val="dash"/>
            </a:ln>
          </c:spPr>
          <c:marker>
            <c:symbol val="none"/>
          </c:marker>
          <c:dLbls>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5-C91B-406C-AF83-AA1E03EA0116}"/>
                </c:ext>
              </c:extLst>
            </c:dLbl>
            <c:dLbl>
              <c:idx val="6"/>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6-C91B-406C-AF83-AA1E03EA0116}"/>
                </c:ext>
              </c:extLst>
            </c:dLbl>
            <c:spPr>
              <a:noFill/>
              <a:ln>
                <a:noFill/>
              </a:ln>
              <a:effectLst/>
            </c:sp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numRef>
              <c:f>Sheet1!$A$2:$A$11</c:f>
              <c:numCache>
                <c:formatCode>0</c:formatCode>
                <c:ptCount val="10"/>
                <c:pt idx="0">
                  <c:v>2009</c:v>
                </c:pt>
                <c:pt idx="1">
                  <c:v>2010</c:v>
                </c:pt>
                <c:pt idx="2">
                  <c:v>2011</c:v>
                </c:pt>
                <c:pt idx="3">
                  <c:v>2012</c:v>
                </c:pt>
                <c:pt idx="4">
                  <c:v>2013</c:v>
                </c:pt>
                <c:pt idx="5">
                  <c:v>2014</c:v>
                </c:pt>
                <c:pt idx="6">
                  <c:v>2015</c:v>
                </c:pt>
                <c:pt idx="7" formatCode="General">
                  <c:v>2016</c:v>
                </c:pt>
                <c:pt idx="8" formatCode="General">
                  <c:v>2017</c:v>
                </c:pt>
                <c:pt idx="9">
                  <c:v>2018</c:v>
                </c:pt>
              </c:numCache>
            </c:numRef>
          </c:cat>
          <c:val>
            <c:numRef>
              <c:f>Sheet1!$J$2:$J$11</c:f>
              <c:numCache>
                <c:formatCode>General</c:formatCode>
                <c:ptCount val="10"/>
                <c:pt idx="5" formatCode="0%">
                  <c:v>0.42552134400000002</c:v>
                </c:pt>
                <c:pt idx="6" formatCode="0%">
                  <c:v>0.53</c:v>
                </c:pt>
              </c:numCache>
            </c:numRef>
          </c:val>
          <c:smooth val="1"/>
          <c:extLst xmlns:c16r2="http://schemas.microsoft.com/office/drawing/2015/06/chart">
            <c:ext xmlns:c16="http://schemas.microsoft.com/office/drawing/2014/chart" uri="{C3380CC4-5D6E-409C-BE32-E72D297353CC}">
              <c16:uniqueId val="{00000037-C91B-406C-AF83-AA1E03EA0116}"/>
            </c:ext>
          </c:extLst>
        </c:ser>
        <c:ser>
          <c:idx val="9"/>
          <c:order val="9"/>
          <c:tx>
            <c:strRef>
              <c:f>Sheet1!$K$1</c:f>
              <c:strCache>
                <c:ptCount val="1"/>
                <c:pt idx="0">
                  <c:v>usda-2</c:v>
                </c:pt>
              </c:strCache>
            </c:strRef>
          </c:tx>
          <c:spPr>
            <a:ln>
              <a:solidFill>
                <a:schemeClr val="bg2"/>
              </a:solidFill>
              <a:prstDash val="dash"/>
            </a:ln>
          </c:spPr>
          <c:marker>
            <c:symbol val="none"/>
          </c:marker>
          <c:dLbls>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8-C91B-406C-AF83-AA1E03EA0116}"/>
                </c:ext>
              </c:extLst>
            </c:dLbl>
            <c:dLbl>
              <c:idx val="6"/>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9-C91B-406C-AF83-AA1E03EA0116}"/>
                </c:ext>
              </c:extLst>
            </c:dLbl>
            <c:spPr>
              <a:noFill/>
              <a:ln>
                <a:noFill/>
              </a:ln>
              <a:effectLst/>
            </c:sp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numRef>
              <c:f>Sheet1!$A$2:$A$11</c:f>
              <c:numCache>
                <c:formatCode>0</c:formatCode>
                <c:ptCount val="10"/>
                <c:pt idx="0">
                  <c:v>2009</c:v>
                </c:pt>
                <c:pt idx="1">
                  <c:v>2010</c:v>
                </c:pt>
                <c:pt idx="2">
                  <c:v>2011</c:v>
                </c:pt>
                <c:pt idx="3">
                  <c:v>2012</c:v>
                </c:pt>
                <c:pt idx="4">
                  <c:v>2013</c:v>
                </c:pt>
                <c:pt idx="5">
                  <c:v>2014</c:v>
                </c:pt>
                <c:pt idx="6">
                  <c:v>2015</c:v>
                </c:pt>
                <c:pt idx="7" formatCode="General">
                  <c:v>2016</c:v>
                </c:pt>
                <c:pt idx="8" formatCode="General">
                  <c:v>2017</c:v>
                </c:pt>
                <c:pt idx="9">
                  <c:v>2018</c:v>
                </c:pt>
              </c:numCache>
            </c:numRef>
          </c:cat>
          <c:val>
            <c:numRef>
              <c:f>Sheet1!$K$2:$K$11</c:f>
              <c:numCache>
                <c:formatCode>General</c:formatCode>
                <c:ptCount val="10"/>
                <c:pt idx="5" formatCode="0%">
                  <c:v>0.42552134400000002</c:v>
                </c:pt>
                <c:pt idx="6" formatCode="0%">
                  <c:v>0.49</c:v>
                </c:pt>
              </c:numCache>
            </c:numRef>
          </c:val>
          <c:smooth val="1"/>
          <c:extLst xmlns:c16r2="http://schemas.microsoft.com/office/drawing/2015/06/chart">
            <c:ext xmlns:c16="http://schemas.microsoft.com/office/drawing/2014/chart" uri="{C3380CC4-5D6E-409C-BE32-E72D297353CC}">
              <c16:uniqueId val="{0000003A-C91B-406C-AF83-AA1E03EA0116}"/>
            </c:ext>
          </c:extLst>
        </c:ser>
        <c:dLbls>
          <c:dLblPos val="t"/>
          <c:showLegendKey val="0"/>
          <c:showVal val="1"/>
          <c:showCatName val="0"/>
          <c:showSerName val="0"/>
          <c:showPercent val="0"/>
          <c:showBubbleSize val="0"/>
        </c:dLbls>
        <c:marker val="1"/>
        <c:smooth val="0"/>
        <c:axId val="41377792"/>
        <c:axId val="41379328"/>
      </c:lineChart>
      <c:catAx>
        <c:axId val="41377792"/>
        <c:scaling>
          <c:orientation val="minMax"/>
        </c:scaling>
        <c:delete val="0"/>
        <c:axPos val="b"/>
        <c:numFmt formatCode="0" sourceLinked="1"/>
        <c:majorTickMark val="out"/>
        <c:minorTickMark val="none"/>
        <c:tickLblPos val="nextTo"/>
        <c:txPr>
          <a:bodyPr/>
          <a:lstStyle/>
          <a:p>
            <a:pPr>
              <a:defRPr sz="1200" b="1">
                <a:solidFill>
                  <a:srgbClr val="4A4A4A"/>
                </a:solidFill>
                <a:latin typeface="Calibri" panose="020F0502020204030204" pitchFamily="34" charset="0"/>
              </a:defRPr>
            </a:pPr>
            <a:endParaRPr lang="en-US"/>
          </a:p>
        </c:txPr>
        <c:crossAx val="41379328"/>
        <c:crosses val="autoZero"/>
        <c:auto val="1"/>
        <c:lblAlgn val="ctr"/>
        <c:lblOffset val="100"/>
        <c:noMultiLvlLbl val="0"/>
      </c:catAx>
      <c:valAx>
        <c:axId val="41379328"/>
        <c:scaling>
          <c:orientation val="minMax"/>
        </c:scaling>
        <c:delete val="1"/>
        <c:axPos val="l"/>
        <c:numFmt formatCode="0%" sourceLinked="1"/>
        <c:majorTickMark val="out"/>
        <c:minorTickMark val="none"/>
        <c:tickLblPos val="nextTo"/>
        <c:crossAx val="41377792"/>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0539024727172257E-2"/>
          <c:y val="0.178109469934567"/>
          <c:w val="0.9680406133443844"/>
          <c:h val="0.7460647704783574"/>
        </c:manualLayout>
      </c:layout>
      <c:barChart>
        <c:barDir val="bar"/>
        <c:grouping val="percentStacked"/>
        <c:varyColors val="0"/>
        <c:ser>
          <c:idx val="6"/>
          <c:order val="0"/>
          <c:tx>
            <c:strRef>
              <c:f>Sheet1!$H$1</c:f>
              <c:strCache>
                <c:ptCount val="1"/>
                <c:pt idx="0">
                  <c:v>On the farm</c:v>
                </c:pt>
              </c:strCache>
            </c:strRef>
          </c:tx>
          <c:spPr>
            <a:solidFill>
              <a:srgbClr val="72E099"/>
            </a:solidFill>
            <a:ln>
              <a:noFill/>
            </a:ln>
            <a:effectLst/>
          </c:spPr>
          <c:invertIfNegative val="0"/>
          <c:cat>
            <c:strRef>
              <c:f>Sheet1!$A$2:$A$2</c:f>
              <c:strCache>
                <c:ptCount val="1"/>
                <c:pt idx="0">
                  <c:v>2018 Total</c:v>
                </c:pt>
              </c:strCache>
            </c:strRef>
          </c:cat>
          <c:val>
            <c:numRef>
              <c:f>Sheet1!$H$2:$H$2</c:f>
              <c:numCache>
                <c:formatCode>0%</c:formatCode>
                <c:ptCount val="1"/>
                <c:pt idx="0">
                  <c:v>3.4809300742701652E-2</c:v>
                </c:pt>
              </c:numCache>
            </c:numRef>
          </c:val>
          <c:extLst xmlns:c16r2="http://schemas.microsoft.com/office/drawing/2015/06/chart">
            <c:ext xmlns:c16="http://schemas.microsoft.com/office/drawing/2014/chart" uri="{C3380CC4-5D6E-409C-BE32-E72D297353CC}">
              <c16:uniqueId val="{00000000-7115-4276-A86C-D550A28F4BD8}"/>
            </c:ext>
          </c:extLst>
        </c:ser>
        <c:ser>
          <c:idx val="0"/>
          <c:order val="1"/>
          <c:tx>
            <c:strRef>
              <c:f>Sheet1!$B$1</c:f>
              <c:strCache>
                <c:ptCount val="1"/>
                <c:pt idx="0">
                  <c:v>At food processing/manufacturing plants</c:v>
                </c:pt>
              </c:strCache>
            </c:strRef>
          </c:tx>
          <c:spPr>
            <a:solidFill>
              <a:schemeClr val="accent5"/>
            </a:solidFill>
            <a:ln>
              <a:noFill/>
            </a:ln>
            <a:effectLst/>
          </c:spPr>
          <c:invertIfNegative val="0"/>
          <c:cat>
            <c:strRef>
              <c:f>Sheet1!$A$2:$A$2</c:f>
              <c:strCache>
                <c:ptCount val="1"/>
                <c:pt idx="0">
                  <c:v>2018 Total</c:v>
                </c:pt>
              </c:strCache>
            </c:strRef>
          </c:cat>
          <c:val>
            <c:numRef>
              <c:f>Sheet1!$B$2:$B$2</c:f>
              <c:numCache>
                <c:formatCode>0%</c:formatCode>
                <c:ptCount val="1"/>
                <c:pt idx="0">
                  <c:v>0.46663213427914235</c:v>
                </c:pt>
              </c:numCache>
            </c:numRef>
          </c:val>
          <c:extLst xmlns:c16r2="http://schemas.microsoft.com/office/drawing/2015/06/chart">
            <c:ext xmlns:c16="http://schemas.microsoft.com/office/drawing/2014/chart" uri="{C3380CC4-5D6E-409C-BE32-E72D297353CC}">
              <c16:uniqueId val="{00000001-7115-4276-A86C-D550A28F4BD8}"/>
            </c:ext>
          </c:extLst>
        </c:ser>
        <c:ser>
          <c:idx val="2"/>
          <c:order val="2"/>
          <c:tx>
            <c:strRef>
              <c:f>Sheet1!$D$1</c:f>
              <c:strCache>
                <c:ptCount val="1"/>
                <c:pt idx="0">
                  <c:v>While stored in a warehouse awaiting distribution</c:v>
                </c:pt>
              </c:strCache>
            </c:strRef>
          </c:tx>
          <c:spPr>
            <a:solidFill>
              <a:srgbClr val="FFC819"/>
            </a:solidFill>
            <a:ln>
              <a:noFill/>
            </a:ln>
            <a:effectLst/>
          </c:spPr>
          <c:invertIfNegative val="0"/>
          <c:cat>
            <c:strRef>
              <c:f>Sheet1!$A$2:$A$2</c:f>
              <c:strCache>
                <c:ptCount val="1"/>
                <c:pt idx="0">
                  <c:v>2018 Total</c:v>
                </c:pt>
              </c:strCache>
            </c:strRef>
          </c:cat>
          <c:val>
            <c:numRef>
              <c:f>Sheet1!$D$2:$D$2</c:f>
              <c:numCache>
                <c:formatCode>0%</c:formatCode>
                <c:ptCount val="1"/>
                <c:pt idx="0">
                  <c:v>0.10998773227183882</c:v>
                </c:pt>
              </c:numCache>
            </c:numRef>
          </c:val>
          <c:extLst xmlns:c16r2="http://schemas.microsoft.com/office/drawing/2015/06/chart">
            <c:ext xmlns:c16="http://schemas.microsoft.com/office/drawing/2014/chart" uri="{C3380CC4-5D6E-409C-BE32-E72D297353CC}">
              <c16:uniqueId val="{00000002-7115-4276-A86C-D550A28F4BD8}"/>
            </c:ext>
          </c:extLst>
        </c:ser>
        <c:ser>
          <c:idx val="4"/>
          <c:order val="3"/>
          <c:tx>
            <c:strRef>
              <c:f>Sheet1!$F$1</c:f>
              <c:strCache>
                <c:ptCount val="1"/>
                <c:pt idx="0">
                  <c:v>During transportation</c:v>
                </c:pt>
              </c:strCache>
            </c:strRef>
          </c:tx>
          <c:spPr>
            <a:solidFill>
              <a:srgbClr val="F49F1D"/>
            </a:solidFill>
            <a:ln>
              <a:noFill/>
            </a:ln>
            <a:effectLst/>
          </c:spPr>
          <c:invertIfNegative val="0"/>
          <c:cat>
            <c:strRef>
              <c:f>Sheet1!$A$2:$A$2</c:f>
              <c:strCache>
                <c:ptCount val="1"/>
                <c:pt idx="0">
                  <c:v>2018 Total</c:v>
                </c:pt>
              </c:strCache>
            </c:strRef>
          </c:cat>
          <c:val>
            <c:numRef>
              <c:f>Sheet1!$F$2:$F$2</c:f>
              <c:numCache>
                <c:formatCode>0%</c:formatCode>
                <c:ptCount val="1"/>
                <c:pt idx="0">
                  <c:v>5.1415563839347277E-2</c:v>
                </c:pt>
              </c:numCache>
            </c:numRef>
          </c:val>
          <c:extLst xmlns:c16r2="http://schemas.microsoft.com/office/drawing/2015/06/chart">
            <c:ext xmlns:c16="http://schemas.microsoft.com/office/drawing/2014/chart" uri="{C3380CC4-5D6E-409C-BE32-E72D297353CC}">
              <c16:uniqueId val="{00000005-7115-4276-A86C-D550A28F4BD8}"/>
            </c:ext>
          </c:extLst>
        </c:ser>
        <c:ser>
          <c:idx val="5"/>
          <c:order val="4"/>
          <c:tx>
            <c:strRef>
              <c:f>Sheet1!$G$1</c:f>
              <c:strCache>
                <c:ptCount val="1"/>
                <c:pt idx="0">
                  <c:v>In grocery stores</c:v>
                </c:pt>
              </c:strCache>
            </c:strRef>
          </c:tx>
          <c:spPr>
            <a:solidFill>
              <a:srgbClr val="27B35A"/>
            </a:solidFill>
            <a:ln>
              <a:noFill/>
            </a:ln>
            <a:effectLst/>
          </c:spPr>
          <c:invertIfNegative val="0"/>
          <c:cat>
            <c:strRef>
              <c:f>Sheet1!$A$2:$A$2</c:f>
              <c:strCache>
                <c:ptCount val="1"/>
                <c:pt idx="0">
                  <c:v>2018 Total</c:v>
                </c:pt>
              </c:strCache>
            </c:strRef>
          </c:cat>
          <c:val>
            <c:numRef>
              <c:f>Sheet1!$G$2:$G$2</c:f>
              <c:numCache>
                <c:formatCode>0%</c:formatCode>
                <c:ptCount val="1"/>
                <c:pt idx="0">
                  <c:v>4.4275105492917008E-2</c:v>
                </c:pt>
              </c:numCache>
            </c:numRef>
          </c:val>
          <c:extLst xmlns:c16r2="http://schemas.microsoft.com/office/drawing/2015/06/chart">
            <c:ext xmlns:c16="http://schemas.microsoft.com/office/drawing/2014/chart" uri="{C3380CC4-5D6E-409C-BE32-E72D297353CC}">
              <c16:uniqueId val="{00000008-7115-4276-A86C-D550A28F4BD8}"/>
            </c:ext>
          </c:extLst>
        </c:ser>
        <c:ser>
          <c:idx val="1"/>
          <c:order val="5"/>
          <c:tx>
            <c:strRef>
              <c:f>Sheet1!$C$1</c:f>
              <c:strCache>
                <c:ptCount val="1"/>
                <c:pt idx="0">
                  <c:v>In restaurants</c:v>
                </c:pt>
              </c:strCache>
            </c:strRef>
          </c:tx>
          <c:spPr>
            <a:solidFill>
              <a:schemeClr val="accent6"/>
            </a:solidFill>
            <a:ln>
              <a:noFill/>
            </a:ln>
            <a:effectLst/>
          </c:spPr>
          <c:invertIfNegative val="0"/>
          <c:dPt>
            <c:idx val="0"/>
            <c:invertIfNegative val="0"/>
            <c:bubble3D val="0"/>
            <c:spPr>
              <a:solidFill>
                <a:srgbClr val="8064A2">
                  <a:lumMod val="75000"/>
                </a:srgbClr>
              </a:solidFill>
              <a:ln>
                <a:noFill/>
              </a:ln>
              <a:effectLst/>
            </c:spPr>
            <c:extLst xmlns:c16r2="http://schemas.microsoft.com/office/drawing/2015/06/chart">
              <c:ext xmlns:c16="http://schemas.microsoft.com/office/drawing/2014/chart" uri="{C3380CC4-5D6E-409C-BE32-E72D297353CC}">
                <c16:uniqueId val="{0000000D-7115-4276-A86C-D550A28F4BD8}"/>
              </c:ext>
            </c:extLst>
          </c:dPt>
          <c:cat>
            <c:strRef>
              <c:f>Sheet1!$A$2:$A$2</c:f>
              <c:strCache>
                <c:ptCount val="1"/>
                <c:pt idx="0">
                  <c:v>2018 Total</c:v>
                </c:pt>
              </c:strCache>
            </c:strRef>
          </c:cat>
          <c:val>
            <c:numRef>
              <c:f>Sheet1!$C$2:$C$2</c:f>
              <c:numCache>
                <c:formatCode>0%</c:formatCode>
                <c:ptCount val="1"/>
                <c:pt idx="0">
                  <c:v>0.11007505491409406</c:v>
                </c:pt>
              </c:numCache>
            </c:numRef>
          </c:val>
          <c:extLst xmlns:c16r2="http://schemas.microsoft.com/office/drawing/2015/06/chart">
            <c:ext xmlns:c16="http://schemas.microsoft.com/office/drawing/2014/chart" uri="{C3380CC4-5D6E-409C-BE32-E72D297353CC}">
              <c16:uniqueId val="{00000009-7115-4276-A86C-D550A28F4BD8}"/>
            </c:ext>
          </c:extLst>
        </c:ser>
        <c:ser>
          <c:idx val="3"/>
          <c:order val="6"/>
          <c:tx>
            <c:strRef>
              <c:f>Sheet1!$E$1</c:f>
              <c:strCache>
                <c:ptCount val="1"/>
                <c:pt idx="0">
                  <c:v>At home</c:v>
                </c:pt>
              </c:strCache>
            </c:strRef>
          </c:tx>
          <c:spPr>
            <a:solidFill>
              <a:schemeClr val="accent2"/>
            </a:solidFill>
            <a:ln>
              <a:noFill/>
            </a:ln>
            <a:effectLst/>
          </c:spPr>
          <c:invertIfNegative val="0"/>
          <c:cat>
            <c:strRef>
              <c:f>Sheet1!$A$2:$A$2</c:f>
              <c:strCache>
                <c:ptCount val="1"/>
                <c:pt idx="0">
                  <c:v>2018 Total</c:v>
                </c:pt>
              </c:strCache>
            </c:strRef>
          </c:cat>
          <c:val>
            <c:numRef>
              <c:f>Sheet1!$E$2:$E$2</c:f>
              <c:numCache>
                <c:formatCode>0%</c:formatCode>
                <c:ptCount val="1"/>
                <c:pt idx="0">
                  <c:v>6.2817510856085848E-2</c:v>
                </c:pt>
              </c:numCache>
            </c:numRef>
          </c:val>
          <c:extLst xmlns:c16r2="http://schemas.microsoft.com/office/drawing/2015/06/chart">
            <c:ext xmlns:c16="http://schemas.microsoft.com/office/drawing/2014/chart" uri="{C3380CC4-5D6E-409C-BE32-E72D297353CC}">
              <c16:uniqueId val="{0000000A-7115-4276-A86C-D550A28F4BD8}"/>
            </c:ext>
          </c:extLst>
        </c:ser>
        <c:ser>
          <c:idx val="7"/>
          <c:order val="7"/>
          <c:tx>
            <c:strRef>
              <c:f>Sheet1!$I$1</c:f>
              <c:strCache>
                <c:ptCount val="1"/>
                <c:pt idx="0">
                  <c:v>Not sure</c:v>
                </c:pt>
              </c:strCache>
            </c:strRef>
          </c:tx>
          <c:spPr>
            <a:solidFill>
              <a:schemeClr val="bg1">
                <a:lumMod val="65000"/>
              </a:schemeClr>
            </a:solidFill>
            <a:ln>
              <a:noFill/>
            </a:ln>
            <a:effectLst/>
          </c:spPr>
          <c:invertIfNegative val="0"/>
          <c:cat>
            <c:strRef>
              <c:f>Sheet1!$A$2:$A$2</c:f>
              <c:strCache>
                <c:ptCount val="1"/>
                <c:pt idx="0">
                  <c:v>2018 Total</c:v>
                </c:pt>
              </c:strCache>
            </c:strRef>
          </c:cat>
          <c:val>
            <c:numRef>
              <c:f>Sheet1!$I$2:$I$2</c:f>
              <c:numCache>
                <c:formatCode>0%</c:formatCode>
                <c:ptCount val="1"/>
                <c:pt idx="0">
                  <c:v>0.11998759760387298</c:v>
                </c:pt>
              </c:numCache>
            </c:numRef>
          </c:val>
          <c:extLst xmlns:c16r2="http://schemas.microsoft.com/office/drawing/2015/06/chart">
            <c:ext xmlns:c16="http://schemas.microsoft.com/office/drawing/2014/chart" uri="{C3380CC4-5D6E-409C-BE32-E72D297353CC}">
              <c16:uniqueId val="{0000000B-7115-4276-A86C-D550A28F4BD8}"/>
            </c:ext>
          </c:extLst>
        </c:ser>
        <c:ser>
          <c:idx val="8"/>
          <c:order val="8"/>
          <c:tx>
            <c:strRef>
              <c:f>Sheet1!$J$1</c:f>
              <c:strCache>
                <c:ptCount val="1"/>
                <c:pt idx="0">
                  <c:v>Column1</c:v>
                </c:pt>
              </c:strCache>
            </c:strRef>
          </c:tx>
          <c:spPr>
            <a:solidFill>
              <a:schemeClr val="accent3">
                <a:lumMod val="60000"/>
              </a:schemeClr>
            </a:solidFill>
            <a:ln>
              <a:noFill/>
            </a:ln>
            <a:effectLst/>
          </c:spPr>
          <c:invertIfNegative val="0"/>
          <c:cat>
            <c:strRef>
              <c:f>Sheet1!$A$2:$A$2</c:f>
              <c:strCache>
                <c:ptCount val="1"/>
                <c:pt idx="0">
                  <c:v>2018 Total</c:v>
                </c:pt>
              </c:strCache>
            </c:strRef>
          </c:cat>
          <c:val>
            <c:numRef>
              <c:f>Sheet1!$J$2:$J$2</c:f>
              <c:numCache>
                <c:formatCode>General</c:formatCode>
                <c:ptCount val="1"/>
              </c:numCache>
            </c:numRef>
          </c:val>
          <c:extLst xmlns:c16r2="http://schemas.microsoft.com/office/drawing/2015/06/chart">
            <c:ext xmlns:c16="http://schemas.microsoft.com/office/drawing/2014/chart" uri="{C3380CC4-5D6E-409C-BE32-E72D297353CC}">
              <c16:uniqueId val="{0000000C-7115-4276-A86C-D550A28F4BD8}"/>
            </c:ext>
          </c:extLst>
        </c:ser>
        <c:dLbls>
          <c:showLegendKey val="0"/>
          <c:showVal val="0"/>
          <c:showCatName val="0"/>
          <c:showSerName val="0"/>
          <c:showPercent val="0"/>
          <c:showBubbleSize val="0"/>
        </c:dLbls>
        <c:gapWidth val="50"/>
        <c:overlap val="100"/>
        <c:axId val="42186624"/>
        <c:axId val="42188160"/>
      </c:barChart>
      <c:catAx>
        <c:axId val="42186624"/>
        <c:scaling>
          <c:orientation val="maxMin"/>
        </c:scaling>
        <c:delete val="1"/>
        <c:axPos val="l"/>
        <c:numFmt formatCode="General" sourceLinked="1"/>
        <c:majorTickMark val="cross"/>
        <c:minorTickMark val="none"/>
        <c:tickLblPos val="nextTo"/>
        <c:crossAx val="42188160"/>
        <c:crosses val="autoZero"/>
        <c:auto val="1"/>
        <c:lblAlgn val="ctr"/>
        <c:lblOffset val="1"/>
        <c:noMultiLvlLbl val="0"/>
      </c:catAx>
      <c:valAx>
        <c:axId val="42188160"/>
        <c:scaling>
          <c:orientation val="minMax"/>
        </c:scaling>
        <c:delete val="1"/>
        <c:axPos val="t"/>
        <c:numFmt formatCode="0%" sourceLinked="1"/>
        <c:majorTickMark val="none"/>
        <c:minorTickMark val="none"/>
        <c:tickLblPos val="nextTo"/>
        <c:crossAx val="421866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5195111262332263E-2"/>
          <c:y val="0"/>
          <c:w val="0.93785310734463301"/>
          <c:h val="0.87254213366597244"/>
        </c:manualLayout>
      </c:layout>
      <c:lineChart>
        <c:grouping val="standard"/>
        <c:varyColors val="0"/>
        <c:ser>
          <c:idx val="0"/>
          <c:order val="0"/>
          <c:tx>
            <c:strRef>
              <c:f>Sheet1!$B$1</c:f>
              <c:strCache>
                <c:ptCount val="1"/>
                <c:pt idx="0">
                  <c:v>Grocery store</c:v>
                </c:pt>
              </c:strCache>
            </c:strRef>
          </c:tx>
          <c:spPr>
            <a:ln w="31750">
              <a:solidFill>
                <a:schemeClr val="accent2"/>
              </a:solidFill>
            </a:ln>
          </c:spPr>
          <c:marker>
            <c:symbol val="none"/>
          </c:marker>
          <c:dLbls>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487A-45EC-896C-A8A1936153AA}"/>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487A-45EC-896C-A8A1936153AA}"/>
                </c:ext>
              </c:extLst>
            </c:dLbl>
            <c:dLbl>
              <c:idx val="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487A-45EC-896C-A8A1936153AA}"/>
                </c:ext>
              </c:extLst>
            </c:dLbl>
            <c:dLbl>
              <c:idx val="6"/>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487A-45EC-896C-A8A1936153AA}"/>
                </c:ext>
              </c:extLst>
            </c:dLbl>
            <c:dLbl>
              <c:idx val="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487A-45EC-896C-A8A1936153AA}"/>
                </c:ext>
              </c:extLst>
            </c:dLbl>
            <c:dLbl>
              <c:idx val="8"/>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487A-45EC-896C-A8A1936153AA}"/>
                </c:ext>
              </c:extLst>
            </c:dLbl>
            <c:dLbl>
              <c:idx val="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487A-45EC-896C-A8A1936153AA}"/>
                </c:ext>
              </c:extLst>
            </c:dLbl>
            <c:dLbl>
              <c:idx val="1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487A-45EC-896C-A8A1936153AA}"/>
                </c:ext>
              </c:extLst>
            </c:dLbl>
            <c:dLbl>
              <c:idx val="13"/>
              <c:layout>
                <c:manualLayout>
                  <c:x val="0"/>
                  <c:y val="5.7743687189273703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487A-45EC-896C-A8A1936153AA}"/>
                </c:ext>
              </c:extLst>
            </c:dLbl>
            <c:spPr>
              <a:noFill/>
              <a:ln>
                <a:noFill/>
              </a:ln>
              <a:effectLst/>
            </c:spPr>
            <c:txPr>
              <a:bodyPr/>
              <a:lstStyle/>
              <a:p>
                <a:pPr>
                  <a:defRPr sz="1200" b="1">
                    <a:solidFill>
                      <a:schemeClr val="accent2"/>
                    </a:solidFill>
                    <a:effectLst/>
                  </a:defRPr>
                </a:pPr>
                <a:endParaRPr lang="en-US"/>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Sheet1!$A$2:$A$15</c:f>
              <c:strCache>
                <c:ptCount val="14"/>
                <c:pt idx="0">
                  <c:v>2005</c:v>
                </c:pt>
                <c:pt idx="1">
                  <c:v>06</c:v>
                </c:pt>
                <c:pt idx="2">
                  <c:v>07</c:v>
                </c:pt>
                <c:pt idx="3">
                  <c:v>08</c:v>
                </c:pt>
                <c:pt idx="4">
                  <c:v>09</c:v>
                </c:pt>
                <c:pt idx="5">
                  <c:v>2010</c:v>
                </c:pt>
                <c:pt idx="6">
                  <c:v>11</c:v>
                </c:pt>
                <c:pt idx="7">
                  <c:v>12</c:v>
                </c:pt>
                <c:pt idx="8">
                  <c:v>13</c:v>
                </c:pt>
                <c:pt idx="9">
                  <c:v>14</c:v>
                </c:pt>
                <c:pt idx="10">
                  <c:v>2015</c:v>
                </c:pt>
                <c:pt idx="11">
                  <c:v>16</c:v>
                </c:pt>
                <c:pt idx="12">
                  <c:v>17</c:v>
                </c:pt>
                <c:pt idx="13">
                  <c:v>2018</c:v>
                </c:pt>
              </c:strCache>
            </c:strRef>
          </c:cat>
          <c:val>
            <c:numRef>
              <c:f>Sheet1!$B$2:$B$15</c:f>
              <c:numCache>
                <c:formatCode>0%</c:formatCode>
                <c:ptCount val="14"/>
                <c:pt idx="0">
                  <c:v>0.85</c:v>
                </c:pt>
                <c:pt idx="1">
                  <c:v>0.85</c:v>
                </c:pt>
                <c:pt idx="2">
                  <c:v>0.66</c:v>
                </c:pt>
                <c:pt idx="3">
                  <c:v>0.81</c:v>
                </c:pt>
                <c:pt idx="4">
                  <c:v>0.83</c:v>
                </c:pt>
                <c:pt idx="5">
                  <c:v>0.86</c:v>
                </c:pt>
                <c:pt idx="6">
                  <c:v>0.88</c:v>
                </c:pt>
                <c:pt idx="7">
                  <c:v>0.89</c:v>
                </c:pt>
                <c:pt idx="8">
                  <c:v>0.83</c:v>
                </c:pt>
                <c:pt idx="9">
                  <c:v>0.834777832</c:v>
                </c:pt>
                <c:pt idx="10">
                  <c:v>0.83907633999999998</c:v>
                </c:pt>
                <c:pt idx="11">
                  <c:v>0.86344198900000002</c:v>
                </c:pt>
                <c:pt idx="12">
                  <c:v>0.87331266699999999</c:v>
                </c:pt>
                <c:pt idx="13">
                  <c:v>0.88</c:v>
                </c:pt>
              </c:numCache>
            </c:numRef>
          </c:val>
          <c:smooth val="1"/>
          <c:extLst xmlns:c16r2="http://schemas.microsoft.com/office/drawing/2015/06/chart">
            <c:ext xmlns:c16="http://schemas.microsoft.com/office/drawing/2014/chart" uri="{C3380CC4-5D6E-409C-BE32-E72D297353CC}">
              <c16:uniqueId val="{00000009-487A-45EC-896C-A8A1936153AA}"/>
            </c:ext>
          </c:extLst>
        </c:ser>
        <c:ser>
          <c:idx val="1"/>
          <c:order val="1"/>
          <c:tx>
            <c:strRef>
              <c:f>Sheet1!$C$1</c:f>
              <c:strCache>
                <c:ptCount val="1"/>
                <c:pt idx="0">
                  <c:v>Restaurant</c:v>
                </c:pt>
              </c:strCache>
            </c:strRef>
          </c:tx>
          <c:spPr>
            <a:ln w="31750">
              <a:solidFill>
                <a:srgbClr val="EE7700"/>
              </a:solidFill>
            </a:ln>
          </c:spPr>
          <c:marker>
            <c:symbol val="none"/>
          </c:marker>
          <c:dLbls>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487A-45EC-896C-A8A1936153AA}"/>
                </c:ext>
              </c:extLst>
            </c:dLbl>
            <c:dLbl>
              <c:idx val="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487A-45EC-896C-A8A1936153AA}"/>
                </c:ext>
              </c:extLst>
            </c:dLbl>
            <c:dLbl>
              <c:idx val="6"/>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487A-45EC-896C-A8A1936153AA}"/>
                </c:ext>
              </c:extLst>
            </c:dLbl>
            <c:dLbl>
              <c:idx val="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487A-45EC-896C-A8A1936153AA}"/>
                </c:ext>
              </c:extLst>
            </c:dLbl>
            <c:dLbl>
              <c:idx val="8"/>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487A-45EC-896C-A8A1936153AA}"/>
                </c:ext>
              </c:extLst>
            </c:dLbl>
            <c:dLbl>
              <c:idx val="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487A-45EC-896C-A8A1936153AA}"/>
                </c:ext>
              </c:extLst>
            </c:dLbl>
            <c:dLbl>
              <c:idx val="1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487A-45EC-896C-A8A1936153AA}"/>
                </c:ext>
              </c:extLst>
            </c:dLbl>
            <c:dLbl>
              <c:idx val="13"/>
              <c:layout>
                <c:manualLayout>
                  <c:x val="0"/>
                  <c:y val="6.81455939324941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487A-45EC-896C-A8A1936153AA}"/>
                </c:ext>
              </c:extLst>
            </c:dLbl>
            <c:spPr>
              <a:noFill/>
              <a:ln>
                <a:noFill/>
              </a:ln>
              <a:effectLst/>
            </c:spPr>
            <c:txPr>
              <a:bodyPr/>
              <a:lstStyle/>
              <a:p>
                <a:pPr>
                  <a:defRPr sz="1200" b="1">
                    <a:solidFill>
                      <a:srgbClr val="E26600"/>
                    </a:solidFill>
                  </a:defRPr>
                </a:pPr>
                <a:endParaRPr lang="en-US"/>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Sheet1!$A$2:$A$15</c:f>
              <c:strCache>
                <c:ptCount val="14"/>
                <c:pt idx="0">
                  <c:v>2005</c:v>
                </c:pt>
                <c:pt idx="1">
                  <c:v>06</c:v>
                </c:pt>
                <c:pt idx="2">
                  <c:v>07</c:v>
                </c:pt>
                <c:pt idx="3">
                  <c:v>08</c:v>
                </c:pt>
                <c:pt idx="4">
                  <c:v>09</c:v>
                </c:pt>
                <c:pt idx="5">
                  <c:v>2010</c:v>
                </c:pt>
                <c:pt idx="6">
                  <c:v>11</c:v>
                </c:pt>
                <c:pt idx="7">
                  <c:v>12</c:v>
                </c:pt>
                <c:pt idx="8">
                  <c:v>13</c:v>
                </c:pt>
                <c:pt idx="9">
                  <c:v>14</c:v>
                </c:pt>
                <c:pt idx="10">
                  <c:v>2015</c:v>
                </c:pt>
                <c:pt idx="11">
                  <c:v>16</c:v>
                </c:pt>
                <c:pt idx="12">
                  <c:v>17</c:v>
                </c:pt>
                <c:pt idx="13">
                  <c:v>2018</c:v>
                </c:pt>
              </c:strCache>
            </c:strRef>
          </c:cat>
          <c:val>
            <c:numRef>
              <c:f>Sheet1!$C$2:$C$15</c:f>
              <c:numCache>
                <c:formatCode>General</c:formatCode>
                <c:ptCount val="14"/>
                <c:pt idx="2" formatCode="0%">
                  <c:v>0.43</c:v>
                </c:pt>
                <c:pt idx="3" formatCode="0%">
                  <c:v>0.65</c:v>
                </c:pt>
                <c:pt idx="4" formatCode="0%">
                  <c:v>0.68</c:v>
                </c:pt>
                <c:pt idx="5" formatCode="0%">
                  <c:v>0.68</c:v>
                </c:pt>
                <c:pt idx="6" formatCode="0%">
                  <c:v>0.74</c:v>
                </c:pt>
                <c:pt idx="7" formatCode="0%">
                  <c:v>0.78</c:v>
                </c:pt>
                <c:pt idx="8" formatCode="0%">
                  <c:v>0.71</c:v>
                </c:pt>
                <c:pt idx="9" formatCode="0%">
                  <c:v>0.733240962</c:v>
                </c:pt>
                <c:pt idx="10" formatCode="0%">
                  <c:v>0.71780109400000003</c:v>
                </c:pt>
                <c:pt idx="11" formatCode="0%">
                  <c:v>0.71742253</c:v>
                </c:pt>
                <c:pt idx="12" formatCode="0%">
                  <c:v>0.756494008</c:v>
                </c:pt>
                <c:pt idx="13" formatCode="0%">
                  <c:v>0.75</c:v>
                </c:pt>
              </c:numCache>
            </c:numRef>
          </c:val>
          <c:smooth val="1"/>
          <c:extLst xmlns:c16r2="http://schemas.microsoft.com/office/drawing/2015/06/chart">
            <c:ext xmlns:c16="http://schemas.microsoft.com/office/drawing/2014/chart" uri="{C3380CC4-5D6E-409C-BE32-E72D297353CC}">
              <c16:uniqueId val="{00000012-487A-45EC-896C-A8A1936153AA}"/>
            </c:ext>
          </c:extLst>
        </c:ser>
        <c:dLbls>
          <c:showLegendKey val="0"/>
          <c:showVal val="0"/>
          <c:showCatName val="0"/>
          <c:showSerName val="0"/>
          <c:showPercent val="0"/>
          <c:showBubbleSize val="0"/>
        </c:dLbls>
        <c:marker val="1"/>
        <c:smooth val="0"/>
        <c:axId val="41628416"/>
        <c:axId val="41629952"/>
      </c:lineChart>
      <c:catAx>
        <c:axId val="41628416"/>
        <c:scaling>
          <c:orientation val="minMax"/>
        </c:scaling>
        <c:delete val="0"/>
        <c:axPos val="b"/>
        <c:numFmt formatCode="General" sourceLinked="1"/>
        <c:majorTickMark val="out"/>
        <c:minorTickMark val="none"/>
        <c:tickLblPos val="nextTo"/>
        <c:txPr>
          <a:bodyPr/>
          <a:lstStyle/>
          <a:p>
            <a:pPr>
              <a:defRPr sz="1400" b="1">
                <a:solidFill>
                  <a:srgbClr val="4A4A4A"/>
                </a:solidFill>
              </a:defRPr>
            </a:pPr>
            <a:endParaRPr lang="en-US"/>
          </a:p>
        </c:txPr>
        <c:crossAx val="41629952"/>
        <c:crosses val="autoZero"/>
        <c:auto val="1"/>
        <c:lblAlgn val="ctr"/>
        <c:lblOffset val="100"/>
        <c:noMultiLvlLbl val="0"/>
      </c:catAx>
      <c:valAx>
        <c:axId val="41629952"/>
        <c:scaling>
          <c:orientation val="minMax"/>
          <c:min val="0.2"/>
        </c:scaling>
        <c:delete val="1"/>
        <c:axPos val="l"/>
        <c:numFmt formatCode="0%" sourceLinked="1"/>
        <c:majorTickMark val="out"/>
        <c:minorTickMark val="none"/>
        <c:tickLblPos val="nextTo"/>
        <c:crossAx val="4162841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shoppers</c:v>
                </c:pt>
              </c:strCache>
            </c:strRef>
          </c:tx>
          <c:spPr>
            <a:ln>
              <a:noFill/>
            </a:ln>
          </c:spPr>
          <c:dPt>
            <c:idx val="0"/>
            <c:bubble3D val="0"/>
            <c:spPr>
              <a:solidFill>
                <a:srgbClr val="294A93"/>
              </a:solidFill>
              <a:ln w="19050">
                <a:noFill/>
              </a:ln>
              <a:effectLst/>
            </c:spPr>
            <c:extLst xmlns:c16r2="http://schemas.microsoft.com/office/drawing/2015/06/chart">
              <c:ext xmlns:c16="http://schemas.microsoft.com/office/drawing/2014/chart" uri="{C3380CC4-5D6E-409C-BE32-E72D297353CC}">
                <c16:uniqueId val="{00000001-81AB-41DA-916E-B5BA51F6DF11}"/>
              </c:ext>
            </c:extLst>
          </c:dPt>
          <c:dPt>
            <c:idx val="1"/>
            <c:bubble3D val="0"/>
            <c:spPr>
              <a:solidFill>
                <a:schemeClr val="tx2">
                  <a:lumMod val="40000"/>
                  <a:lumOff val="60000"/>
                </a:schemeClr>
              </a:solidFill>
              <a:ln w="19050">
                <a:noFill/>
              </a:ln>
              <a:effectLst/>
            </c:spPr>
            <c:extLst xmlns:c16r2="http://schemas.microsoft.com/office/drawing/2015/06/chart">
              <c:ext xmlns:c16="http://schemas.microsoft.com/office/drawing/2014/chart" uri="{C3380CC4-5D6E-409C-BE32-E72D297353CC}">
                <c16:uniqueId val="{00000003-81AB-41DA-916E-B5BA51F6DF11}"/>
              </c:ext>
            </c:extLst>
          </c:dPt>
          <c:dPt>
            <c:idx val="2"/>
            <c:bubble3D val="0"/>
            <c:spPr>
              <a:solidFill>
                <a:srgbClr val="EE7700"/>
              </a:solidFill>
              <a:ln w="19050">
                <a:noFill/>
              </a:ln>
              <a:effectLst/>
            </c:spPr>
            <c:extLst xmlns:c16r2="http://schemas.microsoft.com/office/drawing/2015/06/chart">
              <c:ext xmlns:c16="http://schemas.microsoft.com/office/drawing/2014/chart" uri="{C3380CC4-5D6E-409C-BE32-E72D297353CC}">
                <c16:uniqueId val="{00000005-81AB-41DA-916E-B5BA51F6DF11}"/>
              </c:ext>
            </c:extLst>
          </c:dPt>
          <c:dPt>
            <c:idx val="3"/>
            <c:bubble3D val="0"/>
            <c:spPr>
              <a:solidFill>
                <a:schemeClr val="accent3">
                  <a:lumMod val="75000"/>
                </a:schemeClr>
              </a:solidFill>
              <a:ln w="19050">
                <a:noFill/>
              </a:ln>
              <a:effectLst/>
            </c:spPr>
            <c:extLst xmlns:c16r2="http://schemas.microsoft.com/office/drawing/2015/06/chart">
              <c:ext xmlns:c16="http://schemas.microsoft.com/office/drawing/2014/chart" uri="{C3380CC4-5D6E-409C-BE32-E72D297353CC}">
                <c16:uniqueId val="{00000007-81AB-41DA-916E-B5BA51F6DF11}"/>
              </c:ext>
            </c:extLst>
          </c:dPt>
          <c:cat>
            <c:strRef>
              <c:f>Sheet1!$A$2:$A$5</c:f>
              <c:strCache>
                <c:ptCount val="4"/>
                <c:pt idx="0">
                  <c:v>Primary</c:v>
                </c:pt>
                <c:pt idx="1">
                  <c:v>Secondary</c:v>
                </c:pt>
                <c:pt idx="2">
                  <c:v>Shared</c:v>
                </c:pt>
                <c:pt idx="3">
                  <c:v>Self</c:v>
                </c:pt>
              </c:strCache>
            </c:strRef>
          </c:cat>
          <c:val>
            <c:numRef>
              <c:f>Sheet1!$B$2:$B$5</c:f>
              <c:numCache>
                <c:formatCode>0%</c:formatCode>
                <c:ptCount val="4"/>
                <c:pt idx="0">
                  <c:v>0.44</c:v>
                </c:pt>
                <c:pt idx="1">
                  <c:v>7.0000000000000007E-2</c:v>
                </c:pt>
                <c:pt idx="2">
                  <c:v>0.23</c:v>
                </c:pt>
                <c:pt idx="3">
                  <c:v>0.27</c:v>
                </c:pt>
              </c:numCache>
            </c:numRef>
          </c:val>
          <c:extLst xmlns:c16r2="http://schemas.microsoft.com/office/drawing/2015/06/chart">
            <c:ext xmlns:c16="http://schemas.microsoft.com/office/drawing/2014/chart" uri="{C3380CC4-5D6E-409C-BE32-E72D297353CC}">
              <c16:uniqueId val="{00000008-81AB-41DA-916E-B5BA51F6DF11}"/>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9756990065752789"/>
          <c:y val="7.7897805950553276E-2"/>
          <c:w val="0.27633723811383393"/>
          <c:h val="0.87445563988116803"/>
        </c:manualLayout>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4A4A4A"/>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I look for items with the best taste</c:v>
                </c:pt>
                <c:pt idx="1">
                  <c:v>I often just look for items with the best price</c:v>
                </c:pt>
                <c:pt idx="2">
                  <c:v>I look for store brand products from stores I trust</c:v>
                </c:pt>
                <c:pt idx="3">
                  <c:v>I look for national well-known brands</c:v>
                </c:pt>
                <c:pt idx="4">
                  <c:v>I support companies whose products are manufactured in the USA</c:v>
                </c:pt>
                <c:pt idx="5">
                  <c:v>I avoid products made in countries where I am unsure about their practices and standards</c:v>
                </c:pt>
                <c:pt idx="6">
                  <c:v>I look for products that are made by companies I consider to be open and honest</c:v>
                </c:pt>
                <c:pt idx="7">
                  <c:v>I look for products that require little to no preparation</c:v>
                </c:pt>
                <c:pt idx="8">
                  <c:v>I prefer to buy products that are made in the community or region in which I live</c:v>
                </c:pt>
                <c:pt idx="9">
                  <c:v>I look for products recommended by a healthcare professional</c:v>
                </c:pt>
                <c:pt idx="10">
                  <c:v>None of the above</c:v>
                </c:pt>
              </c:strCache>
            </c:strRef>
          </c:cat>
          <c:val>
            <c:numRef>
              <c:f>Sheet1!$B$2:$B$12</c:f>
              <c:numCache>
                <c:formatCode>0%</c:formatCode>
                <c:ptCount val="11"/>
                <c:pt idx="0">
                  <c:v>0.60897828161021395</c:v>
                </c:pt>
                <c:pt idx="1">
                  <c:v>0.54198815638716302</c:v>
                </c:pt>
                <c:pt idx="2">
                  <c:v>0.49150547792849902</c:v>
                </c:pt>
                <c:pt idx="3">
                  <c:v>0.37604383293905502</c:v>
                </c:pt>
                <c:pt idx="4">
                  <c:v>0.32927961100576603</c:v>
                </c:pt>
                <c:pt idx="5">
                  <c:v>0.27596181886402199</c:v>
                </c:pt>
                <c:pt idx="6">
                  <c:v>0.23536807129440199</c:v>
                </c:pt>
                <c:pt idx="7">
                  <c:v>0.22631754826022499</c:v>
                </c:pt>
                <c:pt idx="8">
                  <c:v>0.19877928895003499</c:v>
                </c:pt>
                <c:pt idx="9">
                  <c:v>0.10325799256489</c:v>
                </c:pt>
                <c:pt idx="10">
                  <c:v>2.33494827651404E-2</c:v>
                </c:pt>
              </c:numCache>
            </c:numRef>
          </c:val>
          <c:extLst xmlns:c16r2="http://schemas.microsoft.com/office/drawing/2015/06/chart">
            <c:ext xmlns:c16="http://schemas.microsoft.com/office/drawing/2014/chart" uri="{C3380CC4-5D6E-409C-BE32-E72D297353CC}">
              <c16:uniqueId val="{00000000-D17D-49F9-A584-0C8302BFD017}"/>
            </c:ext>
          </c:extLst>
        </c:ser>
        <c:dLbls>
          <c:dLblPos val="outEnd"/>
          <c:showLegendKey val="0"/>
          <c:showVal val="1"/>
          <c:showCatName val="0"/>
          <c:showSerName val="0"/>
          <c:showPercent val="0"/>
          <c:showBubbleSize val="0"/>
        </c:dLbls>
        <c:gapWidth val="50"/>
        <c:overlap val="-15"/>
        <c:axId val="41795968"/>
        <c:axId val="41798656"/>
      </c:barChart>
      <c:catAx>
        <c:axId val="4179596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4A4A4A"/>
                </a:solidFill>
                <a:latin typeface="+mn-lt"/>
                <a:ea typeface="+mn-ea"/>
                <a:cs typeface="+mn-cs"/>
              </a:defRPr>
            </a:pPr>
            <a:endParaRPr lang="en-US"/>
          </a:p>
        </c:txPr>
        <c:crossAx val="41798656"/>
        <c:crosses val="autoZero"/>
        <c:auto val="1"/>
        <c:lblAlgn val="ctr"/>
        <c:lblOffset val="1"/>
        <c:noMultiLvlLbl val="0"/>
      </c:catAx>
      <c:valAx>
        <c:axId val="41798656"/>
        <c:scaling>
          <c:orientation val="minMax"/>
        </c:scaling>
        <c:delete val="1"/>
        <c:axPos val="t"/>
        <c:numFmt formatCode="0%" sourceLinked="1"/>
        <c:majorTickMark val="none"/>
        <c:minorTickMark val="none"/>
        <c:tickLblPos val="nextTo"/>
        <c:crossAx val="417959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617708971516529"/>
          <c:y val="1.0681082495013678E-3"/>
          <c:w val="0.42231516802372304"/>
          <c:h val="0.99328480978768463"/>
        </c:manualLayout>
      </c:layout>
      <c:barChart>
        <c:barDir val="bar"/>
        <c:grouping val="clustered"/>
        <c:varyColors val="0"/>
        <c:ser>
          <c:idx val="0"/>
          <c:order val="0"/>
          <c:tx>
            <c:strRef>
              <c:f>Sheet1!$B$1</c:f>
              <c:strCache>
                <c:ptCount val="1"/>
                <c:pt idx="0">
                  <c:v>Top1 (very important)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4A4A4A"/>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High-quality fruits and vegetables</c:v>
                </c:pt>
                <c:pt idx="1">
                  <c:v>High-quality meat</c:v>
                </c:pt>
                <c:pt idx="2">
                  <c:v>Low prices</c:v>
                </c:pt>
                <c:pt idx="3">
                  <c:v>Great product selection and variety</c:v>
                </c:pt>
                <c:pt idx="4">
                  <c:v>Clean, neat store</c:v>
                </c:pt>
                <c:pt idx="5">
                  <c:v>Accurate info displays on product or shelf</c:v>
                </c:pt>
                <c:pt idx="6">
                  <c:v>Items on sale or money-saving specials</c:v>
                </c:pt>
                <c:pt idx="7">
                  <c:v>Security of personal information</c:v>
                </c:pt>
                <c:pt idx="8">
                  <c:v>Convenient from home</c:v>
                </c:pt>
                <c:pt idx="9">
                  <c:v>Store/site layout that makes it easy to shop</c:v>
                </c:pt>
                <c:pt idx="10">
                  <c:v>Fresh food deli or delicatessen</c:v>
                </c:pt>
                <c:pt idx="11">
                  <c:v>Courteous, friendly employees</c:v>
                </c:pt>
                <c:pt idx="12">
                  <c:v>Fast checkout</c:v>
                </c:pt>
                <c:pt idx="13">
                  <c:v>Knowledgeable employees</c:v>
                </c:pt>
                <c:pt idx="14">
                  <c:v>Open and honest about business practices</c:v>
                </c:pt>
                <c:pt idx="15">
                  <c:v>Locally grown products</c:v>
                </c:pt>
              </c:strCache>
            </c:strRef>
          </c:cat>
          <c:val>
            <c:numRef>
              <c:f>Sheet1!$B$2:$B$17</c:f>
              <c:numCache>
                <c:formatCode>0%</c:formatCode>
                <c:ptCount val="16"/>
                <c:pt idx="0">
                  <c:v>0.79584258967575805</c:v>
                </c:pt>
                <c:pt idx="1">
                  <c:v>0.77299815529201599</c:v>
                </c:pt>
                <c:pt idx="2">
                  <c:v>0.76635376645620201</c:v>
                </c:pt>
                <c:pt idx="3">
                  <c:v>0.73621765298421304</c:v>
                </c:pt>
                <c:pt idx="4">
                  <c:v>0.65138715696461902</c:v>
                </c:pt>
                <c:pt idx="5">
                  <c:v>0.64894159713900501</c:v>
                </c:pt>
                <c:pt idx="6">
                  <c:v>0.63053196847951498</c:v>
                </c:pt>
                <c:pt idx="7">
                  <c:v>0.62732747120645105</c:v>
                </c:pt>
                <c:pt idx="8">
                  <c:v>0.60282851487674705</c:v>
                </c:pt>
                <c:pt idx="9">
                  <c:v>0.56811362821136102</c:v>
                </c:pt>
                <c:pt idx="10">
                  <c:v>0.52986841116396399</c:v>
                </c:pt>
                <c:pt idx="11">
                  <c:v>0.51380058166519205</c:v>
                </c:pt>
                <c:pt idx="12">
                  <c:v>0.50008215949898605</c:v>
                </c:pt>
                <c:pt idx="13">
                  <c:v>0.49114839205222</c:v>
                </c:pt>
                <c:pt idx="14">
                  <c:v>0.48406148458897402</c:v>
                </c:pt>
                <c:pt idx="15">
                  <c:v>0.36</c:v>
                </c:pt>
              </c:numCache>
            </c:numRef>
          </c:val>
          <c:extLst xmlns:c16r2="http://schemas.microsoft.com/office/drawing/2015/06/chart">
            <c:ext xmlns:c16="http://schemas.microsoft.com/office/drawing/2014/chart" uri="{C3380CC4-5D6E-409C-BE32-E72D297353CC}">
              <c16:uniqueId val="{00000000-70B8-4233-9A2A-5A7CF4B6FFD9}"/>
            </c:ext>
          </c:extLst>
        </c:ser>
        <c:dLbls>
          <c:dLblPos val="outEnd"/>
          <c:showLegendKey val="0"/>
          <c:showVal val="1"/>
          <c:showCatName val="0"/>
          <c:showSerName val="0"/>
          <c:showPercent val="0"/>
          <c:showBubbleSize val="0"/>
        </c:dLbls>
        <c:gapWidth val="50"/>
        <c:overlap val="-15"/>
        <c:axId val="41973248"/>
        <c:axId val="42774912"/>
      </c:barChart>
      <c:catAx>
        <c:axId val="41973248"/>
        <c:scaling>
          <c:orientation val="maxMin"/>
        </c:scaling>
        <c:delete val="0"/>
        <c:axPos val="l"/>
        <c:numFmt formatCode="General" sourceLinked="1"/>
        <c:majorTickMark val="cross"/>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1100" b="0" i="0" u="none" strike="noStrike" kern="1200" baseline="0">
                <a:solidFill>
                  <a:srgbClr val="4A4A4A"/>
                </a:solidFill>
                <a:latin typeface="+mn-lt"/>
                <a:ea typeface="+mn-ea"/>
                <a:cs typeface="+mn-cs"/>
              </a:defRPr>
            </a:pPr>
            <a:endParaRPr lang="en-US"/>
          </a:p>
        </c:txPr>
        <c:crossAx val="42774912"/>
        <c:crosses val="autoZero"/>
        <c:auto val="1"/>
        <c:lblAlgn val="ctr"/>
        <c:lblOffset val="1"/>
        <c:noMultiLvlLbl val="0"/>
      </c:catAx>
      <c:valAx>
        <c:axId val="42774912"/>
        <c:scaling>
          <c:orientation val="minMax"/>
        </c:scaling>
        <c:delete val="1"/>
        <c:axPos val="t"/>
        <c:numFmt formatCode="0%" sourceLinked="1"/>
        <c:majorTickMark val="none"/>
        <c:minorTickMark val="none"/>
        <c:tickLblPos val="nextTo"/>
        <c:crossAx val="41973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6314137203437795"/>
          <c:y val="0.103660319507348"/>
          <c:w val="0.23023405579457207"/>
          <c:h val="0.85143945626199702"/>
        </c:manualLayout>
      </c:layout>
      <c:barChart>
        <c:barDir val="bar"/>
        <c:grouping val="clustered"/>
        <c:varyColors val="0"/>
        <c:ser>
          <c:idx val="0"/>
          <c:order val="0"/>
          <c:tx>
            <c:strRef>
              <c:f>Sheet1!$B$1</c:f>
              <c:strCache>
                <c:ptCount val="1"/>
                <c:pt idx="0">
                  <c:v>Regular full-service supermarket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4A4A4A"/>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Freshness of perishable items</c:v>
                </c:pt>
                <c:pt idx="1">
                  <c:v>Good value for money</c:v>
                </c:pt>
                <c:pt idx="2">
                  <c:v>Affordable everyday prices</c:v>
                </c:pt>
                <c:pt idx="3">
                  <c:v>Broad selection of products</c:v>
                </c:pt>
                <c:pt idx="4">
                  <c:v>Convenient to use</c:v>
                </c:pt>
                <c:pt idx="5">
                  <c:v>Ability to save through sales/discounts/coupons</c:v>
                </c:pt>
                <c:pt idx="6">
                  <c:v>Openness and honesty</c:v>
                </c:pt>
                <c:pt idx="7">
                  <c:v>Helpful customer service</c:v>
                </c:pt>
                <c:pt idx="8">
                  <c:v>Easy returns process</c:v>
                </c:pt>
                <c:pt idx="9">
                  <c:v>Quick access to customer service</c:v>
                </c:pt>
                <c:pt idx="10">
                  <c:v>Sustainable and ethical practices</c:v>
                </c:pt>
                <c:pt idx="11">
                  <c:v>Availability of loyalty/rewards programs</c:v>
                </c:pt>
                <c:pt idx="12">
                  <c:v>Access to detailed product information</c:v>
                </c:pt>
                <c:pt idx="13">
                  <c:v>Selection of natural product offerings</c:v>
                </c:pt>
                <c:pt idx="14">
                  <c:v>Selection of organic product offerings</c:v>
                </c:pt>
                <c:pt idx="15">
                  <c:v>Opportunities to explore &amp; learn</c:v>
                </c:pt>
              </c:strCache>
            </c:strRef>
          </c:cat>
          <c:val>
            <c:numRef>
              <c:f>Sheet1!$B$2:$B$17</c:f>
              <c:numCache>
                <c:formatCode>###0%</c:formatCode>
                <c:ptCount val="16"/>
                <c:pt idx="0">
                  <c:v>0.80590136694185854</c:v>
                </c:pt>
                <c:pt idx="1">
                  <c:v>0.80416873993931715</c:v>
                </c:pt>
                <c:pt idx="2">
                  <c:v>0.80201645674241462</c:v>
                </c:pt>
                <c:pt idx="3">
                  <c:v>0.66060548999704527</c:v>
                </c:pt>
                <c:pt idx="4">
                  <c:v>0.63946962385433037</c:v>
                </c:pt>
                <c:pt idx="5">
                  <c:v>0.63819700934206181</c:v>
                </c:pt>
                <c:pt idx="6">
                  <c:v>0.58573033300452015</c:v>
                </c:pt>
                <c:pt idx="7">
                  <c:v>0.51433770065593043</c:v>
                </c:pt>
                <c:pt idx="8">
                  <c:v>0.45822525283684606</c:v>
                </c:pt>
                <c:pt idx="9">
                  <c:v>0.44580629093424096</c:v>
                </c:pt>
                <c:pt idx="10">
                  <c:v>0.39883710815641243</c:v>
                </c:pt>
                <c:pt idx="11">
                  <c:v>0.38664963322796686</c:v>
                </c:pt>
                <c:pt idx="12">
                  <c:v>0.32883131508358932</c:v>
                </c:pt>
                <c:pt idx="13">
                  <c:v>0.29888603256065716</c:v>
                </c:pt>
                <c:pt idx="14">
                  <c:v>0.24836450883517971</c:v>
                </c:pt>
                <c:pt idx="15">
                  <c:v>0.17329737589990593</c:v>
                </c:pt>
              </c:numCache>
            </c:numRef>
          </c:val>
          <c:extLst xmlns:c16r2="http://schemas.microsoft.com/office/drawing/2015/06/chart">
            <c:ext xmlns:c16="http://schemas.microsoft.com/office/drawing/2014/chart" uri="{C3380CC4-5D6E-409C-BE32-E72D297353CC}">
              <c16:uniqueId val="{00000000-D978-40AF-AA22-DBA9EF9A1811}"/>
            </c:ext>
          </c:extLst>
        </c:ser>
        <c:ser>
          <c:idx val="1"/>
          <c:order val="1"/>
          <c:tx>
            <c:strRef>
              <c:f>Sheet1!$C$1</c:f>
              <c:strCache>
                <c:ptCount val="1"/>
                <c:pt idx="0">
                  <c:v>Online food retailer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4A4A4A"/>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Freshness of perishable items</c:v>
                </c:pt>
                <c:pt idx="1">
                  <c:v>Good value for money</c:v>
                </c:pt>
                <c:pt idx="2">
                  <c:v>Affordable everyday prices</c:v>
                </c:pt>
                <c:pt idx="3">
                  <c:v>Broad selection of products</c:v>
                </c:pt>
                <c:pt idx="4">
                  <c:v>Convenient to use</c:v>
                </c:pt>
                <c:pt idx="5">
                  <c:v>Ability to save through sales/discounts/coupons</c:v>
                </c:pt>
                <c:pt idx="6">
                  <c:v>Openness and honesty</c:v>
                </c:pt>
                <c:pt idx="7">
                  <c:v>Helpful customer service</c:v>
                </c:pt>
                <c:pt idx="8">
                  <c:v>Easy returns process</c:v>
                </c:pt>
                <c:pt idx="9">
                  <c:v>Quick access to customer service</c:v>
                </c:pt>
                <c:pt idx="10">
                  <c:v>Sustainable and ethical practices</c:v>
                </c:pt>
                <c:pt idx="11">
                  <c:v>Availability of loyalty/rewards programs</c:v>
                </c:pt>
                <c:pt idx="12">
                  <c:v>Access to detailed product information</c:v>
                </c:pt>
                <c:pt idx="13">
                  <c:v>Selection of natural product offerings</c:v>
                </c:pt>
                <c:pt idx="14">
                  <c:v>Selection of organic product offerings</c:v>
                </c:pt>
                <c:pt idx="15">
                  <c:v>Opportunities to explore &amp; learn</c:v>
                </c:pt>
              </c:strCache>
            </c:strRef>
          </c:cat>
          <c:val>
            <c:numRef>
              <c:f>Sheet1!$C$2:$C$17</c:f>
              <c:numCache>
                <c:formatCode>###0%</c:formatCode>
                <c:ptCount val="16"/>
                <c:pt idx="0">
                  <c:v>0.70148258946737596</c:v>
                </c:pt>
                <c:pt idx="1">
                  <c:v>0.7145850786341158</c:v>
                </c:pt>
                <c:pt idx="2">
                  <c:v>0.69811908698644032</c:v>
                </c:pt>
                <c:pt idx="3">
                  <c:v>0.58037127279520839</c:v>
                </c:pt>
                <c:pt idx="4">
                  <c:v>0.6212866659362335</c:v>
                </c:pt>
                <c:pt idx="5">
                  <c:v>0.55200879449378248</c:v>
                </c:pt>
                <c:pt idx="6">
                  <c:v>0.55359911802946715</c:v>
                </c:pt>
                <c:pt idx="7">
                  <c:v>0.50413351288566655</c:v>
                </c:pt>
                <c:pt idx="8">
                  <c:v>0.49131044359117837</c:v>
                </c:pt>
                <c:pt idx="9">
                  <c:v>0.47100097367749633</c:v>
                </c:pt>
                <c:pt idx="10">
                  <c:v>0.3676882715853978</c:v>
                </c:pt>
                <c:pt idx="11">
                  <c:v>0.3417967852878005</c:v>
                </c:pt>
                <c:pt idx="12">
                  <c:v>0.42448021869162572</c:v>
                </c:pt>
                <c:pt idx="13">
                  <c:v>0.27642779135368512</c:v>
                </c:pt>
                <c:pt idx="14">
                  <c:v>0.22160300674354139</c:v>
                </c:pt>
                <c:pt idx="15">
                  <c:v>0.18874548372056649</c:v>
                </c:pt>
              </c:numCache>
            </c:numRef>
          </c:val>
          <c:extLst xmlns:c16r2="http://schemas.microsoft.com/office/drawing/2015/06/chart">
            <c:ext xmlns:c16="http://schemas.microsoft.com/office/drawing/2014/chart" uri="{C3380CC4-5D6E-409C-BE32-E72D297353CC}">
              <c16:uniqueId val="{00000001-D978-40AF-AA22-DBA9EF9A1811}"/>
            </c:ext>
          </c:extLst>
        </c:ser>
        <c:dLbls>
          <c:dLblPos val="outEnd"/>
          <c:showLegendKey val="0"/>
          <c:showVal val="1"/>
          <c:showCatName val="0"/>
          <c:showSerName val="0"/>
          <c:showPercent val="0"/>
          <c:showBubbleSize val="0"/>
        </c:dLbls>
        <c:gapWidth val="50"/>
        <c:overlap val="-15"/>
        <c:axId val="42068992"/>
        <c:axId val="42107648"/>
      </c:barChart>
      <c:catAx>
        <c:axId val="42068992"/>
        <c:scaling>
          <c:orientation val="maxMin"/>
        </c:scaling>
        <c:delete val="0"/>
        <c:axPos val="l"/>
        <c:numFmt formatCode="General" sourceLinked="1"/>
        <c:majorTickMark val="cross"/>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1100" b="0" i="0" u="none" strike="noStrike" kern="1200" baseline="0">
                <a:solidFill>
                  <a:srgbClr val="4A4A4A"/>
                </a:solidFill>
                <a:latin typeface="Calibri" panose="020F0502020204030204" pitchFamily="34" charset="0"/>
                <a:ea typeface="+mn-ea"/>
                <a:cs typeface="+mn-cs"/>
              </a:defRPr>
            </a:pPr>
            <a:endParaRPr lang="en-US"/>
          </a:p>
        </c:txPr>
        <c:crossAx val="42107648"/>
        <c:crosses val="autoZero"/>
        <c:auto val="1"/>
        <c:lblAlgn val="ctr"/>
        <c:lblOffset val="1"/>
        <c:noMultiLvlLbl val="0"/>
      </c:catAx>
      <c:valAx>
        <c:axId val="42107648"/>
        <c:scaling>
          <c:orientation val="minMax"/>
        </c:scaling>
        <c:delete val="1"/>
        <c:axPos val="t"/>
        <c:numFmt formatCode="###0%" sourceLinked="1"/>
        <c:majorTickMark val="none"/>
        <c:minorTickMark val="none"/>
        <c:tickLblPos val="nextTo"/>
        <c:crossAx val="42068992"/>
        <c:crosses val="autoZero"/>
        <c:crossBetween val="between"/>
      </c:valAx>
      <c:spPr>
        <a:noFill/>
        <a:ln>
          <a:noFill/>
        </a:ln>
        <a:effectLst/>
      </c:spPr>
    </c:plotArea>
    <c:legend>
      <c:legendPos val="r"/>
      <c:layout>
        <c:manualLayout>
          <c:xMode val="edge"/>
          <c:yMode val="edge"/>
          <c:x val="0.85421814541223584"/>
          <c:y val="0.79069236476397875"/>
          <c:w val="0.12283451037692451"/>
          <c:h val="0.20791979736567986"/>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191919"/>
              </a:solidFill>
              <a:latin typeface="Calibri" panose="020F050202020403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7256635215856597"/>
          <c:y val="5.0898260454976203E-2"/>
          <c:w val="0.28098696714634802"/>
          <c:h val="0.90420157593718398"/>
        </c:manualLayout>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1-58DC-4EDD-805D-B9B2DFE255E0}"/>
              </c:ext>
            </c:extLst>
          </c:dPt>
          <c:dPt>
            <c:idx val="1"/>
            <c:invertIfNegative val="0"/>
            <c:bubble3D val="0"/>
            <c:extLst xmlns:c16r2="http://schemas.microsoft.com/office/drawing/2015/06/chart">
              <c:ext xmlns:c16="http://schemas.microsoft.com/office/drawing/2014/chart" uri="{C3380CC4-5D6E-409C-BE32-E72D297353CC}">
                <c16:uniqueId val="{00000003-58DC-4EDD-805D-B9B2DFE255E0}"/>
              </c:ext>
            </c:extLst>
          </c:dPt>
          <c:dPt>
            <c:idx val="2"/>
            <c:invertIfNegative val="0"/>
            <c:bubble3D val="0"/>
            <c:extLst xmlns:c16r2="http://schemas.microsoft.com/office/drawing/2015/06/chart">
              <c:ext xmlns:c16="http://schemas.microsoft.com/office/drawing/2014/chart" uri="{C3380CC4-5D6E-409C-BE32-E72D297353CC}">
                <c16:uniqueId val="{00000005-58DC-4EDD-805D-B9B2DFE255E0}"/>
              </c:ext>
            </c:extLst>
          </c:dPt>
          <c:dPt>
            <c:idx val="3"/>
            <c:invertIfNegative val="0"/>
            <c:bubble3D val="0"/>
            <c:extLst xmlns:c16r2="http://schemas.microsoft.com/office/drawing/2015/06/chart">
              <c:ext xmlns:c16="http://schemas.microsoft.com/office/drawing/2014/chart" uri="{C3380CC4-5D6E-409C-BE32-E72D297353CC}">
                <c16:uniqueId val="{00000007-58DC-4EDD-805D-B9B2DFE255E0}"/>
              </c:ext>
            </c:extLst>
          </c:dPt>
          <c:dPt>
            <c:idx val="4"/>
            <c:invertIfNegative val="0"/>
            <c:bubble3D val="0"/>
            <c:extLst xmlns:c16r2="http://schemas.microsoft.com/office/drawing/2015/06/chart">
              <c:ext xmlns:c16="http://schemas.microsoft.com/office/drawing/2014/chart" uri="{C3380CC4-5D6E-409C-BE32-E72D297353CC}">
                <c16:uniqueId val="{00000009-58DC-4EDD-805D-B9B2DFE255E0}"/>
              </c:ext>
            </c:extLst>
          </c:dPt>
          <c:dPt>
            <c:idx val="5"/>
            <c:invertIfNegative val="0"/>
            <c:bubble3D val="0"/>
            <c:extLst xmlns:c16r2="http://schemas.microsoft.com/office/drawing/2015/06/chart">
              <c:ext xmlns:c16="http://schemas.microsoft.com/office/drawing/2014/chart" uri="{C3380CC4-5D6E-409C-BE32-E72D297353CC}">
                <c16:uniqueId val="{0000000B-58DC-4EDD-805D-B9B2DFE255E0}"/>
              </c:ext>
            </c:extLst>
          </c:dPt>
          <c:dPt>
            <c:idx val="6"/>
            <c:invertIfNegative val="0"/>
            <c:bubble3D val="0"/>
            <c:extLst xmlns:c16r2="http://schemas.microsoft.com/office/drawing/2015/06/chart">
              <c:ext xmlns:c16="http://schemas.microsoft.com/office/drawing/2014/chart" uri="{C3380CC4-5D6E-409C-BE32-E72D297353CC}">
                <c16:uniqueId val="{0000000D-58DC-4EDD-805D-B9B2DFE255E0}"/>
              </c:ext>
            </c:extLst>
          </c:dPt>
          <c:dPt>
            <c:idx val="7"/>
            <c:invertIfNegative val="0"/>
            <c:bubble3D val="0"/>
            <c:extLst xmlns:c16r2="http://schemas.microsoft.com/office/drawing/2015/06/chart">
              <c:ext xmlns:c16="http://schemas.microsoft.com/office/drawing/2014/chart" uri="{C3380CC4-5D6E-409C-BE32-E72D297353CC}">
                <c16:uniqueId val="{0000000F-58DC-4EDD-805D-B9B2DFE255E0}"/>
              </c:ext>
            </c:extLst>
          </c:dPt>
          <c:dPt>
            <c:idx val="8"/>
            <c:invertIfNegative val="0"/>
            <c:bubble3D val="0"/>
            <c:extLst xmlns:c16r2="http://schemas.microsoft.com/office/drawing/2015/06/chart">
              <c:ext xmlns:c16="http://schemas.microsoft.com/office/drawing/2014/chart" uri="{C3380CC4-5D6E-409C-BE32-E72D297353CC}">
                <c16:uniqueId val="{00000011-58DC-4EDD-805D-B9B2DFE255E0}"/>
              </c:ext>
            </c:extLst>
          </c:dPt>
          <c:dPt>
            <c:idx val="9"/>
            <c:invertIfNegative val="0"/>
            <c:bubble3D val="0"/>
            <c:extLst xmlns:c16r2="http://schemas.microsoft.com/office/drawing/2015/06/chart">
              <c:ext xmlns:c16="http://schemas.microsoft.com/office/drawing/2014/chart" uri="{C3380CC4-5D6E-409C-BE32-E72D297353CC}">
                <c16:uniqueId val="{00000013-58DC-4EDD-805D-B9B2DFE255E0}"/>
              </c:ext>
            </c:extLst>
          </c:dPt>
          <c:dPt>
            <c:idx val="10"/>
            <c:invertIfNegative val="0"/>
            <c:bubble3D val="0"/>
            <c:extLst xmlns:c16r2="http://schemas.microsoft.com/office/drawing/2015/06/chart">
              <c:ext xmlns:c16="http://schemas.microsoft.com/office/drawing/2014/chart" uri="{C3380CC4-5D6E-409C-BE32-E72D297353CC}">
                <c16:uniqueId val="{00000015-58DC-4EDD-805D-B9B2DFE255E0}"/>
              </c:ext>
            </c:extLst>
          </c:dPt>
          <c:dPt>
            <c:idx val="11"/>
            <c:invertIfNegative val="0"/>
            <c:bubble3D val="0"/>
            <c:extLst xmlns:c16r2="http://schemas.microsoft.com/office/drawing/2015/06/chart">
              <c:ext xmlns:c16="http://schemas.microsoft.com/office/drawing/2014/chart" uri="{C3380CC4-5D6E-409C-BE32-E72D297353CC}">
                <c16:uniqueId val="{00000017-58DC-4EDD-805D-B9B2DFE255E0}"/>
              </c:ext>
            </c:extLst>
          </c:dPt>
          <c:dPt>
            <c:idx val="12"/>
            <c:invertIfNegative val="0"/>
            <c:bubble3D val="0"/>
            <c:extLst xmlns:c16r2="http://schemas.microsoft.com/office/drawing/2015/06/chart">
              <c:ext xmlns:c16="http://schemas.microsoft.com/office/drawing/2014/chart" uri="{C3380CC4-5D6E-409C-BE32-E72D297353CC}">
                <c16:uniqueId val="{00000019-58DC-4EDD-805D-B9B2DFE255E0}"/>
              </c:ext>
            </c:extLst>
          </c:dPt>
          <c:dPt>
            <c:idx val="13"/>
            <c:invertIfNegative val="0"/>
            <c:bubble3D val="0"/>
            <c:extLst xmlns:c16r2="http://schemas.microsoft.com/office/drawing/2015/06/chart">
              <c:ext xmlns:c16="http://schemas.microsoft.com/office/drawing/2014/chart" uri="{C3380CC4-5D6E-409C-BE32-E72D297353CC}">
                <c16:uniqueId val="{0000001B-58DC-4EDD-805D-B9B2DFE255E0}"/>
              </c:ext>
            </c:extLst>
          </c:dPt>
          <c:dPt>
            <c:idx val="14"/>
            <c:invertIfNegative val="0"/>
            <c:bubble3D val="0"/>
            <c:extLst xmlns:c16r2="http://schemas.microsoft.com/office/drawing/2015/06/chart">
              <c:ext xmlns:c16="http://schemas.microsoft.com/office/drawing/2014/chart" uri="{C3380CC4-5D6E-409C-BE32-E72D297353CC}">
                <c16:uniqueId val="{0000001D-58DC-4EDD-805D-B9B2DFE255E0}"/>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4A4A4A"/>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Provide recipes*</c:v>
                </c:pt>
                <c:pt idx="1">
                  <c:v>Easy, grab &amp; go fresh prepared foods</c:v>
                </c:pt>
                <c:pt idx="2">
                  <c:v>Recommendations on nutrition &amp; healthy eating</c:v>
                </c:pt>
                <c:pt idx="3">
                  <c:v>How-to instructions, demos &amp; videos**</c:v>
                </c:pt>
                <c:pt idx="4">
                  <c:v>Convenient placement of items for an entire dinner solution</c:v>
                </c:pt>
                <c:pt idx="5">
                  <c:v>Customized meal and ingredient recommendations</c:v>
                </c:pt>
                <c:pt idx="6">
                  <c:v>Meal kits</c:v>
                </c:pt>
                <c:pt idx="7">
                  <c:v>Tips on how to reduce food waste at home</c:v>
                </c:pt>
                <c:pt idx="8">
                  <c:v>In-store dietitian</c:v>
                </c:pt>
                <c:pt idx="9">
                  <c:v>Online ordering for delivery or pickup***</c:v>
                </c:pt>
              </c:strCache>
            </c:strRef>
          </c:cat>
          <c:val>
            <c:numRef>
              <c:f>Sheet1!$B$2:$B$11</c:f>
              <c:numCache>
                <c:formatCode>0%</c:formatCode>
                <c:ptCount val="10"/>
                <c:pt idx="0">
                  <c:v>0.46100000000000002</c:v>
                </c:pt>
                <c:pt idx="1">
                  <c:v>0.21797495402674003</c:v>
                </c:pt>
                <c:pt idx="2">
                  <c:v>0.20803889321479488</c:v>
                </c:pt>
                <c:pt idx="3">
                  <c:v>0.16</c:v>
                </c:pt>
                <c:pt idx="4">
                  <c:v>0.1417171816930245</c:v>
                </c:pt>
                <c:pt idx="5">
                  <c:v>0.14049901796106945</c:v>
                </c:pt>
                <c:pt idx="6">
                  <c:v>0.11643022194097238</c:v>
                </c:pt>
                <c:pt idx="7">
                  <c:v>0.1072099244004871</c:v>
                </c:pt>
                <c:pt idx="8">
                  <c:v>0.1003449106841085</c:v>
                </c:pt>
                <c:pt idx="9">
                  <c:v>9.8000000000000004E-2</c:v>
                </c:pt>
              </c:numCache>
            </c:numRef>
          </c:val>
          <c:extLst xmlns:c16r2="http://schemas.microsoft.com/office/drawing/2015/06/chart">
            <c:ext xmlns:c16="http://schemas.microsoft.com/office/drawing/2014/chart" uri="{C3380CC4-5D6E-409C-BE32-E72D297353CC}">
              <c16:uniqueId val="{00000000-5881-4D62-B6B1-355F0D8187D6}"/>
            </c:ext>
          </c:extLst>
        </c:ser>
        <c:dLbls>
          <c:dLblPos val="outEnd"/>
          <c:showLegendKey val="0"/>
          <c:showVal val="1"/>
          <c:showCatName val="0"/>
          <c:showSerName val="0"/>
          <c:showPercent val="0"/>
          <c:showBubbleSize val="0"/>
        </c:dLbls>
        <c:gapWidth val="50"/>
        <c:overlap val="-15"/>
        <c:axId val="42516864"/>
        <c:axId val="42519552"/>
      </c:barChart>
      <c:catAx>
        <c:axId val="42516864"/>
        <c:scaling>
          <c:orientation val="maxMin"/>
        </c:scaling>
        <c:delete val="0"/>
        <c:axPos val="l"/>
        <c:numFmt formatCode="General" sourceLinked="1"/>
        <c:majorTickMark val="cross"/>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1200" b="0" i="0" u="none" strike="noStrike" kern="1200" baseline="0">
                <a:solidFill>
                  <a:srgbClr val="4A4A4A"/>
                </a:solidFill>
                <a:latin typeface="+mn-lt"/>
                <a:ea typeface="+mn-ea"/>
                <a:cs typeface="+mn-cs"/>
              </a:defRPr>
            </a:pPr>
            <a:endParaRPr lang="en-US"/>
          </a:p>
        </c:txPr>
        <c:crossAx val="42519552"/>
        <c:crosses val="autoZero"/>
        <c:auto val="1"/>
        <c:lblAlgn val="ctr"/>
        <c:lblOffset val="1"/>
        <c:noMultiLvlLbl val="0"/>
      </c:catAx>
      <c:valAx>
        <c:axId val="42519552"/>
        <c:scaling>
          <c:orientation val="minMax"/>
        </c:scaling>
        <c:delete val="1"/>
        <c:axPos val="t"/>
        <c:numFmt formatCode="0%" sourceLinked="1"/>
        <c:majorTickMark val="none"/>
        <c:minorTickMark val="none"/>
        <c:tickLblPos val="nextTo"/>
        <c:crossAx val="42516864"/>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916876640419941"/>
          <c:y val="9.5535359809116094E-2"/>
          <c:w val="0.40292060367454074"/>
          <c:h val="0.89289370078740105"/>
        </c:manualLayout>
      </c:layout>
      <c:barChart>
        <c:barDir val="bar"/>
        <c:grouping val="clustered"/>
        <c:varyColors val="0"/>
        <c:ser>
          <c:idx val="0"/>
          <c:order val="0"/>
          <c:tx>
            <c:strRef>
              <c:f>Sheet1!$B$1</c:f>
              <c:strCache>
                <c:ptCount val="1"/>
                <c:pt idx="0">
                  <c:v>Total </c:v>
                </c:pt>
              </c:strCache>
            </c:strRef>
          </c:tx>
          <c:spPr>
            <a:solidFill>
              <a:schemeClr val="accent1"/>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4-8D72-4151-9244-24CE39C89B95}"/>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4A4A4A"/>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Used a rewards card or account which keeps track of my purchases</c:v>
                </c:pt>
                <c:pt idx="1">
                  <c:v>Used a mobile app*</c:v>
                </c:pt>
                <c:pt idx="2">
                  <c:v>Interacted through the store's website</c:v>
                </c:pt>
                <c:pt idx="3">
                  <c:v>Signed up to receive newsletters at my email or home address</c:v>
                </c:pt>
                <c:pt idx="4">
                  <c:v>Signed up to receive customized email or newsletters</c:v>
                </c:pt>
                <c:pt idx="5">
                  <c:v>Submitted a contest entry with my phone number or address</c:v>
                </c:pt>
                <c:pt idx="6">
                  <c:v>Followed/liked my store through an online social network</c:v>
                </c:pt>
                <c:pt idx="7">
                  <c:v>Location-specific advertising and deals</c:v>
                </c:pt>
                <c:pt idx="8">
                  <c:v>Provided my phone number for text messages</c:v>
                </c:pt>
                <c:pt idx="9">
                  <c:v>Maintained a health profile with an in-store dietitian or nutritionist</c:v>
                </c:pt>
                <c:pt idx="10">
                  <c:v>None of the above</c:v>
                </c:pt>
              </c:strCache>
            </c:strRef>
          </c:cat>
          <c:val>
            <c:numRef>
              <c:f>Sheet1!$B$2:$B$12</c:f>
              <c:numCache>
                <c:formatCode>0%</c:formatCode>
                <c:ptCount val="11"/>
                <c:pt idx="0">
                  <c:v>0.50242854953802896</c:v>
                </c:pt>
                <c:pt idx="1">
                  <c:v>0.35</c:v>
                </c:pt>
                <c:pt idx="2">
                  <c:v>0.15315014246210901</c:v>
                </c:pt>
                <c:pt idx="3">
                  <c:v>0.141714536149429</c:v>
                </c:pt>
                <c:pt idx="4">
                  <c:v>0.12291634904611801</c:v>
                </c:pt>
                <c:pt idx="5">
                  <c:v>9.4933616238160504E-2</c:v>
                </c:pt>
                <c:pt idx="6">
                  <c:v>7.8756098549627104E-2</c:v>
                </c:pt>
                <c:pt idx="7">
                  <c:v>6.7077934526777794E-2</c:v>
                </c:pt>
                <c:pt idx="8">
                  <c:v>6.6810417073813202E-2</c:v>
                </c:pt>
                <c:pt idx="9">
                  <c:v>3.2315624587380298E-2</c:v>
                </c:pt>
                <c:pt idx="10">
                  <c:v>0.28236888516773201</c:v>
                </c:pt>
              </c:numCache>
            </c:numRef>
          </c:val>
          <c:extLst xmlns:c16r2="http://schemas.microsoft.com/office/drawing/2015/06/chart">
            <c:ext xmlns:c16="http://schemas.microsoft.com/office/drawing/2014/chart" uri="{C3380CC4-5D6E-409C-BE32-E72D297353CC}">
              <c16:uniqueId val="{00000000-8D72-4151-9244-24CE39C89B95}"/>
            </c:ext>
          </c:extLst>
        </c:ser>
        <c:ser>
          <c:idx val="1"/>
          <c:order val="1"/>
          <c:tx>
            <c:strRef>
              <c:f>Sheet1!$C$1</c:f>
              <c:strCache>
                <c:ptCount val="1"/>
                <c:pt idx="0">
                  <c:v>Millennials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4A4A4A"/>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Used a rewards card or account which keeps track of my purchases</c:v>
                </c:pt>
                <c:pt idx="1">
                  <c:v>Used a mobile app*</c:v>
                </c:pt>
                <c:pt idx="2">
                  <c:v>Interacted through the store's website</c:v>
                </c:pt>
                <c:pt idx="3">
                  <c:v>Signed up to receive newsletters at my email or home address</c:v>
                </c:pt>
                <c:pt idx="4">
                  <c:v>Signed up to receive customized email or newsletters</c:v>
                </c:pt>
                <c:pt idx="5">
                  <c:v>Submitted a contest entry with my phone number or address</c:v>
                </c:pt>
                <c:pt idx="6">
                  <c:v>Followed/liked my store through an online social network</c:v>
                </c:pt>
                <c:pt idx="7">
                  <c:v>Location-specific advertising and deals</c:v>
                </c:pt>
                <c:pt idx="8">
                  <c:v>Provided my phone number for text messages</c:v>
                </c:pt>
                <c:pt idx="9">
                  <c:v>Maintained a health profile with an in-store dietitian or nutritionist</c:v>
                </c:pt>
                <c:pt idx="10">
                  <c:v>None of the above</c:v>
                </c:pt>
              </c:strCache>
            </c:strRef>
          </c:cat>
          <c:val>
            <c:numRef>
              <c:f>Sheet1!$C$2:$C$12</c:f>
              <c:numCache>
                <c:formatCode>0%</c:formatCode>
                <c:ptCount val="11"/>
                <c:pt idx="0">
                  <c:v>0.46943014733472599</c:v>
                </c:pt>
                <c:pt idx="1">
                  <c:v>0.50900000000000001</c:v>
                </c:pt>
                <c:pt idx="2">
                  <c:v>0.16604039958171801</c:v>
                </c:pt>
                <c:pt idx="3">
                  <c:v>0.14735306931936701</c:v>
                </c:pt>
                <c:pt idx="4">
                  <c:v>0.159558382259955</c:v>
                </c:pt>
                <c:pt idx="5">
                  <c:v>0.10841739680382199</c:v>
                </c:pt>
                <c:pt idx="6">
                  <c:v>0.141753056679018</c:v>
                </c:pt>
                <c:pt idx="7">
                  <c:v>5.4063984596499103E-2</c:v>
                </c:pt>
                <c:pt idx="8">
                  <c:v>0.115297994006543</c:v>
                </c:pt>
                <c:pt idx="9">
                  <c:v>8.07910785718821E-2</c:v>
                </c:pt>
                <c:pt idx="10">
                  <c:v>0.20015112234674301</c:v>
                </c:pt>
              </c:numCache>
            </c:numRef>
          </c:val>
          <c:extLst xmlns:c16r2="http://schemas.microsoft.com/office/drawing/2015/06/chart">
            <c:ext xmlns:c16="http://schemas.microsoft.com/office/drawing/2014/chart" uri="{C3380CC4-5D6E-409C-BE32-E72D297353CC}">
              <c16:uniqueId val="{00000001-8D72-4151-9244-24CE39C89B95}"/>
            </c:ext>
          </c:extLst>
        </c:ser>
        <c:dLbls>
          <c:showLegendKey val="0"/>
          <c:showVal val="0"/>
          <c:showCatName val="0"/>
          <c:showSerName val="0"/>
          <c:showPercent val="0"/>
          <c:showBubbleSize val="0"/>
        </c:dLbls>
        <c:gapWidth val="50"/>
        <c:axId val="42350080"/>
        <c:axId val="42351616"/>
        <c:extLst xmlns:c16r2="http://schemas.microsoft.com/office/drawing/2015/06/chart"/>
      </c:barChart>
      <c:catAx>
        <c:axId val="42350080"/>
        <c:scaling>
          <c:orientation val="maxMin"/>
        </c:scaling>
        <c:delete val="0"/>
        <c:axPos val="l"/>
        <c:numFmt formatCode="General" sourceLinked="1"/>
        <c:majorTickMark val="none"/>
        <c:minorTickMark val="none"/>
        <c:tickLblPos val="nextTo"/>
        <c:spPr>
          <a:noFill/>
          <a:ln w="9525" cap="flat" cmpd="sng" algn="ctr">
            <a:solidFill>
              <a:srgbClr val="4A4A4A"/>
            </a:solidFill>
            <a:round/>
          </a:ln>
          <a:effectLst/>
        </c:spPr>
        <c:txPr>
          <a:bodyPr rot="-60000000" spcFirstLastPara="1" vertOverflow="ellipsis" vert="horz" wrap="square" anchor="ctr" anchorCtr="1"/>
          <a:lstStyle/>
          <a:p>
            <a:pPr>
              <a:defRPr sz="1100" b="0" i="0" u="none" strike="noStrike" kern="1200" baseline="0">
                <a:solidFill>
                  <a:srgbClr val="4A4A4A"/>
                </a:solidFill>
                <a:latin typeface="+mn-lt"/>
                <a:ea typeface="+mn-ea"/>
                <a:cs typeface="+mn-cs"/>
              </a:defRPr>
            </a:pPr>
            <a:endParaRPr lang="en-US"/>
          </a:p>
        </c:txPr>
        <c:crossAx val="42351616"/>
        <c:crosses val="autoZero"/>
        <c:auto val="1"/>
        <c:lblAlgn val="ctr"/>
        <c:lblOffset val="100"/>
        <c:noMultiLvlLbl val="0"/>
      </c:catAx>
      <c:valAx>
        <c:axId val="42351616"/>
        <c:scaling>
          <c:orientation val="minMax"/>
        </c:scaling>
        <c:delete val="1"/>
        <c:axPos val="t"/>
        <c:numFmt formatCode="0%" sourceLinked="1"/>
        <c:majorTickMark val="none"/>
        <c:minorTickMark val="none"/>
        <c:tickLblPos val="nextTo"/>
        <c:crossAx val="42350080"/>
        <c:crosses val="autoZero"/>
        <c:crossBetween val="between"/>
      </c:valAx>
      <c:spPr>
        <a:noFill/>
        <a:ln w="25400">
          <a:noFill/>
        </a:ln>
        <a:effectLst/>
      </c:spPr>
    </c:plotArea>
    <c:legend>
      <c:legendPos val="r"/>
      <c:layout>
        <c:manualLayout>
          <c:xMode val="edge"/>
          <c:yMode val="edge"/>
          <c:x val="0.83148018372703414"/>
          <c:y val="0.73568559046183291"/>
          <c:w val="0.12162012836630701"/>
          <c:h val="0.103077630275851"/>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4A4A4A"/>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shoppers</c:v>
                </c:pt>
              </c:strCache>
            </c:strRef>
          </c:tx>
          <c:spPr>
            <a:ln>
              <a:noFill/>
            </a:ln>
          </c:spPr>
          <c:dPt>
            <c:idx val="0"/>
            <c:bubble3D val="0"/>
            <c:spPr>
              <a:solidFill>
                <a:srgbClr val="294A93"/>
              </a:solidFill>
              <a:ln w="19050">
                <a:noFill/>
              </a:ln>
              <a:effectLst/>
            </c:spPr>
            <c:extLst xmlns:c16r2="http://schemas.microsoft.com/office/drawing/2015/06/chart">
              <c:ext xmlns:c16="http://schemas.microsoft.com/office/drawing/2014/chart" uri="{C3380CC4-5D6E-409C-BE32-E72D297353CC}">
                <c16:uniqueId val="{00000001-7ACD-467B-AB93-F216A2175FAD}"/>
              </c:ext>
            </c:extLst>
          </c:dPt>
          <c:dPt>
            <c:idx val="1"/>
            <c:bubble3D val="0"/>
            <c:spPr>
              <a:solidFill>
                <a:schemeClr val="tx2">
                  <a:lumMod val="40000"/>
                  <a:lumOff val="60000"/>
                </a:schemeClr>
              </a:solidFill>
              <a:ln w="19050">
                <a:noFill/>
              </a:ln>
              <a:effectLst/>
            </c:spPr>
            <c:extLst xmlns:c16r2="http://schemas.microsoft.com/office/drawing/2015/06/chart">
              <c:ext xmlns:c16="http://schemas.microsoft.com/office/drawing/2014/chart" uri="{C3380CC4-5D6E-409C-BE32-E72D297353CC}">
                <c16:uniqueId val="{00000003-7ACD-467B-AB93-F216A2175FAD}"/>
              </c:ext>
            </c:extLst>
          </c:dPt>
          <c:dPt>
            <c:idx val="2"/>
            <c:bubble3D val="0"/>
            <c:spPr>
              <a:solidFill>
                <a:srgbClr val="EE7700"/>
              </a:solidFill>
              <a:ln w="19050">
                <a:noFill/>
              </a:ln>
              <a:effectLst/>
            </c:spPr>
            <c:extLst xmlns:c16r2="http://schemas.microsoft.com/office/drawing/2015/06/chart">
              <c:ext xmlns:c16="http://schemas.microsoft.com/office/drawing/2014/chart" uri="{C3380CC4-5D6E-409C-BE32-E72D297353CC}">
                <c16:uniqueId val="{00000005-7ACD-467B-AB93-F216A2175FAD}"/>
              </c:ext>
            </c:extLst>
          </c:dPt>
          <c:dPt>
            <c:idx val="3"/>
            <c:bubble3D val="0"/>
            <c:spPr>
              <a:solidFill>
                <a:schemeClr val="accent3">
                  <a:lumMod val="75000"/>
                </a:schemeClr>
              </a:solidFill>
              <a:ln w="19050">
                <a:noFill/>
              </a:ln>
              <a:effectLst/>
            </c:spPr>
            <c:extLst xmlns:c16r2="http://schemas.microsoft.com/office/drawing/2015/06/chart">
              <c:ext xmlns:c16="http://schemas.microsoft.com/office/drawing/2014/chart" uri="{C3380CC4-5D6E-409C-BE32-E72D297353CC}">
                <c16:uniqueId val="{00000007-7ACD-467B-AB93-F216A2175FAD}"/>
              </c:ext>
            </c:extLst>
          </c:dPt>
          <c:cat>
            <c:strRef>
              <c:f>Sheet1!$A$2:$A$5</c:f>
              <c:strCache>
                <c:ptCount val="4"/>
                <c:pt idx="0">
                  <c:v>Primary</c:v>
                </c:pt>
                <c:pt idx="1">
                  <c:v>Secondary</c:v>
                </c:pt>
                <c:pt idx="2">
                  <c:v>Shared</c:v>
                </c:pt>
                <c:pt idx="3">
                  <c:v>Self</c:v>
                </c:pt>
              </c:strCache>
            </c:strRef>
          </c:cat>
          <c:val>
            <c:numRef>
              <c:f>Sheet1!$B$2:$B$5</c:f>
              <c:numCache>
                <c:formatCode>0%</c:formatCode>
                <c:ptCount val="4"/>
                <c:pt idx="0">
                  <c:v>0.44</c:v>
                </c:pt>
                <c:pt idx="1">
                  <c:v>7.0000000000000007E-2</c:v>
                </c:pt>
                <c:pt idx="2">
                  <c:v>0.23</c:v>
                </c:pt>
                <c:pt idx="3">
                  <c:v>0.27</c:v>
                </c:pt>
              </c:numCache>
            </c:numRef>
          </c:val>
          <c:extLst xmlns:c16r2="http://schemas.microsoft.com/office/drawing/2015/06/chart">
            <c:ext xmlns:c16="http://schemas.microsoft.com/office/drawing/2014/chart" uri="{C3380CC4-5D6E-409C-BE32-E72D297353CC}">
              <c16:uniqueId val="{00000008-7ACD-467B-AB93-F216A2175FAD}"/>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shoppers</c:v>
                </c:pt>
              </c:strCache>
            </c:strRef>
          </c:tx>
          <c:spPr>
            <a:ln>
              <a:noFill/>
            </a:ln>
          </c:spPr>
          <c:dPt>
            <c:idx val="0"/>
            <c:bubble3D val="0"/>
            <c:spPr>
              <a:solidFill>
                <a:srgbClr val="294A93"/>
              </a:solidFill>
              <a:ln w="19050">
                <a:noFill/>
              </a:ln>
              <a:effectLst/>
            </c:spPr>
            <c:extLst xmlns:c16r2="http://schemas.microsoft.com/office/drawing/2015/06/chart">
              <c:ext xmlns:c16="http://schemas.microsoft.com/office/drawing/2014/chart" uri="{C3380CC4-5D6E-409C-BE32-E72D297353CC}">
                <c16:uniqueId val="{00000001-521D-497B-9CDD-FBA49CDD6709}"/>
              </c:ext>
            </c:extLst>
          </c:dPt>
          <c:dPt>
            <c:idx val="1"/>
            <c:bubble3D val="0"/>
            <c:spPr>
              <a:solidFill>
                <a:schemeClr val="tx2">
                  <a:lumMod val="40000"/>
                  <a:lumOff val="60000"/>
                </a:schemeClr>
              </a:solidFill>
              <a:ln w="19050">
                <a:noFill/>
              </a:ln>
              <a:effectLst/>
            </c:spPr>
            <c:extLst xmlns:c16r2="http://schemas.microsoft.com/office/drawing/2015/06/chart">
              <c:ext xmlns:c16="http://schemas.microsoft.com/office/drawing/2014/chart" uri="{C3380CC4-5D6E-409C-BE32-E72D297353CC}">
                <c16:uniqueId val="{00000003-521D-497B-9CDD-FBA49CDD6709}"/>
              </c:ext>
            </c:extLst>
          </c:dPt>
          <c:dPt>
            <c:idx val="2"/>
            <c:bubble3D val="0"/>
            <c:spPr>
              <a:solidFill>
                <a:srgbClr val="EE7700"/>
              </a:solidFill>
              <a:ln w="19050">
                <a:noFill/>
              </a:ln>
              <a:effectLst/>
            </c:spPr>
            <c:extLst xmlns:c16r2="http://schemas.microsoft.com/office/drawing/2015/06/chart">
              <c:ext xmlns:c16="http://schemas.microsoft.com/office/drawing/2014/chart" uri="{C3380CC4-5D6E-409C-BE32-E72D297353CC}">
                <c16:uniqueId val="{00000005-521D-497B-9CDD-FBA49CDD6709}"/>
              </c:ext>
            </c:extLst>
          </c:dPt>
          <c:dPt>
            <c:idx val="3"/>
            <c:bubble3D val="0"/>
            <c:spPr>
              <a:solidFill>
                <a:schemeClr val="accent3">
                  <a:lumMod val="75000"/>
                </a:schemeClr>
              </a:solidFill>
              <a:ln w="19050">
                <a:noFill/>
              </a:ln>
              <a:effectLst/>
            </c:spPr>
            <c:extLst xmlns:c16r2="http://schemas.microsoft.com/office/drawing/2015/06/chart">
              <c:ext xmlns:c16="http://schemas.microsoft.com/office/drawing/2014/chart" uri="{C3380CC4-5D6E-409C-BE32-E72D297353CC}">
                <c16:uniqueId val="{00000007-521D-497B-9CDD-FBA49CDD6709}"/>
              </c:ext>
            </c:extLst>
          </c:dPt>
          <c:cat>
            <c:strRef>
              <c:f>Sheet1!$A$2:$A$5</c:f>
              <c:strCache>
                <c:ptCount val="4"/>
                <c:pt idx="0">
                  <c:v>Primary</c:v>
                </c:pt>
                <c:pt idx="1">
                  <c:v>Secondary</c:v>
                </c:pt>
                <c:pt idx="2">
                  <c:v>Shared</c:v>
                </c:pt>
                <c:pt idx="3">
                  <c:v>Self</c:v>
                </c:pt>
              </c:strCache>
            </c:strRef>
          </c:cat>
          <c:val>
            <c:numRef>
              <c:f>Sheet1!$B$2:$B$5</c:f>
              <c:numCache>
                <c:formatCode>0%</c:formatCode>
                <c:ptCount val="4"/>
                <c:pt idx="0">
                  <c:v>0.44</c:v>
                </c:pt>
                <c:pt idx="1">
                  <c:v>7.0000000000000007E-2</c:v>
                </c:pt>
                <c:pt idx="2">
                  <c:v>0.23</c:v>
                </c:pt>
                <c:pt idx="3">
                  <c:v>0.27</c:v>
                </c:pt>
              </c:numCache>
            </c:numRef>
          </c:val>
          <c:extLst xmlns:c16r2="http://schemas.microsoft.com/office/drawing/2015/06/chart">
            <c:ext xmlns:c16="http://schemas.microsoft.com/office/drawing/2014/chart" uri="{C3380CC4-5D6E-409C-BE32-E72D297353CC}">
              <c16:uniqueId val="{00000008-521D-497B-9CDD-FBA49CDD6709}"/>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shoppers</c:v>
                </c:pt>
              </c:strCache>
            </c:strRef>
          </c:tx>
          <c:spPr>
            <a:ln>
              <a:noFill/>
            </a:ln>
          </c:spPr>
          <c:dPt>
            <c:idx val="0"/>
            <c:bubble3D val="0"/>
            <c:spPr>
              <a:solidFill>
                <a:srgbClr val="294A93"/>
              </a:solidFill>
              <a:ln w="19050">
                <a:noFill/>
              </a:ln>
              <a:effectLst/>
            </c:spPr>
            <c:extLst xmlns:c16r2="http://schemas.microsoft.com/office/drawing/2015/06/chart">
              <c:ext xmlns:c16="http://schemas.microsoft.com/office/drawing/2014/chart" uri="{C3380CC4-5D6E-409C-BE32-E72D297353CC}">
                <c16:uniqueId val="{00000001-44E6-457A-B72D-122F83D45C14}"/>
              </c:ext>
            </c:extLst>
          </c:dPt>
          <c:dPt>
            <c:idx val="1"/>
            <c:bubble3D val="0"/>
            <c:spPr>
              <a:solidFill>
                <a:schemeClr val="tx2">
                  <a:lumMod val="40000"/>
                  <a:lumOff val="60000"/>
                </a:schemeClr>
              </a:solidFill>
              <a:ln w="19050">
                <a:noFill/>
              </a:ln>
              <a:effectLst/>
            </c:spPr>
            <c:extLst xmlns:c16r2="http://schemas.microsoft.com/office/drawing/2015/06/chart">
              <c:ext xmlns:c16="http://schemas.microsoft.com/office/drawing/2014/chart" uri="{C3380CC4-5D6E-409C-BE32-E72D297353CC}">
                <c16:uniqueId val="{00000003-44E6-457A-B72D-122F83D45C14}"/>
              </c:ext>
            </c:extLst>
          </c:dPt>
          <c:dPt>
            <c:idx val="2"/>
            <c:bubble3D val="0"/>
            <c:spPr>
              <a:solidFill>
                <a:srgbClr val="EE7700"/>
              </a:solidFill>
              <a:ln w="19050">
                <a:noFill/>
              </a:ln>
              <a:effectLst/>
            </c:spPr>
            <c:extLst xmlns:c16r2="http://schemas.microsoft.com/office/drawing/2015/06/chart">
              <c:ext xmlns:c16="http://schemas.microsoft.com/office/drawing/2014/chart" uri="{C3380CC4-5D6E-409C-BE32-E72D297353CC}">
                <c16:uniqueId val="{00000005-44E6-457A-B72D-122F83D45C14}"/>
              </c:ext>
            </c:extLst>
          </c:dPt>
          <c:dPt>
            <c:idx val="3"/>
            <c:bubble3D val="0"/>
            <c:spPr>
              <a:solidFill>
                <a:schemeClr val="accent3">
                  <a:lumMod val="75000"/>
                </a:schemeClr>
              </a:solidFill>
              <a:ln w="19050">
                <a:noFill/>
              </a:ln>
              <a:effectLst/>
            </c:spPr>
            <c:extLst xmlns:c16r2="http://schemas.microsoft.com/office/drawing/2015/06/chart">
              <c:ext xmlns:c16="http://schemas.microsoft.com/office/drawing/2014/chart" uri="{C3380CC4-5D6E-409C-BE32-E72D297353CC}">
                <c16:uniqueId val="{00000007-44E6-457A-B72D-122F83D45C14}"/>
              </c:ext>
            </c:extLst>
          </c:dPt>
          <c:cat>
            <c:strRef>
              <c:f>Sheet1!$A$2:$A$5</c:f>
              <c:strCache>
                <c:ptCount val="4"/>
                <c:pt idx="0">
                  <c:v>Primary</c:v>
                </c:pt>
                <c:pt idx="1">
                  <c:v>Secondary</c:v>
                </c:pt>
                <c:pt idx="2">
                  <c:v>Shared</c:v>
                </c:pt>
                <c:pt idx="3">
                  <c:v>Self</c:v>
                </c:pt>
              </c:strCache>
            </c:strRef>
          </c:cat>
          <c:val>
            <c:numRef>
              <c:f>Sheet1!$B$2:$B$5</c:f>
              <c:numCache>
                <c:formatCode>0%</c:formatCode>
                <c:ptCount val="4"/>
                <c:pt idx="0">
                  <c:v>0.44</c:v>
                </c:pt>
                <c:pt idx="1">
                  <c:v>7.0000000000000007E-2</c:v>
                </c:pt>
                <c:pt idx="2">
                  <c:v>0.23</c:v>
                </c:pt>
                <c:pt idx="3">
                  <c:v>0.27</c:v>
                </c:pt>
              </c:numCache>
            </c:numRef>
          </c:val>
          <c:extLst xmlns:c16r2="http://schemas.microsoft.com/office/drawing/2015/06/chart">
            <c:ext xmlns:c16="http://schemas.microsoft.com/office/drawing/2014/chart" uri="{C3380CC4-5D6E-409C-BE32-E72D297353CC}">
              <c16:uniqueId val="{00000008-44E6-457A-B72D-122F83D45C14}"/>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7973906174349599E-2"/>
          <c:y val="0.133018635170604"/>
          <c:w val="0.83673654855642998"/>
          <c:h val="0.56095589449920202"/>
        </c:manualLayout>
      </c:layout>
      <c:lineChart>
        <c:grouping val="standard"/>
        <c:varyColors val="0"/>
        <c:ser>
          <c:idx val="0"/>
          <c:order val="0"/>
          <c:tx>
            <c:strRef>
              <c:f>Sheet1!$B$1</c:f>
              <c:strCache>
                <c:ptCount val="1"/>
                <c:pt idx="0">
                  <c:v>Average weekly shopping trips by primary shopper</c:v>
                </c:pt>
              </c:strCache>
            </c:strRef>
          </c:tx>
          <c:spPr>
            <a:ln>
              <a:solidFill>
                <a:srgbClr val="005DA2"/>
              </a:solidFill>
            </a:ln>
          </c:spPr>
          <c:marker>
            <c:symbol val="none"/>
          </c:marker>
          <c:dPt>
            <c:idx val="12"/>
            <c:bubble3D val="0"/>
            <c:spPr>
              <a:ln>
                <a:solidFill>
                  <a:srgbClr val="005DA2"/>
                </a:solidFill>
              </a:ln>
            </c:spPr>
            <c:extLst xmlns:c16r2="http://schemas.microsoft.com/office/drawing/2015/06/chart">
              <c:ext xmlns:c16="http://schemas.microsoft.com/office/drawing/2014/chart" uri="{C3380CC4-5D6E-409C-BE32-E72D297353CC}">
                <c16:uniqueId val="{00000000-9DE9-4867-B4B4-AB73BA81EC07}"/>
              </c:ext>
            </c:extLst>
          </c:dPt>
          <c:dPt>
            <c:idx val="13"/>
            <c:marker>
              <c:symbol val="circle"/>
              <c:size val="11"/>
              <c:spPr>
                <a:solidFill>
                  <a:srgbClr val="005DA2"/>
                </a:solidFill>
                <a:ln>
                  <a:noFill/>
                </a:ln>
              </c:spPr>
            </c:marker>
            <c:bubble3D val="0"/>
            <c:extLst xmlns:c16r2="http://schemas.microsoft.com/office/drawing/2015/06/chart">
              <c:ext xmlns:c16="http://schemas.microsoft.com/office/drawing/2014/chart" uri="{C3380CC4-5D6E-409C-BE32-E72D297353CC}">
                <c16:uniqueId val="{00000001-9DE9-4867-B4B4-AB73BA81EC07}"/>
              </c:ext>
            </c:extLst>
          </c:dPt>
          <c:dLbls>
            <c:dLbl>
              <c:idx val="12"/>
              <c:layout>
                <c:manualLayout>
                  <c:x val="-2.6787698015008885E-2"/>
                  <c:y val="-4.075825999691214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9DE9-4867-B4B4-AB73BA81EC07}"/>
                </c:ext>
              </c:extLst>
            </c:dLbl>
            <c:dLbl>
              <c:idx val="1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9DE9-4867-B4B4-AB73BA81EC07}"/>
                </c:ext>
              </c:extLst>
            </c:dLbl>
            <c:spPr>
              <a:noFill/>
              <a:ln>
                <a:noFill/>
              </a:ln>
              <a:effectLst/>
            </c:spPr>
            <c:txPr>
              <a:bodyPr wrap="square" lIns="38100" tIns="19050" rIns="38100" bIns="19050" anchor="ctr">
                <a:spAutoFit/>
              </a:bodyPr>
              <a:lstStyle/>
              <a:p>
                <a:pPr>
                  <a:defRPr sz="1400" b="1">
                    <a:solidFill>
                      <a:srgbClr val="005DA2"/>
                    </a:solidFill>
                    <a:latin typeface="Calibri" panose="020F0502020204030204" pitchFamily="34" charset="0"/>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Sheet1!$A$2:$A$15</c:f>
              <c:numCache>
                <c:formatCode>General</c:formatCode>
                <c:ptCount val="14"/>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numCache>
            </c:numRef>
          </c:cat>
          <c:val>
            <c:numRef>
              <c:f>Sheet1!$B$2:$B$15</c:f>
              <c:numCache>
                <c:formatCode>0.0</c:formatCode>
                <c:ptCount val="14"/>
                <c:pt idx="0">
                  <c:v>2.2000000000000002</c:v>
                </c:pt>
                <c:pt idx="1">
                  <c:v>2.1</c:v>
                </c:pt>
                <c:pt idx="2">
                  <c:v>1.9</c:v>
                </c:pt>
                <c:pt idx="3">
                  <c:v>1.9</c:v>
                </c:pt>
                <c:pt idx="4">
                  <c:v>2</c:v>
                </c:pt>
                <c:pt idx="5">
                  <c:v>2.1</c:v>
                </c:pt>
                <c:pt idx="6">
                  <c:v>1.7</c:v>
                </c:pt>
                <c:pt idx="7">
                  <c:v>2.2000000000000002</c:v>
                </c:pt>
                <c:pt idx="8">
                  <c:v>1.7</c:v>
                </c:pt>
                <c:pt idx="9">
                  <c:v>1.6</c:v>
                </c:pt>
                <c:pt idx="10">
                  <c:v>1.5</c:v>
                </c:pt>
                <c:pt idx="11">
                  <c:v>1.62</c:v>
                </c:pt>
                <c:pt idx="12">
                  <c:v>1.5324073970625001</c:v>
                </c:pt>
                <c:pt idx="13">
                  <c:v>1.6</c:v>
                </c:pt>
              </c:numCache>
            </c:numRef>
          </c:val>
          <c:smooth val="1"/>
          <c:extLst xmlns:c16r2="http://schemas.microsoft.com/office/drawing/2015/06/chart">
            <c:ext xmlns:c16="http://schemas.microsoft.com/office/drawing/2014/chart" uri="{C3380CC4-5D6E-409C-BE32-E72D297353CC}">
              <c16:uniqueId val="{00000002-9DE9-4867-B4B4-AB73BA81EC07}"/>
            </c:ext>
          </c:extLst>
        </c:ser>
        <c:dLbls>
          <c:showLegendKey val="0"/>
          <c:showVal val="0"/>
          <c:showCatName val="0"/>
          <c:showSerName val="0"/>
          <c:showPercent val="0"/>
          <c:showBubbleSize val="0"/>
        </c:dLbls>
        <c:marker val="1"/>
        <c:smooth val="0"/>
        <c:axId val="37069568"/>
        <c:axId val="37071104"/>
      </c:lineChart>
      <c:catAx>
        <c:axId val="37069568"/>
        <c:scaling>
          <c:orientation val="minMax"/>
        </c:scaling>
        <c:delete val="0"/>
        <c:axPos val="b"/>
        <c:numFmt formatCode="General" sourceLinked="1"/>
        <c:majorTickMark val="cross"/>
        <c:minorTickMark val="none"/>
        <c:tickLblPos val="nextTo"/>
        <c:spPr>
          <a:ln>
            <a:solidFill>
              <a:schemeClr val="bg1">
                <a:lumMod val="65000"/>
              </a:schemeClr>
            </a:solidFill>
          </a:ln>
        </c:spPr>
        <c:txPr>
          <a:bodyPr/>
          <a:lstStyle/>
          <a:p>
            <a:pPr>
              <a:defRPr sz="1400" b="1">
                <a:solidFill>
                  <a:srgbClr val="4A4A4A"/>
                </a:solidFill>
                <a:latin typeface="Calibri" panose="020F0502020204030204" pitchFamily="34" charset="0"/>
              </a:defRPr>
            </a:pPr>
            <a:endParaRPr lang="en-US"/>
          </a:p>
        </c:txPr>
        <c:crossAx val="37071104"/>
        <c:crosses val="autoZero"/>
        <c:auto val="1"/>
        <c:lblAlgn val="ctr"/>
        <c:lblOffset val="100"/>
        <c:noMultiLvlLbl val="0"/>
      </c:catAx>
      <c:valAx>
        <c:axId val="37071104"/>
        <c:scaling>
          <c:orientation val="minMax"/>
          <c:max val="3"/>
          <c:min val="0"/>
        </c:scaling>
        <c:delete val="1"/>
        <c:axPos val="l"/>
        <c:numFmt formatCode="0.0" sourceLinked="1"/>
        <c:majorTickMark val="out"/>
        <c:minorTickMark val="none"/>
        <c:tickLblPos val="nextTo"/>
        <c:crossAx val="37069568"/>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sz="1200"/>
            </a:pPr>
            <a:r>
              <a:rPr lang="en-US" sz="1200" dirty="0"/>
              <a:t>Average weekly shopping trips to grocery store</a:t>
            </a:r>
          </a:p>
        </c:rich>
      </c:tx>
      <c:layout>
        <c:manualLayout>
          <c:xMode val="edge"/>
          <c:yMode val="edge"/>
          <c:x val="0.19165374520492631"/>
          <c:y val="7.0040869891263596E-2"/>
        </c:manualLayout>
      </c:layout>
      <c:overlay val="0"/>
    </c:title>
    <c:autoTitleDeleted val="0"/>
    <c:plotArea>
      <c:layout>
        <c:manualLayout>
          <c:layoutTarget val="inner"/>
          <c:xMode val="edge"/>
          <c:yMode val="edge"/>
          <c:x val="1.797390617434956E-2"/>
          <c:y val="0.13301863517060367"/>
          <c:w val="0.87840328331600059"/>
          <c:h val="0.56095589449920169"/>
        </c:manualLayout>
      </c:layout>
      <c:lineChart>
        <c:grouping val="standard"/>
        <c:varyColors val="0"/>
        <c:dLbls>
          <c:showLegendKey val="0"/>
          <c:showVal val="0"/>
          <c:showCatName val="0"/>
          <c:showSerName val="0"/>
          <c:showPercent val="0"/>
          <c:showBubbleSize val="0"/>
        </c:dLbls>
        <c:marker val="1"/>
        <c:smooth val="0"/>
        <c:axId val="36789248"/>
        <c:axId val="36811520"/>
      </c:lineChart>
      <c:catAx>
        <c:axId val="36789248"/>
        <c:scaling>
          <c:orientation val="minMax"/>
        </c:scaling>
        <c:delete val="0"/>
        <c:axPos val="b"/>
        <c:numFmt formatCode="General" sourceLinked="1"/>
        <c:majorTickMark val="out"/>
        <c:minorTickMark val="none"/>
        <c:tickLblPos val="nextTo"/>
        <c:txPr>
          <a:bodyPr/>
          <a:lstStyle/>
          <a:p>
            <a:pPr>
              <a:defRPr sz="1000" b="0"/>
            </a:pPr>
            <a:endParaRPr lang="en-US"/>
          </a:p>
        </c:txPr>
        <c:crossAx val="36811520"/>
        <c:crosses val="autoZero"/>
        <c:auto val="1"/>
        <c:lblAlgn val="ctr"/>
        <c:lblOffset val="100"/>
        <c:noMultiLvlLbl val="0"/>
      </c:catAx>
      <c:valAx>
        <c:axId val="36811520"/>
        <c:scaling>
          <c:orientation val="minMax"/>
          <c:max val="3"/>
          <c:min val="1"/>
        </c:scaling>
        <c:delete val="1"/>
        <c:axPos val="l"/>
        <c:numFmt formatCode="0.0" sourceLinked="1"/>
        <c:majorTickMark val="out"/>
        <c:minorTickMark val="none"/>
        <c:tickLblPos val="nextTo"/>
        <c:crossAx val="3678924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867924528301886E-2"/>
          <c:y val="9.1626960091527002E-2"/>
          <c:w val="0.90594649135839156"/>
          <c:h val="0.66113484289261504"/>
        </c:manualLayout>
      </c:layout>
      <c:lineChart>
        <c:grouping val="standard"/>
        <c:varyColors val="0"/>
        <c:ser>
          <c:idx val="0"/>
          <c:order val="0"/>
          <c:tx>
            <c:strRef>
              <c:f>Sheet1!$B$1</c:f>
              <c:strCache>
                <c:ptCount val="1"/>
                <c:pt idx="0">
                  <c:v>Weekly spending on "grocery-type" items (FMI estimate of prior calendar year)</c:v>
                </c:pt>
              </c:strCache>
            </c:strRef>
          </c:tx>
          <c:spPr>
            <a:ln w="28575" cap="rnd">
              <a:solidFill>
                <a:schemeClr val="accent6">
                  <a:lumMod val="75000"/>
                </a:schemeClr>
              </a:solidFill>
              <a:round/>
            </a:ln>
            <a:effectLst/>
          </c:spPr>
          <c:marker>
            <c:symbol val="none"/>
          </c:marker>
          <c:dPt>
            <c:idx val="10"/>
            <c:marker>
              <c:symbol val="circle"/>
              <c:size val="9"/>
              <c:spPr>
                <a:noFill/>
                <a:ln w="9525">
                  <a:noFill/>
                  <a:tailEnd type="oval" w="sm" len="med"/>
                </a:ln>
              </c:spPr>
            </c:marker>
            <c:bubble3D val="0"/>
            <c:spPr>
              <a:ln w="28575" cap="rnd">
                <a:solidFill>
                  <a:schemeClr val="accent6">
                    <a:lumMod val="75000"/>
                  </a:schemeClr>
                </a:solidFill>
                <a:round/>
                <a:tailEnd w="med" len="sm"/>
              </a:ln>
              <a:effectLst/>
            </c:spPr>
            <c:extLst xmlns:c16r2="http://schemas.microsoft.com/office/drawing/2015/06/chart">
              <c:ext xmlns:c16="http://schemas.microsoft.com/office/drawing/2014/chart" uri="{C3380CC4-5D6E-409C-BE32-E72D297353CC}">
                <c16:uniqueId val="{00000001-F9FD-4F84-9663-8C9D23B99CC8}"/>
              </c:ext>
            </c:extLst>
          </c:dPt>
          <c:dPt>
            <c:idx val="11"/>
            <c:marker>
              <c:symbol val="circle"/>
              <c:size val="11"/>
              <c:spPr>
                <a:solidFill>
                  <a:schemeClr val="accent6">
                    <a:lumMod val="75000"/>
                  </a:schemeClr>
                </a:solidFill>
                <a:ln>
                  <a:solidFill>
                    <a:schemeClr val="accent6">
                      <a:lumMod val="75000"/>
                    </a:schemeClr>
                  </a:solidFill>
                </a:ln>
              </c:spPr>
            </c:marker>
            <c:bubble3D val="0"/>
            <c:spPr>
              <a:ln w="28575" cap="rnd">
                <a:solidFill>
                  <a:schemeClr val="accent6">
                    <a:lumMod val="75000"/>
                  </a:schemeClr>
                </a:solidFill>
                <a:round/>
                <a:tailEnd type="none" w="med" len="lg"/>
              </a:ln>
              <a:effectLst/>
            </c:spPr>
            <c:extLst xmlns:c16r2="http://schemas.microsoft.com/office/drawing/2015/06/chart">
              <c:ext xmlns:c16="http://schemas.microsoft.com/office/drawing/2014/chart" uri="{C3380CC4-5D6E-409C-BE32-E72D297353CC}">
                <c16:uniqueId val="{00000003-F9FD-4F84-9663-8C9D23B99CC8}"/>
              </c:ext>
            </c:extLst>
          </c:dPt>
          <c:dLbls>
            <c:dLbl>
              <c:idx val="1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F9FD-4F84-9663-8C9D23B99CC8}"/>
                </c:ext>
              </c:extLst>
            </c:dLbl>
            <c:spPr>
              <a:noFill/>
              <a:ln>
                <a:noFill/>
              </a:ln>
              <a:effectLst/>
            </c:spPr>
            <c:txPr>
              <a:bodyPr wrap="square" lIns="38100" tIns="19050" rIns="38100" bIns="19050" anchor="ctr">
                <a:spAutoFit/>
              </a:bodyPr>
              <a:lstStyle/>
              <a:p>
                <a:pPr>
                  <a:defRPr sz="1400" b="1">
                    <a:solidFill>
                      <a:schemeClr val="accent6">
                        <a:lumMod val="75000"/>
                      </a:schemeClr>
                    </a:solidFill>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numRef>
              <c:f>Sheet1!$A$2:$A$14</c:f>
              <c:numCache>
                <c:formatCode>General</c:formatCode>
                <c:ptCount val="12"/>
                <c:pt idx="0">
                  <c:v>2007</c:v>
                </c:pt>
                <c:pt idx="1">
                  <c:v>2008</c:v>
                </c:pt>
                <c:pt idx="2">
                  <c:v>2009</c:v>
                </c:pt>
                <c:pt idx="3">
                  <c:v>2010</c:v>
                </c:pt>
                <c:pt idx="4">
                  <c:v>2011</c:v>
                </c:pt>
                <c:pt idx="5">
                  <c:v>2012</c:v>
                </c:pt>
                <c:pt idx="6">
                  <c:v>2013</c:v>
                </c:pt>
                <c:pt idx="7">
                  <c:v>2014</c:v>
                </c:pt>
                <c:pt idx="8">
                  <c:v>2015</c:v>
                </c:pt>
                <c:pt idx="9">
                  <c:v>2016</c:v>
                </c:pt>
                <c:pt idx="10">
                  <c:v>2017</c:v>
                </c:pt>
                <c:pt idx="11">
                  <c:v>2018</c:v>
                </c:pt>
              </c:numCache>
            </c:numRef>
          </c:cat>
          <c:val>
            <c:numRef>
              <c:f>Sheet1!$B$2:$B$14</c:f>
              <c:numCache>
                <c:formatCode>"$"#,##0</c:formatCode>
                <c:ptCount val="12"/>
                <c:pt idx="0">
                  <c:v>93.2</c:v>
                </c:pt>
                <c:pt idx="1">
                  <c:v>97.8</c:v>
                </c:pt>
                <c:pt idx="2">
                  <c:v>98.4</c:v>
                </c:pt>
                <c:pt idx="3">
                  <c:v>99.9</c:v>
                </c:pt>
                <c:pt idx="4">
                  <c:v>97.3</c:v>
                </c:pt>
                <c:pt idx="5">
                  <c:v>104.9</c:v>
                </c:pt>
                <c:pt idx="6">
                  <c:v>105.5</c:v>
                </c:pt>
                <c:pt idx="7">
                  <c:v>102.9</c:v>
                </c:pt>
                <c:pt idx="8">
                  <c:v>100.8</c:v>
                </c:pt>
                <c:pt idx="9">
                  <c:v>107.3</c:v>
                </c:pt>
                <c:pt idx="10">
                  <c:v>109.67546081499999</c:v>
                </c:pt>
                <c:pt idx="11">
                  <c:v>109</c:v>
                </c:pt>
              </c:numCache>
            </c:numRef>
          </c:val>
          <c:smooth val="1"/>
          <c:extLst xmlns:c16r2="http://schemas.microsoft.com/office/drawing/2015/06/chart">
            <c:ext xmlns:c16="http://schemas.microsoft.com/office/drawing/2014/chart" uri="{C3380CC4-5D6E-409C-BE32-E72D297353CC}">
              <c16:uniqueId val="{00000004-F9FD-4F84-9663-8C9D23B99CC8}"/>
            </c:ext>
          </c:extLst>
        </c:ser>
        <c:ser>
          <c:idx val="1"/>
          <c:order val="1"/>
          <c:tx>
            <c:strRef>
              <c:f>Sheet1!$C$1</c:f>
              <c:strCache>
                <c:ptCount val="1"/>
                <c:pt idx="0">
                  <c:v>Weekly spending on key grocery categories (U.S. Bureau of Labor Statistics estimate) of calendar year shown</c:v>
                </c:pt>
              </c:strCache>
            </c:strRef>
          </c:tx>
          <c:spPr>
            <a:ln w="28575" cap="rnd">
              <a:solidFill>
                <a:srgbClr val="C00000"/>
              </a:solidFill>
              <a:round/>
            </a:ln>
            <a:effectLst/>
          </c:spPr>
          <c:marker>
            <c:symbol val="none"/>
          </c:marker>
          <c:dPt>
            <c:idx val="9"/>
            <c:bubble3D val="0"/>
            <c:extLst xmlns:c16r2="http://schemas.microsoft.com/office/drawing/2015/06/chart">
              <c:ext xmlns:c16="http://schemas.microsoft.com/office/drawing/2014/chart" uri="{C3380CC4-5D6E-409C-BE32-E72D297353CC}">
                <c16:uniqueId val="{00000005-F9FD-4F84-9663-8C9D23B99CC8}"/>
              </c:ext>
            </c:extLst>
          </c:dPt>
          <c:dPt>
            <c:idx val="10"/>
            <c:bubble3D val="0"/>
            <c:extLst xmlns:c16r2="http://schemas.microsoft.com/office/drawing/2015/06/chart">
              <c:ext xmlns:c16="http://schemas.microsoft.com/office/drawing/2014/chart" uri="{C3380CC4-5D6E-409C-BE32-E72D297353CC}">
                <c16:uniqueId val="{00000006-F9FD-4F84-9663-8C9D23B99CC8}"/>
              </c:ext>
            </c:extLst>
          </c:dPt>
          <c:dPt>
            <c:idx val="11"/>
            <c:bubble3D val="0"/>
            <c:spPr>
              <a:ln w="28575" cap="rnd">
                <a:noFill/>
                <a:round/>
              </a:ln>
              <a:effectLst/>
            </c:spPr>
            <c:extLst xmlns:c16r2="http://schemas.microsoft.com/office/drawing/2015/06/chart">
              <c:ext xmlns:c16="http://schemas.microsoft.com/office/drawing/2014/chart" uri="{C3380CC4-5D6E-409C-BE32-E72D297353CC}">
                <c16:uniqueId val="{00000008-F9FD-4F84-9663-8C9D23B99CC8}"/>
              </c:ext>
            </c:extLst>
          </c:dPt>
          <c:dLbls>
            <c:dLbl>
              <c:idx val="1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F9FD-4F84-9663-8C9D23B99CC8}"/>
                </c:ext>
              </c:extLst>
            </c:dLbl>
            <c:spPr>
              <a:noFill/>
              <a:ln>
                <a:noFill/>
              </a:ln>
              <a:effectLst/>
            </c:spPr>
            <c:txPr>
              <a:bodyPr wrap="square" lIns="38100" tIns="19050" rIns="38100" bIns="19050" anchor="ctr">
                <a:spAutoFit/>
              </a:bodyPr>
              <a:lstStyle/>
              <a:p>
                <a:pPr>
                  <a:defRPr sz="1400" b="1">
                    <a:solidFill>
                      <a:srgbClr val="C00000"/>
                    </a:solidFill>
                  </a:defRPr>
                </a:pPr>
                <a:endParaRPr lang="en-US"/>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numRef>
              <c:f>Sheet1!$A$2:$A$14</c:f>
              <c:numCache>
                <c:formatCode>General</c:formatCode>
                <c:ptCount val="12"/>
                <c:pt idx="0">
                  <c:v>2007</c:v>
                </c:pt>
                <c:pt idx="1">
                  <c:v>2008</c:v>
                </c:pt>
                <c:pt idx="2">
                  <c:v>2009</c:v>
                </c:pt>
                <c:pt idx="3">
                  <c:v>2010</c:v>
                </c:pt>
                <c:pt idx="4">
                  <c:v>2011</c:v>
                </c:pt>
                <c:pt idx="5">
                  <c:v>2012</c:v>
                </c:pt>
                <c:pt idx="6">
                  <c:v>2013</c:v>
                </c:pt>
                <c:pt idx="7">
                  <c:v>2014</c:v>
                </c:pt>
                <c:pt idx="8">
                  <c:v>2015</c:v>
                </c:pt>
                <c:pt idx="9">
                  <c:v>2016</c:v>
                </c:pt>
                <c:pt idx="10">
                  <c:v>2017</c:v>
                </c:pt>
                <c:pt idx="11">
                  <c:v>2018</c:v>
                </c:pt>
              </c:numCache>
            </c:numRef>
          </c:cat>
          <c:val>
            <c:numRef>
              <c:f>Sheet1!$C$2:$C$14</c:f>
              <c:numCache>
                <c:formatCode>"$"#,##0</c:formatCode>
                <c:ptCount val="12"/>
                <c:pt idx="0">
                  <c:v>86.21</c:v>
                </c:pt>
                <c:pt idx="1">
                  <c:v>87.31</c:v>
                </c:pt>
                <c:pt idx="2">
                  <c:v>93.42</c:v>
                </c:pt>
                <c:pt idx="3">
                  <c:v>93.56</c:v>
                </c:pt>
                <c:pt idx="4">
                  <c:v>90.1</c:v>
                </c:pt>
                <c:pt idx="5">
                  <c:v>95.33</c:v>
                </c:pt>
                <c:pt idx="6">
                  <c:v>96.6</c:v>
                </c:pt>
                <c:pt idx="7">
                  <c:v>97.87</c:v>
                </c:pt>
                <c:pt idx="8">
                  <c:v>98.42</c:v>
                </c:pt>
                <c:pt idx="9">
                  <c:v>100.42307692307692</c:v>
                </c:pt>
                <c:pt idx="10">
                  <c:v>104</c:v>
                </c:pt>
                <c:pt idx="11" formatCode="&quot;$&quot;#,##0_);[Red]\(&quot;$&quot;#,##0\)">
                  <c:v>105</c:v>
                </c:pt>
              </c:numCache>
            </c:numRef>
          </c:val>
          <c:smooth val="1"/>
          <c:extLst xmlns:c16r2="http://schemas.microsoft.com/office/drawing/2015/06/chart">
            <c:ext xmlns:c16="http://schemas.microsoft.com/office/drawing/2014/chart" uri="{C3380CC4-5D6E-409C-BE32-E72D297353CC}">
              <c16:uniqueId val="{00000009-F9FD-4F84-9663-8C9D23B99CC8}"/>
            </c:ext>
          </c:extLst>
        </c:ser>
        <c:ser>
          <c:idx val="2"/>
          <c:order val="2"/>
          <c:tx>
            <c:strRef>
              <c:f>Sheet1!$D$1</c:f>
              <c:strCache>
                <c:ptCount val="1"/>
                <c:pt idx="0">
                  <c:v>Column1</c:v>
                </c:pt>
              </c:strCache>
            </c:strRef>
          </c:tx>
          <c:dLbls>
            <c:spPr>
              <a:noFill/>
              <a:ln>
                <a:noFill/>
              </a:ln>
              <a:effectLst/>
            </c:sp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numRef>
              <c:f>Sheet1!$A$2:$A$14</c:f>
              <c:numCache>
                <c:formatCode>General</c:formatCode>
                <c:ptCount val="12"/>
                <c:pt idx="0">
                  <c:v>2007</c:v>
                </c:pt>
                <c:pt idx="1">
                  <c:v>2008</c:v>
                </c:pt>
                <c:pt idx="2">
                  <c:v>2009</c:v>
                </c:pt>
                <c:pt idx="3">
                  <c:v>2010</c:v>
                </c:pt>
                <c:pt idx="4">
                  <c:v>2011</c:v>
                </c:pt>
                <c:pt idx="5">
                  <c:v>2012</c:v>
                </c:pt>
                <c:pt idx="6">
                  <c:v>2013</c:v>
                </c:pt>
                <c:pt idx="7">
                  <c:v>2014</c:v>
                </c:pt>
                <c:pt idx="8">
                  <c:v>2015</c:v>
                </c:pt>
                <c:pt idx="9">
                  <c:v>2016</c:v>
                </c:pt>
                <c:pt idx="10">
                  <c:v>2017</c:v>
                </c:pt>
                <c:pt idx="11">
                  <c:v>2018</c:v>
                </c:pt>
              </c:numCache>
            </c:numRef>
          </c:cat>
          <c:val>
            <c:numRef>
              <c:f>Sheet1!$D$2:$D$14</c:f>
            </c:numRef>
          </c:val>
          <c:smooth val="0"/>
          <c:extLst xmlns:c16r2="http://schemas.microsoft.com/office/drawing/2015/06/chart">
            <c:ext xmlns:c16="http://schemas.microsoft.com/office/drawing/2014/chart" uri="{C3380CC4-5D6E-409C-BE32-E72D297353CC}">
              <c16:uniqueId val="{0000000A-F9FD-4F84-9663-8C9D23B99CC8}"/>
            </c:ext>
          </c:extLst>
        </c:ser>
        <c:dLbls>
          <c:dLblPos val="t"/>
          <c:showLegendKey val="0"/>
          <c:showVal val="1"/>
          <c:showCatName val="0"/>
          <c:showSerName val="0"/>
          <c:showPercent val="0"/>
          <c:showBubbleSize val="0"/>
        </c:dLbls>
        <c:marker val="1"/>
        <c:smooth val="0"/>
        <c:axId val="36990976"/>
        <c:axId val="36992512"/>
        <c:extLst xmlns:c16r2="http://schemas.microsoft.com/office/drawing/2015/06/chart">
          <c:ext xmlns:c15="http://schemas.microsoft.com/office/drawing/2012/chart" uri="{02D57815-91ED-43cb-92C2-25804820EDAC}">
            <c15:filteredLineSeries>
              <c15:ser>
                <c:idx val="3"/>
                <c:order val="3"/>
                <c:tx>
                  <c:strRef>
                    <c:extLst>
                      <c:ext uri="{02D57815-91ED-43cb-92C2-25804820EDAC}">
                        <c15:formulaRef>
                          <c15:sqref>Sheet1!$E$1</c15:sqref>
                        </c15:formulaRef>
                      </c:ext>
                    </c:extLst>
                    <c:strCache>
                      <c:ptCount val="1"/>
                      <c:pt idx="0">
                        <c:v>Column2</c:v>
                      </c:pt>
                    </c:strCache>
                  </c:strRef>
                </c:tx>
                <c:marker>
                  <c:symbol val="none"/>
                </c:marker>
                <c:dLbls>
                  <c:spPr>
                    <a:noFill/>
                    <a:ln>
                      <a:noFill/>
                    </a:ln>
                    <a:effectLst/>
                  </c:spPr>
                  <c:dLblPos val="t"/>
                  <c:showLegendKey val="0"/>
                  <c:showVal val="1"/>
                  <c:showCatName val="0"/>
                  <c:showSerName val="0"/>
                  <c:showPercent val="0"/>
                  <c:showBubbleSize val="0"/>
                  <c:showLeaderLines val="0"/>
                  <c:extLst>
                    <c:ext uri="{CE6537A1-D6FC-4f65-9D91-7224C49458BB}">
                      <c15:showLeaderLines val="1"/>
                    </c:ext>
                  </c:extLst>
                </c:dLbls>
                <c:cat>
                  <c:numRef>
                    <c:extLst>
                      <c:ext uri="{02D57815-91ED-43cb-92C2-25804820EDAC}">
                        <c15:formulaRef>
                          <c15:sqref>Sheet1!$A$2:$A$14</c15:sqref>
                        </c15:formulaRef>
                      </c:ext>
                    </c:extLst>
                    <c:numCache>
                      <c:formatCode>General</c:formatCode>
                      <c:ptCount val="12"/>
                      <c:pt idx="0">
                        <c:v>2007</c:v>
                      </c:pt>
                      <c:pt idx="1">
                        <c:v>2008</c:v>
                      </c:pt>
                      <c:pt idx="2">
                        <c:v>2009</c:v>
                      </c:pt>
                      <c:pt idx="3">
                        <c:v>2010</c:v>
                      </c:pt>
                      <c:pt idx="4">
                        <c:v>2011</c:v>
                      </c:pt>
                      <c:pt idx="5">
                        <c:v>2012</c:v>
                      </c:pt>
                      <c:pt idx="6">
                        <c:v>2013</c:v>
                      </c:pt>
                      <c:pt idx="7">
                        <c:v>2014</c:v>
                      </c:pt>
                      <c:pt idx="8">
                        <c:v>2015</c:v>
                      </c:pt>
                      <c:pt idx="9">
                        <c:v>2016</c:v>
                      </c:pt>
                      <c:pt idx="10">
                        <c:v>2017</c:v>
                      </c:pt>
                      <c:pt idx="11">
                        <c:v>2018</c:v>
                      </c:pt>
                    </c:numCache>
                  </c:numRef>
                </c:cat>
                <c:val>
                  <c:numRef>
                    <c:extLst>
                      <c:ext uri="{02D57815-91ED-43cb-92C2-25804820EDAC}">
                        <c15:formulaRef>
                          <c15:sqref>Sheet1!$E$2:$E$14</c15:sqref>
                        </c15:formulaRef>
                      </c:ext>
                    </c:extLst>
                    <c:numCache>
                      <c:formatCode>General</c:formatCode>
                      <c:ptCount val="12"/>
                      <c:pt idx="11">
                        <c:v>0</c:v>
                      </c:pt>
                    </c:numCache>
                  </c:numRef>
                </c:val>
                <c:smooth val="0"/>
                <c:extLst>
                  <c:ext xmlns:c16="http://schemas.microsoft.com/office/drawing/2014/chart" uri="{C3380CC4-5D6E-409C-BE32-E72D297353CC}">
                    <c16:uniqueId val="{0000000B-F9FD-4F84-9663-8C9D23B99CC8}"/>
                  </c:ext>
                </c:extLst>
              </c15:ser>
            </c15:filteredLineSeries>
          </c:ext>
        </c:extLst>
      </c:lineChart>
      <c:catAx>
        <c:axId val="36990976"/>
        <c:scaling>
          <c:orientation val="minMax"/>
        </c:scaling>
        <c:delete val="0"/>
        <c:axPos val="b"/>
        <c:numFmt formatCode="General" sourceLinked="1"/>
        <c:majorTickMark val="cross"/>
        <c:minorTickMark val="none"/>
        <c:tickLblPos val="nextTo"/>
        <c:spPr>
          <a:noFill/>
          <a:ln w="9525" cap="flat" cmpd="sng" algn="ctr">
            <a:solidFill>
              <a:schemeClr val="bg1">
                <a:lumMod val="75000"/>
              </a:schemeClr>
            </a:solidFill>
            <a:round/>
          </a:ln>
          <a:effectLst/>
        </c:spPr>
        <c:txPr>
          <a:bodyPr rot="-60000000" vert="horz"/>
          <a:lstStyle/>
          <a:p>
            <a:pPr>
              <a:defRPr sz="1400" b="1">
                <a:solidFill>
                  <a:srgbClr val="4A4A4A"/>
                </a:solidFill>
              </a:defRPr>
            </a:pPr>
            <a:endParaRPr lang="en-US"/>
          </a:p>
        </c:txPr>
        <c:crossAx val="36992512"/>
        <c:crossesAt val="0"/>
        <c:auto val="1"/>
        <c:lblAlgn val="ctr"/>
        <c:lblOffset val="1"/>
        <c:noMultiLvlLbl val="0"/>
      </c:catAx>
      <c:valAx>
        <c:axId val="36992512"/>
        <c:scaling>
          <c:orientation val="minMax"/>
        </c:scaling>
        <c:delete val="1"/>
        <c:axPos val="l"/>
        <c:numFmt formatCode="_(&quot;$&quot;* #,##0_);_(&quot;$&quot;* \(#,##0\);_(&quot;$&quot;* &quot;-&quot;_);_(@_)" sourceLinked="0"/>
        <c:majorTickMark val="none"/>
        <c:minorTickMark val="none"/>
        <c:tickLblPos val="nextTo"/>
        <c:crossAx val="36990976"/>
        <c:crosses val="autoZero"/>
        <c:crossBetween val="between"/>
      </c:valAx>
      <c:spPr>
        <a:noFill/>
        <a:ln>
          <a:noFill/>
        </a:ln>
        <a:effectLst/>
      </c:spPr>
    </c:plotArea>
    <c:legend>
      <c:legendPos val="b"/>
      <c:layout>
        <c:manualLayout>
          <c:xMode val="edge"/>
          <c:yMode val="edge"/>
          <c:x val="7.594021358392003E-2"/>
          <c:y val="0.43380610236220474"/>
          <c:w val="0.87484472570099114"/>
          <c:h val="0.25004297900262468"/>
        </c:manualLayout>
      </c:layout>
      <c:overlay val="0"/>
      <c:spPr>
        <a:noFill/>
        <a:ln>
          <a:noFill/>
        </a:ln>
        <a:effectLst/>
      </c:spPr>
      <c:txPr>
        <a:bodyPr rot="0" vert="horz"/>
        <a:lstStyle/>
        <a:p>
          <a:pPr>
            <a:defRPr sz="1400">
              <a:solidFill>
                <a:schemeClr val="tx1">
                  <a:lumMod val="85000"/>
                  <a:lumOff val="15000"/>
                </a:schemeClr>
              </a:solidFill>
            </a:defRPr>
          </a:pPr>
          <a:endParaRPr lang="en-US"/>
        </a:p>
      </c:txPr>
    </c:legend>
    <c:plotVisOnly val="1"/>
    <c:dispBlanksAs val="zero"/>
    <c:showDLblsOverMax val="0"/>
  </c:chart>
  <c:spPr>
    <a:noFill/>
    <a:ln w="9525" cap="flat" cmpd="sng" algn="ctr">
      <a:noFill/>
      <a:round/>
    </a:ln>
    <a:effectLst/>
  </c:spPr>
  <c:txPr>
    <a:bodyPr/>
    <a:lstStyle/>
    <a:p>
      <a:pPr>
        <a:defRPr>
          <a:latin typeface="Calibri" panose="020F0502020204030204"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01485185859437E-3"/>
          <c:y val="7.3721288037321198E-2"/>
          <c:w val="0.98293501885740697"/>
          <c:h val="0.6324832642130841"/>
        </c:manualLayout>
      </c:layout>
      <c:barChart>
        <c:barDir val="col"/>
        <c:grouping val="clustered"/>
        <c:varyColors val="0"/>
        <c:ser>
          <c:idx val="0"/>
          <c:order val="0"/>
          <c:tx>
            <c:strRef>
              <c:f>Sheet1!$B$1</c:f>
              <c:strCache>
                <c:ptCount val="1"/>
                <c:pt idx="0">
                  <c:v>2005</c:v>
                </c:pt>
              </c:strCache>
            </c:strRef>
          </c:tx>
          <c:spPr>
            <a:solidFill>
              <a:schemeClr val="accent5"/>
            </a:solidFill>
          </c:spPr>
          <c:invertIfNegative val="0"/>
          <c:dLbls>
            <c:dLbl>
              <c:idx val="1"/>
              <c:layout>
                <c:manualLayout>
                  <c:x val="-1.4364747868135699E-3"/>
                  <c:y val="5.9523809523809503E-3"/>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546C-474F-ABA1-DBDE8253BF7B}"/>
                </c:ext>
              </c:extLst>
            </c:dLbl>
            <c:dLbl>
              <c:idx val="3"/>
              <c:layout>
                <c:manualLayout>
                  <c:x val="2.09867819628689E-3"/>
                  <c:y val="2.5131470240480399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546C-474F-ABA1-DBDE8253BF7B}"/>
                </c:ext>
              </c:extLst>
            </c:dLbl>
            <c:dLbl>
              <c:idx val="4"/>
              <c:layout>
                <c:manualLayout>
                  <c:x val="-6.2960345888607499E-3"/>
                  <c:y val="1.2565735120240199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546C-474F-ABA1-DBDE8253BF7B}"/>
                </c:ext>
              </c:extLst>
            </c:dLbl>
            <c:dLbl>
              <c:idx val="5"/>
              <c:layout>
                <c:manualLayout>
                  <c:x val="0"/>
                  <c:y val="2.5131470240480399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546C-474F-ABA1-DBDE8253BF7B}"/>
                </c:ext>
              </c:extLst>
            </c:dLbl>
            <c:dLbl>
              <c:idx val="8"/>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546C-474F-ABA1-DBDE8253BF7B}"/>
                </c:ext>
              </c:extLst>
            </c:dLbl>
            <c:spPr>
              <a:noFill/>
              <a:ln>
                <a:noFill/>
              </a:ln>
              <a:effectLst/>
            </c:spPr>
            <c:txPr>
              <a:bodyPr wrap="square" lIns="38100" tIns="19050" rIns="38100" bIns="19050" anchor="ctr">
                <a:spAutoFit/>
              </a:bodyPr>
              <a:lstStyle/>
              <a:p>
                <a:pPr>
                  <a:defRPr sz="1100" b="0">
                    <a:solidFill>
                      <a:schemeClr val="tx1">
                        <a:lumMod val="95000"/>
                        <a:lumOff val="5000"/>
                      </a:schemeClr>
                    </a:solidFill>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Sheet1!$A$2:$A$9</c:f>
              <c:strCache>
                <c:ptCount val="8"/>
                <c:pt idx="0">
                  <c:v>Supermarket</c:v>
                </c:pt>
                <c:pt idx="1">
                  <c:v>Supercenter</c:v>
                </c:pt>
                <c:pt idx="2">
                  <c:v>Warehouse</c:v>
                </c:pt>
                <c:pt idx="3">
                  <c:v>Discount</c:v>
                </c:pt>
                <c:pt idx="4">
                  <c:v>Limited Assortment</c:v>
                </c:pt>
                <c:pt idx="5">
                  <c:v>Organic/
specialty</c:v>
                </c:pt>
                <c:pt idx="6">
                  <c:v>Other 
Channels *</c:v>
                </c:pt>
                <c:pt idx="7">
                  <c:v>No Primary 
Store **</c:v>
                </c:pt>
              </c:strCache>
            </c:strRef>
          </c:cat>
          <c:val>
            <c:numRef>
              <c:f>Sheet1!$B$2:$B$9</c:f>
              <c:numCache>
                <c:formatCode>0%</c:formatCode>
                <c:ptCount val="8"/>
                <c:pt idx="0">
                  <c:v>0.67</c:v>
                </c:pt>
                <c:pt idx="1">
                  <c:v>0.22</c:v>
                </c:pt>
                <c:pt idx="2">
                  <c:v>7.0000000000000007E-2</c:v>
                </c:pt>
                <c:pt idx="3">
                  <c:v>0.02</c:v>
                </c:pt>
                <c:pt idx="4">
                  <c:v>0.01</c:v>
                </c:pt>
                <c:pt idx="5">
                  <c:v>0.01</c:v>
                </c:pt>
              </c:numCache>
            </c:numRef>
          </c:val>
          <c:extLst xmlns:c16r2="http://schemas.microsoft.com/office/drawing/2015/06/chart">
            <c:ext xmlns:c16="http://schemas.microsoft.com/office/drawing/2014/chart" uri="{C3380CC4-5D6E-409C-BE32-E72D297353CC}">
              <c16:uniqueId val="{00000005-546C-474F-ABA1-DBDE8253BF7B}"/>
            </c:ext>
          </c:extLst>
        </c:ser>
        <c:ser>
          <c:idx val="1"/>
          <c:order val="1"/>
          <c:tx>
            <c:strRef>
              <c:f>Sheet1!$C$1</c:f>
              <c:strCache>
                <c:ptCount val="1"/>
                <c:pt idx="0">
                  <c:v>2010</c:v>
                </c:pt>
              </c:strCache>
            </c:strRef>
          </c:tx>
          <c:spPr>
            <a:solidFill>
              <a:schemeClr val="accent4"/>
            </a:solidFill>
          </c:spPr>
          <c:invertIfNegative val="0"/>
          <c:dLbls>
            <c:dLbl>
              <c:idx val="0"/>
              <c:layout>
                <c:manualLayout>
                  <c:x val="7.7325143384854673E-3"/>
                  <c:y val="-2.0667926768699708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4.6428214960171403E-2"/>
                      <c:h val="8.9526905019862796E-2"/>
                    </c:manualLayout>
                  </c15:layout>
                </c:ext>
                <c:ext xmlns:c16="http://schemas.microsoft.com/office/drawing/2014/chart" uri="{C3380CC4-5D6E-409C-BE32-E72D297353CC}">
                  <c16:uniqueId val="{00000006-546C-474F-ABA1-DBDE8253BF7B}"/>
                </c:ext>
              </c:extLst>
            </c:dLbl>
            <c:dLbl>
              <c:idx val="2"/>
              <c:layout>
                <c:manualLayout>
                  <c:x val="3.0864197530864196E-3"/>
                  <c:y val="1.4104728762764676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546C-474F-ABA1-DBDE8253BF7B}"/>
                </c:ext>
              </c:extLst>
            </c:dLbl>
            <c:dLbl>
              <c:idx val="3"/>
              <c:layout>
                <c:manualLayout>
                  <c:x val="2.0986781962868198E-3"/>
                  <c:y val="-1.2565735120240199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546C-474F-ABA1-DBDE8253BF7B}"/>
                </c:ext>
              </c:extLst>
            </c:dLbl>
            <c:dLbl>
              <c:idx val="6"/>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546C-474F-ABA1-DBDE8253BF7B}"/>
                </c:ext>
              </c:extLst>
            </c:dLbl>
            <c:dLbl>
              <c:idx val="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546C-474F-ABA1-DBDE8253BF7B}"/>
                </c:ext>
              </c:extLst>
            </c:dLbl>
            <c:spPr>
              <a:noFill/>
              <a:ln>
                <a:noFill/>
              </a:ln>
              <a:effectLst/>
            </c:spPr>
            <c:txPr>
              <a:bodyPr wrap="square" lIns="38100" tIns="19050" rIns="38100" bIns="19050" anchor="ctr">
                <a:spAutoFit/>
              </a:bodyPr>
              <a:lstStyle/>
              <a:p>
                <a:pPr>
                  <a:defRPr sz="1100">
                    <a:solidFill>
                      <a:schemeClr val="tx1">
                        <a:lumMod val="95000"/>
                        <a:lumOff val="5000"/>
                      </a:schemeClr>
                    </a:solidFill>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Sheet1!$A$2:$A$9</c:f>
              <c:strCache>
                <c:ptCount val="8"/>
                <c:pt idx="0">
                  <c:v>Supermarket</c:v>
                </c:pt>
                <c:pt idx="1">
                  <c:v>Supercenter</c:v>
                </c:pt>
                <c:pt idx="2">
                  <c:v>Warehouse</c:v>
                </c:pt>
                <c:pt idx="3">
                  <c:v>Discount</c:v>
                </c:pt>
                <c:pt idx="4">
                  <c:v>Limited Assortment</c:v>
                </c:pt>
                <c:pt idx="5">
                  <c:v>Organic/
specialty</c:v>
                </c:pt>
                <c:pt idx="6">
                  <c:v>Other 
Channels *</c:v>
                </c:pt>
                <c:pt idx="7">
                  <c:v>No Primary 
Store **</c:v>
                </c:pt>
              </c:strCache>
            </c:strRef>
          </c:cat>
          <c:val>
            <c:numRef>
              <c:f>Sheet1!$C$2:$C$9</c:f>
              <c:numCache>
                <c:formatCode>0%</c:formatCode>
                <c:ptCount val="8"/>
                <c:pt idx="0">
                  <c:v>0.56000000000000005</c:v>
                </c:pt>
                <c:pt idx="1">
                  <c:v>0.27</c:v>
                </c:pt>
                <c:pt idx="2">
                  <c:v>0.06</c:v>
                </c:pt>
                <c:pt idx="3">
                  <c:v>0.02</c:v>
                </c:pt>
                <c:pt idx="4">
                  <c:v>7.0000000000000007E-2</c:v>
                </c:pt>
                <c:pt idx="5">
                  <c:v>0.02</c:v>
                </c:pt>
                <c:pt idx="7">
                  <c:v>0</c:v>
                </c:pt>
              </c:numCache>
            </c:numRef>
          </c:val>
          <c:extLst xmlns:c16r2="http://schemas.microsoft.com/office/drawing/2015/06/chart">
            <c:ext xmlns:c16="http://schemas.microsoft.com/office/drawing/2014/chart" uri="{C3380CC4-5D6E-409C-BE32-E72D297353CC}">
              <c16:uniqueId val="{0000000B-546C-474F-ABA1-DBDE8253BF7B}"/>
            </c:ext>
          </c:extLst>
        </c:ser>
        <c:ser>
          <c:idx val="2"/>
          <c:order val="2"/>
          <c:tx>
            <c:strRef>
              <c:f>Sheet1!$D$1</c:f>
              <c:strCache>
                <c:ptCount val="1"/>
                <c:pt idx="0">
                  <c:v>2014</c:v>
                </c:pt>
              </c:strCache>
            </c:strRef>
          </c:tx>
          <c:spPr>
            <a:solidFill>
              <a:srgbClr val="FFC000"/>
            </a:solidFill>
          </c:spPr>
          <c:invertIfNegative val="0"/>
          <c:dLbls>
            <c:dLbl>
              <c:idx val="1"/>
              <c:layout>
                <c:manualLayout>
                  <c:x val="2.8729495736271398E-3"/>
                  <c:y val="1.7857142857142801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546C-474F-ABA1-DBDE8253BF7B}"/>
                </c:ext>
              </c:extLst>
            </c:dLbl>
            <c:spPr>
              <a:noFill/>
              <a:ln>
                <a:noFill/>
              </a:ln>
              <a:effectLst/>
            </c:sp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Sheet1!$A$2:$A$9</c:f>
              <c:strCache>
                <c:ptCount val="8"/>
                <c:pt idx="0">
                  <c:v>Supermarket</c:v>
                </c:pt>
                <c:pt idx="1">
                  <c:v>Supercenter</c:v>
                </c:pt>
                <c:pt idx="2">
                  <c:v>Warehouse</c:v>
                </c:pt>
                <c:pt idx="3">
                  <c:v>Discount</c:v>
                </c:pt>
                <c:pt idx="4">
                  <c:v>Limited Assortment</c:v>
                </c:pt>
                <c:pt idx="5">
                  <c:v>Organic/
specialty</c:v>
                </c:pt>
                <c:pt idx="6">
                  <c:v>Other 
Channels *</c:v>
                </c:pt>
                <c:pt idx="7">
                  <c:v>No Primary 
Store **</c:v>
                </c:pt>
              </c:strCache>
            </c:strRef>
          </c:cat>
          <c:val>
            <c:numRef>
              <c:f>Sheet1!$D$2:$D$9</c:f>
            </c:numRef>
          </c:val>
          <c:extLst xmlns:c16r2="http://schemas.microsoft.com/office/drawing/2015/06/chart">
            <c:ext xmlns:c16="http://schemas.microsoft.com/office/drawing/2014/chart" uri="{C3380CC4-5D6E-409C-BE32-E72D297353CC}">
              <c16:uniqueId val="{0000000D-546C-474F-ABA1-DBDE8253BF7B}"/>
            </c:ext>
          </c:extLst>
        </c:ser>
        <c:ser>
          <c:idx val="3"/>
          <c:order val="3"/>
          <c:tx>
            <c:strRef>
              <c:f>Sheet1!$E$1</c:f>
              <c:strCache>
                <c:ptCount val="1"/>
                <c:pt idx="0">
                  <c:v>2015</c:v>
                </c:pt>
              </c:strCache>
            </c:strRef>
          </c:tx>
          <c:spPr>
            <a:solidFill>
              <a:schemeClr val="accent3"/>
            </a:solidFill>
          </c:spPr>
          <c:invertIfNegative val="0"/>
          <c:dLbls>
            <c:dLbl>
              <c:idx val="0"/>
              <c:layout>
                <c:manualLayout>
                  <c:x val="4.4163750364537699E-3"/>
                  <c:y val="-1.3537464774296536E-2"/>
                </c:manualLayout>
              </c:layout>
              <c:spPr>
                <a:noFill/>
                <a:ln>
                  <a:noFill/>
                </a:ln>
                <a:effectLst/>
              </c:spPr>
              <c:txPr>
                <a:bodyPr wrap="square" lIns="38100" tIns="19050" rIns="38100" bIns="19050" anchor="ctr">
                  <a:noAutofit/>
                </a:bodyPr>
                <a:lstStyle/>
                <a:p>
                  <a:pPr>
                    <a:defRPr sz="1100">
                      <a:solidFill>
                        <a:schemeClr val="tx1">
                          <a:lumMod val="95000"/>
                          <a:lumOff val="5000"/>
                        </a:schemeClr>
                      </a:solidFill>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4.2454918829590745E-2"/>
                      <c:h val="8.5187186212513824E-2"/>
                    </c:manualLayout>
                  </c15:layout>
                </c:ext>
                <c:ext xmlns:c16="http://schemas.microsoft.com/office/drawing/2014/chart" uri="{C3380CC4-5D6E-409C-BE32-E72D297353CC}">
                  <c16:uniqueId val="{0000000E-546C-474F-ABA1-DBDE8253BF7B}"/>
                </c:ext>
              </c:extLst>
            </c:dLbl>
            <c:dLbl>
              <c:idx val="1"/>
              <c:layout>
                <c:manualLayout>
                  <c:x val="-1.5430276076601535E-3"/>
                  <c:y val="2.134913422049314E-2"/>
                </c:manualLayout>
              </c:layout>
              <c:spPr>
                <a:noFill/>
                <a:ln>
                  <a:noFill/>
                </a:ln>
                <a:effectLst/>
              </c:spPr>
              <c:txPr>
                <a:bodyPr anchor="b"/>
                <a:lstStyle/>
                <a:p>
                  <a:pPr>
                    <a:defRPr sz="1100">
                      <a:solidFill>
                        <a:schemeClr val="tx1">
                          <a:lumMod val="95000"/>
                          <a:lumOff val="5000"/>
                        </a:schemeClr>
                      </a:solidFill>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5.0011501417516702E-2"/>
                      <c:h val="9.9049654442284196E-2"/>
                    </c:manualLayout>
                  </c15:layout>
                </c:ext>
                <c:ext xmlns:c16="http://schemas.microsoft.com/office/drawing/2014/chart" uri="{C3380CC4-5D6E-409C-BE32-E72D297353CC}">
                  <c16:uniqueId val="{0000000F-546C-474F-ABA1-DBDE8253BF7B}"/>
                </c:ext>
              </c:extLst>
            </c:dLbl>
            <c:dLbl>
              <c:idx val="2"/>
              <c:layout>
                <c:manualLayout>
                  <c:x val="3.0864197530864196E-3"/>
                  <c:y val="-1.0385755867679473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E-546C-474F-ABA1-DBDE8253BF7B}"/>
                </c:ext>
              </c:extLst>
            </c:dLbl>
            <c:dLbl>
              <c:idx val="3"/>
              <c:layout>
                <c:manualLayout>
                  <c:x val="-7.6950644923436198E-17"/>
                  <c:y val="1.8848602680360298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546C-474F-ABA1-DBDE8253BF7B}"/>
                </c:ext>
              </c:extLst>
            </c:dLbl>
            <c:dLbl>
              <c:idx val="4"/>
              <c:layout>
                <c:manualLayout>
                  <c:x val="2.0986781962868198E-3"/>
                  <c:y val="2.5131470240480399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546C-474F-ABA1-DBDE8253BF7B}"/>
                </c:ext>
              </c:extLst>
            </c:dLbl>
            <c:dLbl>
              <c:idx val="5"/>
              <c:layout>
                <c:manualLayout>
                  <c:x val="-2.0986439195101745E-3"/>
                  <c:y val="-1.3590620217713793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546C-474F-ABA1-DBDE8253BF7B}"/>
                </c:ext>
              </c:extLst>
            </c:dLbl>
            <c:dLbl>
              <c:idx val="6"/>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546C-474F-ABA1-DBDE8253BF7B}"/>
                </c:ext>
              </c:extLst>
            </c:dLbl>
            <c:spPr>
              <a:noFill/>
              <a:ln>
                <a:noFill/>
              </a:ln>
              <a:effectLst/>
            </c:spPr>
            <c:txPr>
              <a:bodyPr wrap="square" lIns="38100" tIns="19050" rIns="38100" bIns="19050" anchor="ctr">
                <a:spAutoFit/>
              </a:bodyPr>
              <a:lstStyle/>
              <a:p>
                <a:pPr>
                  <a:defRPr sz="1100">
                    <a:solidFill>
                      <a:schemeClr val="tx1">
                        <a:lumMod val="95000"/>
                        <a:lumOff val="5000"/>
                      </a:schemeClr>
                    </a:solidFill>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Sheet1!$A$2:$A$9</c:f>
              <c:strCache>
                <c:ptCount val="8"/>
                <c:pt idx="0">
                  <c:v>Supermarket</c:v>
                </c:pt>
                <c:pt idx="1">
                  <c:v>Supercenter</c:v>
                </c:pt>
                <c:pt idx="2">
                  <c:v>Warehouse</c:v>
                </c:pt>
                <c:pt idx="3">
                  <c:v>Discount</c:v>
                </c:pt>
                <c:pt idx="4">
                  <c:v>Limited Assortment</c:v>
                </c:pt>
                <c:pt idx="5">
                  <c:v>Organic/
specialty</c:v>
                </c:pt>
                <c:pt idx="6">
                  <c:v>Other 
Channels *</c:v>
                </c:pt>
                <c:pt idx="7">
                  <c:v>No Primary 
Store **</c:v>
                </c:pt>
              </c:strCache>
            </c:strRef>
          </c:cat>
          <c:val>
            <c:numRef>
              <c:f>Sheet1!$E$2:$E$9</c:f>
              <c:numCache>
                <c:formatCode>0%</c:formatCode>
                <c:ptCount val="8"/>
                <c:pt idx="0">
                  <c:v>0.51791636875000002</c:v>
                </c:pt>
                <c:pt idx="1">
                  <c:v>0.23075475625000003</c:v>
                </c:pt>
                <c:pt idx="2">
                  <c:v>6.1297272916666673E-2</c:v>
                </c:pt>
                <c:pt idx="3">
                  <c:v>2.4525822916666665E-2</c:v>
                </c:pt>
                <c:pt idx="4">
                  <c:v>4.4457583333333335E-2</c:v>
                </c:pt>
                <c:pt idx="5">
                  <c:v>2.8078983333333335E-2</c:v>
                </c:pt>
                <c:pt idx="6">
                  <c:v>0</c:v>
                </c:pt>
                <c:pt idx="7">
                  <c:v>9.3985302083333347E-2</c:v>
                </c:pt>
              </c:numCache>
            </c:numRef>
          </c:val>
          <c:extLst xmlns:c16r2="http://schemas.microsoft.com/office/drawing/2015/06/chart">
            <c:ext xmlns:c16="http://schemas.microsoft.com/office/drawing/2014/chart" uri="{C3380CC4-5D6E-409C-BE32-E72D297353CC}">
              <c16:uniqueId val="{00000014-546C-474F-ABA1-DBDE8253BF7B}"/>
            </c:ext>
          </c:extLst>
        </c:ser>
        <c:ser>
          <c:idx val="4"/>
          <c:order val="4"/>
          <c:tx>
            <c:strRef>
              <c:f>Sheet1!$F$1</c:f>
              <c:strCache>
                <c:ptCount val="1"/>
                <c:pt idx="0">
                  <c:v>2016</c:v>
                </c:pt>
              </c:strCache>
            </c:strRef>
          </c:tx>
          <c:spPr>
            <a:solidFill>
              <a:srgbClr val="00B0F0"/>
            </a:solidFill>
          </c:spPr>
          <c:invertIfNegative val="0"/>
          <c:dLbls>
            <c:dLbl>
              <c:idx val="0"/>
              <c:layout>
                <c:manualLayout>
                  <c:x val="4.0904782735491328E-3"/>
                  <c:y val="1.0777743188879554E-2"/>
                </c:manualLayout>
              </c:layout>
              <c:spPr>
                <a:noFill/>
                <a:ln>
                  <a:noFill/>
                </a:ln>
                <a:effectLst/>
              </c:spPr>
              <c:txPr>
                <a:bodyPr/>
                <a:lstStyle/>
                <a:p>
                  <a:pPr>
                    <a:defRPr sz="1100">
                      <a:solidFill>
                        <a:schemeClr val="tx1">
                          <a:lumMod val="95000"/>
                          <a:lumOff val="5000"/>
                        </a:schemeClr>
                      </a:solidFill>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4.2454955770149502E-2"/>
                      <c:h val="0.101101424821897"/>
                    </c:manualLayout>
                  </c15:layout>
                </c:ext>
                <c:ext xmlns:c16="http://schemas.microsoft.com/office/drawing/2014/chart" uri="{C3380CC4-5D6E-409C-BE32-E72D297353CC}">
                  <c16:uniqueId val="{00000015-546C-474F-ABA1-DBDE8253BF7B}"/>
                </c:ext>
              </c:extLst>
            </c:dLbl>
            <c:dLbl>
              <c:idx val="1"/>
              <c:layout>
                <c:manualLayout>
                  <c:x val="-2.6335066866642398E-17"/>
                  <c:y val="-5.9523809523810102E-3"/>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546C-474F-ABA1-DBDE8253BF7B}"/>
                </c:ext>
              </c:extLst>
            </c:dLbl>
            <c:dLbl>
              <c:idx val="2"/>
              <c:layout>
                <c:manualLayout>
                  <c:x val="3.0864197530864196E-3"/>
                  <c:y val="2.3849620797244293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7-546C-474F-ABA1-DBDE8253BF7B}"/>
                </c:ext>
              </c:extLst>
            </c:dLbl>
            <c:dLbl>
              <c:idx val="3"/>
              <c:layout>
                <c:manualLayout>
                  <c:x val="-2.09867819628689E-3"/>
                  <c:y val="-1.8848602680360298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8-546C-474F-ABA1-DBDE8253BF7B}"/>
                </c:ext>
              </c:extLst>
            </c:dLbl>
            <c:dLbl>
              <c:idx val="5"/>
              <c:layout>
                <c:manualLayout>
                  <c:x val="-1.5432098765432098E-3"/>
                  <c:y val="6.9238372451196489E-3"/>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D-546C-474F-ABA1-DBDE8253BF7B}"/>
                </c:ext>
              </c:extLst>
            </c:dLbl>
            <c:dLbl>
              <c:idx val="6"/>
              <c:layout>
                <c:manualLayout>
                  <c:x val="-4.629629629629743E-3"/>
                  <c:y val="2.0771511735358947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9-546C-474F-ABA1-DBDE8253BF7B}"/>
                </c:ext>
              </c:extLst>
            </c:dLbl>
            <c:dLbl>
              <c:idx val="7"/>
              <c:layout>
                <c:manualLayout>
                  <c:x val="-1.1316741696017772E-16"/>
                  <c:y val="2.1028566007884452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A-546C-474F-ABA1-DBDE8253BF7B}"/>
                </c:ext>
              </c:extLst>
            </c:dLbl>
            <c:spPr>
              <a:noFill/>
              <a:ln>
                <a:noFill/>
              </a:ln>
              <a:effectLst/>
            </c:spPr>
            <c:txPr>
              <a:bodyPr wrap="square" lIns="38100" tIns="19050" rIns="38100" bIns="19050" anchor="ctr">
                <a:spAutoFit/>
              </a:bodyPr>
              <a:lstStyle/>
              <a:p>
                <a:pPr>
                  <a:defRPr sz="1100">
                    <a:solidFill>
                      <a:schemeClr val="tx1">
                        <a:lumMod val="95000"/>
                        <a:lumOff val="5000"/>
                      </a:schemeClr>
                    </a:solidFill>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Sheet1!$A$2:$A$9</c:f>
              <c:strCache>
                <c:ptCount val="8"/>
                <c:pt idx="0">
                  <c:v>Supermarket</c:v>
                </c:pt>
                <c:pt idx="1">
                  <c:v>Supercenter</c:v>
                </c:pt>
                <c:pt idx="2">
                  <c:v>Warehouse</c:v>
                </c:pt>
                <c:pt idx="3">
                  <c:v>Discount</c:v>
                </c:pt>
                <c:pt idx="4">
                  <c:v>Limited Assortment</c:v>
                </c:pt>
                <c:pt idx="5">
                  <c:v>Organic/
specialty</c:v>
                </c:pt>
                <c:pt idx="6">
                  <c:v>Other 
Channels *</c:v>
                </c:pt>
                <c:pt idx="7">
                  <c:v>No Primary 
Store **</c:v>
                </c:pt>
              </c:strCache>
            </c:strRef>
          </c:cat>
          <c:val>
            <c:numRef>
              <c:f>Sheet1!$F$2:$F$9</c:f>
              <c:numCache>
                <c:formatCode>0%</c:formatCode>
                <c:ptCount val="8"/>
                <c:pt idx="0">
                  <c:v>0.48980513199999998</c:v>
                </c:pt>
                <c:pt idx="1">
                  <c:v>0.24796398</c:v>
                </c:pt>
                <c:pt idx="2">
                  <c:v>4.7535467999999997E-2</c:v>
                </c:pt>
                <c:pt idx="3">
                  <c:v>1.6881090000000001E-2</c:v>
                </c:pt>
                <c:pt idx="4">
                  <c:v>6.5393417999999995E-2</c:v>
                </c:pt>
                <c:pt idx="5">
                  <c:v>3.2881919000000003E-2</c:v>
                </c:pt>
                <c:pt idx="6">
                  <c:v>0.02</c:v>
                </c:pt>
                <c:pt idx="7">
                  <c:v>7.0300168999999996E-2</c:v>
                </c:pt>
              </c:numCache>
            </c:numRef>
          </c:val>
          <c:extLst xmlns:c16r2="http://schemas.microsoft.com/office/drawing/2015/06/chart">
            <c:ext xmlns:c16="http://schemas.microsoft.com/office/drawing/2014/chart" uri="{C3380CC4-5D6E-409C-BE32-E72D297353CC}">
              <c16:uniqueId val="{0000001B-546C-474F-ABA1-DBDE8253BF7B}"/>
            </c:ext>
          </c:extLst>
        </c:ser>
        <c:ser>
          <c:idx val="5"/>
          <c:order val="5"/>
          <c:tx>
            <c:strRef>
              <c:f>Sheet1!$G$1</c:f>
              <c:strCache>
                <c:ptCount val="1"/>
                <c:pt idx="0">
                  <c:v>2017</c:v>
                </c:pt>
              </c:strCache>
            </c:strRef>
          </c:tx>
          <c:spPr>
            <a:solidFill>
              <a:srgbClr val="0070C0"/>
            </a:solidFill>
          </c:spPr>
          <c:invertIfNegative val="0"/>
          <c:dLbls>
            <c:dLbl>
              <c:idx val="0"/>
              <c:layout>
                <c:manualLayout>
                  <c:x val="3.0972343734810928E-3"/>
                  <c:y val="2.4315480555193583E-2"/>
                </c:manualLayout>
              </c:layout>
              <c:spPr>
                <a:noFill/>
                <a:ln>
                  <a:noFill/>
                </a:ln>
                <a:effectLst/>
              </c:spPr>
              <c:txPr>
                <a:bodyPr/>
                <a:lstStyle/>
                <a:p>
                  <a:pPr>
                    <a:defRPr sz="1100">
                      <a:solidFill>
                        <a:schemeClr val="tx1">
                          <a:lumMod val="95000"/>
                          <a:lumOff val="5000"/>
                        </a:schemeClr>
                      </a:solidFill>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5.4160604736600997E-2"/>
                      <c:h val="7.7292133552986295E-2"/>
                    </c:manualLayout>
                  </c15:layout>
                </c:ext>
                <c:ext xmlns:c16="http://schemas.microsoft.com/office/drawing/2014/chart" uri="{C3380CC4-5D6E-409C-BE32-E72D297353CC}">
                  <c16:uniqueId val="{0000001C-546C-474F-ABA1-DBDE8253BF7B}"/>
                </c:ext>
              </c:extLst>
            </c:dLbl>
            <c:dLbl>
              <c:idx val="1"/>
              <c:layout>
                <c:manualLayout>
                  <c:x val="0"/>
                  <c:y val="2.4470532361715099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D-546C-474F-ABA1-DBDE8253BF7B}"/>
                </c:ext>
              </c:extLst>
            </c:dLbl>
            <c:dLbl>
              <c:idx val="2"/>
              <c:layout>
                <c:manualLayout>
                  <c:x val="0"/>
                  <c:y val="-6.28286756012017E-3"/>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E-546C-474F-ABA1-DBDE8253BF7B}"/>
                </c:ext>
              </c:extLst>
            </c:dLbl>
            <c:dLbl>
              <c:idx val="3"/>
              <c:layout>
                <c:manualLayout>
                  <c:x val="0"/>
                  <c:y val="2.5131470240480399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F-546C-474F-ABA1-DBDE8253BF7B}"/>
                </c:ext>
              </c:extLst>
            </c:dLbl>
            <c:dLbl>
              <c:idx val="4"/>
              <c:layout>
                <c:manualLayout>
                  <c:x val="5.5543404296685137E-4"/>
                  <c:y val="2.7952403253004101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0-546C-474F-ABA1-DBDE8253BF7B}"/>
                </c:ext>
              </c:extLst>
            </c:dLbl>
            <c:dLbl>
              <c:idx val="5"/>
              <c:layout>
                <c:manualLayout>
                  <c:x val="-1.53901289846872E-16"/>
                  <c:y val="2.51314702404805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1-546C-474F-ABA1-DBDE8253BF7B}"/>
                </c:ext>
              </c:extLst>
            </c:dLbl>
            <c:dLbl>
              <c:idx val="6"/>
              <c:layout>
                <c:manualLayout>
                  <c:x val="3.0864197530864196E-3"/>
                  <c:y val="1.2820002584172326E-3"/>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2-546C-474F-ABA1-DBDE8253BF7B}"/>
                </c:ext>
              </c:extLst>
            </c:dLbl>
            <c:spPr>
              <a:noFill/>
              <a:ln>
                <a:noFill/>
              </a:ln>
              <a:effectLst/>
            </c:spPr>
            <c:txPr>
              <a:bodyPr wrap="square" lIns="38100" tIns="19050" rIns="38100" bIns="19050" anchor="ctr">
                <a:spAutoFit/>
              </a:bodyPr>
              <a:lstStyle/>
              <a:p>
                <a:pPr>
                  <a:defRPr sz="1100">
                    <a:solidFill>
                      <a:schemeClr val="tx1">
                        <a:lumMod val="95000"/>
                        <a:lumOff val="5000"/>
                      </a:schemeClr>
                    </a:solidFill>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Sheet1!$A$2:$A$9</c:f>
              <c:strCache>
                <c:ptCount val="8"/>
                <c:pt idx="0">
                  <c:v>Supermarket</c:v>
                </c:pt>
                <c:pt idx="1">
                  <c:v>Supercenter</c:v>
                </c:pt>
                <c:pt idx="2">
                  <c:v>Warehouse</c:v>
                </c:pt>
                <c:pt idx="3">
                  <c:v>Discount</c:v>
                </c:pt>
                <c:pt idx="4">
                  <c:v>Limited Assortment</c:v>
                </c:pt>
                <c:pt idx="5">
                  <c:v>Organic/
specialty</c:v>
                </c:pt>
                <c:pt idx="6">
                  <c:v>Other 
Channels *</c:v>
                </c:pt>
                <c:pt idx="7">
                  <c:v>No Primary 
Store **</c:v>
                </c:pt>
              </c:strCache>
            </c:strRef>
          </c:cat>
          <c:val>
            <c:numRef>
              <c:f>Sheet1!$G$2:$G$9</c:f>
              <c:numCache>
                <c:formatCode>0%</c:formatCode>
                <c:ptCount val="8"/>
                <c:pt idx="0">
                  <c:v>0.47132226799999999</c:v>
                </c:pt>
                <c:pt idx="1">
                  <c:v>0.24175311599999999</c:v>
                </c:pt>
                <c:pt idx="2">
                  <c:v>4.8348490000000001E-2</c:v>
                </c:pt>
                <c:pt idx="3">
                  <c:v>2.7249262E-2</c:v>
                </c:pt>
                <c:pt idx="4">
                  <c:v>5.4921310000000001E-2</c:v>
                </c:pt>
                <c:pt idx="5">
                  <c:v>2.2993817999999999E-2</c:v>
                </c:pt>
                <c:pt idx="6">
                  <c:v>0.05</c:v>
                </c:pt>
                <c:pt idx="7">
                  <c:v>8.3255805000000002E-2</c:v>
                </c:pt>
              </c:numCache>
            </c:numRef>
          </c:val>
          <c:extLst xmlns:c16r2="http://schemas.microsoft.com/office/drawing/2015/06/chart">
            <c:ext xmlns:c16="http://schemas.microsoft.com/office/drawing/2014/chart" uri="{C3380CC4-5D6E-409C-BE32-E72D297353CC}">
              <c16:uniqueId val="{00000023-546C-474F-ABA1-DBDE8253BF7B}"/>
            </c:ext>
          </c:extLst>
        </c:ser>
        <c:ser>
          <c:idx val="6"/>
          <c:order val="6"/>
          <c:tx>
            <c:strRef>
              <c:f>Sheet1!$H$1</c:f>
              <c:strCache>
                <c:ptCount val="1"/>
                <c:pt idx="0">
                  <c:v>2018</c:v>
                </c:pt>
              </c:strCache>
            </c:strRef>
          </c:tx>
          <c:spPr>
            <a:solidFill>
              <a:schemeClr val="accent2"/>
            </a:solidFill>
          </c:spPr>
          <c:invertIfNegative val="0"/>
          <c:dLbls>
            <c:dLbl>
              <c:idx val="0"/>
              <c:layout>
                <c:manualLayout>
                  <c:x val="0"/>
                  <c:y val="-6.9238372451196517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9-546C-474F-ABA1-DBDE8253BF7B}"/>
                </c:ext>
              </c:extLst>
            </c:dLbl>
            <c:dLbl>
              <c:idx val="1"/>
              <c:layout>
                <c:manualLayout>
                  <c:x val="5.7406192281520083E-3"/>
                  <c:y val="-6.449445357021949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4-546C-474F-ABA1-DBDE8253BF7B}"/>
                </c:ext>
              </c:extLst>
            </c:dLbl>
            <c:dLbl>
              <c:idx val="2"/>
              <c:layout>
                <c:manualLayout>
                  <c:x val="-9.8777583357635853E-4"/>
                  <c:y val="-6.2057480933551401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5-546C-474F-ABA1-DBDE8253BF7B}"/>
                </c:ext>
              </c:extLst>
            </c:dLbl>
            <c:dLbl>
              <c:idx val="3"/>
              <c:layout>
                <c:manualLayout>
                  <c:x val="-3.0864197530864764E-3"/>
                  <c:y val="-3.8081104848158007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A-546C-474F-ABA1-DBDE8253BF7B}"/>
                </c:ext>
              </c:extLst>
            </c:dLbl>
            <c:dLbl>
              <c:idx val="4"/>
              <c:layout>
                <c:manualLayout>
                  <c:x val="1.5432098765432098E-3"/>
                  <c:y val="-4.1543023470717894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B-546C-474F-ABA1-DBDE8253BF7B}"/>
                </c:ext>
              </c:extLst>
            </c:dLbl>
            <c:dLbl>
              <c:idx val="5"/>
              <c:layout>
                <c:manualLayout>
                  <c:x val="0"/>
                  <c:y val="-4.1543023470717894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C-546C-474F-ABA1-DBDE8253BF7B}"/>
                </c:ext>
              </c:extLst>
            </c:dLbl>
            <c:dLbl>
              <c:idx val="6"/>
              <c:layout>
                <c:manualLayout>
                  <c:x val="5.7406192281519233E-3"/>
                  <c:y val="-3.0259349497313123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6-546C-474F-ABA1-DBDE8253BF7B}"/>
                </c:ext>
              </c:extLst>
            </c:dLbl>
            <c:dLbl>
              <c:idx val="7"/>
              <c:layout>
                <c:manualLayout>
                  <c:x val="4.1974093516087135E-3"/>
                  <c:y val="-5.8595562310991507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7-546C-474F-ABA1-DBDE8253BF7B}"/>
                </c:ext>
              </c:extLst>
            </c:dLbl>
            <c:spPr>
              <a:noFill/>
              <a:ln>
                <a:noFill/>
              </a:ln>
              <a:effectLst/>
            </c:spPr>
            <c:txPr>
              <a:bodyPr wrap="square" lIns="38100" tIns="19050" rIns="38100" bIns="19050" anchor="ctr">
                <a:spAutoFit/>
              </a:bodyPr>
              <a:lstStyle/>
              <a:p>
                <a:pPr>
                  <a:defRPr sz="1400" b="1">
                    <a:solidFill>
                      <a:schemeClr val="tx1">
                        <a:lumMod val="95000"/>
                        <a:lumOff val="5000"/>
                      </a:schemeClr>
                    </a:solidFill>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Sheet1!$A$2:$A$9</c:f>
              <c:strCache>
                <c:ptCount val="8"/>
                <c:pt idx="0">
                  <c:v>Supermarket</c:v>
                </c:pt>
                <c:pt idx="1">
                  <c:v>Supercenter</c:v>
                </c:pt>
                <c:pt idx="2">
                  <c:v>Warehouse</c:v>
                </c:pt>
                <c:pt idx="3">
                  <c:v>Discount</c:v>
                </c:pt>
                <c:pt idx="4">
                  <c:v>Limited Assortment</c:v>
                </c:pt>
                <c:pt idx="5">
                  <c:v>Organic/
specialty</c:v>
                </c:pt>
                <c:pt idx="6">
                  <c:v>Other 
Channels *</c:v>
                </c:pt>
                <c:pt idx="7">
                  <c:v>No Primary 
Store **</c:v>
                </c:pt>
              </c:strCache>
            </c:strRef>
          </c:cat>
          <c:val>
            <c:numRef>
              <c:f>Sheet1!$H$2:$H$9</c:f>
              <c:numCache>
                <c:formatCode>0%</c:formatCode>
                <c:ptCount val="8"/>
                <c:pt idx="0">
                  <c:v>0.49358873744118165</c:v>
                </c:pt>
                <c:pt idx="1">
                  <c:v>0.23513179831046724</c:v>
                </c:pt>
                <c:pt idx="2">
                  <c:v>5.6753558300285847E-2</c:v>
                </c:pt>
                <c:pt idx="3">
                  <c:v>3.3614011899984877E-2</c:v>
                </c:pt>
                <c:pt idx="4">
                  <c:v>5.2612029336991009E-2</c:v>
                </c:pt>
                <c:pt idx="5">
                  <c:v>2.774871865509183E-2</c:v>
                </c:pt>
                <c:pt idx="6">
                  <c:v>4.0487934603491281E-2</c:v>
                </c:pt>
                <c:pt idx="7">
                  <c:v>6.0063211452504033E-2</c:v>
                </c:pt>
              </c:numCache>
            </c:numRef>
          </c:val>
          <c:extLst xmlns:c16r2="http://schemas.microsoft.com/office/drawing/2015/06/chart">
            <c:ext xmlns:c16="http://schemas.microsoft.com/office/drawing/2014/chart" uri="{C3380CC4-5D6E-409C-BE32-E72D297353CC}">
              <c16:uniqueId val="{00000028-546C-474F-ABA1-DBDE8253BF7B}"/>
            </c:ext>
          </c:extLst>
        </c:ser>
        <c:dLbls>
          <c:dLblPos val="outEnd"/>
          <c:showLegendKey val="0"/>
          <c:showVal val="1"/>
          <c:showCatName val="0"/>
          <c:showSerName val="0"/>
          <c:showPercent val="0"/>
          <c:showBubbleSize val="0"/>
        </c:dLbls>
        <c:gapWidth val="100"/>
        <c:overlap val="-20"/>
        <c:axId val="36060544"/>
        <c:axId val="36107392"/>
      </c:barChart>
      <c:catAx>
        <c:axId val="36060544"/>
        <c:scaling>
          <c:orientation val="minMax"/>
        </c:scaling>
        <c:delete val="0"/>
        <c:axPos val="b"/>
        <c:numFmt formatCode="General" sourceLinked="0"/>
        <c:majorTickMark val="none"/>
        <c:minorTickMark val="none"/>
        <c:tickLblPos val="nextTo"/>
        <c:txPr>
          <a:bodyPr/>
          <a:lstStyle/>
          <a:p>
            <a:pPr>
              <a:defRPr sz="1200">
                <a:solidFill>
                  <a:schemeClr val="tx1"/>
                </a:solidFill>
              </a:defRPr>
            </a:pPr>
            <a:endParaRPr lang="en-US"/>
          </a:p>
        </c:txPr>
        <c:crossAx val="36107392"/>
        <c:crosses val="autoZero"/>
        <c:auto val="1"/>
        <c:lblAlgn val="ctr"/>
        <c:lblOffset val="1"/>
        <c:noMultiLvlLbl val="0"/>
      </c:catAx>
      <c:valAx>
        <c:axId val="36107392"/>
        <c:scaling>
          <c:orientation val="minMax"/>
        </c:scaling>
        <c:delete val="1"/>
        <c:axPos val="l"/>
        <c:numFmt formatCode="0%" sourceLinked="1"/>
        <c:majorTickMark val="out"/>
        <c:minorTickMark val="none"/>
        <c:tickLblPos val="nextTo"/>
        <c:crossAx val="36060544"/>
        <c:crosses val="autoZero"/>
        <c:crossBetween val="between"/>
      </c:valAx>
    </c:plotArea>
    <c:legend>
      <c:legendPos val="b"/>
      <c:layout>
        <c:manualLayout>
          <c:xMode val="edge"/>
          <c:yMode val="edge"/>
          <c:x val="0.26910224461863802"/>
          <c:y val="0.83035235789369244"/>
          <c:w val="0.47242138549777002"/>
          <c:h val="0.12399829248360224"/>
        </c:manualLayout>
      </c:layout>
      <c:overlay val="0"/>
      <c:txPr>
        <a:bodyPr/>
        <a:lstStyle/>
        <a:p>
          <a:pPr>
            <a:defRPr sz="1200">
              <a:solidFill>
                <a:schemeClr val="tx1"/>
              </a:solidFill>
            </a:defRPr>
          </a:pPr>
          <a:endParaRPr lang="en-US"/>
        </a:p>
      </c:txPr>
    </c:legend>
    <c:plotVisOnly val="1"/>
    <c:dispBlanksAs val="gap"/>
    <c:showDLblsOverMax val="0"/>
  </c:chart>
  <c:txPr>
    <a:bodyPr/>
    <a:lstStyle/>
    <a:p>
      <a:pPr>
        <a:defRPr sz="800" b="0">
          <a:latin typeface="Calibri" panose="020F0502020204030204" pitchFamily="34" charset="0"/>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0.72702</cdr:x>
      <cdr:y>0.35488</cdr:y>
    </cdr:from>
    <cdr:to>
      <cdr:x>0.9569</cdr:x>
      <cdr:y>0.40537</cdr:y>
    </cdr:to>
    <cdr:sp macro="" textlink="">
      <cdr:nvSpPr>
        <cdr:cNvPr id="2" name="TextBox 1">
          <a:extLst xmlns:a="http://schemas.openxmlformats.org/drawingml/2006/main">
            <a:ext uri="{FF2B5EF4-FFF2-40B4-BE49-F238E27FC236}">
              <a16:creationId xmlns:a16="http://schemas.microsoft.com/office/drawing/2014/main" xmlns="" id="{EBADD091-A4C6-421D-A1F4-4ECD605E4073}"/>
            </a:ext>
          </a:extLst>
        </cdr:cNvPr>
        <cdr:cNvSpPr txBox="1"/>
      </cdr:nvSpPr>
      <cdr:spPr>
        <a:xfrm xmlns:a="http://schemas.openxmlformats.org/drawingml/2006/main">
          <a:off x="4819700" y="1838872"/>
          <a:ext cx="1523967" cy="261619"/>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l">
            <a:spcBef>
              <a:spcPts val="1800"/>
            </a:spcBef>
          </a:pPr>
          <a:r>
            <a:rPr lang="en-US" sz="1100" b="1" i="1" dirty="0">
              <a:solidFill>
                <a:schemeClr val="tx2"/>
              </a:solidFill>
            </a:rPr>
            <a:t>v</a:t>
          </a:r>
          <a:r>
            <a:rPr lang="en-US" sz="1100" b="1" i="1" dirty="0">
              <a:solidFill>
                <a:schemeClr val="tx2"/>
              </a:solidFill>
              <a:latin typeface="+mn-lt"/>
            </a:rPr>
            <a:t>s. 45% in 2017</a:t>
          </a:r>
        </a:p>
      </cdr:txBody>
    </cdr:sp>
  </cdr:relSizeAnchor>
  <cdr:relSizeAnchor xmlns:cdr="http://schemas.openxmlformats.org/drawingml/2006/chartDrawing">
    <cdr:from>
      <cdr:x>0.72702</cdr:x>
      <cdr:y>0.40537</cdr:y>
    </cdr:from>
    <cdr:to>
      <cdr:x>0.9569</cdr:x>
      <cdr:y>0.45586</cdr:y>
    </cdr:to>
    <cdr:sp macro="" textlink="">
      <cdr:nvSpPr>
        <cdr:cNvPr id="3" name="TextBox 1">
          <a:extLst xmlns:a="http://schemas.openxmlformats.org/drawingml/2006/main">
            <a:ext uri="{FF2B5EF4-FFF2-40B4-BE49-F238E27FC236}">
              <a16:creationId xmlns:a16="http://schemas.microsoft.com/office/drawing/2014/main" xmlns="" id="{D9A838DA-30E0-42DC-82E0-617B21BB6945}"/>
            </a:ext>
          </a:extLst>
        </cdr:cNvPr>
        <cdr:cNvSpPr txBox="1"/>
      </cdr:nvSpPr>
      <cdr:spPr>
        <a:xfrm xmlns:a="http://schemas.openxmlformats.org/drawingml/2006/main">
          <a:off x="4819701" y="2100491"/>
          <a:ext cx="1523966" cy="26161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spcBef>
              <a:spcPts val="1800"/>
            </a:spcBef>
          </a:pPr>
          <a:r>
            <a:rPr lang="en-US" sz="1100" b="1" i="1" dirty="0">
              <a:solidFill>
                <a:schemeClr val="tx2"/>
              </a:solidFill>
            </a:rPr>
            <a:t>v</a:t>
          </a:r>
          <a:r>
            <a:rPr lang="en-US" sz="1100" b="1" i="1" dirty="0">
              <a:solidFill>
                <a:schemeClr val="tx2"/>
              </a:solidFill>
              <a:latin typeface="+mn-lt"/>
            </a:rPr>
            <a:t>s. 33% in 2017</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3550"/>
          </a:xfrm>
          <a:prstGeom prst="rect">
            <a:avLst/>
          </a:prstGeom>
        </p:spPr>
        <p:txBody>
          <a:bodyPr vert="horz" lIns="92885" tIns="46443" rIns="92885" bIns="46443" rtlCol="0"/>
          <a:lstStyle>
            <a:lvl1pPr algn="l">
              <a:defRPr sz="1200"/>
            </a:lvl1pPr>
          </a:lstStyle>
          <a:p>
            <a:endParaRPr lang="en-US"/>
          </a:p>
        </p:txBody>
      </p:sp>
      <p:sp>
        <p:nvSpPr>
          <p:cNvPr id="3" name="Date Placeholder 2"/>
          <p:cNvSpPr>
            <a:spLocks noGrp="1"/>
          </p:cNvSpPr>
          <p:nvPr>
            <p:ph type="dt" sz="quarter" idx="1"/>
          </p:nvPr>
        </p:nvSpPr>
        <p:spPr>
          <a:xfrm>
            <a:off x="3956551" y="0"/>
            <a:ext cx="3026833" cy="463550"/>
          </a:xfrm>
          <a:prstGeom prst="rect">
            <a:avLst/>
          </a:prstGeom>
        </p:spPr>
        <p:txBody>
          <a:bodyPr vert="horz" lIns="92885" tIns="46443" rIns="92885" bIns="46443" rtlCol="0"/>
          <a:lstStyle>
            <a:lvl1pPr algn="r">
              <a:defRPr sz="1200"/>
            </a:lvl1pPr>
          </a:lstStyle>
          <a:p>
            <a:fld id="{027F706F-532B-4B29-AD4D-A40C996D4756}" type="datetimeFigureOut">
              <a:rPr lang="en-US" smtClean="0"/>
              <a:t>6/25/2018</a:t>
            </a:fld>
            <a:endParaRPr lang="en-US"/>
          </a:p>
        </p:txBody>
      </p:sp>
      <p:sp>
        <p:nvSpPr>
          <p:cNvPr id="4" name="Footer Placeholder 3"/>
          <p:cNvSpPr>
            <a:spLocks noGrp="1"/>
          </p:cNvSpPr>
          <p:nvPr>
            <p:ph type="ftr" sz="quarter" idx="2"/>
          </p:nvPr>
        </p:nvSpPr>
        <p:spPr>
          <a:xfrm>
            <a:off x="0" y="8805841"/>
            <a:ext cx="3026833" cy="463550"/>
          </a:xfrm>
          <a:prstGeom prst="rect">
            <a:avLst/>
          </a:prstGeom>
        </p:spPr>
        <p:txBody>
          <a:bodyPr vert="horz" lIns="92885" tIns="46443" rIns="92885" bIns="46443" rtlCol="0" anchor="b"/>
          <a:lstStyle>
            <a:lvl1pPr algn="l">
              <a:defRPr sz="1200"/>
            </a:lvl1pPr>
          </a:lstStyle>
          <a:p>
            <a:endParaRPr lang="en-US"/>
          </a:p>
        </p:txBody>
      </p:sp>
      <p:sp>
        <p:nvSpPr>
          <p:cNvPr id="5" name="Slide Number Placeholder 4"/>
          <p:cNvSpPr>
            <a:spLocks noGrp="1"/>
          </p:cNvSpPr>
          <p:nvPr>
            <p:ph type="sldNum" sz="quarter" idx="3"/>
          </p:nvPr>
        </p:nvSpPr>
        <p:spPr>
          <a:xfrm>
            <a:off x="3956551" y="8805841"/>
            <a:ext cx="3026833" cy="463550"/>
          </a:xfrm>
          <a:prstGeom prst="rect">
            <a:avLst/>
          </a:prstGeom>
        </p:spPr>
        <p:txBody>
          <a:bodyPr vert="horz" lIns="92885" tIns="46443" rIns="92885" bIns="46443" rtlCol="0" anchor="b"/>
          <a:lstStyle>
            <a:lvl1pPr algn="r">
              <a:defRPr sz="1200"/>
            </a:lvl1pPr>
          </a:lstStyle>
          <a:p>
            <a:fld id="{5388AA62-85B9-4B64-AE8B-D1096E44D4C4}" type="slidenum">
              <a:rPr lang="en-US" smtClean="0"/>
              <a:t>‹#›</a:t>
            </a:fld>
            <a:endParaRPr lang="en-US"/>
          </a:p>
        </p:txBody>
      </p:sp>
    </p:spTree>
    <p:extLst>
      <p:ext uri="{BB962C8B-B14F-4D97-AF65-F5344CB8AC3E}">
        <p14:creationId xmlns:p14="http://schemas.microsoft.com/office/powerpoint/2010/main" val="30476109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3550"/>
          </a:xfrm>
          <a:prstGeom prst="rect">
            <a:avLst/>
          </a:prstGeom>
        </p:spPr>
        <p:txBody>
          <a:bodyPr vert="horz" lIns="92885" tIns="46443" rIns="92885" bIns="46443" rtlCol="0"/>
          <a:lstStyle>
            <a:lvl1pPr algn="l">
              <a:defRPr sz="1200"/>
            </a:lvl1pPr>
          </a:lstStyle>
          <a:p>
            <a:endParaRPr lang="en-US"/>
          </a:p>
        </p:txBody>
      </p:sp>
      <p:sp>
        <p:nvSpPr>
          <p:cNvPr id="3" name="Date Placeholder 2"/>
          <p:cNvSpPr>
            <a:spLocks noGrp="1"/>
          </p:cNvSpPr>
          <p:nvPr>
            <p:ph type="dt" idx="1"/>
          </p:nvPr>
        </p:nvSpPr>
        <p:spPr>
          <a:xfrm>
            <a:off x="3956551" y="0"/>
            <a:ext cx="3026833" cy="463550"/>
          </a:xfrm>
          <a:prstGeom prst="rect">
            <a:avLst/>
          </a:prstGeom>
        </p:spPr>
        <p:txBody>
          <a:bodyPr vert="horz" lIns="92885" tIns="46443" rIns="92885" bIns="46443" rtlCol="0"/>
          <a:lstStyle>
            <a:lvl1pPr algn="r">
              <a:defRPr sz="1200"/>
            </a:lvl1pPr>
          </a:lstStyle>
          <a:p>
            <a:fld id="{77E0DAF5-1D73-4AC0-A6DD-E84FFA32BF83}" type="datetimeFigureOut">
              <a:rPr lang="en-US" smtClean="0"/>
              <a:t>6/25/2018</a:t>
            </a:fld>
            <a:endParaRPr lang="en-US"/>
          </a:p>
        </p:txBody>
      </p:sp>
      <p:sp>
        <p:nvSpPr>
          <p:cNvPr id="4" name="Slide Image Placeholder 3"/>
          <p:cNvSpPr>
            <a:spLocks noGrp="1" noRot="1" noChangeAspect="1"/>
          </p:cNvSpPr>
          <p:nvPr>
            <p:ph type="sldImg" idx="2"/>
          </p:nvPr>
        </p:nvSpPr>
        <p:spPr>
          <a:xfrm>
            <a:off x="1174750" y="695325"/>
            <a:ext cx="4635500" cy="3476625"/>
          </a:xfrm>
          <a:prstGeom prst="rect">
            <a:avLst/>
          </a:prstGeom>
          <a:noFill/>
          <a:ln w="12700">
            <a:solidFill>
              <a:prstClr val="black"/>
            </a:solidFill>
          </a:ln>
        </p:spPr>
        <p:txBody>
          <a:bodyPr vert="horz" lIns="92885" tIns="46443" rIns="92885" bIns="46443" rtlCol="0" anchor="ctr"/>
          <a:lstStyle/>
          <a:p>
            <a:endParaRPr lang="en-US"/>
          </a:p>
        </p:txBody>
      </p:sp>
      <p:sp>
        <p:nvSpPr>
          <p:cNvPr id="5" name="Notes Placeholder 4"/>
          <p:cNvSpPr>
            <a:spLocks noGrp="1"/>
          </p:cNvSpPr>
          <p:nvPr>
            <p:ph type="body" sz="quarter" idx="3"/>
          </p:nvPr>
        </p:nvSpPr>
        <p:spPr>
          <a:xfrm>
            <a:off x="698500" y="4403726"/>
            <a:ext cx="5588000" cy="4171950"/>
          </a:xfrm>
          <a:prstGeom prst="rect">
            <a:avLst/>
          </a:prstGeom>
        </p:spPr>
        <p:txBody>
          <a:bodyPr vert="horz" lIns="92885" tIns="46443" rIns="92885" bIns="4644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05841"/>
            <a:ext cx="3026833" cy="463550"/>
          </a:xfrm>
          <a:prstGeom prst="rect">
            <a:avLst/>
          </a:prstGeom>
        </p:spPr>
        <p:txBody>
          <a:bodyPr vert="horz" lIns="92885" tIns="46443" rIns="92885" bIns="46443" rtlCol="0" anchor="b"/>
          <a:lstStyle>
            <a:lvl1pPr algn="l">
              <a:defRPr sz="1200"/>
            </a:lvl1pPr>
          </a:lstStyle>
          <a:p>
            <a:endParaRPr lang="en-US"/>
          </a:p>
        </p:txBody>
      </p:sp>
      <p:sp>
        <p:nvSpPr>
          <p:cNvPr id="7" name="Slide Number Placeholder 6"/>
          <p:cNvSpPr>
            <a:spLocks noGrp="1"/>
          </p:cNvSpPr>
          <p:nvPr>
            <p:ph type="sldNum" sz="quarter" idx="5"/>
          </p:nvPr>
        </p:nvSpPr>
        <p:spPr>
          <a:xfrm>
            <a:off x="3956551" y="8805841"/>
            <a:ext cx="3026833" cy="463550"/>
          </a:xfrm>
          <a:prstGeom prst="rect">
            <a:avLst/>
          </a:prstGeom>
        </p:spPr>
        <p:txBody>
          <a:bodyPr vert="horz" lIns="92885" tIns="46443" rIns="92885" bIns="46443" rtlCol="0" anchor="b"/>
          <a:lstStyle>
            <a:lvl1pPr algn="r">
              <a:defRPr sz="1200"/>
            </a:lvl1pPr>
          </a:lstStyle>
          <a:p>
            <a:fld id="{60080103-E8A2-4A2D-AFB9-DD3ED7286DD8}" type="slidenum">
              <a:rPr lang="en-US" smtClean="0"/>
              <a:t>‹#›</a:t>
            </a:fld>
            <a:endParaRPr lang="en-US"/>
          </a:p>
        </p:txBody>
      </p:sp>
    </p:spTree>
    <p:extLst>
      <p:ext uri="{BB962C8B-B14F-4D97-AF65-F5344CB8AC3E}">
        <p14:creationId xmlns:p14="http://schemas.microsoft.com/office/powerpoint/2010/main" val="153450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102">
              <a:defRPr/>
            </a:pPr>
            <a:fld id="{D4B152B2-11B0-4828-9F3D-EA858F8C9FAA}" type="slidenum">
              <a:rPr lang="en-US">
                <a:solidFill>
                  <a:prstClr val="black"/>
                </a:solidFill>
                <a:latin typeface="Calibri"/>
              </a:rPr>
              <a:pPr defTabSz="910102">
                <a:defRPr/>
              </a:pPr>
              <a:t>1</a:t>
            </a:fld>
            <a:endParaRPr lang="en-US" dirty="0">
              <a:solidFill>
                <a:prstClr val="black"/>
              </a:solidFill>
              <a:latin typeface="Calibri"/>
            </a:endParaRPr>
          </a:p>
        </p:txBody>
      </p:sp>
    </p:spTree>
    <p:extLst>
      <p:ext uri="{BB962C8B-B14F-4D97-AF65-F5344CB8AC3E}">
        <p14:creationId xmlns:p14="http://schemas.microsoft.com/office/powerpoint/2010/main" val="902197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B152B2-11B0-4828-9F3D-EA858F8C9FAA}" type="slidenum">
              <a:rPr lang="en-US" smtClean="0">
                <a:solidFill>
                  <a:srgbClr val="000000"/>
                </a:solidFill>
              </a:rPr>
              <a:pPr/>
              <a:t>11</a:t>
            </a:fld>
            <a:endParaRPr lang="en-US" dirty="0">
              <a:solidFill>
                <a:srgbClr val="000000"/>
              </a:solidFill>
            </a:endParaRPr>
          </a:p>
        </p:txBody>
      </p:sp>
    </p:spTree>
    <p:extLst>
      <p:ext uri="{BB962C8B-B14F-4D97-AF65-F5344CB8AC3E}">
        <p14:creationId xmlns:p14="http://schemas.microsoft.com/office/powerpoint/2010/main" val="2854459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B152B2-11B0-4828-9F3D-EA858F8C9FAA}" type="slidenum">
              <a:rPr lang="en-US" smtClean="0">
                <a:solidFill>
                  <a:srgbClr val="000000"/>
                </a:solidFill>
              </a:rPr>
              <a:pPr/>
              <a:t>14</a:t>
            </a:fld>
            <a:endParaRPr lang="en-US" dirty="0">
              <a:solidFill>
                <a:srgbClr val="000000"/>
              </a:solidFill>
            </a:endParaRPr>
          </a:p>
        </p:txBody>
      </p:sp>
    </p:spTree>
    <p:extLst>
      <p:ext uri="{BB962C8B-B14F-4D97-AF65-F5344CB8AC3E}">
        <p14:creationId xmlns:p14="http://schemas.microsoft.com/office/powerpoint/2010/main" val="1770724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B152B2-11B0-4828-9F3D-EA858F8C9FAA}" type="slidenum">
              <a:rPr lang="en-US" smtClean="0">
                <a:solidFill>
                  <a:srgbClr val="000000"/>
                </a:solidFill>
              </a:rPr>
              <a:pPr/>
              <a:t>15</a:t>
            </a:fld>
            <a:endParaRPr lang="en-US" dirty="0">
              <a:solidFill>
                <a:srgbClr val="000000"/>
              </a:solidFill>
            </a:endParaRPr>
          </a:p>
        </p:txBody>
      </p:sp>
    </p:spTree>
    <p:extLst>
      <p:ext uri="{BB962C8B-B14F-4D97-AF65-F5344CB8AC3E}">
        <p14:creationId xmlns:p14="http://schemas.microsoft.com/office/powerpoint/2010/main" val="3931986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B152B2-11B0-4828-9F3D-EA858F8C9FAA}" type="slidenum">
              <a:rPr lang="en-US" smtClean="0">
                <a:solidFill>
                  <a:srgbClr val="000000"/>
                </a:solidFill>
              </a:rPr>
              <a:pPr/>
              <a:t>16</a:t>
            </a:fld>
            <a:endParaRPr lang="en-US" dirty="0">
              <a:solidFill>
                <a:srgbClr val="000000"/>
              </a:solidFill>
            </a:endParaRPr>
          </a:p>
        </p:txBody>
      </p:sp>
    </p:spTree>
    <p:extLst>
      <p:ext uri="{BB962C8B-B14F-4D97-AF65-F5344CB8AC3E}">
        <p14:creationId xmlns:p14="http://schemas.microsoft.com/office/powerpoint/2010/main" val="3931986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B152B2-11B0-4828-9F3D-EA858F8C9FAA}" type="slidenum">
              <a:rPr lang="en-US" smtClean="0">
                <a:solidFill>
                  <a:srgbClr val="000000"/>
                </a:solidFill>
              </a:rPr>
              <a:pPr/>
              <a:t>17</a:t>
            </a:fld>
            <a:endParaRPr lang="en-US" dirty="0">
              <a:solidFill>
                <a:srgbClr val="000000"/>
              </a:solidFill>
            </a:endParaRPr>
          </a:p>
        </p:txBody>
      </p:sp>
    </p:spTree>
    <p:extLst>
      <p:ext uri="{BB962C8B-B14F-4D97-AF65-F5344CB8AC3E}">
        <p14:creationId xmlns:p14="http://schemas.microsoft.com/office/powerpoint/2010/main" val="3796170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B152B2-11B0-4828-9F3D-EA858F8C9FAA}" type="slidenum">
              <a:rPr lang="en-US" smtClean="0">
                <a:solidFill>
                  <a:srgbClr val="000000"/>
                </a:solidFill>
              </a:rPr>
              <a:pPr/>
              <a:t>18</a:t>
            </a:fld>
            <a:endParaRPr lang="en-US" dirty="0">
              <a:solidFill>
                <a:srgbClr val="000000"/>
              </a:solidFill>
            </a:endParaRPr>
          </a:p>
        </p:txBody>
      </p:sp>
    </p:spTree>
    <p:extLst>
      <p:ext uri="{BB962C8B-B14F-4D97-AF65-F5344CB8AC3E}">
        <p14:creationId xmlns:p14="http://schemas.microsoft.com/office/powerpoint/2010/main" val="3931986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B152B2-11B0-4828-9F3D-EA858F8C9FAA}"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4235784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080103-E8A2-4A2D-AFB9-DD3ED7286DD8}" type="slidenum">
              <a:rPr lang="en-US" smtClean="0"/>
              <a:t>21</a:t>
            </a:fld>
            <a:endParaRPr lang="en-US"/>
          </a:p>
        </p:txBody>
      </p:sp>
    </p:spTree>
    <p:extLst>
      <p:ext uri="{BB962C8B-B14F-4D97-AF65-F5344CB8AC3E}">
        <p14:creationId xmlns:p14="http://schemas.microsoft.com/office/powerpoint/2010/main" val="94523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080103-E8A2-4A2D-AFB9-DD3ED7286DD8}" type="slidenum">
              <a:rPr lang="en-US" smtClean="0"/>
              <a:t>22</a:t>
            </a:fld>
            <a:endParaRPr lang="en-US"/>
          </a:p>
        </p:txBody>
      </p:sp>
    </p:spTree>
    <p:extLst>
      <p:ext uri="{BB962C8B-B14F-4D97-AF65-F5344CB8AC3E}">
        <p14:creationId xmlns:p14="http://schemas.microsoft.com/office/powerpoint/2010/main" val="3931240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080103-E8A2-4A2D-AFB9-DD3ED7286DD8}" type="slidenum">
              <a:rPr lang="en-US" smtClean="0"/>
              <a:t>25</a:t>
            </a:fld>
            <a:endParaRPr lang="en-US"/>
          </a:p>
        </p:txBody>
      </p:sp>
    </p:spTree>
    <p:extLst>
      <p:ext uri="{BB962C8B-B14F-4D97-AF65-F5344CB8AC3E}">
        <p14:creationId xmlns:p14="http://schemas.microsoft.com/office/powerpoint/2010/main" val="1204520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F70DD-D6FC-4143-8D22-B2F0E1E58B39}" type="slidenum">
              <a:rPr lang="en-US">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7444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080103-E8A2-4A2D-AFB9-DD3ED7286DD8}" type="slidenum">
              <a:rPr lang="en-US" smtClean="0"/>
              <a:t>26</a:t>
            </a:fld>
            <a:endParaRPr lang="en-US"/>
          </a:p>
        </p:txBody>
      </p:sp>
    </p:spTree>
    <p:extLst>
      <p:ext uri="{BB962C8B-B14F-4D97-AF65-F5344CB8AC3E}">
        <p14:creationId xmlns:p14="http://schemas.microsoft.com/office/powerpoint/2010/main" val="2455661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080103-E8A2-4A2D-AFB9-DD3ED7286DD8}" type="slidenum">
              <a:rPr lang="en-US" smtClean="0"/>
              <a:t>31</a:t>
            </a:fld>
            <a:endParaRPr lang="en-US"/>
          </a:p>
        </p:txBody>
      </p:sp>
    </p:spTree>
    <p:extLst>
      <p:ext uri="{BB962C8B-B14F-4D97-AF65-F5344CB8AC3E}">
        <p14:creationId xmlns:p14="http://schemas.microsoft.com/office/powerpoint/2010/main" val="970556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080103-E8A2-4A2D-AFB9-DD3ED7286DD8}" type="slidenum">
              <a:rPr lang="en-US" smtClean="0"/>
              <a:t>36</a:t>
            </a:fld>
            <a:endParaRPr lang="en-US"/>
          </a:p>
        </p:txBody>
      </p:sp>
    </p:spTree>
    <p:extLst>
      <p:ext uri="{BB962C8B-B14F-4D97-AF65-F5344CB8AC3E}">
        <p14:creationId xmlns:p14="http://schemas.microsoft.com/office/powerpoint/2010/main" val="1386566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F70DD-D6FC-4143-8D22-B2F0E1E58B39}"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645879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080103-E8A2-4A2D-AFB9-DD3ED7286DD8}" type="slidenum">
              <a:rPr lang="en-US" smtClean="0"/>
              <a:t>5</a:t>
            </a:fld>
            <a:endParaRPr lang="en-US"/>
          </a:p>
        </p:txBody>
      </p:sp>
    </p:spTree>
    <p:extLst>
      <p:ext uri="{BB962C8B-B14F-4D97-AF65-F5344CB8AC3E}">
        <p14:creationId xmlns:p14="http://schemas.microsoft.com/office/powerpoint/2010/main" val="1841312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080103-E8A2-4A2D-AFB9-DD3ED7286DD8}" type="slidenum">
              <a:rPr lang="en-US" smtClean="0"/>
              <a:t>6</a:t>
            </a:fld>
            <a:endParaRPr lang="en-US"/>
          </a:p>
        </p:txBody>
      </p:sp>
    </p:spTree>
    <p:extLst>
      <p:ext uri="{BB962C8B-B14F-4D97-AF65-F5344CB8AC3E}">
        <p14:creationId xmlns:p14="http://schemas.microsoft.com/office/powerpoint/2010/main" val="4141496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B152B2-11B0-4828-9F3D-EA858F8C9FAA}" type="slidenum">
              <a:rPr lang="en-US" smtClean="0">
                <a:solidFill>
                  <a:srgbClr val="000000"/>
                </a:solidFill>
              </a:rPr>
              <a:pPr/>
              <a:t>7</a:t>
            </a:fld>
            <a:endParaRPr lang="en-US" dirty="0">
              <a:solidFill>
                <a:srgbClr val="000000"/>
              </a:solidFill>
            </a:endParaRPr>
          </a:p>
        </p:txBody>
      </p:sp>
    </p:spTree>
    <p:extLst>
      <p:ext uri="{BB962C8B-B14F-4D97-AF65-F5344CB8AC3E}">
        <p14:creationId xmlns:p14="http://schemas.microsoft.com/office/powerpoint/2010/main" val="1180146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080103-E8A2-4A2D-AFB9-DD3ED7286DD8}" type="slidenum">
              <a:rPr lang="en-US" smtClean="0"/>
              <a:t>8</a:t>
            </a:fld>
            <a:endParaRPr lang="en-US"/>
          </a:p>
        </p:txBody>
      </p:sp>
    </p:spTree>
    <p:extLst>
      <p:ext uri="{BB962C8B-B14F-4D97-AF65-F5344CB8AC3E}">
        <p14:creationId xmlns:p14="http://schemas.microsoft.com/office/powerpoint/2010/main" val="1862402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B152B2-11B0-4828-9F3D-EA858F8C9FAA}" type="slidenum">
              <a:rPr lang="en-US" smtClean="0">
                <a:solidFill>
                  <a:srgbClr val="000000"/>
                </a:solidFill>
              </a:rPr>
              <a:pPr/>
              <a:t>9</a:t>
            </a:fld>
            <a:endParaRPr lang="en-US" dirty="0">
              <a:solidFill>
                <a:srgbClr val="000000"/>
              </a:solidFill>
            </a:endParaRPr>
          </a:p>
        </p:txBody>
      </p:sp>
    </p:spTree>
    <p:extLst>
      <p:ext uri="{BB962C8B-B14F-4D97-AF65-F5344CB8AC3E}">
        <p14:creationId xmlns:p14="http://schemas.microsoft.com/office/powerpoint/2010/main" val="3111373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B152B2-11B0-4828-9F3D-EA858F8C9FAA}" type="slidenum">
              <a:rPr lang="en-US" smtClean="0">
                <a:solidFill>
                  <a:srgbClr val="000000"/>
                </a:solidFill>
              </a:rPr>
              <a:pPr/>
              <a:t>10</a:t>
            </a:fld>
            <a:endParaRPr lang="en-US" dirty="0">
              <a:solidFill>
                <a:srgbClr val="000000"/>
              </a:solidFill>
            </a:endParaRPr>
          </a:p>
        </p:txBody>
      </p:sp>
    </p:spTree>
    <p:extLst>
      <p:ext uri="{BB962C8B-B14F-4D97-AF65-F5344CB8AC3E}">
        <p14:creationId xmlns:p14="http://schemas.microsoft.com/office/powerpoint/2010/main" val="28544598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6479" y="304800"/>
            <a:ext cx="1446609" cy="493776"/>
          </a:xfrm>
          <a:prstGeom prst="rect">
            <a:avLst/>
          </a:prstGeom>
        </p:spPr>
      </p:pic>
    </p:spTree>
    <p:extLst>
      <p:ext uri="{BB962C8B-B14F-4D97-AF65-F5344CB8AC3E}">
        <p14:creationId xmlns:p14="http://schemas.microsoft.com/office/powerpoint/2010/main" val="802018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9823D4E1-A60E-46F2-8A13-1EABCA7101FF}" type="datetimeFigureOut">
              <a:rPr lang="en-US">
                <a:ea typeface="ＭＳ Ｐゴシック" charset="-128"/>
              </a:rPr>
              <a:pPr defTabSz="914018">
                <a:defRPr/>
              </a:pPr>
              <a:t>6/25/2018</a:t>
            </a:fld>
            <a:endParaRPr lang="en-US" dirty="0">
              <a:ea typeface="ＭＳ Ｐゴシック" charset="-128"/>
            </a:endParaRPr>
          </a:p>
        </p:txBody>
      </p:sp>
      <p:sp>
        <p:nvSpPr>
          <p:cNvPr id="5" name="Footer Placeholder 4"/>
          <p:cNvSpPr>
            <a:spLocks noGrp="1"/>
          </p:cNvSpPr>
          <p:nvPr>
            <p:ph type="ftr" sz="quarter" idx="11"/>
          </p:nvPr>
        </p:nvSpPr>
        <p:spPr>
          <a:xfrm>
            <a:off x="3124200" y="6356390"/>
            <a:ext cx="2895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endParaRPr lang="en-US">
              <a:ea typeface="ＭＳ Ｐゴシック" charset="-128"/>
            </a:endParaRPr>
          </a:p>
        </p:txBody>
      </p:sp>
      <p:sp>
        <p:nvSpPr>
          <p:cNvPr id="6" name="Slide Number Placeholder 5"/>
          <p:cNvSpPr>
            <a:spLocks noGrp="1"/>
          </p:cNvSpPr>
          <p:nvPr>
            <p:ph type="sldNum" sz="quarter" idx="12"/>
          </p:nvPr>
        </p:nvSpPr>
        <p:spPr>
          <a:xfrm>
            <a:off x="6553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2572F972-FE7A-4B60-AC97-5E03827B77B5}" type="slidenum">
              <a:rPr lang="en-US">
                <a:ea typeface="ＭＳ Ｐゴシック" charset="-128"/>
              </a:rPr>
              <a:pPr defTabSz="914018">
                <a:defRPr/>
              </a:pPr>
              <a:t>‹#›</a:t>
            </a:fld>
            <a:endParaRPr lang="en-US" dirty="0">
              <a:ea typeface="ＭＳ Ｐゴシック" charset="-128"/>
            </a:endParaRPr>
          </a:p>
        </p:txBody>
      </p:sp>
    </p:spTree>
    <p:extLst>
      <p:ext uri="{BB962C8B-B14F-4D97-AF65-F5344CB8AC3E}">
        <p14:creationId xmlns:p14="http://schemas.microsoft.com/office/powerpoint/2010/main" val="2912610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998" indent="0">
              <a:buNone/>
              <a:defRPr sz="1800">
                <a:solidFill>
                  <a:schemeClr val="tx1">
                    <a:tint val="75000"/>
                  </a:schemeClr>
                </a:solidFill>
              </a:defRPr>
            </a:lvl2pPr>
            <a:lvl3pPr marL="914018" indent="0">
              <a:buNone/>
              <a:defRPr sz="1600">
                <a:solidFill>
                  <a:schemeClr val="tx1">
                    <a:tint val="75000"/>
                  </a:schemeClr>
                </a:solidFill>
              </a:defRPr>
            </a:lvl3pPr>
            <a:lvl4pPr marL="1371022" indent="0">
              <a:buNone/>
              <a:defRPr sz="1400">
                <a:solidFill>
                  <a:schemeClr val="tx1">
                    <a:tint val="75000"/>
                  </a:schemeClr>
                </a:solidFill>
              </a:defRPr>
            </a:lvl4pPr>
            <a:lvl5pPr marL="1828034" indent="0">
              <a:buNone/>
              <a:defRPr sz="1400">
                <a:solidFill>
                  <a:schemeClr val="tx1">
                    <a:tint val="75000"/>
                  </a:schemeClr>
                </a:solidFill>
              </a:defRPr>
            </a:lvl5pPr>
            <a:lvl6pPr marL="2285031" indent="0">
              <a:buNone/>
              <a:defRPr sz="1400">
                <a:solidFill>
                  <a:schemeClr val="tx1">
                    <a:tint val="75000"/>
                  </a:schemeClr>
                </a:solidFill>
              </a:defRPr>
            </a:lvl6pPr>
            <a:lvl7pPr marL="2742029" indent="0">
              <a:buNone/>
              <a:defRPr sz="1400">
                <a:solidFill>
                  <a:schemeClr val="tx1">
                    <a:tint val="75000"/>
                  </a:schemeClr>
                </a:solidFill>
              </a:defRPr>
            </a:lvl7pPr>
            <a:lvl8pPr marL="3199040" indent="0">
              <a:buNone/>
              <a:defRPr sz="1400">
                <a:solidFill>
                  <a:schemeClr val="tx1">
                    <a:tint val="75000"/>
                  </a:schemeClr>
                </a:solidFill>
              </a:defRPr>
            </a:lvl8pPr>
            <a:lvl9pPr marL="365604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1CBB0187-F42D-4E32-91BD-E407F274FDF6}" type="datetimeFigureOut">
              <a:rPr lang="en-US">
                <a:ea typeface="ＭＳ Ｐゴシック" charset="-128"/>
              </a:rPr>
              <a:pPr defTabSz="914018">
                <a:defRPr/>
              </a:pPr>
              <a:t>6/25/2018</a:t>
            </a:fld>
            <a:endParaRPr lang="en-US" dirty="0">
              <a:ea typeface="ＭＳ Ｐゴシック" charset="-128"/>
            </a:endParaRPr>
          </a:p>
        </p:txBody>
      </p:sp>
      <p:sp>
        <p:nvSpPr>
          <p:cNvPr id="5" name="Footer Placeholder 4"/>
          <p:cNvSpPr>
            <a:spLocks noGrp="1"/>
          </p:cNvSpPr>
          <p:nvPr>
            <p:ph type="ftr" sz="quarter" idx="11"/>
          </p:nvPr>
        </p:nvSpPr>
        <p:spPr>
          <a:xfrm>
            <a:off x="3124200" y="6356390"/>
            <a:ext cx="2895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endParaRPr lang="en-US">
              <a:ea typeface="ＭＳ Ｐゴシック" charset="-128"/>
            </a:endParaRPr>
          </a:p>
        </p:txBody>
      </p:sp>
      <p:sp>
        <p:nvSpPr>
          <p:cNvPr id="6" name="Slide Number Placeholder 5"/>
          <p:cNvSpPr>
            <a:spLocks noGrp="1"/>
          </p:cNvSpPr>
          <p:nvPr>
            <p:ph type="sldNum" sz="quarter" idx="12"/>
          </p:nvPr>
        </p:nvSpPr>
        <p:spPr>
          <a:xfrm>
            <a:off x="6553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ED96349E-B15A-4AB6-9243-B21932775EC9}" type="slidenum">
              <a:rPr lang="en-US">
                <a:ea typeface="ＭＳ Ｐゴシック" charset="-128"/>
              </a:rPr>
              <a:pPr defTabSz="914018">
                <a:defRPr/>
              </a:pPr>
              <a:t>‹#›</a:t>
            </a:fld>
            <a:endParaRPr lang="en-US" dirty="0">
              <a:ea typeface="ＭＳ Ｐゴシック" charset="-128"/>
            </a:endParaRPr>
          </a:p>
        </p:txBody>
      </p:sp>
    </p:spTree>
    <p:extLst>
      <p:ext uri="{BB962C8B-B14F-4D97-AF65-F5344CB8AC3E}">
        <p14:creationId xmlns:p14="http://schemas.microsoft.com/office/powerpoint/2010/main" val="1851816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4467A6A6-5D99-4A26-82CF-1130AE78C440}" type="datetimeFigureOut">
              <a:rPr lang="en-US">
                <a:ea typeface="ＭＳ Ｐゴシック" charset="-128"/>
              </a:rPr>
              <a:pPr defTabSz="914018">
                <a:defRPr/>
              </a:pPr>
              <a:t>6/25/2018</a:t>
            </a:fld>
            <a:endParaRPr lang="en-US" dirty="0">
              <a:ea typeface="ＭＳ Ｐゴシック" charset="-128"/>
            </a:endParaRPr>
          </a:p>
        </p:txBody>
      </p:sp>
      <p:sp>
        <p:nvSpPr>
          <p:cNvPr id="6" name="Footer Placeholder 5"/>
          <p:cNvSpPr>
            <a:spLocks noGrp="1"/>
          </p:cNvSpPr>
          <p:nvPr>
            <p:ph type="ftr" sz="quarter" idx="11"/>
          </p:nvPr>
        </p:nvSpPr>
        <p:spPr>
          <a:xfrm>
            <a:off x="3124200" y="6356390"/>
            <a:ext cx="2895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endParaRPr lang="en-US">
              <a:ea typeface="ＭＳ Ｐゴシック" charset="-128"/>
            </a:endParaRPr>
          </a:p>
        </p:txBody>
      </p:sp>
      <p:sp>
        <p:nvSpPr>
          <p:cNvPr id="7" name="Slide Number Placeholder 6"/>
          <p:cNvSpPr>
            <a:spLocks noGrp="1"/>
          </p:cNvSpPr>
          <p:nvPr>
            <p:ph type="sldNum" sz="quarter" idx="12"/>
          </p:nvPr>
        </p:nvSpPr>
        <p:spPr>
          <a:xfrm>
            <a:off x="6553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C0DE5275-5A9A-4A0A-9518-CF7B621A5A1A}" type="slidenum">
              <a:rPr lang="en-US">
                <a:ea typeface="ＭＳ Ｐゴシック" charset="-128"/>
              </a:rPr>
              <a:pPr defTabSz="914018">
                <a:defRPr/>
              </a:pPr>
              <a:t>‹#›</a:t>
            </a:fld>
            <a:endParaRPr lang="en-US" dirty="0">
              <a:ea typeface="ＭＳ Ｐゴシック" charset="-128"/>
            </a:endParaRPr>
          </a:p>
        </p:txBody>
      </p:sp>
    </p:spTree>
    <p:extLst>
      <p:ext uri="{BB962C8B-B14F-4D97-AF65-F5344CB8AC3E}">
        <p14:creationId xmlns:p14="http://schemas.microsoft.com/office/powerpoint/2010/main" val="2898368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1" y="1535113"/>
            <a:ext cx="4041775" cy="639763"/>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C6D39B0E-6DD1-49E1-AEED-7AA20B40D28D}" type="datetimeFigureOut">
              <a:rPr lang="en-US">
                <a:ea typeface="ＭＳ Ｐゴシック" charset="-128"/>
              </a:rPr>
              <a:pPr defTabSz="914018">
                <a:defRPr/>
              </a:pPr>
              <a:t>6/25/2018</a:t>
            </a:fld>
            <a:endParaRPr lang="en-US" dirty="0">
              <a:ea typeface="ＭＳ Ｐゴシック" charset="-128"/>
            </a:endParaRPr>
          </a:p>
        </p:txBody>
      </p:sp>
      <p:sp>
        <p:nvSpPr>
          <p:cNvPr id="8" name="Footer Placeholder 7"/>
          <p:cNvSpPr>
            <a:spLocks noGrp="1"/>
          </p:cNvSpPr>
          <p:nvPr>
            <p:ph type="ftr" sz="quarter" idx="11"/>
          </p:nvPr>
        </p:nvSpPr>
        <p:spPr>
          <a:xfrm>
            <a:off x="3124200" y="6356390"/>
            <a:ext cx="2895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endParaRPr lang="en-US">
              <a:ea typeface="ＭＳ Ｐゴシック" charset="-128"/>
            </a:endParaRPr>
          </a:p>
        </p:txBody>
      </p:sp>
      <p:sp>
        <p:nvSpPr>
          <p:cNvPr id="9" name="Slide Number Placeholder 8"/>
          <p:cNvSpPr>
            <a:spLocks noGrp="1"/>
          </p:cNvSpPr>
          <p:nvPr>
            <p:ph type="sldNum" sz="quarter" idx="12"/>
          </p:nvPr>
        </p:nvSpPr>
        <p:spPr>
          <a:xfrm>
            <a:off x="6553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5385329B-5EC2-4F04-A7FB-5198C23C3AF8}" type="slidenum">
              <a:rPr lang="en-US">
                <a:ea typeface="ＭＳ Ｐゴシック" charset="-128"/>
              </a:rPr>
              <a:pPr defTabSz="914018">
                <a:defRPr/>
              </a:pPr>
              <a:t>‹#›</a:t>
            </a:fld>
            <a:endParaRPr lang="en-US" dirty="0">
              <a:ea typeface="ＭＳ Ｐゴシック" charset="-128"/>
            </a:endParaRPr>
          </a:p>
        </p:txBody>
      </p:sp>
    </p:spTree>
    <p:extLst>
      <p:ext uri="{BB962C8B-B14F-4D97-AF65-F5344CB8AC3E}">
        <p14:creationId xmlns:p14="http://schemas.microsoft.com/office/powerpoint/2010/main" val="7044038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053B19DB-CDC7-47B7-94BF-95874F207DB3}" type="datetimeFigureOut">
              <a:rPr lang="en-US">
                <a:ea typeface="ＭＳ Ｐゴシック" charset="-128"/>
              </a:rPr>
              <a:pPr defTabSz="914018">
                <a:defRPr/>
              </a:pPr>
              <a:t>6/25/2018</a:t>
            </a:fld>
            <a:endParaRPr lang="en-US" dirty="0">
              <a:ea typeface="ＭＳ Ｐゴシック" charset="-128"/>
            </a:endParaRPr>
          </a:p>
        </p:txBody>
      </p:sp>
      <p:sp>
        <p:nvSpPr>
          <p:cNvPr id="4" name="Footer Placeholder 3"/>
          <p:cNvSpPr>
            <a:spLocks noGrp="1"/>
          </p:cNvSpPr>
          <p:nvPr>
            <p:ph type="ftr" sz="quarter" idx="11"/>
          </p:nvPr>
        </p:nvSpPr>
        <p:spPr>
          <a:xfrm>
            <a:off x="3124200" y="6356390"/>
            <a:ext cx="2895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endParaRPr lang="en-US">
              <a:ea typeface="ＭＳ Ｐゴシック" charset="-128"/>
            </a:endParaRPr>
          </a:p>
        </p:txBody>
      </p:sp>
      <p:sp>
        <p:nvSpPr>
          <p:cNvPr id="5" name="Slide Number Placeholder 4"/>
          <p:cNvSpPr>
            <a:spLocks noGrp="1"/>
          </p:cNvSpPr>
          <p:nvPr>
            <p:ph type="sldNum" sz="quarter" idx="12"/>
          </p:nvPr>
        </p:nvSpPr>
        <p:spPr>
          <a:xfrm>
            <a:off x="6553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2543B8B9-FC99-4BDC-842A-F748F658F5DD}" type="slidenum">
              <a:rPr lang="en-US">
                <a:ea typeface="ＭＳ Ｐゴシック" charset="-128"/>
              </a:rPr>
              <a:pPr defTabSz="914018">
                <a:defRPr/>
              </a:pPr>
              <a:t>‹#›</a:t>
            </a:fld>
            <a:endParaRPr lang="en-US" dirty="0">
              <a:ea typeface="ＭＳ Ｐゴシック" charset="-128"/>
            </a:endParaRPr>
          </a:p>
        </p:txBody>
      </p:sp>
    </p:spTree>
    <p:extLst>
      <p:ext uri="{BB962C8B-B14F-4D97-AF65-F5344CB8AC3E}">
        <p14:creationId xmlns:p14="http://schemas.microsoft.com/office/powerpoint/2010/main" val="1689106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151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DF499794-B635-4F4E-AA1F-B1051529B469}" type="datetimeFigureOut">
              <a:rPr lang="en-US">
                <a:ea typeface="ＭＳ Ｐゴシック" charset="-128"/>
              </a:rPr>
              <a:pPr defTabSz="914018">
                <a:defRPr/>
              </a:pPr>
              <a:t>6/25/2018</a:t>
            </a:fld>
            <a:endParaRPr lang="en-US" dirty="0">
              <a:ea typeface="ＭＳ Ｐゴシック" charset="-128"/>
            </a:endParaRPr>
          </a:p>
        </p:txBody>
      </p:sp>
      <p:sp>
        <p:nvSpPr>
          <p:cNvPr id="6" name="Footer Placeholder 5"/>
          <p:cNvSpPr>
            <a:spLocks noGrp="1"/>
          </p:cNvSpPr>
          <p:nvPr>
            <p:ph type="ftr" sz="quarter" idx="11"/>
          </p:nvPr>
        </p:nvSpPr>
        <p:spPr>
          <a:xfrm>
            <a:off x="3124200" y="6356390"/>
            <a:ext cx="2895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endParaRPr lang="en-US">
              <a:ea typeface="ＭＳ Ｐゴシック" charset="-128"/>
            </a:endParaRPr>
          </a:p>
        </p:txBody>
      </p:sp>
      <p:sp>
        <p:nvSpPr>
          <p:cNvPr id="7" name="Slide Number Placeholder 6"/>
          <p:cNvSpPr>
            <a:spLocks noGrp="1"/>
          </p:cNvSpPr>
          <p:nvPr>
            <p:ph type="sldNum" sz="quarter" idx="12"/>
          </p:nvPr>
        </p:nvSpPr>
        <p:spPr>
          <a:xfrm>
            <a:off x="6553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0DA060DD-34CA-4EA3-8F06-F6D0EE4C43AD}" type="slidenum">
              <a:rPr lang="en-US">
                <a:ea typeface="ＭＳ Ｐゴシック" charset="-128"/>
              </a:rPr>
              <a:pPr defTabSz="914018">
                <a:defRPr/>
              </a:pPr>
              <a:t>‹#›</a:t>
            </a:fld>
            <a:endParaRPr lang="en-US" dirty="0">
              <a:ea typeface="ＭＳ Ｐゴシック" charset="-128"/>
            </a:endParaRPr>
          </a:p>
        </p:txBody>
      </p:sp>
    </p:spTree>
    <p:extLst>
      <p:ext uri="{BB962C8B-B14F-4D97-AF65-F5344CB8AC3E}">
        <p14:creationId xmlns:p14="http://schemas.microsoft.com/office/powerpoint/2010/main" val="2544583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1"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91" y="612775"/>
            <a:ext cx="5486400" cy="4114800"/>
          </a:xfrm>
        </p:spPr>
        <p:txBody>
          <a:bodyPr rtlCol="0">
            <a:normAutofit/>
          </a:bodyPr>
          <a:lstStyle>
            <a:lvl1pPr marL="0" indent="0">
              <a:buNone/>
              <a:defRPr sz="3200"/>
            </a:lvl1pPr>
            <a:lvl2pPr marL="456998" indent="0">
              <a:buNone/>
              <a:defRPr sz="2800"/>
            </a:lvl2pPr>
            <a:lvl3pPr marL="914018" indent="0">
              <a:buNone/>
              <a:defRPr sz="2400"/>
            </a:lvl3pPr>
            <a:lvl4pPr marL="1371022" indent="0">
              <a:buNone/>
              <a:defRPr sz="2000"/>
            </a:lvl4pPr>
            <a:lvl5pPr marL="1828034" indent="0">
              <a:buNone/>
              <a:defRPr sz="2000"/>
            </a:lvl5pPr>
            <a:lvl6pPr marL="2285031" indent="0">
              <a:buNone/>
              <a:defRPr sz="2000"/>
            </a:lvl6pPr>
            <a:lvl7pPr marL="2742029" indent="0">
              <a:buNone/>
              <a:defRPr sz="2000"/>
            </a:lvl7pPr>
            <a:lvl8pPr marL="3199040" indent="0">
              <a:buNone/>
              <a:defRPr sz="2000"/>
            </a:lvl8pPr>
            <a:lvl9pPr marL="3656045" indent="0">
              <a:buNone/>
              <a:defRPr sz="2000"/>
            </a:lvl9pPr>
          </a:lstStyle>
          <a:p>
            <a:pPr lvl="0"/>
            <a:endParaRPr lang="en-US" noProof="0" dirty="0"/>
          </a:p>
        </p:txBody>
      </p:sp>
      <p:sp>
        <p:nvSpPr>
          <p:cNvPr id="4" name="Text Placeholder 3"/>
          <p:cNvSpPr>
            <a:spLocks noGrp="1"/>
          </p:cNvSpPr>
          <p:nvPr>
            <p:ph type="body" sz="half" idx="2"/>
          </p:nvPr>
        </p:nvSpPr>
        <p:spPr>
          <a:xfrm>
            <a:off x="1792291" y="5367385"/>
            <a:ext cx="5486400" cy="804863"/>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C817FA5B-166D-411B-89CB-734FB0A1B483}" type="datetimeFigureOut">
              <a:rPr lang="en-US">
                <a:ea typeface="ＭＳ Ｐゴシック" charset="-128"/>
              </a:rPr>
              <a:pPr defTabSz="914018">
                <a:defRPr/>
              </a:pPr>
              <a:t>6/25/2018</a:t>
            </a:fld>
            <a:endParaRPr lang="en-US" dirty="0">
              <a:ea typeface="ＭＳ Ｐゴシック" charset="-128"/>
            </a:endParaRPr>
          </a:p>
        </p:txBody>
      </p:sp>
      <p:sp>
        <p:nvSpPr>
          <p:cNvPr id="6" name="Footer Placeholder 5"/>
          <p:cNvSpPr>
            <a:spLocks noGrp="1"/>
          </p:cNvSpPr>
          <p:nvPr>
            <p:ph type="ftr" sz="quarter" idx="11"/>
          </p:nvPr>
        </p:nvSpPr>
        <p:spPr>
          <a:xfrm>
            <a:off x="3124200" y="6356390"/>
            <a:ext cx="2895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endParaRPr lang="en-US">
              <a:ea typeface="ＭＳ Ｐゴシック" charset="-128"/>
            </a:endParaRPr>
          </a:p>
        </p:txBody>
      </p:sp>
      <p:sp>
        <p:nvSpPr>
          <p:cNvPr id="7" name="Slide Number Placeholder 6"/>
          <p:cNvSpPr>
            <a:spLocks noGrp="1"/>
          </p:cNvSpPr>
          <p:nvPr>
            <p:ph type="sldNum" sz="quarter" idx="12"/>
          </p:nvPr>
        </p:nvSpPr>
        <p:spPr>
          <a:xfrm>
            <a:off x="6553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5DF7A97A-0B48-4C9A-8BEB-67BF4C276ED1}" type="slidenum">
              <a:rPr lang="en-US">
                <a:ea typeface="ＭＳ Ｐゴシック" charset="-128"/>
              </a:rPr>
              <a:pPr defTabSz="914018">
                <a:defRPr/>
              </a:pPr>
              <a:t>‹#›</a:t>
            </a:fld>
            <a:endParaRPr lang="en-US" dirty="0">
              <a:ea typeface="ＭＳ Ｐゴシック" charset="-128"/>
            </a:endParaRPr>
          </a:p>
        </p:txBody>
      </p:sp>
    </p:spTree>
    <p:extLst>
      <p:ext uri="{BB962C8B-B14F-4D97-AF65-F5344CB8AC3E}">
        <p14:creationId xmlns:p14="http://schemas.microsoft.com/office/powerpoint/2010/main" val="211981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EB310E2F-2FB9-406A-8F91-8DBDD727ABA8}" type="datetimeFigureOut">
              <a:rPr lang="en-US">
                <a:ea typeface="ＭＳ Ｐゴシック" charset="-128"/>
              </a:rPr>
              <a:pPr defTabSz="914018">
                <a:defRPr/>
              </a:pPr>
              <a:t>6/25/2018</a:t>
            </a:fld>
            <a:endParaRPr lang="en-US" dirty="0">
              <a:ea typeface="ＭＳ Ｐゴシック" charset="-128"/>
            </a:endParaRPr>
          </a:p>
        </p:txBody>
      </p:sp>
      <p:sp>
        <p:nvSpPr>
          <p:cNvPr id="5" name="Footer Placeholder 4"/>
          <p:cNvSpPr>
            <a:spLocks noGrp="1"/>
          </p:cNvSpPr>
          <p:nvPr>
            <p:ph type="ftr" sz="quarter" idx="11"/>
          </p:nvPr>
        </p:nvSpPr>
        <p:spPr>
          <a:xfrm>
            <a:off x="3124200" y="6356390"/>
            <a:ext cx="2895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endParaRPr lang="en-US">
              <a:ea typeface="ＭＳ Ｐゴシック" charset="-128"/>
            </a:endParaRPr>
          </a:p>
        </p:txBody>
      </p:sp>
      <p:sp>
        <p:nvSpPr>
          <p:cNvPr id="6" name="Slide Number Placeholder 5"/>
          <p:cNvSpPr>
            <a:spLocks noGrp="1"/>
          </p:cNvSpPr>
          <p:nvPr>
            <p:ph type="sldNum" sz="quarter" idx="12"/>
          </p:nvPr>
        </p:nvSpPr>
        <p:spPr>
          <a:xfrm>
            <a:off x="6553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E6B748EB-E235-4280-8206-05B50C903321}" type="slidenum">
              <a:rPr lang="en-US">
                <a:ea typeface="ＭＳ Ｐゴシック" charset="-128"/>
              </a:rPr>
              <a:pPr defTabSz="914018">
                <a:defRPr/>
              </a:pPr>
              <a:t>‹#›</a:t>
            </a:fld>
            <a:endParaRPr lang="en-US" dirty="0">
              <a:ea typeface="ＭＳ Ｐゴシック" charset="-128"/>
            </a:endParaRPr>
          </a:p>
        </p:txBody>
      </p:sp>
    </p:spTree>
    <p:extLst>
      <p:ext uri="{BB962C8B-B14F-4D97-AF65-F5344CB8AC3E}">
        <p14:creationId xmlns:p14="http://schemas.microsoft.com/office/powerpoint/2010/main" val="173373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3" y="27465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33A1C8B8-E9EC-485C-881D-23D0718CAC76}" type="datetimeFigureOut">
              <a:rPr lang="en-US">
                <a:ea typeface="ＭＳ Ｐゴシック" charset="-128"/>
              </a:rPr>
              <a:pPr defTabSz="914018">
                <a:defRPr/>
              </a:pPr>
              <a:t>6/25/2018</a:t>
            </a:fld>
            <a:endParaRPr lang="en-US" dirty="0">
              <a:ea typeface="ＭＳ Ｐゴシック" charset="-128"/>
            </a:endParaRPr>
          </a:p>
        </p:txBody>
      </p:sp>
      <p:sp>
        <p:nvSpPr>
          <p:cNvPr id="5" name="Footer Placeholder 4"/>
          <p:cNvSpPr>
            <a:spLocks noGrp="1"/>
          </p:cNvSpPr>
          <p:nvPr>
            <p:ph type="ftr" sz="quarter" idx="11"/>
          </p:nvPr>
        </p:nvSpPr>
        <p:spPr>
          <a:xfrm>
            <a:off x="3124200" y="6356390"/>
            <a:ext cx="2895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endParaRPr lang="en-US">
              <a:ea typeface="ＭＳ Ｐゴシック" charset="-128"/>
            </a:endParaRPr>
          </a:p>
        </p:txBody>
      </p:sp>
      <p:sp>
        <p:nvSpPr>
          <p:cNvPr id="6" name="Slide Number Placeholder 5"/>
          <p:cNvSpPr>
            <a:spLocks noGrp="1"/>
          </p:cNvSpPr>
          <p:nvPr>
            <p:ph type="sldNum" sz="quarter" idx="12"/>
          </p:nvPr>
        </p:nvSpPr>
        <p:spPr>
          <a:xfrm>
            <a:off x="6553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E68C819F-4906-41F7-9400-A393E66ED320}" type="slidenum">
              <a:rPr lang="en-US">
                <a:ea typeface="ＭＳ Ｐゴシック" charset="-128"/>
              </a:rPr>
              <a:pPr defTabSz="914018">
                <a:defRPr/>
              </a:pPr>
              <a:t>‹#›</a:t>
            </a:fld>
            <a:endParaRPr lang="en-US" dirty="0">
              <a:ea typeface="ＭＳ Ｐゴシック" charset="-128"/>
            </a:endParaRPr>
          </a:p>
        </p:txBody>
      </p:sp>
    </p:spTree>
    <p:extLst>
      <p:ext uri="{BB962C8B-B14F-4D97-AF65-F5344CB8AC3E}">
        <p14:creationId xmlns:p14="http://schemas.microsoft.com/office/powerpoint/2010/main" val="3021595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86800" cy="914400"/>
          </a:xfrm>
        </p:spPr>
        <p:txBody>
          <a:bodyPr/>
          <a:lstStyle>
            <a:lvl1pPr>
              <a:defRPr sz="220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81000" y="1219200"/>
            <a:ext cx="8686800" cy="5486400"/>
          </a:xfrm>
        </p:spPr>
        <p:txBody>
          <a:bodyPr/>
          <a:lstStyle>
            <a:lvl1pPr marL="0" indent="1588">
              <a:spcBef>
                <a:spcPts val="1200"/>
              </a:spcBef>
              <a:defRPr>
                <a:solidFill>
                  <a:schemeClr val="tx1"/>
                </a:solidFill>
              </a:defRPr>
            </a:lvl1pPr>
            <a:lvl2pPr>
              <a:lnSpc>
                <a:spcPct val="95000"/>
              </a:lnSpc>
              <a:spcBef>
                <a:spcPts val="1200"/>
              </a:spcBef>
              <a:buClrTx/>
              <a:defRPr>
                <a:solidFill>
                  <a:srgbClr val="939598"/>
                </a:solidFill>
              </a:defRPr>
            </a:lvl2pPr>
            <a:lvl3pPr>
              <a:spcBef>
                <a:spcPts val="1200"/>
              </a:spcBef>
              <a:spcAft>
                <a:spcPts val="0"/>
              </a:spcAft>
              <a:buClrTx/>
              <a:defRPr sz="1300">
                <a:solidFill>
                  <a:schemeClr val="tx1"/>
                </a:solidFill>
              </a:defRPr>
            </a:lvl3pPr>
            <a:lvl4pPr>
              <a:spcBef>
                <a:spcPts val="1200"/>
              </a:spcBef>
              <a:defRPr>
                <a:solidFill>
                  <a:schemeClr val="tx1"/>
                </a:solidFill>
              </a:defRPr>
            </a:lvl4pPr>
            <a:lvl5pPr>
              <a:spcBef>
                <a:spcPts val="120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8810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98" indent="0" algn="ctr">
              <a:buNone/>
              <a:defRPr>
                <a:solidFill>
                  <a:schemeClr val="tx1">
                    <a:tint val="75000"/>
                  </a:schemeClr>
                </a:solidFill>
              </a:defRPr>
            </a:lvl2pPr>
            <a:lvl3pPr marL="914018" indent="0" algn="ctr">
              <a:buNone/>
              <a:defRPr>
                <a:solidFill>
                  <a:schemeClr val="tx1">
                    <a:tint val="75000"/>
                  </a:schemeClr>
                </a:solidFill>
              </a:defRPr>
            </a:lvl3pPr>
            <a:lvl4pPr marL="1371022" indent="0" algn="ctr">
              <a:buNone/>
              <a:defRPr>
                <a:solidFill>
                  <a:schemeClr val="tx1">
                    <a:tint val="75000"/>
                  </a:schemeClr>
                </a:solidFill>
              </a:defRPr>
            </a:lvl4pPr>
            <a:lvl5pPr marL="1828034" indent="0" algn="ctr">
              <a:buNone/>
              <a:defRPr>
                <a:solidFill>
                  <a:schemeClr val="tx1">
                    <a:tint val="75000"/>
                  </a:schemeClr>
                </a:solidFill>
              </a:defRPr>
            </a:lvl5pPr>
            <a:lvl6pPr marL="2285031" indent="0" algn="ctr">
              <a:buNone/>
              <a:defRPr>
                <a:solidFill>
                  <a:schemeClr val="tx1">
                    <a:tint val="75000"/>
                  </a:schemeClr>
                </a:solidFill>
              </a:defRPr>
            </a:lvl6pPr>
            <a:lvl7pPr marL="2742029" indent="0" algn="ctr">
              <a:buNone/>
              <a:defRPr>
                <a:solidFill>
                  <a:schemeClr val="tx1">
                    <a:tint val="75000"/>
                  </a:schemeClr>
                </a:solidFill>
              </a:defRPr>
            </a:lvl7pPr>
            <a:lvl8pPr marL="3199040" indent="0" algn="ctr">
              <a:buNone/>
              <a:defRPr>
                <a:solidFill>
                  <a:schemeClr val="tx1">
                    <a:tint val="75000"/>
                  </a:schemeClr>
                </a:solidFill>
              </a:defRPr>
            </a:lvl8pPr>
            <a:lvl9pPr marL="365604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1FAFE007-3472-463C-8ED6-CC829586EA92}" type="datetimeFigureOut">
              <a:rPr lang="en-US">
                <a:ea typeface="ＭＳ Ｐゴシック" charset="-128"/>
              </a:rPr>
              <a:pPr defTabSz="914018">
                <a:defRPr/>
              </a:pPr>
              <a:t>6/25/2018</a:t>
            </a:fld>
            <a:endParaRPr lang="en-US" dirty="0">
              <a:ea typeface="ＭＳ Ｐゴシック" charset="-128"/>
            </a:endParaRPr>
          </a:p>
        </p:txBody>
      </p:sp>
      <p:sp>
        <p:nvSpPr>
          <p:cNvPr id="5" name="Footer Placeholder 4"/>
          <p:cNvSpPr>
            <a:spLocks noGrp="1"/>
          </p:cNvSpPr>
          <p:nvPr>
            <p:ph type="ftr" sz="quarter" idx="11"/>
          </p:nvPr>
        </p:nvSpPr>
        <p:spPr>
          <a:xfrm>
            <a:off x="3124200" y="6356390"/>
            <a:ext cx="2895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endParaRPr lang="en-US">
              <a:ea typeface="ＭＳ Ｐゴシック" charset="-128"/>
            </a:endParaRPr>
          </a:p>
        </p:txBody>
      </p:sp>
      <p:sp>
        <p:nvSpPr>
          <p:cNvPr id="6" name="Slide Number Placeholder 5"/>
          <p:cNvSpPr>
            <a:spLocks noGrp="1"/>
          </p:cNvSpPr>
          <p:nvPr>
            <p:ph type="sldNum" sz="quarter" idx="12"/>
          </p:nvPr>
        </p:nvSpPr>
        <p:spPr>
          <a:xfrm>
            <a:off x="6553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26DD75E5-5D1F-4682-A668-A608A26358B5}" type="slidenum">
              <a:rPr lang="en-US">
                <a:ea typeface="ＭＳ Ｐゴシック" charset="-128"/>
              </a:rPr>
              <a:pPr defTabSz="914018">
                <a:defRPr/>
              </a:pPr>
              <a:t>‹#›</a:t>
            </a:fld>
            <a:endParaRPr lang="en-US" dirty="0">
              <a:ea typeface="ＭＳ Ｐゴシック" charset="-128"/>
            </a:endParaRPr>
          </a:p>
        </p:txBody>
      </p:sp>
    </p:spTree>
    <p:extLst>
      <p:ext uri="{BB962C8B-B14F-4D97-AF65-F5344CB8AC3E}">
        <p14:creationId xmlns:p14="http://schemas.microsoft.com/office/powerpoint/2010/main" val="591986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9823D4E1-A60E-46F2-8A13-1EABCA7101FF}" type="datetimeFigureOut">
              <a:rPr lang="en-US">
                <a:ea typeface="ＭＳ Ｐゴシック" charset="-128"/>
              </a:rPr>
              <a:pPr defTabSz="914018">
                <a:defRPr/>
              </a:pPr>
              <a:t>6/25/2018</a:t>
            </a:fld>
            <a:endParaRPr lang="en-US" dirty="0">
              <a:ea typeface="ＭＳ Ｐゴシック" charset="-128"/>
            </a:endParaRPr>
          </a:p>
        </p:txBody>
      </p:sp>
      <p:sp>
        <p:nvSpPr>
          <p:cNvPr id="5" name="Footer Placeholder 4"/>
          <p:cNvSpPr>
            <a:spLocks noGrp="1"/>
          </p:cNvSpPr>
          <p:nvPr>
            <p:ph type="ftr" sz="quarter" idx="11"/>
          </p:nvPr>
        </p:nvSpPr>
        <p:spPr>
          <a:xfrm>
            <a:off x="3124200" y="6356390"/>
            <a:ext cx="2895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endParaRPr lang="en-US">
              <a:ea typeface="ＭＳ Ｐゴシック" charset="-128"/>
            </a:endParaRPr>
          </a:p>
        </p:txBody>
      </p:sp>
      <p:sp>
        <p:nvSpPr>
          <p:cNvPr id="6" name="Slide Number Placeholder 5"/>
          <p:cNvSpPr>
            <a:spLocks noGrp="1"/>
          </p:cNvSpPr>
          <p:nvPr>
            <p:ph type="sldNum" sz="quarter" idx="12"/>
          </p:nvPr>
        </p:nvSpPr>
        <p:spPr>
          <a:xfrm>
            <a:off x="6553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2572F972-FE7A-4B60-AC97-5E03827B77B5}" type="slidenum">
              <a:rPr lang="en-US">
                <a:ea typeface="ＭＳ Ｐゴシック" charset="-128"/>
              </a:rPr>
              <a:pPr defTabSz="914018">
                <a:defRPr/>
              </a:pPr>
              <a:t>‹#›</a:t>
            </a:fld>
            <a:endParaRPr lang="en-US" dirty="0">
              <a:ea typeface="ＭＳ Ｐゴシック" charset="-128"/>
            </a:endParaRPr>
          </a:p>
        </p:txBody>
      </p:sp>
    </p:spTree>
    <p:extLst>
      <p:ext uri="{BB962C8B-B14F-4D97-AF65-F5344CB8AC3E}">
        <p14:creationId xmlns:p14="http://schemas.microsoft.com/office/powerpoint/2010/main" val="4189343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998" indent="0">
              <a:buNone/>
              <a:defRPr sz="1800">
                <a:solidFill>
                  <a:schemeClr val="tx1">
                    <a:tint val="75000"/>
                  </a:schemeClr>
                </a:solidFill>
              </a:defRPr>
            </a:lvl2pPr>
            <a:lvl3pPr marL="914018" indent="0">
              <a:buNone/>
              <a:defRPr sz="1600">
                <a:solidFill>
                  <a:schemeClr val="tx1">
                    <a:tint val="75000"/>
                  </a:schemeClr>
                </a:solidFill>
              </a:defRPr>
            </a:lvl3pPr>
            <a:lvl4pPr marL="1371022" indent="0">
              <a:buNone/>
              <a:defRPr sz="1400">
                <a:solidFill>
                  <a:schemeClr val="tx1">
                    <a:tint val="75000"/>
                  </a:schemeClr>
                </a:solidFill>
              </a:defRPr>
            </a:lvl4pPr>
            <a:lvl5pPr marL="1828034" indent="0">
              <a:buNone/>
              <a:defRPr sz="1400">
                <a:solidFill>
                  <a:schemeClr val="tx1">
                    <a:tint val="75000"/>
                  </a:schemeClr>
                </a:solidFill>
              </a:defRPr>
            </a:lvl5pPr>
            <a:lvl6pPr marL="2285031" indent="0">
              <a:buNone/>
              <a:defRPr sz="1400">
                <a:solidFill>
                  <a:schemeClr val="tx1">
                    <a:tint val="75000"/>
                  </a:schemeClr>
                </a:solidFill>
              </a:defRPr>
            </a:lvl6pPr>
            <a:lvl7pPr marL="2742029" indent="0">
              <a:buNone/>
              <a:defRPr sz="1400">
                <a:solidFill>
                  <a:schemeClr val="tx1">
                    <a:tint val="75000"/>
                  </a:schemeClr>
                </a:solidFill>
              </a:defRPr>
            </a:lvl7pPr>
            <a:lvl8pPr marL="3199040" indent="0">
              <a:buNone/>
              <a:defRPr sz="1400">
                <a:solidFill>
                  <a:schemeClr val="tx1">
                    <a:tint val="75000"/>
                  </a:schemeClr>
                </a:solidFill>
              </a:defRPr>
            </a:lvl8pPr>
            <a:lvl9pPr marL="365604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1CBB0187-F42D-4E32-91BD-E407F274FDF6}" type="datetimeFigureOut">
              <a:rPr lang="en-US">
                <a:ea typeface="ＭＳ Ｐゴシック" charset="-128"/>
              </a:rPr>
              <a:pPr defTabSz="914018">
                <a:defRPr/>
              </a:pPr>
              <a:t>6/25/2018</a:t>
            </a:fld>
            <a:endParaRPr lang="en-US" dirty="0">
              <a:ea typeface="ＭＳ Ｐゴシック" charset="-128"/>
            </a:endParaRPr>
          </a:p>
        </p:txBody>
      </p:sp>
      <p:sp>
        <p:nvSpPr>
          <p:cNvPr id="5" name="Footer Placeholder 4"/>
          <p:cNvSpPr>
            <a:spLocks noGrp="1"/>
          </p:cNvSpPr>
          <p:nvPr>
            <p:ph type="ftr" sz="quarter" idx="11"/>
          </p:nvPr>
        </p:nvSpPr>
        <p:spPr>
          <a:xfrm>
            <a:off x="3124200" y="6356390"/>
            <a:ext cx="2895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endParaRPr lang="en-US">
              <a:ea typeface="ＭＳ Ｐゴシック" charset="-128"/>
            </a:endParaRPr>
          </a:p>
        </p:txBody>
      </p:sp>
      <p:sp>
        <p:nvSpPr>
          <p:cNvPr id="6" name="Slide Number Placeholder 5"/>
          <p:cNvSpPr>
            <a:spLocks noGrp="1"/>
          </p:cNvSpPr>
          <p:nvPr>
            <p:ph type="sldNum" sz="quarter" idx="12"/>
          </p:nvPr>
        </p:nvSpPr>
        <p:spPr>
          <a:xfrm>
            <a:off x="6553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ED96349E-B15A-4AB6-9243-B21932775EC9}" type="slidenum">
              <a:rPr lang="en-US">
                <a:ea typeface="ＭＳ Ｐゴシック" charset="-128"/>
              </a:rPr>
              <a:pPr defTabSz="914018">
                <a:defRPr/>
              </a:pPr>
              <a:t>‹#›</a:t>
            </a:fld>
            <a:endParaRPr lang="en-US" dirty="0">
              <a:ea typeface="ＭＳ Ｐゴシック" charset="-128"/>
            </a:endParaRPr>
          </a:p>
        </p:txBody>
      </p:sp>
    </p:spTree>
    <p:extLst>
      <p:ext uri="{BB962C8B-B14F-4D97-AF65-F5344CB8AC3E}">
        <p14:creationId xmlns:p14="http://schemas.microsoft.com/office/powerpoint/2010/main" val="9848551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4467A6A6-5D99-4A26-82CF-1130AE78C440}" type="datetimeFigureOut">
              <a:rPr lang="en-US">
                <a:ea typeface="ＭＳ Ｐゴシック" charset="-128"/>
              </a:rPr>
              <a:pPr defTabSz="914018">
                <a:defRPr/>
              </a:pPr>
              <a:t>6/25/2018</a:t>
            </a:fld>
            <a:endParaRPr lang="en-US" dirty="0">
              <a:ea typeface="ＭＳ Ｐゴシック" charset="-128"/>
            </a:endParaRPr>
          </a:p>
        </p:txBody>
      </p:sp>
      <p:sp>
        <p:nvSpPr>
          <p:cNvPr id="6" name="Footer Placeholder 5"/>
          <p:cNvSpPr>
            <a:spLocks noGrp="1"/>
          </p:cNvSpPr>
          <p:nvPr>
            <p:ph type="ftr" sz="quarter" idx="11"/>
          </p:nvPr>
        </p:nvSpPr>
        <p:spPr>
          <a:xfrm>
            <a:off x="3124200" y="6356390"/>
            <a:ext cx="2895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endParaRPr lang="en-US">
              <a:ea typeface="ＭＳ Ｐゴシック" charset="-128"/>
            </a:endParaRPr>
          </a:p>
        </p:txBody>
      </p:sp>
      <p:sp>
        <p:nvSpPr>
          <p:cNvPr id="7" name="Slide Number Placeholder 6"/>
          <p:cNvSpPr>
            <a:spLocks noGrp="1"/>
          </p:cNvSpPr>
          <p:nvPr>
            <p:ph type="sldNum" sz="quarter" idx="12"/>
          </p:nvPr>
        </p:nvSpPr>
        <p:spPr>
          <a:xfrm>
            <a:off x="6553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C0DE5275-5A9A-4A0A-9518-CF7B621A5A1A}" type="slidenum">
              <a:rPr lang="en-US">
                <a:ea typeface="ＭＳ Ｐゴシック" charset="-128"/>
              </a:rPr>
              <a:pPr defTabSz="914018">
                <a:defRPr/>
              </a:pPr>
              <a:t>‹#›</a:t>
            </a:fld>
            <a:endParaRPr lang="en-US" dirty="0">
              <a:ea typeface="ＭＳ Ｐゴシック" charset="-128"/>
            </a:endParaRPr>
          </a:p>
        </p:txBody>
      </p:sp>
    </p:spTree>
    <p:extLst>
      <p:ext uri="{BB962C8B-B14F-4D97-AF65-F5344CB8AC3E}">
        <p14:creationId xmlns:p14="http://schemas.microsoft.com/office/powerpoint/2010/main" val="114284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1" y="1535113"/>
            <a:ext cx="4041775" cy="639763"/>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C6D39B0E-6DD1-49E1-AEED-7AA20B40D28D}" type="datetimeFigureOut">
              <a:rPr lang="en-US">
                <a:ea typeface="ＭＳ Ｐゴシック" charset="-128"/>
              </a:rPr>
              <a:pPr defTabSz="914018">
                <a:defRPr/>
              </a:pPr>
              <a:t>6/25/2018</a:t>
            </a:fld>
            <a:endParaRPr lang="en-US" dirty="0">
              <a:ea typeface="ＭＳ Ｐゴシック" charset="-128"/>
            </a:endParaRPr>
          </a:p>
        </p:txBody>
      </p:sp>
      <p:sp>
        <p:nvSpPr>
          <p:cNvPr id="8" name="Footer Placeholder 7"/>
          <p:cNvSpPr>
            <a:spLocks noGrp="1"/>
          </p:cNvSpPr>
          <p:nvPr>
            <p:ph type="ftr" sz="quarter" idx="11"/>
          </p:nvPr>
        </p:nvSpPr>
        <p:spPr>
          <a:xfrm>
            <a:off x="3124200" y="6356390"/>
            <a:ext cx="2895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endParaRPr lang="en-US">
              <a:ea typeface="ＭＳ Ｐゴシック" charset="-128"/>
            </a:endParaRPr>
          </a:p>
        </p:txBody>
      </p:sp>
      <p:sp>
        <p:nvSpPr>
          <p:cNvPr id="9" name="Slide Number Placeholder 8"/>
          <p:cNvSpPr>
            <a:spLocks noGrp="1"/>
          </p:cNvSpPr>
          <p:nvPr>
            <p:ph type="sldNum" sz="quarter" idx="12"/>
          </p:nvPr>
        </p:nvSpPr>
        <p:spPr>
          <a:xfrm>
            <a:off x="6553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5385329B-5EC2-4F04-A7FB-5198C23C3AF8}" type="slidenum">
              <a:rPr lang="en-US">
                <a:ea typeface="ＭＳ Ｐゴシック" charset="-128"/>
              </a:rPr>
              <a:pPr defTabSz="914018">
                <a:defRPr/>
              </a:pPr>
              <a:t>‹#›</a:t>
            </a:fld>
            <a:endParaRPr lang="en-US" dirty="0">
              <a:ea typeface="ＭＳ Ｐゴシック" charset="-128"/>
            </a:endParaRPr>
          </a:p>
        </p:txBody>
      </p:sp>
    </p:spTree>
    <p:extLst>
      <p:ext uri="{BB962C8B-B14F-4D97-AF65-F5344CB8AC3E}">
        <p14:creationId xmlns:p14="http://schemas.microsoft.com/office/powerpoint/2010/main" val="39802476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7120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9B87CA55-D9B0-4664-88B9-3A84132D2624}" type="datetimeFigureOut">
              <a:rPr lang="en-US">
                <a:ea typeface="ＭＳ Ｐゴシック" charset="-128"/>
              </a:rPr>
              <a:pPr defTabSz="914018">
                <a:defRPr/>
              </a:pPr>
              <a:t>6/25/2018</a:t>
            </a:fld>
            <a:endParaRPr lang="en-US" dirty="0">
              <a:ea typeface="ＭＳ Ｐゴシック" charset="-128"/>
            </a:endParaRPr>
          </a:p>
        </p:txBody>
      </p:sp>
      <p:sp>
        <p:nvSpPr>
          <p:cNvPr id="3" name="Footer Placeholder 2"/>
          <p:cNvSpPr>
            <a:spLocks noGrp="1"/>
          </p:cNvSpPr>
          <p:nvPr>
            <p:ph type="ftr" sz="quarter" idx="11"/>
          </p:nvPr>
        </p:nvSpPr>
        <p:spPr>
          <a:xfrm>
            <a:off x="3124200" y="6356390"/>
            <a:ext cx="2895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endParaRPr lang="en-US">
              <a:ea typeface="ＭＳ Ｐゴシック" charset="-128"/>
            </a:endParaRPr>
          </a:p>
        </p:txBody>
      </p:sp>
      <p:sp>
        <p:nvSpPr>
          <p:cNvPr id="4" name="Slide Number Placeholder 3"/>
          <p:cNvSpPr>
            <a:spLocks noGrp="1"/>
          </p:cNvSpPr>
          <p:nvPr>
            <p:ph type="sldNum" sz="quarter" idx="12"/>
          </p:nvPr>
        </p:nvSpPr>
        <p:spPr>
          <a:xfrm>
            <a:off x="6553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110F5407-FEAD-4C04-9CFB-85888AFDAD56}" type="slidenum">
              <a:rPr lang="en-US">
                <a:ea typeface="ＭＳ Ｐゴシック" charset="-128"/>
              </a:rPr>
              <a:pPr defTabSz="914018">
                <a:defRPr/>
              </a:pPr>
              <a:t>‹#›</a:t>
            </a:fld>
            <a:endParaRPr lang="en-US" dirty="0">
              <a:ea typeface="ＭＳ Ｐゴシック" charset="-128"/>
            </a:endParaRPr>
          </a:p>
        </p:txBody>
      </p:sp>
    </p:spTree>
    <p:extLst>
      <p:ext uri="{BB962C8B-B14F-4D97-AF65-F5344CB8AC3E}">
        <p14:creationId xmlns:p14="http://schemas.microsoft.com/office/powerpoint/2010/main" val="17414675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DF499794-B635-4F4E-AA1F-B1051529B469}" type="datetimeFigureOut">
              <a:rPr lang="en-US">
                <a:ea typeface="ＭＳ Ｐゴシック" charset="-128"/>
              </a:rPr>
              <a:pPr defTabSz="914018">
                <a:defRPr/>
              </a:pPr>
              <a:t>6/25/2018</a:t>
            </a:fld>
            <a:endParaRPr lang="en-US" dirty="0">
              <a:ea typeface="ＭＳ Ｐゴシック" charset="-128"/>
            </a:endParaRPr>
          </a:p>
        </p:txBody>
      </p:sp>
      <p:sp>
        <p:nvSpPr>
          <p:cNvPr id="6" name="Footer Placeholder 5"/>
          <p:cNvSpPr>
            <a:spLocks noGrp="1"/>
          </p:cNvSpPr>
          <p:nvPr>
            <p:ph type="ftr" sz="quarter" idx="11"/>
          </p:nvPr>
        </p:nvSpPr>
        <p:spPr>
          <a:xfrm>
            <a:off x="3124200" y="6356390"/>
            <a:ext cx="2895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endParaRPr lang="en-US">
              <a:ea typeface="ＭＳ Ｐゴシック" charset="-128"/>
            </a:endParaRPr>
          </a:p>
        </p:txBody>
      </p:sp>
      <p:sp>
        <p:nvSpPr>
          <p:cNvPr id="7" name="Slide Number Placeholder 6"/>
          <p:cNvSpPr>
            <a:spLocks noGrp="1"/>
          </p:cNvSpPr>
          <p:nvPr>
            <p:ph type="sldNum" sz="quarter" idx="12"/>
          </p:nvPr>
        </p:nvSpPr>
        <p:spPr>
          <a:xfrm>
            <a:off x="6553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0DA060DD-34CA-4EA3-8F06-F6D0EE4C43AD}" type="slidenum">
              <a:rPr lang="en-US">
                <a:ea typeface="ＭＳ Ｐゴシック" charset="-128"/>
              </a:rPr>
              <a:pPr defTabSz="914018">
                <a:defRPr/>
              </a:pPr>
              <a:t>‹#›</a:t>
            </a:fld>
            <a:endParaRPr lang="en-US" dirty="0">
              <a:ea typeface="ＭＳ Ｐゴシック" charset="-128"/>
            </a:endParaRPr>
          </a:p>
        </p:txBody>
      </p:sp>
    </p:spTree>
    <p:extLst>
      <p:ext uri="{BB962C8B-B14F-4D97-AF65-F5344CB8AC3E}">
        <p14:creationId xmlns:p14="http://schemas.microsoft.com/office/powerpoint/2010/main" val="31954200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1"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91" y="612775"/>
            <a:ext cx="5486400" cy="4114800"/>
          </a:xfrm>
        </p:spPr>
        <p:txBody>
          <a:bodyPr rtlCol="0">
            <a:normAutofit/>
          </a:bodyPr>
          <a:lstStyle>
            <a:lvl1pPr marL="0" indent="0">
              <a:buNone/>
              <a:defRPr sz="3200"/>
            </a:lvl1pPr>
            <a:lvl2pPr marL="456998" indent="0">
              <a:buNone/>
              <a:defRPr sz="2800"/>
            </a:lvl2pPr>
            <a:lvl3pPr marL="914018" indent="0">
              <a:buNone/>
              <a:defRPr sz="2400"/>
            </a:lvl3pPr>
            <a:lvl4pPr marL="1371022" indent="0">
              <a:buNone/>
              <a:defRPr sz="2000"/>
            </a:lvl4pPr>
            <a:lvl5pPr marL="1828034" indent="0">
              <a:buNone/>
              <a:defRPr sz="2000"/>
            </a:lvl5pPr>
            <a:lvl6pPr marL="2285031" indent="0">
              <a:buNone/>
              <a:defRPr sz="2000"/>
            </a:lvl6pPr>
            <a:lvl7pPr marL="2742029" indent="0">
              <a:buNone/>
              <a:defRPr sz="2000"/>
            </a:lvl7pPr>
            <a:lvl8pPr marL="3199040" indent="0">
              <a:buNone/>
              <a:defRPr sz="2000"/>
            </a:lvl8pPr>
            <a:lvl9pPr marL="3656045" indent="0">
              <a:buNone/>
              <a:defRPr sz="2000"/>
            </a:lvl9pPr>
          </a:lstStyle>
          <a:p>
            <a:pPr lvl="0"/>
            <a:endParaRPr lang="en-US" noProof="0" dirty="0"/>
          </a:p>
        </p:txBody>
      </p:sp>
      <p:sp>
        <p:nvSpPr>
          <p:cNvPr id="4" name="Text Placeholder 3"/>
          <p:cNvSpPr>
            <a:spLocks noGrp="1"/>
          </p:cNvSpPr>
          <p:nvPr>
            <p:ph type="body" sz="half" idx="2"/>
          </p:nvPr>
        </p:nvSpPr>
        <p:spPr>
          <a:xfrm>
            <a:off x="1792291" y="5367385"/>
            <a:ext cx="5486400" cy="804863"/>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C817FA5B-166D-411B-89CB-734FB0A1B483}" type="datetimeFigureOut">
              <a:rPr lang="en-US">
                <a:ea typeface="ＭＳ Ｐゴシック" charset="-128"/>
              </a:rPr>
              <a:pPr defTabSz="914018">
                <a:defRPr/>
              </a:pPr>
              <a:t>6/25/2018</a:t>
            </a:fld>
            <a:endParaRPr lang="en-US" dirty="0">
              <a:ea typeface="ＭＳ Ｐゴシック" charset="-128"/>
            </a:endParaRPr>
          </a:p>
        </p:txBody>
      </p:sp>
      <p:sp>
        <p:nvSpPr>
          <p:cNvPr id="6" name="Footer Placeholder 5"/>
          <p:cNvSpPr>
            <a:spLocks noGrp="1"/>
          </p:cNvSpPr>
          <p:nvPr>
            <p:ph type="ftr" sz="quarter" idx="11"/>
          </p:nvPr>
        </p:nvSpPr>
        <p:spPr>
          <a:xfrm>
            <a:off x="3124200" y="6356390"/>
            <a:ext cx="2895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endParaRPr lang="en-US">
              <a:ea typeface="ＭＳ Ｐゴシック" charset="-128"/>
            </a:endParaRPr>
          </a:p>
        </p:txBody>
      </p:sp>
      <p:sp>
        <p:nvSpPr>
          <p:cNvPr id="7" name="Slide Number Placeholder 6"/>
          <p:cNvSpPr>
            <a:spLocks noGrp="1"/>
          </p:cNvSpPr>
          <p:nvPr>
            <p:ph type="sldNum" sz="quarter" idx="12"/>
          </p:nvPr>
        </p:nvSpPr>
        <p:spPr>
          <a:xfrm>
            <a:off x="6553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5DF7A97A-0B48-4C9A-8BEB-67BF4C276ED1}" type="slidenum">
              <a:rPr lang="en-US">
                <a:ea typeface="ＭＳ Ｐゴシック" charset="-128"/>
              </a:rPr>
              <a:pPr defTabSz="914018">
                <a:defRPr/>
              </a:pPr>
              <a:t>‹#›</a:t>
            </a:fld>
            <a:endParaRPr lang="en-US" dirty="0">
              <a:ea typeface="ＭＳ Ｐゴシック" charset="-128"/>
            </a:endParaRPr>
          </a:p>
        </p:txBody>
      </p:sp>
    </p:spTree>
    <p:extLst>
      <p:ext uri="{BB962C8B-B14F-4D97-AF65-F5344CB8AC3E}">
        <p14:creationId xmlns:p14="http://schemas.microsoft.com/office/powerpoint/2010/main" val="15547439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EB310E2F-2FB9-406A-8F91-8DBDD727ABA8}" type="datetimeFigureOut">
              <a:rPr lang="en-US">
                <a:ea typeface="ＭＳ Ｐゴシック" charset="-128"/>
              </a:rPr>
              <a:pPr defTabSz="914018">
                <a:defRPr/>
              </a:pPr>
              <a:t>6/25/2018</a:t>
            </a:fld>
            <a:endParaRPr lang="en-US" dirty="0">
              <a:ea typeface="ＭＳ Ｐゴシック" charset="-128"/>
            </a:endParaRPr>
          </a:p>
        </p:txBody>
      </p:sp>
      <p:sp>
        <p:nvSpPr>
          <p:cNvPr id="5" name="Footer Placeholder 4"/>
          <p:cNvSpPr>
            <a:spLocks noGrp="1"/>
          </p:cNvSpPr>
          <p:nvPr>
            <p:ph type="ftr" sz="quarter" idx="11"/>
          </p:nvPr>
        </p:nvSpPr>
        <p:spPr>
          <a:xfrm>
            <a:off x="3124200" y="6356390"/>
            <a:ext cx="2895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endParaRPr lang="en-US">
              <a:ea typeface="ＭＳ Ｐゴシック" charset="-128"/>
            </a:endParaRPr>
          </a:p>
        </p:txBody>
      </p:sp>
      <p:sp>
        <p:nvSpPr>
          <p:cNvPr id="6" name="Slide Number Placeholder 5"/>
          <p:cNvSpPr>
            <a:spLocks noGrp="1"/>
          </p:cNvSpPr>
          <p:nvPr>
            <p:ph type="sldNum" sz="quarter" idx="12"/>
          </p:nvPr>
        </p:nvSpPr>
        <p:spPr>
          <a:xfrm>
            <a:off x="6553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E6B748EB-E235-4280-8206-05B50C903321}" type="slidenum">
              <a:rPr lang="en-US">
                <a:ea typeface="ＭＳ Ｐゴシック" charset="-128"/>
              </a:rPr>
              <a:pPr defTabSz="914018">
                <a:defRPr/>
              </a:pPr>
              <a:t>‹#›</a:t>
            </a:fld>
            <a:endParaRPr lang="en-US" dirty="0">
              <a:ea typeface="ＭＳ Ｐゴシック" charset="-128"/>
            </a:endParaRPr>
          </a:p>
        </p:txBody>
      </p:sp>
    </p:spTree>
    <p:extLst>
      <p:ext uri="{BB962C8B-B14F-4D97-AF65-F5344CB8AC3E}">
        <p14:creationId xmlns:p14="http://schemas.microsoft.com/office/powerpoint/2010/main" val="1467264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81000" y="1219200"/>
            <a:ext cx="3124200" cy="5562600"/>
          </a:xfrm>
        </p:spPr>
        <p:txBody>
          <a:bodyPr/>
          <a:lstStyle>
            <a:lvl1pPr marL="0" indent="1588">
              <a:spcBef>
                <a:spcPts val="1200"/>
              </a:spcBef>
              <a:defRPr>
                <a:solidFill>
                  <a:schemeClr val="tx1"/>
                </a:solidFill>
              </a:defRPr>
            </a:lvl1pPr>
            <a:lvl2pPr>
              <a:lnSpc>
                <a:spcPct val="95000"/>
              </a:lnSpc>
              <a:spcBef>
                <a:spcPts val="1200"/>
              </a:spcBef>
              <a:buClrTx/>
              <a:defRPr>
                <a:solidFill>
                  <a:srgbClr val="58585A"/>
                </a:solidFill>
              </a:defRPr>
            </a:lvl2pPr>
            <a:lvl3pPr>
              <a:spcBef>
                <a:spcPts val="1200"/>
              </a:spcBef>
              <a:spcAft>
                <a:spcPts val="0"/>
              </a:spcAft>
              <a:buClrTx/>
              <a:defRPr sz="1300">
                <a:solidFill>
                  <a:schemeClr val="tx1"/>
                </a:solidFill>
              </a:defRPr>
            </a:lvl3pPr>
            <a:lvl4pPr>
              <a:spcBef>
                <a:spcPts val="1200"/>
              </a:spcBef>
              <a:defRPr>
                <a:solidFill>
                  <a:srgbClr val="939598"/>
                </a:solidFill>
              </a:defRPr>
            </a:lvl4pPr>
            <a:lvl5pPr>
              <a:spcBef>
                <a:spcPts val="1200"/>
              </a:spcBef>
              <a:defRPr>
                <a:solidFill>
                  <a:srgbClr val="93959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p:nvPr>
        </p:nvSpPr>
        <p:spPr>
          <a:xfrm>
            <a:off x="3581400" y="1219200"/>
            <a:ext cx="5486400" cy="5562600"/>
          </a:xfrm>
        </p:spPr>
        <p:txBody>
          <a:bodyPr/>
          <a:lstStyle>
            <a:lvl1pPr marL="0" indent="1588">
              <a:spcBef>
                <a:spcPts val="1200"/>
              </a:spcBef>
              <a:defRPr>
                <a:solidFill>
                  <a:schemeClr val="tx1"/>
                </a:solidFill>
              </a:defRPr>
            </a:lvl1pPr>
            <a:lvl2pPr>
              <a:lnSpc>
                <a:spcPct val="95000"/>
              </a:lnSpc>
              <a:spcBef>
                <a:spcPts val="1200"/>
              </a:spcBef>
              <a:buClrTx/>
              <a:defRPr>
                <a:solidFill>
                  <a:srgbClr val="58585A"/>
                </a:solidFill>
              </a:defRPr>
            </a:lvl2pPr>
            <a:lvl3pPr>
              <a:spcBef>
                <a:spcPts val="1200"/>
              </a:spcBef>
              <a:spcAft>
                <a:spcPts val="0"/>
              </a:spcAft>
              <a:buClrTx/>
              <a:defRPr sz="1300">
                <a:solidFill>
                  <a:schemeClr val="tx1"/>
                </a:solidFill>
              </a:defRPr>
            </a:lvl3pPr>
            <a:lvl4pPr>
              <a:spcBef>
                <a:spcPts val="1200"/>
              </a:spcBef>
              <a:defRPr>
                <a:solidFill>
                  <a:srgbClr val="939598"/>
                </a:solidFill>
              </a:defRPr>
            </a:lvl4pPr>
            <a:lvl5pPr>
              <a:spcBef>
                <a:spcPts val="1200"/>
              </a:spcBef>
              <a:defRPr>
                <a:solidFill>
                  <a:srgbClr val="93959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77941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3" y="27465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33A1C8B8-E9EC-485C-881D-23D0718CAC76}" type="datetimeFigureOut">
              <a:rPr lang="en-US">
                <a:ea typeface="ＭＳ Ｐゴシック" charset="-128"/>
              </a:rPr>
              <a:pPr defTabSz="914018">
                <a:defRPr/>
              </a:pPr>
              <a:t>6/25/2018</a:t>
            </a:fld>
            <a:endParaRPr lang="en-US" dirty="0">
              <a:ea typeface="ＭＳ Ｐゴシック" charset="-128"/>
            </a:endParaRPr>
          </a:p>
        </p:txBody>
      </p:sp>
      <p:sp>
        <p:nvSpPr>
          <p:cNvPr id="5" name="Footer Placeholder 4"/>
          <p:cNvSpPr>
            <a:spLocks noGrp="1"/>
          </p:cNvSpPr>
          <p:nvPr>
            <p:ph type="ftr" sz="quarter" idx="11"/>
          </p:nvPr>
        </p:nvSpPr>
        <p:spPr>
          <a:xfrm>
            <a:off x="3124200" y="6356390"/>
            <a:ext cx="2895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endParaRPr lang="en-US">
              <a:ea typeface="ＭＳ Ｐゴシック" charset="-128"/>
            </a:endParaRPr>
          </a:p>
        </p:txBody>
      </p:sp>
      <p:sp>
        <p:nvSpPr>
          <p:cNvPr id="6" name="Slide Number Placeholder 5"/>
          <p:cNvSpPr>
            <a:spLocks noGrp="1"/>
          </p:cNvSpPr>
          <p:nvPr>
            <p:ph type="sldNum" sz="quarter" idx="12"/>
          </p:nvPr>
        </p:nvSpPr>
        <p:spPr>
          <a:xfrm>
            <a:off x="6553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E68C819F-4906-41F7-9400-A393E66ED320}" type="slidenum">
              <a:rPr lang="en-US">
                <a:ea typeface="ＭＳ Ｐゴシック" charset="-128"/>
              </a:rPr>
              <a:pPr defTabSz="914018">
                <a:defRPr/>
              </a:pPr>
              <a:t>‹#›</a:t>
            </a:fld>
            <a:endParaRPr lang="en-US" dirty="0">
              <a:ea typeface="ＭＳ Ｐゴシック" charset="-128"/>
            </a:endParaRPr>
          </a:p>
        </p:txBody>
      </p:sp>
    </p:spTree>
    <p:extLst>
      <p:ext uri="{BB962C8B-B14F-4D97-AF65-F5344CB8AC3E}">
        <p14:creationId xmlns:p14="http://schemas.microsoft.com/office/powerpoint/2010/main" val="13330001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6475" y="304800"/>
            <a:ext cx="1446609" cy="493776"/>
          </a:xfrm>
          <a:prstGeom prst="rect">
            <a:avLst/>
          </a:prstGeom>
        </p:spPr>
      </p:pic>
    </p:spTree>
    <p:extLst>
      <p:ext uri="{BB962C8B-B14F-4D97-AF65-F5344CB8AC3E}">
        <p14:creationId xmlns:p14="http://schemas.microsoft.com/office/powerpoint/2010/main" val="1130049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86800" cy="914400"/>
          </a:xfrm>
        </p:spPr>
        <p:txBody>
          <a:bodyPr/>
          <a:lstStyle>
            <a:lvl1pPr>
              <a:defRPr sz="220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81000" y="1219200"/>
            <a:ext cx="8686800" cy="5486400"/>
          </a:xfrm>
        </p:spPr>
        <p:txBody>
          <a:bodyPr/>
          <a:lstStyle>
            <a:lvl1pPr marL="0" indent="1588">
              <a:spcBef>
                <a:spcPts val="1200"/>
              </a:spcBef>
              <a:defRPr>
                <a:solidFill>
                  <a:schemeClr val="tx1"/>
                </a:solidFill>
              </a:defRPr>
            </a:lvl1pPr>
            <a:lvl2pPr>
              <a:lnSpc>
                <a:spcPct val="95000"/>
              </a:lnSpc>
              <a:spcBef>
                <a:spcPts val="1200"/>
              </a:spcBef>
              <a:buClrTx/>
              <a:defRPr>
                <a:solidFill>
                  <a:srgbClr val="939598"/>
                </a:solidFill>
              </a:defRPr>
            </a:lvl2pPr>
            <a:lvl3pPr>
              <a:spcBef>
                <a:spcPts val="1200"/>
              </a:spcBef>
              <a:spcAft>
                <a:spcPts val="0"/>
              </a:spcAft>
              <a:buClrTx/>
              <a:defRPr sz="1300">
                <a:solidFill>
                  <a:schemeClr val="tx1"/>
                </a:solidFill>
              </a:defRPr>
            </a:lvl3pPr>
            <a:lvl4pPr>
              <a:spcBef>
                <a:spcPts val="1200"/>
              </a:spcBef>
              <a:defRPr>
                <a:solidFill>
                  <a:schemeClr val="tx1"/>
                </a:solidFill>
              </a:defRPr>
            </a:lvl4pPr>
            <a:lvl5pPr>
              <a:spcBef>
                <a:spcPts val="120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6354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81000" y="1219200"/>
            <a:ext cx="3124200" cy="5562600"/>
          </a:xfrm>
        </p:spPr>
        <p:txBody>
          <a:bodyPr/>
          <a:lstStyle>
            <a:lvl1pPr marL="0" indent="1588">
              <a:spcBef>
                <a:spcPts val="1200"/>
              </a:spcBef>
              <a:defRPr>
                <a:solidFill>
                  <a:schemeClr val="tx1"/>
                </a:solidFill>
              </a:defRPr>
            </a:lvl1pPr>
            <a:lvl2pPr>
              <a:lnSpc>
                <a:spcPct val="95000"/>
              </a:lnSpc>
              <a:spcBef>
                <a:spcPts val="1200"/>
              </a:spcBef>
              <a:buClrTx/>
              <a:defRPr>
                <a:solidFill>
                  <a:srgbClr val="58585A"/>
                </a:solidFill>
              </a:defRPr>
            </a:lvl2pPr>
            <a:lvl3pPr>
              <a:spcBef>
                <a:spcPts val="1200"/>
              </a:spcBef>
              <a:spcAft>
                <a:spcPts val="0"/>
              </a:spcAft>
              <a:buClrTx/>
              <a:defRPr sz="1300">
                <a:solidFill>
                  <a:schemeClr val="tx1"/>
                </a:solidFill>
              </a:defRPr>
            </a:lvl3pPr>
            <a:lvl4pPr>
              <a:spcBef>
                <a:spcPts val="1200"/>
              </a:spcBef>
              <a:defRPr>
                <a:solidFill>
                  <a:srgbClr val="939598"/>
                </a:solidFill>
              </a:defRPr>
            </a:lvl4pPr>
            <a:lvl5pPr>
              <a:spcBef>
                <a:spcPts val="1200"/>
              </a:spcBef>
              <a:defRPr>
                <a:solidFill>
                  <a:srgbClr val="93959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p:nvPr>
        </p:nvSpPr>
        <p:spPr>
          <a:xfrm>
            <a:off x="3581400" y="1219200"/>
            <a:ext cx="5486400" cy="5562600"/>
          </a:xfrm>
        </p:spPr>
        <p:txBody>
          <a:bodyPr/>
          <a:lstStyle>
            <a:lvl1pPr marL="0" indent="1588">
              <a:spcBef>
                <a:spcPts val="1200"/>
              </a:spcBef>
              <a:defRPr>
                <a:solidFill>
                  <a:schemeClr val="tx1"/>
                </a:solidFill>
              </a:defRPr>
            </a:lvl1pPr>
            <a:lvl2pPr>
              <a:lnSpc>
                <a:spcPct val="95000"/>
              </a:lnSpc>
              <a:spcBef>
                <a:spcPts val="1200"/>
              </a:spcBef>
              <a:buClrTx/>
              <a:defRPr>
                <a:solidFill>
                  <a:srgbClr val="58585A"/>
                </a:solidFill>
              </a:defRPr>
            </a:lvl2pPr>
            <a:lvl3pPr>
              <a:spcBef>
                <a:spcPts val="1200"/>
              </a:spcBef>
              <a:spcAft>
                <a:spcPts val="0"/>
              </a:spcAft>
              <a:buClrTx/>
              <a:defRPr sz="1300">
                <a:solidFill>
                  <a:schemeClr val="tx1"/>
                </a:solidFill>
              </a:defRPr>
            </a:lvl3pPr>
            <a:lvl4pPr>
              <a:spcBef>
                <a:spcPts val="1200"/>
              </a:spcBef>
              <a:defRPr>
                <a:solidFill>
                  <a:srgbClr val="939598"/>
                </a:solidFill>
              </a:defRPr>
            </a:lvl4pPr>
            <a:lvl5pPr>
              <a:spcBef>
                <a:spcPts val="1200"/>
              </a:spcBef>
              <a:defRPr>
                <a:solidFill>
                  <a:srgbClr val="93959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8336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81000" y="1219200"/>
            <a:ext cx="8686800" cy="1066800"/>
          </a:xfrm>
        </p:spPr>
        <p:txBody>
          <a:bodyPr/>
          <a:lstStyle>
            <a:lvl1pPr marL="0" indent="1588">
              <a:spcBef>
                <a:spcPts val="1200"/>
              </a:spcBef>
              <a:defRPr>
                <a:solidFill>
                  <a:schemeClr val="tx1"/>
                </a:solidFill>
              </a:defRPr>
            </a:lvl1pPr>
            <a:lvl2pPr>
              <a:lnSpc>
                <a:spcPct val="95000"/>
              </a:lnSpc>
              <a:spcBef>
                <a:spcPts val="1200"/>
              </a:spcBef>
              <a:buClrTx/>
              <a:defRPr>
                <a:solidFill>
                  <a:srgbClr val="58585A"/>
                </a:solidFill>
              </a:defRPr>
            </a:lvl2pPr>
            <a:lvl3pPr>
              <a:spcBef>
                <a:spcPts val="1200"/>
              </a:spcBef>
              <a:spcAft>
                <a:spcPts val="0"/>
              </a:spcAft>
              <a:buClrTx/>
              <a:defRPr sz="1300">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4" name="Content Placeholder 2"/>
          <p:cNvSpPr>
            <a:spLocks noGrp="1"/>
          </p:cNvSpPr>
          <p:nvPr>
            <p:ph idx="10"/>
          </p:nvPr>
        </p:nvSpPr>
        <p:spPr>
          <a:xfrm>
            <a:off x="381000" y="2438400"/>
            <a:ext cx="8686800" cy="4343400"/>
          </a:xfrm>
        </p:spPr>
        <p:txBody>
          <a:bodyPr/>
          <a:lstStyle>
            <a:lvl1pPr marL="0" indent="1588">
              <a:spcBef>
                <a:spcPts val="1200"/>
              </a:spcBef>
              <a:defRPr>
                <a:solidFill>
                  <a:schemeClr val="tx1"/>
                </a:solidFill>
              </a:defRPr>
            </a:lvl1pPr>
            <a:lvl2pPr>
              <a:lnSpc>
                <a:spcPct val="95000"/>
              </a:lnSpc>
              <a:spcBef>
                <a:spcPts val="1200"/>
              </a:spcBef>
              <a:buClrTx/>
              <a:defRPr>
                <a:solidFill>
                  <a:srgbClr val="58585A"/>
                </a:solidFill>
              </a:defRPr>
            </a:lvl2pPr>
            <a:lvl3pPr>
              <a:spcBef>
                <a:spcPts val="1200"/>
              </a:spcBef>
              <a:spcAft>
                <a:spcPts val="0"/>
              </a:spcAft>
              <a:buClrTx/>
              <a:defRPr sz="1300">
                <a:solidFill>
                  <a:schemeClr val="tx1"/>
                </a:solidFill>
              </a:defRPr>
            </a:lvl3pPr>
            <a:lvl4pPr>
              <a:spcBef>
                <a:spcPts val="1200"/>
              </a:spcBef>
              <a:defRPr>
                <a:solidFill>
                  <a:srgbClr val="939598"/>
                </a:solidFill>
              </a:defRPr>
            </a:lvl4pPr>
            <a:lvl5pPr>
              <a:spcBef>
                <a:spcPts val="1200"/>
              </a:spcBef>
              <a:defRPr>
                <a:solidFill>
                  <a:srgbClr val="93959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23111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81000" y="1219200"/>
            <a:ext cx="5486400" cy="5562600"/>
          </a:xfrm>
        </p:spPr>
        <p:txBody>
          <a:bodyPr/>
          <a:lstStyle>
            <a:lvl1pPr marL="0" indent="1588">
              <a:spcBef>
                <a:spcPts val="1200"/>
              </a:spcBef>
              <a:defRPr sz="1700">
                <a:solidFill>
                  <a:srgbClr val="5D513E"/>
                </a:solidFill>
              </a:defRPr>
            </a:lvl1pPr>
            <a:lvl2pPr>
              <a:lnSpc>
                <a:spcPct val="95000"/>
              </a:lnSpc>
              <a:spcBef>
                <a:spcPts val="1200"/>
              </a:spcBef>
              <a:buClrTx/>
              <a:defRPr sz="1500">
                <a:solidFill>
                  <a:srgbClr val="58585A"/>
                </a:solidFill>
              </a:defRPr>
            </a:lvl2pPr>
            <a:lvl3pPr>
              <a:spcBef>
                <a:spcPts val="1200"/>
              </a:spcBef>
              <a:spcAft>
                <a:spcPts val="0"/>
              </a:spcAft>
              <a:buClrTx/>
              <a:defRPr sz="1300">
                <a:solidFill>
                  <a:schemeClr val="tx1"/>
                </a:solidFill>
              </a:defRPr>
            </a:lvl3pPr>
            <a:lvl4pPr>
              <a:spcBef>
                <a:spcPts val="1200"/>
              </a:spcBef>
              <a:defRPr sz="1200">
                <a:solidFill>
                  <a:srgbClr val="939598"/>
                </a:solidFill>
              </a:defRPr>
            </a:lvl4pPr>
            <a:lvl5pPr>
              <a:spcBef>
                <a:spcPts val="1200"/>
              </a:spcBef>
              <a:defRPr sz="1200">
                <a:solidFill>
                  <a:srgbClr val="93959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51581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442646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3499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6" name="Rectangle 5"/>
          <p:cNvSpPr/>
          <p:nvPr userDrawn="1"/>
        </p:nvSpPr>
        <p:spPr bwMode="auto">
          <a:xfrm>
            <a:off x="5943600" y="990600"/>
            <a:ext cx="3200400" cy="5867400"/>
          </a:xfrm>
          <a:prstGeom prst="rect">
            <a:avLst/>
          </a:prstGeom>
          <a:solidFill>
            <a:schemeClr val="tx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dirty="0">
              <a:solidFill>
                <a:srgbClr val="4A4A4A"/>
              </a:solidFill>
              <a:latin typeface="Times" pitchFamily="25" charset="0"/>
              <a:ea typeface="ＭＳ Ｐゴシック" charset="-128"/>
            </a:endParaRPr>
          </a:p>
        </p:txBody>
      </p:sp>
      <p:sp>
        <p:nvSpPr>
          <p:cNvPr id="2" name="Title 1"/>
          <p:cNvSpPr>
            <a:spLocks noGrp="1"/>
          </p:cNvSpPr>
          <p:nvPr>
            <p:ph type="title"/>
          </p:nvPr>
        </p:nvSpPr>
        <p:spPr/>
        <p:txBody>
          <a:bodyPr/>
          <a:lstStyle>
            <a:lvl1pPr>
              <a:defRPr>
                <a:solidFill>
                  <a:schemeClr val="accent1">
                    <a:lumMod val="75000"/>
                  </a:schemeClr>
                </a:solidFill>
              </a:defRPr>
            </a:lvl1pPr>
          </a:lstStyle>
          <a:p>
            <a:r>
              <a:rPr lang="en-US" dirty="0"/>
              <a:t>Click to edit Master title style</a:t>
            </a:r>
          </a:p>
        </p:txBody>
      </p:sp>
      <p:sp>
        <p:nvSpPr>
          <p:cNvPr id="3" name="Content Placeholder 2"/>
          <p:cNvSpPr>
            <a:spLocks noGrp="1"/>
          </p:cNvSpPr>
          <p:nvPr>
            <p:ph idx="1"/>
          </p:nvPr>
        </p:nvSpPr>
        <p:spPr>
          <a:xfrm>
            <a:off x="381000" y="1219200"/>
            <a:ext cx="5486400" cy="5562600"/>
          </a:xfrm>
        </p:spPr>
        <p:txBody>
          <a:bodyPr/>
          <a:lstStyle>
            <a:lvl1pPr marL="0" indent="1588">
              <a:spcBef>
                <a:spcPts val="1200"/>
              </a:spcBef>
              <a:defRPr sz="1700">
                <a:solidFill>
                  <a:srgbClr val="5D513E"/>
                </a:solidFill>
              </a:defRPr>
            </a:lvl1pPr>
            <a:lvl2pPr>
              <a:lnSpc>
                <a:spcPct val="95000"/>
              </a:lnSpc>
              <a:spcBef>
                <a:spcPts val="1200"/>
              </a:spcBef>
              <a:buClrTx/>
              <a:defRPr sz="1500">
                <a:solidFill>
                  <a:srgbClr val="58585A"/>
                </a:solidFill>
              </a:defRPr>
            </a:lvl2pPr>
            <a:lvl3pPr>
              <a:spcBef>
                <a:spcPts val="1200"/>
              </a:spcBef>
              <a:spcAft>
                <a:spcPts val="0"/>
              </a:spcAft>
              <a:buClrTx/>
              <a:defRPr sz="1300">
                <a:solidFill>
                  <a:srgbClr val="58585A"/>
                </a:solidFill>
              </a:defRPr>
            </a:lvl3pPr>
            <a:lvl4pPr>
              <a:spcBef>
                <a:spcPts val="1200"/>
              </a:spcBef>
              <a:defRPr sz="1200">
                <a:solidFill>
                  <a:srgbClr val="939598"/>
                </a:solidFill>
              </a:defRPr>
            </a:lvl4pPr>
            <a:lvl5pPr>
              <a:spcBef>
                <a:spcPts val="1200"/>
              </a:spcBef>
              <a:defRPr sz="1200">
                <a:solidFill>
                  <a:srgbClr val="93959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p:nvPr>
        </p:nvSpPr>
        <p:spPr>
          <a:xfrm>
            <a:off x="5943600" y="1219200"/>
            <a:ext cx="3124200" cy="5562600"/>
          </a:xfrm>
          <a:noFill/>
        </p:spPr>
        <p:txBody>
          <a:bodyPr/>
          <a:lstStyle>
            <a:lvl1pPr marL="0" indent="1588">
              <a:spcBef>
                <a:spcPts val="1200"/>
              </a:spcBef>
              <a:defRPr sz="1500" b="1">
                <a:solidFill>
                  <a:schemeClr val="accent1">
                    <a:lumMod val="75000"/>
                  </a:schemeClr>
                </a:solidFill>
              </a:defRPr>
            </a:lvl1pPr>
            <a:lvl2pPr>
              <a:lnSpc>
                <a:spcPct val="95000"/>
              </a:lnSpc>
              <a:spcBef>
                <a:spcPts val="1200"/>
              </a:spcBef>
              <a:buClrTx/>
              <a:defRPr sz="1300">
                <a:solidFill>
                  <a:srgbClr val="58585A"/>
                </a:solidFill>
              </a:defRPr>
            </a:lvl2pPr>
            <a:lvl3pPr>
              <a:spcBef>
                <a:spcPts val="1200"/>
              </a:spcBef>
              <a:spcAft>
                <a:spcPts val="0"/>
              </a:spcAft>
              <a:buClrTx/>
              <a:defRPr sz="1100">
                <a:solidFill>
                  <a:srgbClr val="58585A"/>
                </a:solidFill>
              </a:defRPr>
            </a:lvl3pPr>
            <a:lvl4pPr>
              <a:spcBef>
                <a:spcPts val="1200"/>
              </a:spcBef>
              <a:defRPr sz="1100">
                <a:solidFill>
                  <a:srgbClr val="58585A"/>
                </a:solidFill>
              </a:defRPr>
            </a:lvl4pPr>
            <a:lvl5pPr>
              <a:spcBef>
                <a:spcPts val="1200"/>
              </a:spcBef>
              <a:defRPr sz="1100">
                <a:solidFill>
                  <a:srgbClr val="5858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15589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970A9469-CCEF-44FA-B4F0-87685B2FFE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64125"/>
            <a:ext cx="9144000" cy="610007"/>
          </a:xfrm>
          <a:prstGeom prst="rect">
            <a:avLst/>
          </a:prstGeom>
        </p:spPr>
      </p:pic>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5942" indent="0" algn="ctr">
              <a:buNone/>
              <a:defRPr sz="2000"/>
            </a:lvl2pPr>
            <a:lvl3pPr marL="912038" indent="0" algn="ctr">
              <a:buNone/>
              <a:defRPr sz="1800"/>
            </a:lvl3pPr>
            <a:lvl4pPr marL="1368030" indent="0" algn="ctr">
              <a:buNone/>
              <a:defRPr sz="1600"/>
            </a:lvl4pPr>
            <a:lvl5pPr marL="1824074" indent="0" algn="ctr">
              <a:buNone/>
              <a:defRPr sz="1600"/>
            </a:lvl5pPr>
            <a:lvl6pPr marL="2280015" indent="0" algn="ctr">
              <a:buNone/>
              <a:defRPr sz="1600"/>
            </a:lvl6pPr>
            <a:lvl7pPr marL="2735957" indent="0" algn="ctr">
              <a:buNone/>
              <a:defRPr sz="1600"/>
            </a:lvl7pPr>
            <a:lvl8pPr marL="3192018" indent="0" algn="ctr">
              <a:buNone/>
              <a:defRPr sz="1600"/>
            </a:lvl8pPr>
            <a:lvl9pPr marL="3648031" indent="0" algn="ctr">
              <a:buNone/>
              <a:defRPr sz="1600"/>
            </a:lvl9pPr>
          </a:lstStyle>
          <a:p>
            <a:r>
              <a:rPr lang="en-US"/>
              <a:t>Click to edit Master subtitle style</a:t>
            </a:r>
          </a:p>
        </p:txBody>
      </p:sp>
      <p:sp>
        <p:nvSpPr>
          <p:cNvPr id="8" name="Slide Number Placeholder 3">
            <a:extLst>
              <a:ext uri="{FF2B5EF4-FFF2-40B4-BE49-F238E27FC236}">
                <a16:creationId xmlns:a16="http://schemas.microsoft.com/office/drawing/2014/main" xmlns="" id="{1A9759CC-2C62-4BBE-B86F-6CAF555F7AA0}"/>
              </a:ext>
            </a:extLst>
          </p:cNvPr>
          <p:cNvSpPr txBox="1">
            <a:spLocks/>
          </p:cNvSpPr>
          <p:nvPr userDrawn="1"/>
        </p:nvSpPr>
        <p:spPr>
          <a:xfrm>
            <a:off x="5105400" y="6298722"/>
            <a:ext cx="2057400" cy="365275"/>
          </a:xfrm>
          <a:prstGeom prst="rect">
            <a:avLst/>
          </a:prstGeom>
        </p:spPr>
        <p:txBody>
          <a:bodyPr vert="horz" wrap="square" lIns="91230" tIns="45615" rIns="91230" bIns="45615" numCol="1"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F770B6-45F6-4818-BEAA-393E2CD4AABE}" type="slidenum">
              <a:rPr lang="en-US" altLang="en-US" b="1" smtClean="0">
                <a:solidFill>
                  <a:schemeClr val="bg1"/>
                </a:solidFill>
              </a:rPr>
              <a:pPr/>
              <a:t>‹#›</a:t>
            </a:fld>
            <a:endParaRPr lang="en-US" altLang="en-US" b="1" dirty="0">
              <a:solidFill>
                <a:schemeClr val="bg1"/>
              </a:solidFill>
            </a:endParaRPr>
          </a:p>
        </p:txBody>
      </p:sp>
    </p:spTree>
    <p:extLst>
      <p:ext uri="{BB962C8B-B14F-4D97-AF65-F5344CB8AC3E}">
        <p14:creationId xmlns:p14="http://schemas.microsoft.com/office/powerpoint/2010/main" val="3114916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81000" y="1219200"/>
            <a:ext cx="8686800" cy="1066800"/>
          </a:xfrm>
        </p:spPr>
        <p:txBody>
          <a:bodyPr/>
          <a:lstStyle>
            <a:lvl1pPr marL="0" indent="1588">
              <a:spcBef>
                <a:spcPts val="1200"/>
              </a:spcBef>
              <a:defRPr>
                <a:solidFill>
                  <a:schemeClr val="tx1"/>
                </a:solidFill>
              </a:defRPr>
            </a:lvl1pPr>
            <a:lvl2pPr>
              <a:lnSpc>
                <a:spcPct val="95000"/>
              </a:lnSpc>
              <a:spcBef>
                <a:spcPts val="1200"/>
              </a:spcBef>
              <a:buClrTx/>
              <a:defRPr>
                <a:solidFill>
                  <a:srgbClr val="58585A"/>
                </a:solidFill>
              </a:defRPr>
            </a:lvl2pPr>
            <a:lvl3pPr>
              <a:spcBef>
                <a:spcPts val="1200"/>
              </a:spcBef>
              <a:spcAft>
                <a:spcPts val="0"/>
              </a:spcAft>
              <a:buClrTx/>
              <a:defRPr sz="1300">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4" name="Content Placeholder 2"/>
          <p:cNvSpPr>
            <a:spLocks noGrp="1"/>
          </p:cNvSpPr>
          <p:nvPr>
            <p:ph idx="10"/>
          </p:nvPr>
        </p:nvSpPr>
        <p:spPr>
          <a:xfrm>
            <a:off x="381000" y="2438400"/>
            <a:ext cx="8686800" cy="4343400"/>
          </a:xfrm>
        </p:spPr>
        <p:txBody>
          <a:bodyPr/>
          <a:lstStyle>
            <a:lvl1pPr marL="0" indent="1588">
              <a:spcBef>
                <a:spcPts val="1200"/>
              </a:spcBef>
              <a:defRPr>
                <a:solidFill>
                  <a:schemeClr val="tx1"/>
                </a:solidFill>
              </a:defRPr>
            </a:lvl1pPr>
            <a:lvl2pPr>
              <a:lnSpc>
                <a:spcPct val="95000"/>
              </a:lnSpc>
              <a:spcBef>
                <a:spcPts val="1200"/>
              </a:spcBef>
              <a:buClrTx/>
              <a:defRPr>
                <a:solidFill>
                  <a:srgbClr val="58585A"/>
                </a:solidFill>
              </a:defRPr>
            </a:lvl2pPr>
            <a:lvl3pPr>
              <a:spcBef>
                <a:spcPts val="1200"/>
              </a:spcBef>
              <a:spcAft>
                <a:spcPts val="0"/>
              </a:spcAft>
              <a:buClrTx/>
              <a:defRPr sz="1300">
                <a:solidFill>
                  <a:schemeClr val="tx1"/>
                </a:solidFill>
              </a:defRPr>
            </a:lvl3pPr>
            <a:lvl4pPr>
              <a:spcBef>
                <a:spcPts val="1200"/>
              </a:spcBef>
              <a:defRPr>
                <a:solidFill>
                  <a:srgbClr val="939598"/>
                </a:solidFill>
              </a:defRPr>
            </a:lvl4pPr>
            <a:lvl5pPr>
              <a:spcBef>
                <a:spcPts val="1200"/>
              </a:spcBef>
              <a:defRPr>
                <a:solidFill>
                  <a:srgbClr val="93959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82064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ltLang="en-US"/>
              <a:t>6/9/2017</a:t>
            </a:r>
          </a:p>
        </p:txBody>
      </p:sp>
      <p:sp>
        <p:nvSpPr>
          <p:cNvPr id="5" name="Footer Placeholder 4"/>
          <p:cNvSpPr>
            <a:spLocks noGrp="1"/>
          </p:cNvSpPr>
          <p:nvPr>
            <p:ph type="ftr" sz="quarter" idx="11"/>
          </p:nvPr>
        </p:nvSpPr>
        <p:spPr/>
        <p:txBody>
          <a:bodyPr/>
          <a:lstStyle>
            <a:lvl1pPr>
              <a:defRPr/>
            </a:lvl1pPr>
          </a:lstStyle>
          <a:p>
            <a:r>
              <a:rPr lang="en-US" altLang="en-US"/>
              <a:t>Created for: Geostellar</a:t>
            </a:r>
          </a:p>
        </p:txBody>
      </p:sp>
      <p:sp>
        <p:nvSpPr>
          <p:cNvPr id="6" name="Slide Number Placeholder 5"/>
          <p:cNvSpPr>
            <a:spLocks noGrp="1"/>
          </p:cNvSpPr>
          <p:nvPr>
            <p:ph type="sldNum" sz="quarter" idx="12"/>
          </p:nvPr>
        </p:nvSpPr>
        <p:spPr/>
        <p:txBody>
          <a:bodyPr/>
          <a:lstStyle>
            <a:lvl1pPr>
              <a:defRPr/>
            </a:lvl1pPr>
          </a:lstStyle>
          <a:p>
            <a:fld id="{37E274A2-1854-4184-BBD6-C04C29ABD0B8}" type="slidenum">
              <a:rPr lang="en-US" altLang="en-US"/>
              <a:pPr/>
              <a:t>‹#›</a:t>
            </a:fld>
            <a:endParaRPr lang="en-US" altLang="en-US"/>
          </a:p>
        </p:txBody>
      </p:sp>
    </p:spTree>
    <p:extLst>
      <p:ext uri="{BB962C8B-B14F-4D97-AF65-F5344CB8AC3E}">
        <p14:creationId xmlns:p14="http://schemas.microsoft.com/office/powerpoint/2010/main" val="31728359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910"/>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tint val="75000"/>
                  </a:schemeClr>
                </a:solidFill>
              </a:defRPr>
            </a:lvl1pPr>
            <a:lvl2pPr marL="455942" indent="0">
              <a:buNone/>
              <a:defRPr sz="2000">
                <a:solidFill>
                  <a:schemeClr val="tx1">
                    <a:tint val="75000"/>
                  </a:schemeClr>
                </a:solidFill>
              </a:defRPr>
            </a:lvl2pPr>
            <a:lvl3pPr marL="912038" indent="0">
              <a:buNone/>
              <a:defRPr sz="1800">
                <a:solidFill>
                  <a:schemeClr val="tx1">
                    <a:tint val="75000"/>
                  </a:schemeClr>
                </a:solidFill>
              </a:defRPr>
            </a:lvl3pPr>
            <a:lvl4pPr marL="1368030" indent="0">
              <a:buNone/>
              <a:defRPr sz="1600">
                <a:solidFill>
                  <a:schemeClr val="tx1">
                    <a:tint val="75000"/>
                  </a:schemeClr>
                </a:solidFill>
              </a:defRPr>
            </a:lvl4pPr>
            <a:lvl5pPr marL="1824074" indent="0">
              <a:buNone/>
              <a:defRPr sz="1600">
                <a:solidFill>
                  <a:schemeClr val="tx1">
                    <a:tint val="75000"/>
                  </a:schemeClr>
                </a:solidFill>
              </a:defRPr>
            </a:lvl5pPr>
            <a:lvl6pPr marL="2280015" indent="0">
              <a:buNone/>
              <a:defRPr sz="1600">
                <a:solidFill>
                  <a:schemeClr val="tx1">
                    <a:tint val="75000"/>
                  </a:schemeClr>
                </a:solidFill>
              </a:defRPr>
            </a:lvl6pPr>
            <a:lvl7pPr marL="2735957" indent="0">
              <a:buNone/>
              <a:defRPr sz="1600">
                <a:solidFill>
                  <a:schemeClr val="tx1">
                    <a:tint val="75000"/>
                  </a:schemeClr>
                </a:solidFill>
              </a:defRPr>
            </a:lvl7pPr>
            <a:lvl8pPr marL="3192018" indent="0">
              <a:buNone/>
              <a:defRPr sz="1600">
                <a:solidFill>
                  <a:schemeClr val="tx1">
                    <a:tint val="75000"/>
                  </a:schemeClr>
                </a:solidFill>
              </a:defRPr>
            </a:lvl8pPr>
            <a:lvl9pPr marL="3648031"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ltLang="en-US"/>
              <a:t>6/9/2017</a:t>
            </a:r>
          </a:p>
        </p:txBody>
      </p:sp>
      <p:sp>
        <p:nvSpPr>
          <p:cNvPr id="5" name="Footer Placeholder 4"/>
          <p:cNvSpPr>
            <a:spLocks noGrp="1"/>
          </p:cNvSpPr>
          <p:nvPr>
            <p:ph type="ftr" sz="quarter" idx="11"/>
          </p:nvPr>
        </p:nvSpPr>
        <p:spPr/>
        <p:txBody>
          <a:bodyPr/>
          <a:lstStyle>
            <a:lvl1pPr>
              <a:defRPr/>
            </a:lvl1pPr>
          </a:lstStyle>
          <a:p>
            <a:r>
              <a:rPr lang="en-US" altLang="en-US"/>
              <a:t>Created for: Geostellar</a:t>
            </a:r>
          </a:p>
        </p:txBody>
      </p:sp>
      <p:sp>
        <p:nvSpPr>
          <p:cNvPr id="6" name="Slide Number Placeholder 5"/>
          <p:cNvSpPr>
            <a:spLocks noGrp="1"/>
          </p:cNvSpPr>
          <p:nvPr>
            <p:ph type="sldNum" sz="quarter" idx="12"/>
          </p:nvPr>
        </p:nvSpPr>
        <p:spPr/>
        <p:txBody>
          <a:bodyPr/>
          <a:lstStyle>
            <a:lvl1pPr>
              <a:defRPr/>
            </a:lvl1pPr>
          </a:lstStyle>
          <a:p>
            <a:fld id="{1F02573B-1AAF-4BAD-8B40-FA66CC8C351F}" type="slidenum">
              <a:rPr lang="en-US" altLang="en-US"/>
              <a:pPr/>
              <a:t>‹#›</a:t>
            </a:fld>
            <a:endParaRPr lang="en-US" altLang="en-US"/>
          </a:p>
        </p:txBody>
      </p:sp>
    </p:spTree>
    <p:extLst>
      <p:ext uri="{BB962C8B-B14F-4D97-AF65-F5344CB8AC3E}">
        <p14:creationId xmlns:p14="http://schemas.microsoft.com/office/powerpoint/2010/main" val="20456295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r>
              <a:rPr lang="en-US" altLang="en-US"/>
              <a:t>6/9/2017</a:t>
            </a:r>
          </a:p>
        </p:txBody>
      </p:sp>
      <p:sp>
        <p:nvSpPr>
          <p:cNvPr id="6" name="Footer Placeholder 4"/>
          <p:cNvSpPr>
            <a:spLocks noGrp="1"/>
          </p:cNvSpPr>
          <p:nvPr>
            <p:ph type="ftr" sz="quarter" idx="11"/>
          </p:nvPr>
        </p:nvSpPr>
        <p:spPr/>
        <p:txBody>
          <a:bodyPr/>
          <a:lstStyle>
            <a:lvl1pPr>
              <a:defRPr/>
            </a:lvl1pPr>
          </a:lstStyle>
          <a:p>
            <a:r>
              <a:rPr lang="en-US" altLang="en-US"/>
              <a:t>Created for: Geostellar</a:t>
            </a:r>
          </a:p>
        </p:txBody>
      </p:sp>
      <p:sp>
        <p:nvSpPr>
          <p:cNvPr id="7" name="Slide Number Placeholder 5"/>
          <p:cNvSpPr>
            <a:spLocks noGrp="1"/>
          </p:cNvSpPr>
          <p:nvPr>
            <p:ph type="sldNum" sz="quarter" idx="12"/>
          </p:nvPr>
        </p:nvSpPr>
        <p:spPr/>
        <p:txBody>
          <a:bodyPr/>
          <a:lstStyle>
            <a:lvl1pPr>
              <a:defRPr/>
            </a:lvl1pPr>
          </a:lstStyle>
          <a:p>
            <a:fld id="{E5B135FD-0115-4D1A-9E27-EBCD9F45E385}" type="slidenum">
              <a:rPr lang="en-US" altLang="en-US"/>
              <a:pPr/>
              <a:t>‹#›</a:t>
            </a:fld>
            <a:endParaRPr lang="en-US" altLang="en-US"/>
          </a:p>
        </p:txBody>
      </p:sp>
    </p:spTree>
    <p:extLst>
      <p:ext uri="{BB962C8B-B14F-4D97-AF65-F5344CB8AC3E}">
        <p14:creationId xmlns:p14="http://schemas.microsoft.com/office/powerpoint/2010/main" val="3763561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5942" indent="0">
              <a:buNone/>
              <a:defRPr sz="2000" b="1"/>
            </a:lvl2pPr>
            <a:lvl3pPr marL="912038" indent="0">
              <a:buNone/>
              <a:defRPr sz="1800" b="1"/>
            </a:lvl3pPr>
            <a:lvl4pPr marL="1368030" indent="0">
              <a:buNone/>
              <a:defRPr sz="1600" b="1"/>
            </a:lvl4pPr>
            <a:lvl5pPr marL="1824074" indent="0">
              <a:buNone/>
              <a:defRPr sz="1600" b="1"/>
            </a:lvl5pPr>
            <a:lvl6pPr marL="2280015" indent="0">
              <a:buNone/>
              <a:defRPr sz="1600" b="1"/>
            </a:lvl6pPr>
            <a:lvl7pPr marL="2735957" indent="0">
              <a:buNone/>
              <a:defRPr sz="1600" b="1"/>
            </a:lvl7pPr>
            <a:lvl8pPr marL="3192018" indent="0">
              <a:buNone/>
              <a:defRPr sz="1600" b="1"/>
            </a:lvl8pPr>
            <a:lvl9pPr marL="3648031"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64" y="1681163"/>
            <a:ext cx="3887391" cy="823912"/>
          </a:xfrm>
        </p:spPr>
        <p:txBody>
          <a:bodyPr anchor="b"/>
          <a:lstStyle>
            <a:lvl1pPr marL="0" indent="0">
              <a:buNone/>
              <a:defRPr sz="2400" b="1"/>
            </a:lvl1pPr>
            <a:lvl2pPr marL="455942" indent="0">
              <a:buNone/>
              <a:defRPr sz="2000" b="1"/>
            </a:lvl2pPr>
            <a:lvl3pPr marL="912038" indent="0">
              <a:buNone/>
              <a:defRPr sz="1800" b="1"/>
            </a:lvl3pPr>
            <a:lvl4pPr marL="1368030" indent="0">
              <a:buNone/>
              <a:defRPr sz="1600" b="1"/>
            </a:lvl4pPr>
            <a:lvl5pPr marL="1824074" indent="0">
              <a:buNone/>
              <a:defRPr sz="1600" b="1"/>
            </a:lvl5pPr>
            <a:lvl6pPr marL="2280015" indent="0">
              <a:buNone/>
              <a:defRPr sz="1600" b="1"/>
            </a:lvl6pPr>
            <a:lvl7pPr marL="2735957" indent="0">
              <a:buNone/>
              <a:defRPr sz="1600" b="1"/>
            </a:lvl7pPr>
            <a:lvl8pPr marL="3192018" indent="0">
              <a:buNone/>
              <a:defRPr sz="1600" b="1"/>
            </a:lvl8pPr>
            <a:lvl9pPr marL="364803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64"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r>
              <a:rPr lang="en-US" altLang="en-US"/>
              <a:t>6/9/2017</a:t>
            </a:r>
          </a:p>
        </p:txBody>
      </p:sp>
      <p:sp>
        <p:nvSpPr>
          <p:cNvPr id="8" name="Footer Placeholder 4"/>
          <p:cNvSpPr>
            <a:spLocks noGrp="1"/>
          </p:cNvSpPr>
          <p:nvPr>
            <p:ph type="ftr" sz="quarter" idx="11"/>
          </p:nvPr>
        </p:nvSpPr>
        <p:spPr/>
        <p:txBody>
          <a:bodyPr/>
          <a:lstStyle>
            <a:lvl1pPr>
              <a:defRPr/>
            </a:lvl1pPr>
          </a:lstStyle>
          <a:p>
            <a:r>
              <a:rPr lang="en-US" altLang="en-US"/>
              <a:t>Created for: Geostellar</a:t>
            </a:r>
          </a:p>
        </p:txBody>
      </p:sp>
      <p:sp>
        <p:nvSpPr>
          <p:cNvPr id="9" name="Slide Number Placeholder 5"/>
          <p:cNvSpPr>
            <a:spLocks noGrp="1"/>
          </p:cNvSpPr>
          <p:nvPr>
            <p:ph type="sldNum" sz="quarter" idx="12"/>
          </p:nvPr>
        </p:nvSpPr>
        <p:spPr/>
        <p:txBody>
          <a:bodyPr/>
          <a:lstStyle>
            <a:lvl1pPr>
              <a:defRPr/>
            </a:lvl1pPr>
          </a:lstStyle>
          <a:p>
            <a:fld id="{675C3676-BC5B-491E-AEA0-2773C8D9DF89}" type="slidenum">
              <a:rPr lang="en-US" altLang="en-US"/>
              <a:pPr/>
              <a:t>‹#›</a:t>
            </a:fld>
            <a:endParaRPr lang="en-US" altLang="en-US"/>
          </a:p>
        </p:txBody>
      </p:sp>
    </p:spTree>
    <p:extLst>
      <p:ext uri="{BB962C8B-B14F-4D97-AF65-F5344CB8AC3E}">
        <p14:creationId xmlns:p14="http://schemas.microsoft.com/office/powerpoint/2010/main" val="26396869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r>
              <a:rPr lang="en-US" altLang="en-US"/>
              <a:t>6/9/2017</a:t>
            </a:r>
          </a:p>
        </p:txBody>
      </p:sp>
      <p:sp>
        <p:nvSpPr>
          <p:cNvPr id="4" name="Footer Placeholder 4"/>
          <p:cNvSpPr>
            <a:spLocks noGrp="1"/>
          </p:cNvSpPr>
          <p:nvPr>
            <p:ph type="ftr" sz="quarter" idx="11"/>
          </p:nvPr>
        </p:nvSpPr>
        <p:spPr/>
        <p:txBody>
          <a:bodyPr/>
          <a:lstStyle>
            <a:lvl1pPr>
              <a:defRPr/>
            </a:lvl1pPr>
          </a:lstStyle>
          <a:p>
            <a:r>
              <a:rPr lang="en-US" altLang="en-US"/>
              <a:t>Created for: Geostellar</a:t>
            </a:r>
          </a:p>
        </p:txBody>
      </p:sp>
      <p:sp>
        <p:nvSpPr>
          <p:cNvPr id="5" name="Slide Number Placeholder 5"/>
          <p:cNvSpPr>
            <a:spLocks noGrp="1"/>
          </p:cNvSpPr>
          <p:nvPr>
            <p:ph type="sldNum" sz="quarter" idx="12"/>
          </p:nvPr>
        </p:nvSpPr>
        <p:spPr/>
        <p:txBody>
          <a:bodyPr/>
          <a:lstStyle>
            <a:lvl1pPr>
              <a:defRPr/>
            </a:lvl1pPr>
          </a:lstStyle>
          <a:p>
            <a:fld id="{499BE5DB-55D0-4B9C-80E2-FDD4B1F13C6D}" type="slidenum">
              <a:rPr lang="en-US" altLang="en-US"/>
              <a:pPr/>
              <a:t>‹#›</a:t>
            </a:fld>
            <a:endParaRPr lang="en-US" altLang="en-US"/>
          </a:p>
        </p:txBody>
      </p:sp>
    </p:spTree>
    <p:extLst>
      <p:ext uri="{BB962C8B-B14F-4D97-AF65-F5344CB8AC3E}">
        <p14:creationId xmlns:p14="http://schemas.microsoft.com/office/powerpoint/2010/main" val="20485262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r>
              <a:rPr lang="en-US" altLang="en-US"/>
              <a:t>6/9/2017</a:t>
            </a:r>
          </a:p>
        </p:txBody>
      </p:sp>
      <p:sp>
        <p:nvSpPr>
          <p:cNvPr id="3" name="Footer Placeholder 4"/>
          <p:cNvSpPr>
            <a:spLocks noGrp="1"/>
          </p:cNvSpPr>
          <p:nvPr>
            <p:ph type="ftr" sz="quarter" idx="11"/>
          </p:nvPr>
        </p:nvSpPr>
        <p:spPr/>
        <p:txBody>
          <a:bodyPr/>
          <a:lstStyle>
            <a:lvl1pPr>
              <a:defRPr/>
            </a:lvl1pPr>
          </a:lstStyle>
          <a:p>
            <a:r>
              <a:rPr lang="en-US" altLang="en-US"/>
              <a:t>Created for: Geostellar</a:t>
            </a:r>
          </a:p>
        </p:txBody>
      </p:sp>
      <p:sp>
        <p:nvSpPr>
          <p:cNvPr id="4" name="Slide Number Placeholder 5"/>
          <p:cNvSpPr>
            <a:spLocks noGrp="1"/>
          </p:cNvSpPr>
          <p:nvPr>
            <p:ph type="sldNum" sz="quarter" idx="12"/>
          </p:nvPr>
        </p:nvSpPr>
        <p:spPr/>
        <p:txBody>
          <a:bodyPr/>
          <a:lstStyle>
            <a:lvl1pPr>
              <a:defRPr/>
            </a:lvl1pPr>
          </a:lstStyle>
          <a:p>
            <a:fld id="{FEC05728-2B6E-495D-9251-406FD51A7555}" type="slidenum">
              <a:rPr lang="en-US" altLang="en-US"/>
              <a:pPr/>
              <a:t>‹#›</a:t>
            </a:fld>
            <a:endParaRPr lang="en-US" altLang="en-US"/>
          </a:p>
        </p:txBody>
      </p:sp>
    </p:spTree>
    <p:extLst>
      <p:ext uri="{BB962C8B-B14F-4D97-AF65-F5344CB8AC3E}">
        <p14:creationId xmlns:p14="http://schemas.microsoft.com/office/powerpoint/2010/main" val="30678112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589"/>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2" y="2057407"/>
            <a:ext cx="2949178" cy="3811588"/>
          </a:xfrm>
        </p:spPr>
        <p:txBody>
          <a:bodyPr/>
          <a:lstStyle>
            <a:lvl1pPr marL="0" indent="0">
              <a:buNone/>
              <a:defRPr sz="1600"/>
            </a:lvl1pPr>
            <a:lvl2pPr marL="455942" indent="0">
              <a:buNone/>
              <a:defRPr sz="1400"/>
            </a:lvl2pPr>
            <a:lvl3pPr marL="912038" indent="0">
              <a:buNone/>
              <a:defRPr sz="1200"/>
            </a:lvl3pPr>
            <a:lvl4pPr marL="1368030" indent="0">
              <a:buNone/>
              <a:defRPr sz="1000"/>
            </a:lvl4pPr>
            <a:lvl5pPr marL="1824074" indent="0">
              <a:buNone/>
              <a:defRPr sz="1000"/>
            </a:lvl5pPr>
            <a:lvl6pPr marL="2280015" indent="0">
              <a:buNone/>
              <a:defRPr sz="1000"/>
            </a:lvl6pPr>
            <a:lvl7pPr marL="2735957" indent="0">
              <a:buNone/>
              <a:defRPr sz="1000"/>
            </a:lvl7pPr>
            <a:lvl8pPr marL="3192018" indent="0">
              <a:buNone/>
              <a:defRPr sz="1000"/>
            </a:lvl8pPr>
            <a:lvl9pPr marL="3648031"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r>
              <a:rPr lang="en-US" altLang="en-US"/>
              <a:t>6/9/2017</a:t>
            </a:r>
          </a:p>
        </p:txBody>
      </p:sp>
      <p:sp>
        <p:nvSpPr>
          <p:cNvPr id="6" name="Footer Placeholder 4"/>
          <p:cNvSpPr>
            <a:spLocks noGrp="1"/>
          </p:cNvSpPr>
          <p:nvPr>
            <p:ph type="ftr" sz="quarter" idx="11"/>
          </p:nvPr>
        </p:nvSpPr>
        <p:spPr/>
        <p:txBody>
          <a:bodyPr/>
          <a:lstStyle>
            <a:lvl1pPr>
              <a:defRPr/>
            </a:lvl1pPr>
          </a:lstStyle>
          <a:p>
            <a:r>
              <a:rPr lang="en-US" altLang="en-US"/>
              <a:t>Created for: Geostellar</a:t>
            </a:r>
          </a:p>
        </p:txBody>
      </p:sp>
      <p:sp>
        <p:nvSpPr>
          <p:cNvPr id="7" name="Slide Number Placeholder 5"/>
          <p:cNvSpPr>
            <a:spLocks noGrp="1"/>
          </p:cNvSpPr>
          <p:nvPr>
            <p:ph type="sldNum" sz="quarter" idx="12"/>
          </p:nvPr>
        </p:nvSpPr>
        <p:spPr/>
        <p:txBody>
          <a:bodyPr/>
          <a:lstStyle>
            <a:lvl1pPr>
              <a:defRPr/>
            </a:lvl1pPr>
          </a:lstStyle>
          <a:p>
            <a:fld id="{0D60564B-A812-4762-BFBA-5FF52AF2120F}" type="slidenum">
              <a:rPr lang="en-US" altLang="en-US"/>
              <a:pPr/>
              <a:t>‹#›</a:t>
            </a:fld>
            <a:endParaRPr lang="en-US" altLang="en-US"/>
          </a:p>
        </p:txBody>
      </p:sp>
    </p:spTree>
    <p:extLst>
      <p:ext uri="{BB962C8B-B14F-4D97-AF65-F5344CB8AC3E}">
        <p14:creationId xmlns:p14="http://schemas.microsoft.com/office/powerpoint/2010/main" val="19527712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589"/>
            <a:ext cx="4629150" cy="4873625"/>
          </a:xfrm>
        </p:spPr>
        <p:txBody>
          <a:bodyPr rtlCol="0">
            <a:normAutofit/>
          </a:bodyPr>
          <a:lstStyle>
            <a:lvl1pPr marL="0" indent="0">
              <a:buNone/>
              <a:defRPr sz="3200"/>
            </a:lvl1pPr>
            <a:lvl2pPr marL="455942" indent="0">
              <a:buNone/>
              <a:defRPr sz="2800"/>
            </a:lvl2pPr>
            <a:lvl3pPr marL="912038" indent="0">
              <a:buNone/>
              <a:defRPr sz="2400"/>
            </a:lvl3pPr>
            <a:lvl4pPr marL="1368030" indent="0">
              <a:buNone/>
              <a:defRPr sz="2000"/>
            </a:lvl4pPr>
            <a:lvl5pPr marL="1824074" indent="0">
              <a:buNone/>
              <a:defRPr sz="2000"/>
            </a:lvl5pPr>
            <a:lvl6pPr marL="2280015" indent="0">
              <a:buNone/>
              <a:defRPr sz="2000"/>
            </a:lvl6pPr>
            <a:lvl7pPr marL="2735957" indent="0">
              <a:buNone/>
              <a:defRPr sz="2000"/>
            </a:lvl7pPr>
            <a:lvl8pPr marL="3192018" indent="0">
              <a:buNone/>
              <a:defRPr sz="2000"/>
            </a:lvl8pPr>
            <a:lvl9pPr marL="3648031" indent="0">
              <a:buNone/>
              <a:defRPr sz="2000"/>
            </a:lvl9pPr>
          </a:lstStyle>
          <a:p>
            <a:pPr lvl="0"/>
            <a:endParaRPr lang="en-US" noProof="0"/>
          </a:p>
        </p:txBody>
      </p:sp>
      <p:sp>
        <p:nvSpPr>
          <p:cNvPr id="4" name="Text Placeholder 3"/>
          <p:cNvSpPr>
            <a:spLocks noGrp="1"/>
          </p:cNvSpPr>
          <p:nvPr>
            <p:ph type="body" sz="half" idx="2"/>
          </p:nvPr>
        </p:nvSpPr>
        <p:spPr>
          <a:xfrm>
            <a:off x="629842" y="2057407"/>
            <a:ext cx="2949178" cy="3811588"/>
          </a:xfrm>
        </p:spPr>
        <p:txBody>
          <a:bodyPr/>
          <a:lstStyle>
            <a:lvl1pPr marL="0" indent="0">
              <a:buNone/>
              <a:defRPr sz="1600"/>
            </a:lvl1pPr>
            <a:lvl2pPr marL="455942" indent="0">
              <a:buNone/>
              <a:defRPr sz="1400"/>
            </a:lvl2pPr>
            <a:lvl3pPr marL="912038" indent="0">
              <a:buNone/>
              <a:defRPr sz="1200"/>
            </a:lvl3pPr>
            <a:lvl4pPr marL="1368030" indent="0">
              <a:buNone/>
              <a:defRPr sz="1000"/>
            </a:lvl4pPr>
            <a:lvl5pPr marL="1824074" indent="0">
              <a:buNone/>
              <a:defRPr sz="1000"/>
            </a:lvl5pPr>
            <a:lvl6pPr marL="2280015" indent="0">
              <a:buNone/>
              <a:defRPr sz="1000"/>
            </a:lvl6pPr>
            <a:lvl7pPr marL="2735957" indent="0">
              <a:buNone/>
              <a:defRPr sz="1000"/>
            </a:lvl7pPr>
            <a:lvl8pPr marL="3192018" indent="0">
              <a:buNone/>
              <a:defRPr sz="1000"/>
            </a:lvl8pPr>
            <a:lvl9pPr marL="3648031"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r>
              <a:rPr lang="en-US" altLang="en-US"/>
              <a:t>6/9/2017</a:t>
            </a:r>
          </a:p>
        </p:txBody>
      </p:sp>
      <p:sp>
        <p:nvSpPr>
          <p:cNvPr id="6" name="Footer Placeholder 4"/>
          <p:cNvSpPr>
            <a:spLocks noGrp="1"/>
          </p:cNvSpPr>
          <p:nvPr>
            <p:ph type="ftr" sz="quarter" idx="11"/>
          </p:nvPr>
        </p:nvSpPr>
        <p:spPr/>
        <p:txBody>
          <a:bodyPr/>
          <a:lstStyle>
            <a:lvl1pPr>
              <a:defRPr/>
            </a:lvl1pPr>
          </a:lstStyle>
          <a:p>
            <a:r>
              <a:rPr lang="en-US" altLang="en-US"/>
              <a:t>Created for: Geostellar</a:t>
            </a:r>
          </a:p>
        </p:txBody>
      </p:sp>
      <p:sp>
        <p:nvSpPr>
          <p:cNvPr id="7" name="Slide Number Placeholder 5"/>
          <p:cNvSpPr>
            <a:spLocks noGrp="1"/>
          </p:cNvSpPr>
          <p:nvPr>
            <p:ph type="sldNum" sz="quarter" idx="12"/>
          </p:nvPr>
        </p:nvSpPr>
        <p:spPr/>
        <p:txBody>
          <a:bodyPr/>
          <a:lstStyle>
            <a:lvl1pPr>
              <a:defRPr/>
            </a:lvl1pPr>
          </a:lstStyle>
          <a:p>
            <a:fld id="{AE9C8BE8-535B-4B11-BF76-CD1668322F8C}" type="slidenum">
              <a:rPr lang="en-US" altLang="en-US"/>
              <a:pPr/>
              <a:t>‹#›</a:t>
            </a:fld>
            <a:endParaRPr lang="en-US" altLang="en-US"/>
          </a:p>
        </p:txBody>
      </p:sp>
    </p:spTree>
    <p:extLst>
      <p:ext uri="{BB962C8B-B14F-4D97-AF65-F5344CB8AC3E}">
        <p14:creationId xmlns:p14="http://schemas.microsoft.com/office/powerpoint/2010/main" val="8809854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ltLang="en-US"/>
              <a:t>6/9/2017</a:t>
            </a:r>
          </a:p>
        </p:txBody>
      </p:sp>
      <p:sp>
        <p:nvSpPr>
          <p:cNvPr id="5" name="Footer Placeholder 4"/>
          <p:cNvSpPr>
            <a:spLocks noGrp="1"/>
          </p:cNvSpPr>
          <p:nvPr>
            <p:ph type="ftr" sz="quarter" idx="11"/>
          </p:nvPr>
        </p:nvSpPr>
        <p:spPr/>
        <p:txBody>
          <a:bodyPr/>
          <a:lstStyle>
            <a:lvl1pPr>
              <a:defRPr/>
            </a:lvl1pPr>
          </a:lstStyle>
          <a:p>
            <a:r>
              <a:rPr lang="en-US" altLang="en-US"/>
              <a:t>Created for: Geostellar</a:t>
            </a:r>
          </a:p>
        </p:txBody>
      </p:sp>
      <p:sp>
        <p:nvSpPr>
          <p:cNvPr id="6" name="Slide Number Placeholder 5"/>
          <p:cNvSpPr>
            <a:spLocks noGrp="1"/>
          </p:cNvSpPr>
          <p:nvPr>
            <p:ph type="sldNum" sz="quarter" idx="12"/>
          </p:nvPr>
        </p:nvSpPr>
        <p:spPr/>
        <p:txBody>
          <a:bodyPr/>
          <a:lstStyle>
            <a:lvl1pPr>
              <a:defRPr/>
            </a:lvl1pPr>
          </a:lstStyle>
          <a:p>
            <a:fld id="{68DFAE0D-58EB-4F94-A6D5-2F26001BD421}" type="slidenum">
              <a:rPr lang="en-US" altLang="en-US"/>
              <a:pPr/>
              <a:t>‹#›</a:t>
            </a:fld>
            <a:endParaRPr lang="en-US" altLang="en-US"/>
          </a:p>
        </p:txBody>
      </p:sp>
    </p:spTree>
    <p:extLst>
      <p:ext uri="{BB962C8B-B14F-4D97-AF65-F5344CB8AC3E}">
        <p14:creationId xmlns:p14="http://schemas.microsoft.com/office/powerpoint/2010/main" val="4073031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282"/>
            <a:ext cx="1971675"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70" y="365282"/>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ltLang="en-US"/>
              <a:t>6/9/2017</a:t>
            </a:r>
          </a:p>
        </p:txBody>
      </p:sp>
      <p:sp>
        <p:nvSpPr>
          <p:cNvPr id="5" name="Footer Placeholder 4"/>
          <p:cNvSpPr>
            <a:spLocks noGrp="1"/>
          </p:cNvSpPr>
          <p:nvPr>
            <p:ph type="ftr" sz="quarter" idx="11"/>
          </p:nvPr>
        </p:nvSpPr>
        <p:spPr/>
        <p:txBody>
          <a:bodyPr/>
          <a:lstStyle>
            <a:lvl1pPr>
              <a:defRPr/>
            </a:lvl1pPr>
          </a:lstStyle>
          <a:p>
            <a:r>
              <a:rPr lang="en-US" altLang="en-US"/>
              <a:t>Created for: Geostellar</a:t>
            </a:r>
          </a:p>
        </p:txBody>
      </p:sp>
      <p:sp>
        <p:nvSpPr>
          <p:cNvPr id="6" name="Slide Number Placeholder 5"/>
          <p:cNvSpPr>
            <a:spLocks noGrp="1"/>
          </p:cNvSpPr>
          <p:nvPr>
            <p:ph type="sldNum" sz="quarter" idx="12"/>
          </p:nvPr>
        </p:nvSpPr>
        <p:spPr/>
        <p:txBody>
          <a:bodyPr/>
          <a:lstStyle>
            <a:lvl1pPr>
              <a:defRPr/>
            </a:lvl1pPr>
          </a:lstStyle>
          <a:p>
            <a:fld id="{97F035E0-3A80-44EE-9E56-DE9D9741C100}" type="slidenum">
              <a:rPr lang="en-US" altLang="en-US"/>
              <a:pPr/>
              <a:t>‹#›</a:t>
            </a:fld>
            <a:endParaRPr lang="en-US" altLang="en-US"/>
          </a:p>
        </p:txBody>
      </p:sp>
    </p:spTree>
    <p:extLst>
      <p:ext uri="{BB962C8B-B14F-4D97-AF65-F5344CB8AC3E}">
        <p14:creationId xmlns:p14="http://schemas.microsoft.com/office/powerpoint/2010/main" val="3277925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81000" y="1219200"/>
            <a:ext cx="5486400" cy="5562600"/>
          </a:xfrm>
        </p:spPr>
        <p:txBody>
          <a:bodyPr/>
          <a:lstStyle>
            <a:lvl1pPr marL="0" indent="1588">
              <a:spcBef>
                <a:spcPts val="1200"/>
              </a:spcBef>
              <a:defRPr sz="1700">
                <a:solidFill>
                  <a:srgbClr val="5D513E"/>
                </a:solidFill>
              </a:defRPr>
            </a:lvl1pPr>
            <a:lvl2pPr>
              <a:lnSpc>
                <a:spcPct val="95000"/>
              </a:lnSpc>
              <a:spcBef>
                <a:spcPts val="1200"/>
              </a:spcBef>
              <a:buClrTx/>
              <a:defRPr sz="1500">
                <a:solidFill>
                  <a:srgbClr val="58585A"/>
                </a:solidFill>
              </a:defRPr>
            </a:lvl2pPr>
            <a:lvl3pPr>
              <a:spcBef>
                <a:spcPts val="1200"/>
              </a:spcBef>
              <a:spcAft>
                <a:spcPts val="0"/>
              </a:spcAft>
              <a:buClrTx/>
              <a:defRPr sz="1300">
                <a:solidFill>
                  <a:schemeClr val="tx1"/>
                </a:solidFill>
              </a:defRPr>
            </a:lvl3pPr>
            <a:lvl4pPr>
              <a:spcBef>
                <a:spcPts val="1200"/>
              </a:spcBef>
              <a:defRPr sz="1200">
                <a:solidFill>
                  <a:srgbClr val="939598"/>
                </a:solidFill>
              </a:defRPr>
            </a:lvl4pPr>
            <a:lvl5pPr>
              <a:spcBef>
                <a:spcPts val="1200"/>
              </a:spcBef>
              <a:defRPr sz="1200">
                <a:solidFill>
                  <a:srgbClr val="93959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53886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endParaRPr lang="en-US"/>
          </a:p>
        </p:txBody>
      </p:sp>
      <p:sp>
        <p:nvSpPr>
          <p:cNvPr id="4" name="Date Placeholder 3"/>
          <p:cNvSpPr>
            <a:spLocks noGrp="1"/>
          </p:cNvSpPr>
          <p:nvPr>
            <p:ph type="dt" sz="half" idx="10"/>
          </p:nvPr>
        </p:nvSpPr>
        <p:spPr>
          <a:xfrm>
            <a:off x="457200" y="6251575"/>
            <a:ext cx="2133600" cy="476251"/>
          </a:xfrm>
          <a:prstGeom prst="rect">
            <a:avLst/>
          </a:prstGeom>
        </p:spPr>
        <p:txBody>
          <a:bodyPr/>
          <a:lstStyle>
            <a:lvl1pPr>
              <a:defRPr/>
            </a:lvl1pPr>
          </a:lstStyle>
          <a:p>
            <a:endParaRPr lang="en-US"/>
          </a:p>
        </p:txBody>
      </p:sp>
      <p:sp>
        <p:nvSpPr>
          <p:cNvPr id="5" name="Slide Number Placeholder 4"/>
          <p:cNvSpPr>
            <a:spLocks noGrp="1"/>
          </p:cNvSpPr>
          <p:nvPr>
            <p:ph type="sldNum" sz="quarter" idx="11"/>
          </p:nvPr>
        </p:nvSpPr>
        <p:spPr>
          <a:xfrm>
            <a:off x="6553200" y="6248400"/>
            <a:ext cx="2133600" cy="476251"/>
          </a:xfrm>
          <a:prstGeom prst="rect">
            <a:avLst/>
          </a:prstGeom>
        </p:spPr>
        <p:txBody>
          <a:bodyPr/>
          <a:lstStyle>
            <a:lvl1pPr>
              <a:defRPr/>
            </a:lvl1pPr>
          </a:lstStyle>
          <a:p>
            <a:fld id="{B9CB2DB2-8FF1-48E4-A78A-2D18C345EA4B}" type="slidenum">
              <a:rPr lang="en-US"/>
              <a:pPr/>
              <a:t>‹#›</a:t>
            </a:fld>
            <a:endParaRPr lang="en-US"/>
          </a:p>
        </p:txBody>
      </p:sp>
      <p:sp>
        <p:nvSpPr>
          <p:cNvPr id="6" name="Footer Placeholder 5"/>
          <p:cNvSpPr>
            <a:spLocks noGrp="1"/>
          </p:cNvSpPr>
          <p:nvPr>
            <p:ph type="ftr" sz="quarter" idx="12"/>
          </p:nvPr>
        </p:nvSpPr>
        <p:spPr>
          <a:xfrm>
            <a:off x="3124200" y="6248400"/>
            <a:ext cx="2895600" cy="476251"/>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6117895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17F86B2-56A6-400D-8795-B06D3EB2AEC3}" type="datetimeFigureOut">
              <a:rPr lang="en-US" smtClean="0">
                <a:solidFill>
                  <a:prstClr val="black">
                    <a:tint val="75000"/>
                  </a:prstClr>
                </a:solidFill>
              </a:rPr>
              <a:pPr/>
              <a:t>6/25/2018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69FF07-F3E3-41B2-9222-D5F7296209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025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7F86B2-56A6-400D-8795-B06D3EB2AEC3}" type="datetimeFigureOut">
              <a:rPr lang="en-US" smtClean="0">
                <a:solidFill>
                  <a:prstClr val="black">
                    <a:tint val="75000"/>
                  </a:prstClr>
                </a:solidFill>
              </a:rPr>
              <a:pPr/>
              <a:t>6/25/2018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69FF07-F3E3-41B2-9222-D5F7296209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8034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7F86B2-56A6-400D-8795-B06D3EB2AEC3}" type="datetimeFigureOut">
              <a:rPr lang="en-US" smtClean="0">
                <a:solidFill>
                  <a:prstClr val="black">
                    <a:tint val="75000"/>
                  </a:prstClr>
                </a:solidFill>
              </a:rPr>
              <a:pPr/>
              <a:t>6/25/2018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69FF07-F3E3-41B2-9222-D5F7296209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45833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7F86B2-56A6-400D-8795-B06D3EB2AEC3}" type="datetimeFigureOut">
              <a:rPr lang="en-US" smtClean="0">
                <a:solidFill>
                  <a:prstClr val="black">
                    <a:tint val="75000"/>
                  </a:prstClr>
                </a:solidFill>
              </a:rPr>
              <a:pPr/>
              <a:t>6/25/2018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69FF07-F3E3-41B2-9222-D5F7296209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86855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7F86B2-56A6-400D-8795-B06D3EB2AEC3}" type="datetimeFigureOut">
              <a:rPr lang="en-US" smtClean="0">
                <a:solidFill>
                  <a:prstClr val="black">
                    <a:tint val="75000"/>
                  </a:prstClr>
                </a:solidFill>
              </a:rPr>
              <a:pPr/>
              <a:t>6/25/2018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769FF07-F3E3-41B2-9222-D5F7296209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33172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7F86B2-56A6-400D-8795-B06D3EB2AEC3}" type="datetimeFigureOut">
              <a:rPr lang="en-US" smtClean="0">
                <a:solidFill>
                  <a:prstClr val="black">
                    <a:tint val="75000"/>
                  </a:prstClr>
                </a:solidFill>
              </a:rPr>
              <a:pPr/>
              <a:t>6/25/2018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769FF07-F3E3-41B2-9222-D5F7296209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6189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7F86B2-56A6-400D-8795-B06D3EB2AEC3}" type="datetimeFigureOut">
              <a:rPr lang="en-US" smtClean="0">
                <a:solidFill>
                  <a:prstClr val="black">
                    <a:tint val="75000"/>
                  </a:prstClr>
                </a:solidFill>
              </a:rPr>
              <a:pPr/>
              <a:t>6/25/2018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769FF07-F3E3-41B2-9222-D5F7296209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6641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7F86B2-56A6-400D-8795-B06D3EB2AEC3}" type="datetimeFigureOut">
              <a:rPr lang="en-US" smtClean="0">
                <a:solidFill>
                  <a:prstClr val="black">
                    <a:tint val="75000"/>
                  </a:prstClr>
                </a:solidFill>
              </a:rPr>
              <a:pPr/>
              <a:t>6/25/2018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69FF07-F3E3-41B2-9222-D5F7296209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88756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7F86B2-56A6-400D-8795-B06D3EB2AEC3}" type="datetimeFigureOut">
              <a:rPr lang="en-US" smtClean="0">
                <a:solidFill>
                  <a:prstClr val="black">
                    <a:tint val="75000"/>
                  </a:prstClr>
                </a:solidFill>
              </a:rPr>
              <a:pPr/>
              <a:t>6/25/2018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69FF07-F3E3-41B2-9222-D5F7296209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7482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6440404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7F86B2-56A6-400D-8795-B06D3EB2AEC3}" type="datetimeFigureOut">
              <a:rPr lang="en-US" smtClean="0">
                <a:solidFill>
                  <a:prstClr val="black">
                    <a:tint val="75000"/>
                  </a:prstClr>
                </a:solidFill>
              </a:rPr>
              <a:pPr/>
              <a:t>6/25/2018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69FF07-F3E3-41B2-9222-D5F7296209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34720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7F86B2-56A6-400D-8795-B06D3EB2AEC3}" type="datetimeFigureOut">
              <a:rPr lang="en-US" smtClean="0">
                <a:solidFill>
                  <a:prstClr val="black">
                    <a:tint val="75000"/>
                  </a:prstClr>
                </a:solidFill>
              </a:rPr>
              <a:pPr/>
              <a:t>6/25/2018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69FF07-F3E3-41B2-9222-D5F7296209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5185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86475" y="304800"/>
            <a:ext cx="1446609" cy="493776"/>
          </a:xfrm>
          <a:prstGeom prst="rect">
            <a:avLst/>
          </a:prstGeom>
        </p:spPr>
      </p:pic>
    </p:spTree>
    <p:extLst>
      <p:ext uri="{BB962C8B-B14F-4D97-AF65-F5344CB8AC3E}">
        <p14:creationId xmlns:p14="http://schemas.microsoft.com/office/powerpoint/2010/main" val="1392046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093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6" name="Rectangle 5"/>
          <p:cNvSpPr/>
          <p:nvPr userDrawn="1"/>
        </p:nvSpPr>
        <p:spPr bwMode="auto">
          <a:xfrm>
            <a:off x="5943600" y="990600"/>
            <a:ext cx="3200400" cy="5867400"/>
          </a:xfrm>
          <a:prstGeom prst="rect">
            <a:avLst/>
          </a:prstGeom>
          <a:solidFill>
            <a:schemeClr val="tx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dirty="0">
              <a:solidFill>
                <a:srgbClr val="4A4A4A"/>
              </a:solidFill>
              <a:latin typeface="Times" pitchFamily="25" charset="0"/>
              <a:ea typeface="ＭＳ Ｐゴシック" charset="-128"/>
            </a:endParaRPr>
          </a:p>
        </p:txBody>
      </p:sp>
      <p:sp>
        <p:nvSpPr>
          <p:cNvPr id="2" name="Title 1"/>
          <p:cNvSpPr>
            <a:spLocks noGrp="1"/>
          </p:cNvSpPr>
          <p:nvPr>
            <p:ph type="title"/>
          </p:nvPr>
        </p:nvSpPr>
        <p:spPr/>
        <p:txBody>
          <a:bodyPr/>
          <a:lstStyle>
            <a:lvl1pPr>
              <a:defRPr>
                <a:solidFill>
                  <a:schemeClr val="accent1">
                    <a:lumMod val="75000"/>
                  </a:schemeClr>
                </a:solidFill>
              </a:defRPr>
            </a:lvl1pPr>
          </a:lstStyle>
          <a:p>
            <a:r>
              <a:rPr lang="en-US" dirty="0"/>
              <a:t>Click to edit Master title style</a:t>
            </a:r>
          </a:p>
        </p:txBody>
      </p:sp>
      <p:sp>
        <p:nvSpPr>
          <p:cNvPr id="3" name="Content Placeholder 2"/>
          <p:cNvSpPr>
            <a:spLocks noGrp="1"/>
          </p:cNvSpPr>
          <p:nvPr>
            <p:ph idx="1"/>
          </p:nvPr>
        </p:nvSpPr>
        <p:spPr>
          <a:xfrm>
            <a:off x="381000" y="1219200"/>
            <a:ext cx="5486400" cy="5562600"/>
          </a:xfrm>
        </p:spPr>
        <p:txBody>
          <a:bodyPr/>
          <a:lstStyle>
            <a:lvl1pPr marL="0" indent="1588">
              <a:spcBef>
                <a:spcPts val="1200"/>
              </a:spcBef>
              <a:defRPr sz="1700">
                <a:solidFill>
                  <a:srgbClr val="5D513E"/>
                </a:solidFill>
              </a:defRPr>
            </a:lvl1pPr>
            <a:lvl2pPr>
              <a:lnSpc>
                <a:spcPct val="95000"/>
              </a:lnSpc>
              <a:spcBef>
                <a:spcPts val="1200"/>
              </a:spcBef>
              <a:buClrTx/>
              <a:defRPr sz="1500">
                <a:solidFill>
                  <a:srgbClr val="58585A"/>
                </a:solidFill>
              </a:defRPr>
            </a:lvl2pPr>
            <a:lvl3pPr>
              <a:spcBef>
                <a:spcPts val="1200"/>
              </a:spcBef>
              <a:spcAft>
                <a:spcPts val="0"/>
              </a:spcAft>
              <a:buClrTx/>
              <a:defRPr sz="1300">
                <a:solidFill>
                  <a:srgbClr val="58585A"/>
                </a:solidFill>
              </a:defRPr>
            </a:lvl3pPr>
            <a:lvl4pPr>
              <a:spcBef>
                <a:spcPts val="1200"/>
              </a:spcBef>
              <a:defRPr sz="1200">
                <a:solidFill>
                  <a:srgbClr val="939598"/>
                </a:solidFill>
              </a:defRPr>
            </a:lvl4pPr>
            <a:lvl5pPr>
              <a:spcBef>
                <a:spcPts val="1200"/>
              </a:spcBef>
              <a:defRPr sz="1200">
                <a:solidFill>
                  <a:srgbClr val="93959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p:nvPr>
        </p:nvSpPr>
        <p:spPr>
          <a:xfrm>
            <a:off x="5943600" y="1219200"/>
            <a:ext cx="3124200" cy="5562600"/>
          </a:xfrm>
          <a:noFill/>
        </p:spPr>
        <p:txBody>
          <a:bodyPr/>
          <a:lstStyle>
            <a:lvl1pPr marL="0" indent="1588">
              <a:spcBef>
                <a:spcPts val="1200"/>
              </a:spcBef>
              <a:defRPr sz="1500" b="1">
                <a:solidFill>
                  <a:schemeClr val="accent1">
                    <a:lumMod val="75000"/>
                  </a:schemeClr>
                </a:solidFill>
              </a:defRPr>
            </a:lvl1pPr>
            <a:lvl2pPr>
              <a:lnSpc>
                <a:spcPct val="95000"/>
              </a:lnSpc>
              <a:spcBef>
                <a:spcPts val="1200"/>
              </a:spcBef>
              <a:buClrTx/>
              <a:defRPr sz="1300">
                <a:solidFill>
                  <a:srgbClr val="58585A"/>
                </a:solidFill>
              </a:defRPr>
            </a:lvl2pPr>
            <a:lvl3pPr>
              <a:spcBef>
                <a:spcPts val="1200"/>
              </a:spcBef>
              <a:spcAft>
                <a:spcPts val="0"/>
              </a:spcAft>
              <a:buClrTx/>
              <a:defRPr sz="1100">
                <a:solidFill>
                  <a:srgbClr val="58585A"/>
                </a:solidFill>
              </a:defRPr>
            </a:lvl3pPr>
            <a:lvl4pPr>
              <a:spcBef>
                <a:spcPts val="1200"/>
              </a:spcBef>
              <a:defRPr sz="1100">
                <a:solidFill>
                  <a:srgbClr val="58585A"/>
                </a:solidFill>
              </a:defRPr>
            </a:lvl4pPr>
            <a:lvl5pPr>
              <a:spcBef>
                <a:spcPts val="1200"/>
              </a:spcBef>
              <a:defRPr sz="1100">
                <a:solidFill>
                  <a:srgbClr val="5858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7606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98" indent="0" algn="ctr">
              <a:buNone/>
              <a:defRPr>
                <a:solidFill>
                  <a:schemeClr val="tx1">
                    <a:tint val="75000"/>
                  </a:schemeClr>
                </a:solidFill>
              </a:defRPr>
            </a:lvl2pPr>
            <a:lvl3pPr marL="914018" indent="0" algn="ctr">
              <a:buNone/>
              <a:defRPr>
                <a:solidFill>
                  <a:schemeClr val="tx1">
                    <a:tint val="75000"/>
                  </a:schemeClr>
                </a:solidFill>
              </a:defRPr>
            </a:lvl3pPr>
            <a:lvl4pPr marL="1371022" indent="0" algn="ctr">
              <a:buNone/>
              <a:defRPr>
                <a:solidFill>
                  <a:schemeClr val="tx1">
                    <a:tint val="75000"/>
                  </a:schemeClr>
                </a:solidFill>
              </a:defRPr>
            </a:lvl4pPr>
            <a:lvl5pPr marL="1828034" indent="0" algn="ctr">
              <a:buNone/>
              <a:defRPr>
                <a:solidFill>
                  <a:schemeClr val="tx1">
                    <a:tint val="75000"/>
                  </a:schemeClr>
                </a:solidFill>
              </a:defRPr>
            </a:lvl5pPr>
            <a:lvl6pPr marL="2285031" indent="0" algn="ctr">
              <a:buNone/>
              <a:defRPr>
                <a:solidFill>
                  <a:schemeClr val="tx1">
                    <a:tint val="75000"/>
                  </a:schemeClr>
                </a:solidFill>
              </a:defRPr>
            </a:lvl6pPr>
            <a:lvl7pPr marL="2742029" indent="0" algn="ctr">
              <a:buNone/>
              <a:defRPr>
                <a:solidFill>
                  <a:schemeClr val="tx1">
                    <a:tint val="75000"/>
                  </a:schemeClr>
                </a:solidFill>
              </a:defRPr>
            </a:lvl7pPr>
            <a:lvl8pPr marL="3199040" indent="0" algn="ctr">
              <a:buNone/>
              <a:defRPr>
                <a:solidFill>
                  <a:schemeClr val="tx1">
                    <a:tint val="75000"/>
                  </a:schemeClr>
                </a:solidFill>
              </a:defRPr>
            </a:lvl8pPr>
            <a:lvl9pPr marL="365604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1FAFE007-3472-463C-8ED6-CC829586EA92}" type="datetimeFigureOut">
              <a:rPr lang="en-US">
                <a:ea typeface="ＭＳ Ｐゴシック" charset="-128"/>
              </a:rPr>
              <a:pPr defTabSz="914018">
                <a:defRPr/>
              </a:pPr>
              <a:t>6/25/2018</a:t>
            </a:fld>
            <a:endParaRPr lang="en-US" dirty="0">
              <a:ea typeface="ＭＳ Ｐゴシック" charset="-128"/>
            </a:endParaRPr>
          </a:p>
        </p:txBody>
      </p:sp>
      <p:sp>
        <p:nvSpPr>
          <p:cNvPr id="5" name="Footer Placeholder 4"/>
          <p:cNvSpPr>
            <a:spLocks noGrp="1"/>
          </p:cNvSpPr>
          <p:nvPr>
            <p:ph type="ftr" sz="quarter" idx="11"/>
          </p:nvPr>
        </p:nvSpPr>
        <p:spPr>
          <a:xfrm>
            <a:off x="3124200" y="6356390"/>
            <a:ext cx="2895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endParaRPr lang="en-US">
              <a:ea typeface="ＭＳ Ｐゴシック" charset="-128"/>
            </a:endParaRPr>
          </a:p>
        </p:txBody>
      </p:sp>
      <p:sp>
        <p:nvSpPr>
          <p:cNvPr id="6" name="Slide Number Placeholder 5"/>
          <p:cNvSpPr>
            <a:spLocks noGrp="1"/>
          </p:cNvSpPr>
          <p:nvPr>
            <p:ph type="sldNum" sz="quarter" idx="12"/>
          </p:nvPr>
        </p:nvSpPr>
        <p:spPr>
          <a:xfrm>
            <a:off x="6553200" y="6356390"/>
            <a:ext cx="2133600" cy="366183"/>
          </a:xfrm>
          <a:prstGeom prst="rect">
            <a:avLst/>
          </a:prstGeom>
        </p:spPr>
        <p:txBody>
          <a:bodyPr lIns="91406" tIns="45703" rIns="91406" bIns="45703"/>
          <a:lstStyle>
            <a:lvl1pPr fontAlgn="auto">
              <a:spcBef>
                <a:spcPts val="0"/>
              </a:spcBef>
              <a:spcAft>
                <a:spcPts val="0"/>
              </a:spcAft>
              <a:defRPr>
                <a:solidFill>
                  <a:prstClr val="black"/>
                </a:solidFill>
                <a:latin typeface="+mn-lt"/>
                <a:cs typeface="+mn-cs"/>
              </a:defRPr>
            </a:lvl1pPr>
          </a:lstStyle>
          <a:p>
            <a:pPr defTabSz="914018">
              <a:defRPr/>
            </a:pPr>
            <a:fld id="{26DD75E5-5D1F-4682-A668-A608A26358B5}" type="slidenum">
              <a:rPr lang="en-US">
                <a:ea typeface="ＭＳ Ｐゴシック" charset="-128"/>
              </a:rPr>
              <a:pPr defTabSz="914018">
                <a:defRPr/>
              </a:pPr>
              <a:t>‹#›</a:t>
            </a:fld>
            <a:endParaRPr lang="en-US" dirty="0">
              <a:ea typeface="ＭＳ Ｐゴシック" charset="-128"/>
            </a:endParaRPr>
          </a:p>
        </p:txBody>
      </p:sp>
    </p:spTree>
    <p:extLst>
      <p:ext uri="{BB962C8B-B14F-4D97-AF65-F5344CB8AC3E}">
        <p14:creationId xmlns:p14="http://schemas.microsoft.com/office/powerpoint/2010/main" val="1145626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gif"/><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4.jp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4.jp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2.gif"/><Relationship Id="rId5" Type="http://schemas.openxmlformats.org/officeDocument/2006/relationships/slideLayout" Target="../slideLayouts/slideLayout35.xml"/><Relationship Id="rId10" Type="http://schemas.openxmlformats.org/officeDocument/2006/relationships/image" Target="../media/image1.png"/><Relationship Id="rId4" Type="http://schemas.openxmlformats.org/officeDocument/2006/relationships/slideLayout" Target="../slideLayouts/slideLayout34.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6.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1"/>
            <a:ext cx="304800" cy="6858001"/>
          </a:xfrm>
          <a:prstGeom prst="rect">
            <a:avLst/>
          </a:prstGeom>
          <a:solidFill>
            <a:srgbClr val="43484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dirty="0">
              <a:solidFill>
                <a:srgbClr val="4A4A4A"/>
              </a:solidFill>
              <a:latin typeface="Times" pitchFamily="25" charset="0"/>
              <a:ea typeface="ＭＳ Ｐゴシック" charset="-128"/>
            </a:endParaRPr>
          </a:p>
        </p:txBody>
      </p:sp>
      <p:sp>
        <p:nvSpPr>
          <p:cNvPr id="1030" name="Rectangle 5"/>
          <p:cNvSpPr>
            <a:spLocks noGrp="1" noChangeArrowheads="1"/>
          </p:cNvSpPr>
          <p:nvPr>
            <p:ph type="body" idx="1"/>
          </p:nvPr>
        </p:nvSpPr>
        <p:spPr bwMode="auto">
          <a:xfrm>
            <a:off x="381000" y="1219200"/>
            <a:ext cx="86886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Box 52"/>
          <p:cNvSpPr txBox="1">
            <a:spLocks noChangeArrowheads="1"/>
          </p:cNvSpPr>
          <p:nvPr/>
        </p:nvSpPr>
        <p:spPr bwMode="auto">
          <a:xfrm>
            <a:off x="-76252" y="6526069"/>
            <a:ext cx="457253" cy="307777"/>
          </a:xfrm>
          <a:prstGeom prst="rect">
            <a:avLst/>
          </a:prstGeom>
          <a:noFill/>
          <a:ln w="9525">
            <a:noFill/>
            <a:miter lim="800000"/>
            <a:headEnd/>
            <a:tailEnd/>
          </a:ln>
          <a:effectLst/>
        </p:spPr>
        <p:txBody>
          <a:bodyPr wrap="square" anchor="b">
            <a:spAutoFit/>
          </a:bodyPr>
          <a:lstStyle>
            <a:lvl1pPr>
              <a:defRPr sz="2400" b="1">
                <a:solidFill>
                  <a:schemeClr val="tx1"/>
                </a:solidFill>
                <a:latin typeface="Times" charset="0"/>
                <a:ea typeface="ＭＳ Ｐゴシック" charset="-128"/>
              </a:defRPr>
            </a:lvl1pPr>
            <a:lvl2pPr marL="37931725" indent="-37474525">
              <a:defRPr sz="2400" b="1">
                <a:solidFill>
                  <a:schemeClr val="tx1"/>
                </a:solidFill>
                <a:latin typeface="Times" charset="0"/>
                <a:ea typeface="ＭＳ Ｐゴシック" charset="-128"/>
              </a:defRPr>
            </a:lvl2pPr>
            <a:lvl3pPr>
              <a:defRPr sz="2400" b="1">
                <a:solidFill>
                  <a:schemeClr val="tx1"/>
                </a:solidFill>
                <a:latin typeface="Times" charset="0"/>
                <a:ea typeface="ＭＳ Ｐゴシック" charset="-128"/>
              </a:defRPr>
            </a:lvl3pPr>
            <a:lvl4pPr>
              <a:defRPr sz="2400" b="1">
                <a:solidFill>
                  <a:schemeClr val="tx1"/>
                </a:solidFill>
                <a:latin typeface="Times" charset="0"/>
                <a:ea typeface="ＭＳ Ｐゴシック" charset="-128"/>
              </a:defRPr>
            </a:lvl4pPr>
            <a:lvl5pPr>
              <a:defRPr sz="2400" b="1">
                <a:solidFill>
                  <a:schemeClr val="tx1"/>
                </a:solidFill>
                <a:latin typeface="Times" charset="0"/>
                <a:ea typeface="ＭＳ Ｐゴシック" charset="-128"/>
              </a:defRPr>
            </a:lvl5pPr>
            <a:lvl6pPr marL="457200" eaLnBrk="0" fontAlgn="base" hangingPunct="0">
              <a:spcBef>
                <a:spcPct val="0"/>
              </a:spcBef>
              <a:spcAft>
                <a:spcPct val="0"/>
              </a:spcAft>
              <a:defRPr sz="2400" b="1">
                <a:solidFill>
                  <a:schemeClr val="tx1"/>
                </a:solidFill>
                <a:latin typeface="Times" charset="0"/>
                <a:ea typeface="ＭＳ Ｐゴシック" charset="-128"/>
              </a:defRPr>
            </a:lvl6pPr>
            <a:lvl7pPr marL="914400" eaLnBrk="0" fontAlgn="base" hangingPunct="0">
              <a:spcBef>
                <a:spcPct val="0"/>
              </a:spcBef>
              <a:spcAft>
                <a:spcPct val="0"/>
              </a:spcAft>
              <a:defRPr sz="2400" b="1">
                <a:solidFill>
                  <a:schemeClr val="tx1"/>
                </a:solidFill>
                <a:latin typeface="Times" charset="0"/>
                <a:ea typeface="ＭＳ Ｐゴシック" charset="-128"/>
              </a:defRPr>
            </a:lvl7pPr>
            <a:lvl8pPr marL="1371600" eaLnBrk="0" fontAlgn="base" hangingPunct="0">
              <a:spcBef>
                <a:spcPct val="0"/>
              </a:spcBef>
              <a:spcAft>
                <a:spcPct val="0"/>
              </a:spcAft>
              <a:defRPr sz="2400" b="1">
                <a:solidFill>
                  <a:schemeClr val="tx1"/>
                </a:solidFill>
                <a:latin typeface="Times" charset="0"/>
                <a:ea typeface="ＭＳ Ｐゴシック" charset="-128"/>
              </a:defRPr>
            </a:lvl8pPr>
            <a:lvl9pPr marL="1828800" eaLnBrk="0" fontAlgn="base" hangingPunct="0">
              <a:spcBef>
                <a:spcPct val="0"/>
              </a:spcBef>
              <a:spcAft>
                <a:spcPct val="0"/>
              </a:spcAft>
              <a:defRPr sz="2400" b="1">
                <a:solidFill>
                  <a:schemeClr val="tx1"/>
                </a:solidFill>
                <a:latin typeface="Times" charset="0"/>
                <a:ea typeface="ＭＳ Ｐゴシック" charset="-128"/>
              </a:defRPr>
            </a:lvl9pPr>
          </a:lstStyle>
          <a:p>
            <a:pPr algn="ctr" eaLnBrk="0" fontAlgn="base" hangingPunct="0">
              <a:spcBef>
                <a:spcPct val="0"/>
              </a:spcBef>
              <a:spcAft>
                <a:spcPct val="0"/>
              </a:spcAft>
            </a:pPr>
            <a:fld id="{BD55FA87-ECAB-4B69-9246-D97A0D019520}" type="slidenum">
              <a:rPr lang="en-US" sz="1400">
                <a:solidFill>
                  <a:srgbClr val="FFFFFF"/>
                </a:solidFill>
                <a:latin typeface="Calibri" pitchFamily="34" charset="0"/>
                <a:cs typeface="Calibri" pitchFamily="34" charset="0"/>
              </a:rPr>
              <a:pPr algn="ctr" eaLnBrk="0" fontAlgn="base" hangingPunct="0">
                <a:spcBef>
                  <a:spcPct val="0"/>
                </a:spcBef>
                <a:spcAft>
                  <a:spcPct val="0"/>
                </a:spcAft>
              </a:pPr>
              <a:t>‹#›</a:t>
            </a:fld>
            <a:endParaRPr lang="en-US" sz="1400" b="0" dirty="0">
              <a:solidFill>
                <a:srgbClr val="FFFFFF"/>
              </a:solidFill>
              <a:latin typeface="Calibri" pitchFamily="34" charset="0"/>
              <a:cs typeface="Calibri" pitchFamily="34" charset="0"/>
            </a:endParaRPr>
          </a:p>
        </p:txBody>
      </p:sp>
      <p:sp>
        <p:nvSpPr>
          <p:cNvPr id="6" name="TextBox 5"/>
          <p:cNvSpPr txBox="1"/>
          <p:nvPr userDrawn="1"/>
        </p:nvSpPr>
        <p:spPr>
          <a:xfrm rot="16200000">
            <a:off x="-977989" y="2239834"/>
            <a:ext cx="2256711" cy="215444"/>
          </a:xfrm>
          <a:prstGeom prst="rect">
            <a:avLst/>
          </a:prstGeom>
          <a:noFill/>
        </p:spPr>
        <p:txBody>
          <a:bodyPr wrap="square" rtlCol="0">
            <a:spAutoFit/>
          </a:bodyPr>
          <a:lstStyle/>
          <a:p>
            <a:pPr algn="r" eaLnBrk="0" fontAlgn="base" hangingPunct="0">
              <a:spcBef>
                <a:spcPct val="0"/>
              </a:spcBef>
              <a:spcAft>
                <a:spcPct val="0"/>
              </a:spcAft>
            </a:pPr>
            <a:r>
              <a:rPr lang="en-US" sz="800" dirty="0">
                <a:solidFill>
                  <a:srgbClr val="FFFFFF"/>
                </a:solidFill>
                <a:ea typeface="ＭＳ Ｐゴシック" charset="-128"/>
              </a:rPr>
              <a:t>© 2017 The Hartman Group, Inc.</a:t>
            </a:r>
          </a:p>
        </p:txBody>
      </p:sp>
      <p:sp>
        <p:nvSpPr>
          <p:cNvPr id="11" name="Rectangle 10"/>
          <p:cNvSpPr/>
          <p:nvPr userDrawn="1"/>
        </p:nvSpPr>
        <p:spPr bwMode="auto">
          <a:xfrm>
            <a:off x="0" y="0"/>
            <a:ext cx="304800" cy="990600"/>
          </a:xfrm>
          <a:prstGeom prst="rect">
            <a:avLst/>
          </a:prstGeom>
          <a:solidFill>
            <a:srgbClr val="E04F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dirty="0">
              <a:solidFill>
                <a:srgbClr val="4A4A4A"/>
              </a:solidFill>
              <a:latin typeface="Times" pitchFamily="25" charset="0"/>
              <a:ea typeface="ＭＳ Ｐゴシック" charset="-128"/>
            </a:endParaRPr>
          </a:p>
        </p:txBody>
      </p:sp>
      <p:pic>
        <p:nvPicPr>
          <p:cNvPr id="14" name="Picture 13"/>
          <p:cNvPicPr>
            <a:picLocks noChangeAspect="1"/>
          </p:cNvPicPr>
          <p:nvPr userDrawn="1"/>
        </p:nvPicPr>
        <p:blipFill rotWithShape="1">
          <a:blip r:embed="rId10">
            <a:extLst>
              <a:ext uri="{28A0092B-C50C-407E-A947-70E740481C1C}">
                <a14:useLocalDpi xmlns:a14="http://schemas.microsoft.com/office/drawing/2010/main" val="0"/>
              </a:ext>
            </a:extLst>
          </a:blip>
          <a:srcRect l="8772" t="64823" r="5660"/>
          <a:stretch/>
        </p:blipFill>
        <p:spPr>
          <a:xfrm>
            <a:off x="304800" y="988997"/>
            <a:ext cx="8839200" cy="147320"/>
          </a:xfrm>
          <a:prstGeom prst="rect">
            <a:avLst/>
          </a:prstGeom>
        </p:spPr>
      </p:pic>
      <p:sp>
        <p:nvSpPr>
          <p:cNvPr id="1029" name="Rectangle 2"/>
          <p:cNvSpPr>
            <a:spLocks noGrp="1" noChangeArrowheads="1"/>
          </p:cNvSpPr>
          <p:nvPr>
            <p:ph type="title"/>
          </p:nvPr>
        </p:nvSpPr>
        <p:spPr bwMode="auto">
          <a:xfrm>
            <a:off x="381000" y="0"/>
            <a:ext cx="86886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pic>
        <p:nvPicPr>
          <p:cNvPr id="12" name="Picture 11"/>
          <p:cNvPicPr>
            <a:picLocks noChangeAspect="1"/>
          </p:cNvPicPr>
          <p:nvPr userDrawn="1"/>
        </p:nvPicPr>
        <p:blipFill rotWithShape="1">
          <a:blip r:embed="rId11" cstate="print">
            <a:extLst>
              <a:ext uri="{28A0092B-C50C-407E-A947-70E740481C1C}">
                <a14:useLocalDpi xmlns:a14="http://schemas.microsoft.com/office/drawing/2010/main" val="0"/>
              </a:ext>
            </a:extLst>
          </a:blip>
          <a:srcRect t="-1" b="37819"/>
          <a:stretch/>
        </p:blipFill>
        <p:spPr>
          <a:xfrm rot="16200000">
            <a:off x="-374996" y="5721004"/>
            <a:ext cx="1097280" cy="262312"/>
          </a:xfrm>
          <a:prstGeom prst="rect">
            <a:avLst/>
          </a:prstGeom>
        </p:spPr>
      </p:pic>
    </p:spTree>
    <p:extLst>
      <p:ext uri="{BB962C8B-B14F-4D97-AF65-F5344CB8AC3E}">
        <p14:creationId xmlns:p14="http://schemas.microsoft.com/office/powerpoint/2010/main" val="280999101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txStyles>
    <p:titleStyle>
      <a:lvl1pPr algn="l" rtl="0" eaLnBrk="1" fontAlgn="base" hangingPunct="1">
        <a:lnSpc>
          <a:spcPct val="95000"/>
        </a:lnSpc>
        <a:spcBef>
          <a:spcPct val="0"/>
        </a:spcBef>
        <a:spcAft>
          <a:spcPct val="0"/>
        </a:spcAft>
        <a:defRPr sz="2200" b="1" spc="-30" baseline="0">
          <a:solidFill>
            <a:schemeClr val="tx1"/>
          </a:solidFill>
          <a:effectLst/>
          <a:latin typeface="Calibri" pitchFamily="34" charset="0"/>
          <a:ea typeface="ＭＳ Ｐゴシック" charset="-128"/>
          <a:cs typeface="Calibri" pitchFamily="34" charset="0"/>
        </a:defRPr>
      </a:lvl1pPr>
      <a:lvl2pPr algn="l" rtl="0" eaLnBrk="1" fontAlgn="base" hangingPunct="1">
        <a:lnSpc>
          <a:spcPct val="90000"/>
        </a:lnSpc>
        <a:spcBef>
          <a:spcPct val="0"/>
        </a:spcBef>
        <a:spcAft>
          <a:spcPct val="0"/>
        </a:spcAft>
        <a:defRPr sz="2000">
          <a:solidFill>
            <a:srgbClr val="49494A"/>
          </a:solidFill>
          <a:latin typeface="Arial" pitchFamily="25" charset="0"/>
          <a:ea typeface="ＭＳ Ｐゴシック" charset="-128"/>
          <a:cs typeface="ＭＳ Ｐゴシック" charset="-128"/>
        </a:defRPr>
      </a:lvl2pPr>
      <a:lvl3pPr algn="l" rtl="0" eaLnBrk="1" fontAlgn="base" hangingPunct="1">
        <a:lnSpc>
          <a:spcPct val="90000"/>
        </a:lnSpc>
        <a:spcBef>
          <a:spcPct val="0"/>
        </a:spcBef>
        <a:spcAft>
          <a:spcPct val="0"/>
        </a:spcAft>
        <a:defRPr sz="2000">
          <a:solidFill>
            <a:srgbClr val="49494A"/>
          </a:solidFill>
          <a:latin typeface="Arial" pitchFamily="25" charset="0"/>
          <a:ea typeface="ＭＳ Ｐゴシック" charset="-128"/>
          <a:cs typeface="ＭＳ Ｐゴシック" charset="-128"/>
        </a:defRPr>
      </a:lvl3pPr>
      <a:lvl4pPr algn="l" rtl="0" eaLnBrk="1" fontAlgn="base" hangingPunct="1">
        <a:lnSpc>
          <a:spcPct val="90000"/>
        </a:lnSpc>
        <a:spcBef>
          <a:spcPct val="0"/>
        </a:spcBef>
        <a:spcAft>
          <a:spcPct val="0"/>
        </a:spcAft>
        <a:defRPr sz="2000">
          <a:solidFill>
            <a:srgbClr val="49494A"/>
          </a:solidFill>
          <a:latin typeface="Arial" pitchFamily="25" charset="0"/>
          <a:ea typeface="ＭＳ Ｐゴシック" charset="-128"/>
          <a:cs typeface="ＭＳ Ｐゴシック" charset="-128"/>
        </a:defRPr>
      </a:lvl4pPr>
      <a:lvl5pPr algn="l" rtl="0" eaLnBrk="1" fontAlgn="base" hangingPunct="1">
        <a:lnSpc>
          <a:spcPct val="90000"/>
        </a:lnSpc>
        <a:spcBef>
          <a:spcPct val="0"/>
        </a:spcBef>
        <a:spcAft>
          <a:spcPct val="0"/>
        </a:spcAft>
        <a:defRPr sz="2000">
          <a:solidFill>
            <a:srgbClr val="49494A"/>
          </a:solidFill>
          <a:latin typeface="Arial" pitchFamily="25" charset="0"/>
          <a:ea typeface="ＭＳ Ｐゴシック" charset="-128"/>
          <a:cs typeface="ＭＳ Ｐゴシック" charset="-128"/>
        </a:defRPr>
      </a:lvl5pPr>
      <a:lvl6pPr marL="457200" algn="l" rtl="0" eaLnBrk="1" fontAlgn="base" hangingPunct="1">
        <a:lnSpc>
          <a:spcPct val="90000"/>
        </a:lnSpc>
        <a:spcBef>
          <a:spcPct val="0"/>
        </a:spcBef>
        <a:spcAft>
          <a:spcPct val="0"/>
        </a:spcAft>
        <a:defRPr sz="2000">
          <a:solidFill>
            <a:srgbClr val="49494A"/>
          </a:solidFill>
          <a:latin typeface="Arial" pitchFamily="25" charset="0"/>
        </a:defRPr>
      </a:lvl6pPr>
      <a:lvl7pPr marL="914400" algn="l" rtl="0" eaLnBrk="1" fontAlgn="base" hangingPunct="1">
        <a:lnSpc>
          <a:spcPct val="90000"/>
        </a:lnSpc>
        <a:spcBef>
          <a:spcPct val="0"/>
        </a:spcBef>
        <a:spcAft>
          <a:spcPct val="0"/>
        </a:spcAft>
        <a:defRPr sz="2000">
          <a:solidFill>
            <a:srgbClr val="49494A"/>
          </a:solidFill>
          <a:latin typeface="Arial" pitchFamily="25" charset="0"/>
        </a:defRPr>
      </a:lvl7pPr>
      <a:lvl8pPr marL="1371600" algn="l" rtl="0" eaLnBrk="1" fontAlgn="base" hangingPunct="1">
        <a:lnSpc>
          <a:spcPct val="90000"/>
        </a:lnSpc>
        <a:spcBef>
          <a:spcPct val="0"/>
        </a:spcBef>
        <a:spcAft>
          <a:spcPct val="0"/>
        </a:spcAft>
        <a:defRPr sz="2000">
          <a:solidFill>
            <a:srgbClr val="49494A"/>
          </a:solidFill>
          <a:latin typeface="Arial" pitchFamily="25" charset="0"/>
        </a:defRPr>
      </a:lvl8pPr>
      <a:lvl9pPr marL="1828800" algn="l" rtl="0" eaLnBrk="1" fontAlgn="base" hangingPunct="1">
        <a:lnSpc>
          <a:spcPct val="90000"/>
        </a:lnSpc>
        <a:spcBef>
          <a:spcPct val="0"/>
        </a:spcBef>
        <a:spcAft>
          <a:spcPct val="0"/>
        </a:spcAft>
        <a:defRPr sz="2000">
          <a:solidFill>
            <a:srgbClr val="49494A"/>
          </a:solidFill>
          <a:latin typeface="Arial" pitchFamily="25" charset="0"/>
        </a:defRPr>
      </a:lvl9pPr>
    </p:titleStyle>
    <p:bodyStyle>
      <a:lvl1pPr marL="0" indent="1588" algn="l" rtl="0" eaLnBrk="1" fontAlgn="base" hangingPunct="1">
        <a:lnSpc>
          <a:spcPct val="95000"/>
        </a:lnSpc>
        <a:spcBef>
          <a:spcPts val="1200"/>
        </a:spcBef>
        <a:spcAft>
          <a:spcPts val="0"/>
        </a:spcAft>
        <a:buFont typeface="Arial" charset="0"/>
        <a:tabLst>
          <a:tab pos="1771650" algn="l"/>
        </a:tabLst>
        <a:defRPr sz="1700">
          <a:solidFill>
            <a:schemeClr val="tx1"/>
          </a:solidFill>
          <a:latin typeface="Calibri" pitchFamily="34" charset="0"/>
          <a:ea typeface="ＭＳ Ｐゴシック" charset="-128"/>
          <a:cs typeface="Calibri" pitchFamily="34" charset="0"/>
        </a:defRPr>
      </a:lvl1pPr>
      <a:lvl2pPr marL="354013" indent="-222250" algn="l" rtl="0" eaLnBrk="1" fontAlgn="base" hangingPunct="1">
        <a:lnSpc>
          <a:spcPct val="95000"/>
        </a:lnSpc>
        <a:spcBef>
          <a:spcPts val="1200"/>
        </a:spcBef>
        <a:spcAft>
          <a:spcPts val="0"/>
        </a:spcAft>
        <a:buClrTx/>
        <a:buFont typeface="Times" charset="0"/>
        <a:buChar char="•"/>
        <a:tabLst>
          <a:tab pos="1771650" algn="l"/>
        </a:tabLst>
        <a:defRPr sz="1500">
          <a:solidFill>
            <a:srgbClr val="58585A"/>
          </a:solidFill>
          <a:latin typeface="Calibri" pitchFamily="34" charset="0"/>
          <a:ea typeface="ＭＳ Ｐゴシック" pitchFamily="25" charset="-128"/>
          <a:cs typeface="Calibri" pitchFamily="34" charset="0"/>
        </a:defRPr>
      </a:lvl2pPr>
      <a:lvl3pPr marL="677863" indent="-209550" algn="l" rtl="0" eaLnBrk="1" fontAlgn="base" hangingPunct="1">
        <a:lnSpc>
          <a:spcPct val="95000"/>
        </a:lnSpc>
        <a:spcBef>
          <a:spcPts val="1200"/>
        </a:spcBef>
        <a:spcAft>
          <a:spcPts val="0"/>
        </a:spcAft>
        <a:buClrTx/>
        <a:buFont typeface="Times" charset="0"/>
        <a:buChar char="»"/>
        <a:tabLst>
          <a:tab pos="1771650" algn="l"/>
        </a:tabLst>
        <a:defRPr sz="1300">
          <a:solidFill>
            <a:srgbClr val="58585A"/>
          </a:solidFill>
          <a:latin typeface="Calibri" pitchFamily="34" charset="0"/>
          <a:ea typeface="ＭＳ Ｐゴシック" pitchFamily="25" charset="-128"/>
          <a:cs typeface="Calibri" pitchFamily="34" charset="0"/>
        </a:defRPr>
      </a:lvl3pPr>
      <a:lvl4pPr marL="915988" indent="-123825" algn="l" rtl="0" eaLnBrk="1" fontAlgn="base" hangingPunct="1">
        <a:lnSpc>
          <a:spcPct val="95000"/>
        </a:lnSpc>
        <a:spcBef>
          <a:spcPts val="1200"/>
        </a:spcBef>
        <a:spcAft>
          <a:spcPts val="0"/>
        </a:spcAft>
        <a:tabLst>
          <a:tab pos="1771650" algn="l"/>
        </a:tabLst>
        <a:defRPr sz="1200" i="1">
          <a:solidFill>
            <a:srgbClr val="939598"/>
          </a:solidFill>
          <a:latin typeface="Calibri" pitchFamily="34" charset="0"/>
          <a:ea typeface="ＭＳ Ｐゴシック" pitchFamily="25" charset="-128"/>
          <a:cs typeface="Calibri" pitchFamily="34" charset="0"/>
        </a:defRPr>
      </a:lvl4pPr>
      <a:lvl5pPr marL="1196975" indent="-166688" algn="l" rtl="0" eaLnBrk="1" fontAlgn="base" hangingPunct="1">
        <a:lnSpc>
          <a:spcPct val="95000"/>
        </a:lnSpc>
        <a:spcBef>
          <a:spcPts val="1200"/>
        </a:spcBef>
        <a:spcAft>
          <a:spcPts val="0"/>
        </a:spcAft>
        <a:tabLst>
          <a:tab pos="1771650" algn="l"/>
        </a:tabLst>
        <a:defRPr sz="1200" i="1">
          <a:solidFill>
            <a:srgbClr val="939598"/>
          </a:solidFill>
          <a:latin typeface="Calibri" pitchFamily="34" charset="0"/>
          <a:ea typeface="ＭＳ Ｐゴシック" pitchFamily="25" charset="-128"/>
          <a:cs typeface="Calibri" pitchFamily="34" charset="0"/>
        </a:defRPr>
      </a:lvl5pPr>
      <a:lvl6pPr marL="1654175" indent="-166688" algn="l" rtl="0" eaLnBrk="1" fontAlgn="base" hangingPunct="1">
        <a:spcBef>
          <a:spcPct val="20000"/>
        </a:spcBef>
        <a:spcAft>
          <a:spcPct val="0"/>
        </a:spcAft>
        <a:tabLst>
          <a:tab pos="1771650" algn="l"/>
        </a:tabLst>
        <a:defRPr sz="1400" i="1">
          <a:solidFill>
            <a:srgbClr val="3B3833"/>
          </a:solidFill>
          <a:latin typeface="+mn-lt"/>
          <a:ea typeface="ＭＳ Ｐゴシック" pitchFamily="25" charset="-128"/>
        </a:defRPr>
      </a:lvl6pPr>
      <a:lvl7pPr marL="2111375" indent="-166688" algn="l" rtl="0" eaLnBrk="1" fontAlgn="base" hangingPunct="1">
        <a:spcBef>
          <a:spcPct val="20000"/>
        </a:spcBef>
        <a:spcAft>
          <a:spcPct val="0"/>
        </a:spcAft>
        <a:tabLst>
          <a:tab pos="1771650" algn="l"/>
        </a:tabLst>
        <a:defRPr sz="1400" i="1">
          <a:solidFill>
            <a:srgbClr val="3B3833"/>
          </a:solidFill>
          <a:latin typeface="+mn-lt"/>
          <a:ea typeface="ＭＳ Ｐゴシック" pitchFamily="25" charset="-128"/>
        </a:defRPr>
      </a:lvl7pPr>
      <a:lvl8pPr marL="2568575" indent="-166688" algn="l" rtl="0" eaLnBrk="1" fontAlgn="base" hangingPunct="1">
        <a:spcBef>
          <a:spcPct val="20000"/>
        </a:spcBef>
        <a:spcAft>
          <a:spcPct val="0"/>
        </a:spcAft>
        <a:tabLst>
          <a:tab pos="1771650" algn="l"/>
        </a:tabLst>
        <a:defRPr sz="1400" i="1">
          <a:solidFill>
            <a:srgbClr val="3B3833"/>
          </a:solidFill>
          <a:latin typeface="+mn-lt"/>
          <a:ea typeface="ＭＳ Ｐゴシック" pitchFamily="25" charset="-128"/>
        </a:defRPr>
      </a:lvl8pPr>
      <a:lvl9pPr marL="3025775" indent="-166688" algn="l" rtl="0" eaLnBrk="1" fontAlgn="base" hangingPunct="1">
        <a:spcBef>
          <a:spcPct val="20000"/>
        </a:spcBef>
        <a:spcAft>
          <a:spcPct val="0"/>
        </a:spcAft>
        <a:tabLst>
          <a:tab pos="1771650" algn="l"/>
        </a:tabLst>
        <a:defRPr sz="1400" i="1">
          <a:solidFill>
            <a:srgbClr val="3B3833"/>
          </a:solidFill>
          <a:latin typeface="+mn-lt"/>
          <a:ea typeface="ＭＳ Ｐゴシック" pitchFamily="2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624" userDrawn="1">
          <p15:clr>
            <a:srgbClr val="F26B43"/>
          </p15:clr>
        </p15:guide>
        <p15:guide id="2" pos="240" userDrawn="1">
          <p15:clr>
            <a:srgbClr val="F26B43"/>
          </p15:clr>
        </p15:guide>
        <p15:guide id="3" orient="horz" pos="76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6" tIns="45703" rIns="91406" bIns="45703" numCol="1" anchor="ctr" anchorCtr="0" compatLnSpc="1">
            <a:prstTxWarp prst="textNoShape">
              <a:avLst/>
            </a:prstTxWarp>
          </a:bodyPr>
          <a:lstStyle/>
          <a:p>
            <a:pPr lvl="0"/>
            <a:r>
              <a:rPr lang="en-US" altLang="en-US"/>
              <a:t>Click to edit Master title style</a:t>
            </a:r>
          </a:p>
        </p:txBody>
      </p:sp>
      <p:sp>
        <p:nvSpPr>
          <p:cNvPr id="12291" name="Text Placeholder 2"/>
          <p:cNvSpPr>
            <a:spLocks noGrp="1"/>
          </p:cNvSpPr>
          <p:nvPr>
            <p:ph type="body" idx="1"/>
          </p:nvPr>
        </p:nvSpPr>
        <p:spPr bwMode="auto">
          <a:xfrm>
            <a:off x="457200" y="1600228"/>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6" tIns="45703" rIns="91406" bIns="4570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6" name="Picture 5">
            <a:extLst>
              <a:ext uri="{FF2B5EF4-FFF2-40B4-BE49-F238E27FC236}">
                <a16:creationId xmlns:a16="http://schemas.microsoft.com/office/drawing/2014/main" xmlns="" id="{9FFED99C-D8EB-4A6B-B86D-A0E1776DECA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264125"/>
            <a:ext cx="9144000" cy="610007"/>
          </a:xfrm>
          <a:prstGeom prst="rect">
            <a:avLst/>
          </a:prstGeom>
        </p:spPr>
      </p:pic>
      <p:sp>
        <p:nvSpPr>
          <p:cNvPr id="7" name="Slide Number Placeholder 3">
            <a:extLst>
              <a:ext uri="{FF2B5EF4-FFF2-40B4-BE49-F238E27FC236}">
                <a16:creationId xmlns:a16="http://schemas.microsoft.com/office/drawing/2014/main" xmlns="" id="{A17DBC6F-3483-42F3-9E3F-A96D0EAD5076}"/>
              </a:ext>
            </a:extLst>
          </p:cNvPr>
          <p:cNvSpPr txBox="1">
            <a:spLocks/>
          </p:cNvSpPr>
          <p:nvPr userDrawn="1"/>
        </p:nvSpPr>
        <p:spPr>
          <a:xfrm>
            <a:off x="5105400" y="6298722"/>
            <a:ext cx="2057400" cy="365275"/>
          </a:xfrm>
          <a:prstGeom prst="rect">
            <a:avLst/>
          </a:prstGeom>
        </p:spPr>
        <p:txBody>
          <a:bodyPr vert="horz" wrap="square" lIns="91230" tIns="45615" rIns="91230" bIns="45615" numCol="1"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F770B6-45F6-4818-BEAA-393E2CD4AABE}" type="slidenum">
              <a:rPr lang="en-US" altLang="en-US" b="1" smtClean="0">
                <a:solidFill>
                  <a:schemeClr val="bg1"/>
                </a:solidFill>
              </a:rPr>
              <a:pPr/>
              <a:t>‹#›</a:t>
            </a:fld>
            <a:endParaRPr lang="en-US" altLang="en-US" b="1" dirty="0">
              <a:solidFill>
                <a:schemeClr val="bg1"/>
              </a:solidFill>
            </a:endParaRPr>
          </a:p>
        </p:txBody>
      </p:sp>
    </p:spTree>
    <p:extLst>
      <p:ext uri="{BB962C8B-B14F-4D97-AF65-F5344CB8AC3E}">
        <p14:creationId xmlns:p14="http://schemas.microsoft.com/office/powerpoint/2010/main" val="151905956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p:titleStyle>
    <p:bodyStyle>
      <a:lvl1pPr marL="342749" indent="-342749" algn="l" rtl="0" eaLnBrk="0" fontAlgn="base" hangingPunct="0">
        <a:spcBef>
          <a:spcPct val="20000"/>
        </a:spcBef>
        <a:spcAft>
          <a:spcPct val="0"/>
        </a:spcAft>
        <a:buFont typeface="Arial" pitchFamily="34" charset="0"/>
        <a:buChar char="•"/>
        <a:defRPr sz="3200" kern="1200">
          <a:solidFill>
            <a:schemeClr val="tx1"/>
          </a:solidFill>
          <a:latin typeface="Arial" pitchFamily="34" charset="0"/>
          <a:ea typeface="+mn-ea"/>
          <a:cs typeface="Arial" pitchFamily="34" charset="0"/>
        </a:defRPr>
      </a:lvl1pPr>
      <a:lvl2pPr marL="742643" indent="-285631" algn="l" rtl="0" eaLnBrk="0" fontAlgn="base" hangingPunct="0">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2pPr>
      <a:lvl3pPr marL="1142516" indent="-228498" algn="l"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mn-ea"/>
          <a:cs typeface="Arial" pitchFamily="34" charset="0"/>
        </a:defRPr>
      </a:lvl3pPr>
      <a:lvl4pPr marL="1599520" indent="-228498"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4pPr>
      <a:lvl5pPr marL="2056532" indent="-228498"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13529" indent="-228498" algn="l" defTabSz="9140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42" indent="-228498" algn="l" defTabSz="9140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47" indent="-228498" algn="l" defTabSz="9140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51" indent="-228498" algn="l" defTabSz="91401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6" tIns="45703" rIns="91406" bIns="45703" numCol="1" anchor="ctr" anchorCtr="0" compatLnSpc="1">
            <a:prstTxWarp prst="textNoShape">
              <a:avLst/>
            </a:prstTxWarp>
          </a:bodyPr>
          <a:lstStyle/>
          <a:p>
            <a:pPr lvl="0"/>
            <a:r>
              <a:rPr lang="en-US" altLang="en-US"/>
              <a:t>Click to edit Master title style</a:t>
            </a:r>
          </a:p>
        </p:txBody>
      </p:sp>
      <p:sp>
        <p:nvSpPr>
          <p:cNvPr id="12291" name="Text Placeholder 2"/>
          <p:cNvSpPr>
            <a:spLocks noGrp="1"/>
          </p:cNvSpPr>
          <p:nvPr>
            <p:ph type="body" idx="1"/>
          </p:nvPr>
        </p:nvSpPr>
        <p:spPr bwMode="auto">
          <a:xfrm>
            <a:off x="457200" y="1600228"/>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6" tIns="45703" rIns="91406" bIns="4570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6" name="Picture 5">
            <a:extLst>
              <a:ext uri="{FF2B5EF4-FFF2-40B4-BE49-F238E27FC236}">
                <a16:creationId xmlns:a16="http://schemas.microsoft.com/office/drawing/2014/main" xmlns="" id="{F0E1D04D-256D-4CDE-922E-4891779B727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264125"/>
            <a:ext cx="9144000" cy="610007"/>
          </a:xfrm>
          <a:prstGeom prst="rect">
            <a:avLst/>
          </a:prstGeom>
        </p:spPr>
      </p:pic>
      <p:sp>
        <p:nvSpPr>
          <p:cNvPr id="7" name="Slide Number Placeholder 3">
            <a:extLst>
              <a:ext uri="{FF2B5EF4-FFF2-40B4-BE49-F238E27FC236}">
                <a16:creationId xmlns:a16="http://schemas.microsoft.com/office/drawing/2014/main" xmlns="" id="{A71D4388-00A6-4095-A9E4-CD01CB319CA9}"/>
              </a:ext>
            </a:extLst>
          </p:cNvPr>
          <p:cNvSpPr txBox="1">
            <a:spLocks/>
          </p:cNvSpPr>
          <p:nvPr userDrawn="1"/>
        </p:nvSpPr>
        <p:spPr>
          <a:xfrm>
            <a:off x="5105400" y="6298722"/>
            <a:ext cx="2057400" cy="365275"/>
          </a:xfrm>
          <a:prstGeom prst="rect">
            <a:avLst/>
          </a:prstGeom>
        </p:spPr>
        <p:txBody>
          <a:bodyPr vert="horz" wrap="square" lIns="91230" tIns="45615" rIns="91230" bIns="45615" numCol="1"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F770B6-45F6-4818-BEAA-393E2CD4AABE}" type="slidenum">
              <a:rPr lang="en-US" altLang="en-US" b="1" smtClean="0">
                <a:solidFill>
                  <a:schemeClr val="bg1"/>
                </a:solidFill>
              </a:rPr>
              <a:pPr/>
              <a:t>‹#›</a:t>
            </a:fld>
            <a:endParaRPr lang="en-US" altLang="en-US" b="1" dirty="0">
              <a:solidFill>
                <a:schemeClr val="bg1"/>
              </a:solidFill>
            </a:endParaRPr>
          </a:p>
        </p:txBody>
      </p:sp>
    </p:spTree>
    <p:extLst>
      <p:ext uri="{BB962C8B-B14F-4D97-AF65-F5344CB8AC3E}">
        <p14:creationId xmlns:p14="http://schemas.microsoft.com/office/powerpoint/2010/main" val="115788143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p:titleStyle>
    <p:bodyStyle>
      <a:lvl1pPr marL="342749" indent="-342749" algn="l" rtl="0" eaLnBrk="0" fontAlgn="base" hangingPunct="0">
        <a:spcBef>
          <a:spcPct val="20000"/>
        </a:spcBef>
        <a:spcAft>
          <a:spcPct val="0"/>
        </a:spcAft>
        <a:buFont typeface="Arial" pitchFamily="34" charset="0"/>
        <a:buChar char="•"/>
        <a:defRPr sz="3200" kern="1200">
          <a:solidFill>
            <a:schemeClr val="tx1"/>
          </a:solidFill>
          <a:latin typeface="Arial" pitchFamily="34" charset="0"/>
          <a:ea typeface="+mn-ea"/>
          <a:cs typeface="Arial" pitchFamily="34" charset="0"/>
        </a:defRPr>
      </a:lvl1pPr>
      <a:lvl2pPr marL="742643" indent="-285631" algn="l" rtl="0" eaLnBrk="0" fontAlgn="base" hangingPunct="0">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2pPr>
      <a:lvl3pPr marL="1142516" indent="-228498" algn="l"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mn-ea"/>
          <a:cs typeface="Arial" pitchFamily="34" charset="0"/>
        </a:defRPr>
      </a:lvl3pPr>
      <a:lvl4pPr marL="1599520" indent="-228498"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4pPr>
      <a:lvl5pPr marL="2056532" indent="-228498"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13529" indent="-228498" algn="l" defTabSz="9140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42" indent="-228498" algn="l" defTabSz="9140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47" indent="-228498" algn="l" defTabSz="9140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51" indent="-228498" algn="l" defTabSz="91401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1"/>
            <a:ext cx="304800" cy="6858001"/>
          </a:xfrm>
          <a:prstGeom prst="rect">
            <a:avLst/>
          </a:prstGeom>
          <a:solidFill>
            <a:srgbClr val="43484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dirty="0">
              <a:solidFill>
                <a:srgbClr val="4A4A4A"/>
              </a:solidFill>
              <a:latin typeface="Times" pitchFamily="25" charset="0"/>
              <a:ea typeface="ＭＳ Ｐゴシック" charset="-128"/>
            </a:endParaRPr>
          </a:p>
        </p:txBody>
      </p:sp>
      <p:sp>
        <p:nvSpPr>
          <p:cNvPr id="1030" name="Rectangle 5"/>
          <p:cNvSpPr>
            <a:spLocks noGrp="1" noChangeArrowheads="1"/>
          </p:cNvSpPr>
          <p:nvPr>
            <p:ph type="body" idx="1"/>
          </p:nvPr>
        </p:nvSpPr>
        <p:spPr bwMode="auto">
          <a:xfrm>
            <a:off x="381000" y="1219200"/>
            <a:ext cx="86886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Box 52"/>
          <p:cNvSpPr txBox="1">
            <a:spLocks noChangeArrowheads="1"/>
          </p:cNvSpPr>
          <p:nvPr/>
        </p:nvSpPr>
        <p:spPr bwMode="auto">
          <a:xfrm>
            <a:off x="-76253" y="6526066"/>
            <a:ext cx="457253" cy="307777"/>
          </a:xfrm>
          <a:prstGeom prst="rect">
            <a:avLst/>
          </a:prstGeom>
          <a:noFill/>
          <a:ln w="9525">
            <a:noFill/>
            <a:miter lim="800000"/>
            <a:headEnd/>
            <a:tailEnd/>
          </a:ln>
          <a:effectLst/>
        </p:spPr>
        <p:txBody>
          <a:bodyPr wrap="square" anchor="b">
            <a:spAutoFit/>
          </a:bodyPr>
          <a:lstStyle>
            <a:lvl1pPr>
              <a:defRPr sz="2400" b="1">
                <a:solidFill>
                  <a:schemeClr val="tx1"/>
                </a:solidFill>
                <a:latin typeface="Times" charset="0"/>
                <a:ea typeface="ＭＳ Ｐゴシック" charset="-128"/>
              </a:defRPr>
            </a:lvl1pPr>
            <a:lvl2pPr marL="37931725" indent="-37474525">
              <a:defRPr sz="2400" b="1">
                <a:solidFill>
                  <a:schemeClr val="tx1"/>
                </a:solidFill>
                <a:latin typeface="Times" charset="0"/>
                <a:ea typeface="ＭＳ Ｐゴシック" charset="-128"/>
              </a:defRPr>
            </a:lvl2pPr>
            <a:lvl3pPr>
              <a:defRPr sz="2400" b="1">
                <a:solidFill>
                  <a:schemeClr val="tx1"/>
                </a:solidFill>
                <a:latin typeface="Times" charset="0"/>
                <a:ea typeface="ＭＳ Ｐゴシック" charset="-128"/>
              </a:defRPr>
            </a:lvl3pPr>
            <a:lvl4pPr>
              <a:defRPr sz="2400" b="1">
                <a:solidFill>
                  <a:schemeClr val="tx1"/>
                </a:solidFill>
                <a:latin typeface="Times" charset="0"/>
                <a:ea typeface="ＭＳ Ｐゴシック" charset="-128"/>
              </a:defRPr>
            </a:lvl4pPr>
            <a:lvl5pPr>
              <a:defRPr sz="2400" b="1">
                <a:solidFill>
                  <a:schemeClr val="tx1"/>
                </a:solidFill>
                <a:latin typeface="Times" charset="0"/>
                <a:ea typeface="ＭＳ Ｐゴシック" charset="-128"/>
              </a:defRPr>
            </a:lvl5pPr>
            <a:lvl6pPr marL="457200" eaLnBrk="0" fontAlgn="base" hangingPunct="0">
              <a:spcBef>
                <a:spcPct val="0"/>
              </a:spcBef>
              <a:spcAft>
                <a:spcPct val="0"/>
              </a:spcAft>
              <a:defRPr sz="2400" b="1">
                <a:solidFill>
                  <a:schemeClr val="tx1"/>
                </a:solidFill>
                <a:latin typeface="Times" charset="0"/>
                <a:ea typeface="ＭＳ Ｐゴシック" charset="-128"/>
              </a:defRPr>
            </a:lvl6pPr>
            <a:lvl7pPr marL="914400" eaLnBrk="0" fontAlgn="base" hangingPunct="0">
              <a:spcBef>
                <a:spcPct val="0"/>
              </a:spcBef>
              <a:spcAft>
                <a:spcPct val="0"/>
              </a:spcAft>
              <a:defRPr sz="2400" b="1">
                <a:solidFill>
                  <a:schemeClr val="tx1"/>
                </a:solidFill>
                <a:latin typeface="Times" charset="0"/>
                <a:ea typeface="ＭＳ Ｐゴシック" charset="-128"/>
              </a:defRPr>
            </a:lvl7pPr>
            <a:lvl8pPr marL="1371600" eaLnBrk="0" fontAlgn="base" hangingPunct="0">
              <a:spcBef>
                <a:spcPct val="0"/>
              </a:spcBef>
              <a:spcAft>
                <a:spcPct val="0"/>
              </a:spcAft>
              <a:defRPr sz="2400" b="1">
                <a:solidFill>
                  <a:schemeClr val="tx1"/>
                </a:solidFill>
                <a:latin typeface="Times" charset="0"/>
                <a:ea typeface="ＭＳ Ｐゴシック" charset="-128"/>
              </a:defRPr>
            </a:lvl8pPr>
            <a:lvl9pPr marL="1828800" eaLnBrk="0" fontAlgn="base" hangingPunct="0">
              <a:spcBef>
                <a:spcPct val="0"/>
              </a:spcBef>
              <a:spcAft>
                <a:spcPct val="0"/>
              </a:spcAft>
              <a:defRPr sz="2400" b="1">
                <a:solidFill>
                  <a:schemeClr val="tx1"/>
                </a:solidFill>
                <a:latin typeface="Times" charset="0"/>
                <a:ea typeface="ＭＳ Ｐゴシック" charset="-128"/>
              </a:defRPr>
            </a:lvl9pPr>
          </a:lstStyle>
          <a:p>
            <a:pPr algn="ctr" eaLnBrk="0" fontAlgn="base" hangingPunct="0">
              <a:spcBef>
                <a:spcPct val="0"/>
              </a:spcBef>
              <a:spcAft>
                <a:spcPct val="0"/>
              </a:spcAft>
            </a:pPr>
            <a:fld id="{BD55FA87-ECAB-4B69-9246-D97A0D019520}" type="slidenum">
              <a:rPr lang="en-US" sz="1400">
                <a:solidFill>
                  <a:srgbClr val="FFFFFF"/>
                </a:solidFill>
                <a:latin typeface="Calibri" pitchFamily="34" charset="0"/>
                <a:cs typeface="Calibri" pitchFamily="34" charset="0"/>
              </a:rPr>
              <a:pPr algn="ctr" eaLnBrk="0" fontAlgn="base" hangingPunct="0">
                <a:spcBef>
                  <a:spcPct val="0"/>
                </a:spcBef>
                <a:spcAft>
                  <a:spcPct val="0"/>
                </a:spcAft>
              </a:pPr>
              <a:t>‹#›</a:t>
            </a:fld>
            <a:endParaRPr lang="en-US" sz="1400" b="0" dirty="0">
              <a:solidFill>
                <a:srgbClr val="FFFFFF"/>
              </a:solidFill>
              <a:latin typeface="Calibri" pitchFamily="34" charset="0"/>
              <a:cs typeface="Calibri" pitchFamily="34" charset="0"/>
            </a:endParaRPr>
          </a:p>
        </p:txBody>
      </p:sp>
      <p:sp>
        <p:nvSpPr>
          <p:cNvPr id="6" name="TextBox 5"/>
          <p:cNvSpPr txBox="1"/>
          <p:nvPr userDrawn="1"/>
        </p:nvSpPr>
        <p:spPr>
          <a:xfrm rot="16200000">
            <a:off x="-977989" y="2239834"/>
            <a:ext cx="2256711" cy="215444"/>
          </a:xfrm>
          <a:prstGeom prst="rect">
            <a:avLst/>
          </a:prstGeom>
          <a:noFill/>
        </p:spPr>
        <p:txBody>
          <a:bodyPr wrap="square" rtlCol="0">
            <a:spAutoFit/>
          </a:bodyPr>
          <a:lstStyle/>
          <a:p>
            <a:pPr algn="r" eaLnBrk="0" fontAlgn="base" hangingPunct="0">
              <a:spcBef>
                <a:spcPct val="0"/>
              </a:spcBef>
              <a:spcAft>
                <a:spcPct val="0"/>
              </a:spcAft>
            </a:pPr>
            <a:r>
              <a:rPr lang="en-US" sz="800" dirty="0">
                <a:solidFill>
                  <a:srgbClr val="FFFFFF"/>
                </a:solidFill>
                <a:ea typeface="ＭＳ Ｐゴシック" charset="-128"/>
              </a:rPr>
              <a:t>© 2017 The Hartman Group, Inc.</a:t>
            </a:r>
          </a:p>
        </p:txBody>
      </p:sp>
      <p:sp>
        <p:nvSpPr>
          <p:cNvPr id="11" name="Rectangle 10"/>
          <p:cNvSpPr/>
          <p:nvPr userDrawn="1"/>
        </p:nvSpPr>
        <p:spPr bwMode="auto">
          <a:xfrm>
            <a:off x="0" y="0"/>
            <a:ext cx="304800" cy="990600"/>
          </a:xfrm>
          <a:prstGeom prst="rect">
            <a:avLst/>
          </a:prstGeom>
          <a:solidFill>
            <a:srgbClr val="E04F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dirty="0">
              <a:solidFill>
                <a:srgbClr val="4A4A4A"/>
              </a:solidFill>
              <a:latin typeface="Times" pitchFamily="25" charset="0"/>
              <a:ea typeface="ＭＳ Ｐゴシック" charset="-128"/>
            </a:endParaRPr>
          </a:p>
        </p:txBody>
      </p:sp>
      <p:pic>
        <p:nvPicPr>
          <p:cNvPr id="14" name="Picture 13"/>
          <p:cNvPicPr>
            <a:picLocks noChangeAspect="1"/>
          </p:cNvPicPr>
          <p:nvPr userDrawn="1"/>
        </p:nvPicPr>
        <p:blipFill rotWithShape="1">
          <a:blip r:embed="rId10">
            <a:extLst>
              <a:ext uri="{28A0092B-C50C-407E-A947-70E740481C1C}">
                <a14:useLocalDpi xmlns:a14="http://schemas.microsoft.com/office/drawing/2010/main" val="0"/>
              </a:ext>
            </a:extLst>
          </a:blip>
          <a:srcRect l="8772" t="64823" r="5660"/>
          <a:stretch/>
        </p:blipFill>
        <p:spPr>
          <a:xfrm>
            <a:off x="304800" y="988997"/>
            <a:ext cx="8839200" cy="147320"/>
          </a:xfrm>
          <a:prstGeom prst="rect">
            <a:avLst/>
          </a:prstGeom>
        </p:spPr>
      </p:pic>
      <p:sp>
        <p:nvSpPr>
          <p:cNvPr id="1029" name="Rectangle 2"/>
          <p:cNvSpPr>
            <a:spLocks noGrp="1" noChangeArrowheads="1"/>
          </p:cNvSpPr>
          <p:nvPr>
            <p:ph type="title"/>
          </p:nvPr>
        </p:nvSpPr>
        <p:spPr bwMode="auto">
          <a:xfrm>
            <a:off x="381000" y="0"/>
            <a:ext cx="86886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pic>
        <p:nvPicPr>
          <p:cNvPr id="12" name="Picture 11"/>
          <p:cNvPicPr>
            <a:picLocks noChangeAspect="1"/>
          </p:cNvPicPr>
          <p:nvPr userDrawn="1"/>
        </p:nvPicPr>
        <p:blipFill rotWithShape="1">
          <a:blip r:embed="rId11" cstate="print">
            <a:extLst>
              <a:ext uri="{28A0092B-C50C-407E-A947-70E740481C1C}">
                <a14:useLocalDpi xmlns:a14="http://schemas.microsoft.com/office/drawing/2010/main" val="0"/>
              </a:ext>
            </a:extLst>
          </a:blip>
          <a:srcRect t="-1" b="37819"/>
          <a:stretch/>
        </p:blipFill>
        <p:spPr>
          <a:xfrm rot="16200000">
            <a:off x="-374996" y="5721004"/>
            <a:ext cx="1097280" cy="262312"/>
          </a:xfrm>
          <a:prstGeom prst="rect">
            <a:avLst/>
          </a:prstGeom>
        </p:spPr>
      </p:pic>
    </p:spTree>
    <p:extLst>
      <p:ext uri="{BB962C8B-B14F-4D97-AF65-F5344CB8AC3E}">
        <p14:creationId xmlns:p14="http://schemas.microsoft.com/office/powerpoint/2010/main" val="270136861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Lst>
  <p:txStyles>
    <p:titleStyle>
      <a:lvl1pPr algn="l" rtl="0" eaLnBrk="1" fontAlgn="base" hangingPunct="1">
        <a:lnSpc>
          <a:spcPct val="95000"/>
        </a:lnSpc>
        <a:spcBef>
          <a:spcPct val="0"/>
        </a:spcBef>
        <a:spcAft>
          <a:spcPct val="0"/>
        </a:spcAft>
        <a:defRPr sz="2200" b="1" spc="-30" baseline="0">
          <a:solidFill>
            <a:schemeClr val="tx1"/>
          </a:solidFill>
          <a:effectLst/>
          <a:latin typeface="Calibri" pitchFamily="34" charset="0"/>
          <a:ea typeface="ＭＳ Ｐゴシック" charset="-128"/>
          <a:cs typeface="Calibri" pitchFamily="34" charset="0"/>
        </a:defRPr>
      </a:lvl1pPr>
      <a:lvl2pPr algn="l" rtl="0" eaLnBrk="1" fontAlgn="base" hangingPunct="1">
        <a:lnSpc>
          <a:spcPct val="90000"/>
        </a:lnSpc>
        <a:spcBef>
          <a:spcPct val="0"/>
        </a:spcBef>
        <a:spcAft>
          <a:spcPct val="0"/>
        </a:spcAft>
        <a:defRPr sz="2000">
          <a:solidFill>
            <a:srgbClr val="49494A"/>
          </a:solidFill>
          <a:latin typeface="Arial" pitchFamily="25" charset="0"/>
          <a:ea typeface="ＭＳ Ｐゴシック" charset="-128"/>
          <a:cs typeface="ＭＳ Ｐゴシック" charset="-128"/>
        </a:defRPr>
      </a:lvl2pPr>
      <a:lvl3pPr algn="l" rtl="0" eaLnBrk="1" fontAlgn="base" hangingPunct="1">
        <a:lnSpc>
          <a:spcPct val="90000"/>
        </a:lnSpc>
        <a:spcBef>
          <a:spcPct val="0"/>
        </a:spcBef>
        <a:spcAft>
          <a:spcPct val="0"/>
        </a:spcAft>
        <a:defRPr sz="2000">
          <a:solidFill>
            <a:srgbClr val="49494A"/>
          </a:solidFill>
          <a:latin typeface="Arial" pitchFamily="25" charset="0"/>
          <a:ea typeface="ＭＳ Ｐゴシック" charset="-128"/>
          <a:cs typeface="ＭＳ Ｐゴシック" charset="-128"/>
        </a:defRPr>
      </a:lvl3pPr>
      <a:lvl4pPr algn="l" rtl="0" eaLnBrk="1" fontAlgn="base" hangingPunct="1">
        <a:lnSpc>
          <a:spcPct val="90000"/>
        </a:lnSpc>
        <a:spcBef>
          <a:spcPct val="0"/>
        </a:spcBef>
        <a:spcAft>
          <a:spcPct val="0"/>
        </a:spcAft>
        <a:defRPr sz="2000">
          <a:solidFill>
            <a:srgbClr val="49494A"/>
          </a:solidFill>
          <a:latin typeface="Arial" pitchFamily="25" charset="0"/>
          <a:ea typeface="ＭＳ Ｐゴシック" charset="-128"/>
          <a:cs typeface="ＭＳ Ｐゴシック" charset="-128"/>
        </a:defRPr>
      </a:lvl4pPr>
      <a:lvl5pPr algn="l" rtl="0" eaLnBrk="1" fontAlgn="base" hangingPunct="1">
        <a:lnSpc>
          <a:spcPct val="90000"/>
        </a:lnSpc>
        <a:spcBef>
          <a:spcPct val="0"/>
        </a:spcBef>
        <a:spcAft>
          <a:spcPct val="0"/>
        </a:spcAft>
        <a:defRPr sz="2000">
          <a:solidFill>
            <a:srgbClr val="49494A"/>
          </a:solidFill>
          <a:latin typeface="Arial" pitchFamily="25" charset="0"/>
          <a:ea typeface="ＭＳ Ｐゴシック" charset="-128"/>
          <a:cs typeface="ＭＳ Ｐゴシック" charset="-128"/>
        </a:defRPr>
      </a:lvl5pPr>
      <a:lvl6pPr marL="457200" algn="l" rtl="0" eaLnBrk="1" fontAlgn="base" hangingPunct="1">
        <a:lnSpc>
          <a:spcPct val="90000"/>
        </a:lnSpc>
        <a:spcBef>
          <a:spcPct val="0"/>
        </a:spcBef>
        <a:spcAft>
          <a:spcPct val="0"/>
        </a:spcAft>
        <a:defRPr sz="2000">
          <a:solidFill>
            <a:srgbClr val="49494A"/>
          </a:solidFill>
          <a:latin typeface="Arial" pitchFamily="25" charset="0"/>
        </a:defRPr>
      </a:lvl6pPr>
      <a:lvl7pPr marL="914400" algn="l" rtl="0" eaLnBrk="1" fontAlgn="base" hangingPunct="1">
        <a:lnSpc>
          <a:spcPct val="90000"/>
        </a:lnSpc>
        <a:spcBef>
          <a:spcPct val="0"/>
        </a:spcBef>
        <a:spcAft>
          <a:spcPct val="0"/>
        </a:spcAft>
        <a:defRPr sz="2000">
          <a:solidFill>
            <a:srgbClr val="49494A"/>
          </a:solidFill>
          <a:latin typeface="Arial" pitchFamily="25" charset="0"/>
        </a:defRPr>
      </a:lvl7pPr>
      <a:lvl8pPr marL="1371600" algn="l" rtl="0" eaLnBrk="1" fontAlgn="base" hangingPunct="1">
        <a:lnSpc>
          <a:spcPct val="90000"/>
        </a:lnSpc>
        <a:spcBef>
          <a:spcPct val="0"/>
        </a:spcBef>
        <a:spcAft>
          <a:spcPct val="0"/>
        </a:spcAft>
        <a:defRPr sz="2000">
          <a:solidFill>
            <a:srgbClr val="49494A"/>
          </a:solidFill>
          <a:latin typeface="Arial" pitchFamily="25" charset="0"/>
        </a:defRPr>
      </a:lvl8pPr>
      <a:lvl9pPr marL="1828800" algn="l" rtl="0" eaLnBrk="1" fontAlgn="base" hangingPunct="1">
        <a:lnSpc>
          <a:spcPct val="90000"/>
        </a:lnSpc>
        <a:spcBef>
          <a:spcPct val="0"/>
        </a:spcBef>
        <a:spcAft>
          <a:spcPct val="0"/>
        </a:spcAft>
        <a:defRPr sz="2000">
          <a:solidFill>
            <a:srgbClr val="49494A"/>
          </a:solidFill>
          <a:latin typeface="Arial" pitchFamily="25" charset="0"/>
        </a:defRPr>
      </a:lvl9pPr>
    </p:titleStyle>
    <p:bodyStyle>
      <a:lvl1pPr marL="0" indent="1588" algn="l" rtl="0" eaLnBrk="1" fontAlgn="base" hangingPunct="1">
        <a:lnSpc>
          <a:spcPct val="95000"/>
        </a:lnSpc>
        <a:spcBef>
          <a:spcPts val="1200"/>
        </a:spcBef>
        <a:spcAft>
          <a:spcPts val="0"/>
        </a:spcAft>
        <a:buFont typeface="Arial" charset="0"/>
        <a:tabLst>
          <a:tab pos="1771650" algn="l"/>
        </a:tabLst>
        <a:defRPr sz="1700">
          <a:solidFill>
            <a:schemeClr val="tx1"/>
          </a:solidFill>
          <a:latin typeface="Calibri" pitchFamily="34" charset="0"/>
          <a:ea typeface="ＭＳ Ｐゴシック" charset="-128"/>
          <a:cs typeface="Calibri" pitchFamily="34" charset="0"/>
        </a:defRPr>
      </a:lvl1pPr>
      <a:lvl2pPr marL="354013" indent="-222250" algn="l" rtl="0" eaLnBrk="1" fontAlgn="base" hangingPunct="1">
        <a:lnSpc>
          <a:spcPct val="95000"/>
        </a:lnSpc>
        <a:spcBef>
          <a:spcPts val="1200"/>
        </a:spcBef>
        <a:spcAft>
          <a:spcPts val="0"/>
        </a:spcAft>
        <a:buClrTx/>
        <a:buFont typeface="Times" charset="0"/>
        <a:buChar char="•"/>
        <a:tabLst>
          <a:tab pos="1771650" algn="l"/>
        </a:tabLst>
        <a:defRPr sz="1500">
          <a:solidFill>
            <a:srgbClr val="58585A"/>
          </a:solidFill>
          <a:latin typeface="Calibri" pitchFamily="34" charset="0"/>
          <a:ea typeface="ＭＳ Ｐゴシック" pitchFamily="25" charset="-128"/>
          <a:cs typeface="Calibri" pitchFamily="34" charset="0"/>
        </a:defRPr>
      </a:lvl2pPr>
      <a:lvl3pPr marL="677863" indent="-209550" algn="l" rtl="0" eaLnBrk="1" fontAlgn="base" hangingPunct="1">
        <a:lnSpc>
          <a:spcPct val="95000"/>
        </a:lnSpc>
        <a:spcBef>
          <a:spcPts val="1200"/>
        </a:spcBef>
        <a:spcAft>
          <a:spcPts val="0"/>
        </a:spcAft>
        <a:buClrTx/>
        <a:buFont typeface="Times" charset="0"/>
        <a:buChar char="»"/>
        <a:tabLst>
          <a:tab pos="1771650" algn="l"/>
        </a:tabLst>
        <a:defRPr sz="1300">
          <a:solidFill>
            <a:srgbClr val="58585A"/>
          </a:solidFill>
          <a:latin typeface="Calibri" pitchFamily="34" charset="0"/>
          <a:ea typeface="ＭＳ Ｐゴシック" pitchFamily="25" charset="-128"/>
          <a:cs typeface="Calibri" pitchFamily="34" charset="0"/>
        </a:defRPr>
      </a:lvl3pPr>
      <a:lvl4pPr marL="915988" indent="-123825" algn="l" rtl="0" eaLnBrk="1" fontAlgn="base" hangingPunct="1">
        <a:lnSpc>
          <a:spcPct val="95000"/>
        </a:lnSpc>
        <a:spcBef>
          <a:spcPts val="1200"/>
        </a:spcBef>
        <a:spcAft>
          <a:spcPts val="0"/>
        </a:spcAft>
        <a:tabLst>
          <a:tab pos="1771650" algn="l"/>
        </a:tabLst>
        <a:defRPr sz="1200" i="1">
          <a:solidFill>
            <a:srgbClr val="939598"/>
          </a:solidFill>
          <a:latin typeface="Calibri" pitchFamily="34" charset="0"/>
          <a:ea typeface="ＭＳ Ｐゴシック" pitchFamily="25" charset="-128"/>
          <a:cs typeface="Calibri" pitchFamily="34" charset="0"/>
        </a:defRPr>
      </a:lvl4pPr>
      <a:lvl5pPr marL="1196975" indent="-166688" algn="l" rtl="0" eaLnBrk="1" fontAlgn="base" hangingPunct="1">
        <a:lnSpc>
          <a:spcPct val="95000"/>
        </a:lnSpc>
        <a:spcBef>
          <a:spcPts val="1200"/>
        </a:spcBef>
        <a:spcAft>
          <a:spcPts val="0"/>
        </a:spcAft>
        <a:tabLst>
          <a:tab pos="1771650" algn="l"/>
        </a:tabLst>
        <a:defRPr sz="1200" i="1">
          <a:solidFill>
            <a:srgbClr val="939598"/>
          </a:solidFill>
          <a:latin typeface="Calibri" pitchFamily="34" charset="0"/>
          <a:ea typeface="ＭＳ Ｐゴシック" pitchFamily="25" charset="-128"/>
          <a:cs typeface="Calibri" pitchFamily="34" charset="0"/>
        </a:defRPr>
      </a:lvl5pPr>
      <a:lvl6pPr marL="1654175" indent="-166688" algn="l" rtl="0" eaLnBrk="1" fontAlgn="base" hangingPunct="1">
        <a:spcBef>
          <a:spcPct val="20000"/>
        </a:spcBef>
        <a:spcAft>
          <a:spcPct val="0"/>
        </a:spcAft>
        <a:tabLst>
          <a:tab pos="1771650" algn="l"/>
        </a:tabLst>
        <a:defRPr sz="1400" i="1">
          <a:solidFill>
            <a:srgbClr val="3B3833"/>
          </a:solidFill>
          <a:latin typeface="+mn-lt"/>
          <a:ea typeface="ＭＳ Ｐゴシック" pitchFamily="25" charset="-128"/>
        </a:defRPr>
      </a:lvl6pPr>
      <a:lvl7pPr marL="2111375" indent="-166688" algn="l" rtl="0" eaLnBrk="1" fontAlgn="base" hangingPunct="1">
        <a:spcBef>
          <a:spcPct val="20000"/>
        </a:spcBef>
        <a:spcAft>
          <a:spcPct val="0"/>
        </a:spcAft>
        <a:tabLst>
          <a:tab pos="1771650" algn="l"/>
        </a:tabLst>
        <a:defRPr sz="1400" i="1">
          <a:solidFill>
            <a:srgbClr val="3B3833"/>
          </a:solidFill>
          <a:latin typeface="+mn-lt"/>
          <a:ea typeface="ＭＳ Ｐゴシック" pitchFamily="25" charset="-128"/>
        </a:defRPr>
      </a:lvl7pPr>
      <a:lvl8pPr marL="2568575" indent="-166688" algn="l" rtl="0" eaLnBrk="1" fontAlgn="base" hangingPunct="1">
        <a:spcBef>
          <a:spcPct val="20000"/>
        </a:spcBef>
        <a:spcAft>
          <a:spcPct val="0"/>
        </a:spcAft>
        <a:tabLst>
          <a:tab pos="1771650" algn="l"/>
        </a:tabLst>
        <a:defRPr sz="1400" i="1">
          <a:solidFill>
            <a:srgbClr val="3B3833"/>
          </a:solidFill>
          <a:latin typeface="+mn-lt"/>
          <a:ea typeface="ＭＳ Ｐゴシック" pitchFamily="25" charset="-128"/>
        </a:defRPr>
      </a:lvl8pPr>
      <a:lvl9pPr marL="3025775" indent="-166688" algn="l" rtl="0" eaLnBrk="1" fontAlgn="base" hangingPunct="1">
        <a:spcBef>
          <a:spcPct val="20000"/>
        </a:spcBef>
        <a:spcAft>
          <a:spcPct val="0"/>
        </a:spcAft>
        <a:tabLst>
          <a:tab pos="1771650" algn="l"/>
        </a:tabLst>
        <a:defRPr sz="1400" i="1">
          <a:solidFill>
            <a:srgbClr val="3B3833"/>
          </a:solidFill>
          <a:latin typeface="+mn-lt"/>
          <a:ea typeface="ＭＳ Ｐゴシック" pitchFamily="2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624" userDrawn="1">
          <p15:clr>
            <a:srgbClr val="F26B43"/>
          </p15:clr>
        </p15:guide>
        <p15:guide id="2" pos="240" userDrawn="1">
          <p15:clr>
            <a:srgbClr val="F26B43"/>
          </p15:clr>
        </p15:guide>
        <p15:guide id="3" orient="horz" pos="76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9"/>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30" tIns="45615" rIns="91230" bIns="45615"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825625"/>
            <a:ext cx="78867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30" tIns="45615" rIns="91230" bIns="4561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2"/>
            <a:ext cx="2057400" cy="365125"/>
          </a:xfrm>
          <a:prstGeom prst="rect">
            <a:avLst/>
          </a:prstGeom>
        </p:spPr>
        <p:txBody>
          <a:bodyPr vert="horz" wrap="square" lIns="91230" tIns="45615" rIns="91230" bIns="45615" numCol="1" anchor="ctr" anchorCtr="0" compatLnSpc="1">
            <a:prstTxWarp prst="textNoShape">
              <a:avLst/>
            </a:prstTxWarp>
          </a:bodyPr>
          <a:lstStyle>
            <a:lvl1pPr eaLnBrk="1" hangingPunct="1">
              <a:defRPr sz="1200">
                <a:solidFill>
                  <a:srgbClr val="898989"/>
                </a:solidFill>
              </a:defRPr>
            </a:lvl1pPr>
          </a:lstStyle>
          <a:p>
            <a:pPr defTabSz="912038" fontAlgn="base">
              <a:spcBef>
                <a:spcPct val="0"/>
              </a:spcBef>
              <a:spcAft>
                <a:spcPct val="0"/>
              </a:spcAft>
            </a:pPr>
            <a:r>
              <a:rPr lang="en-US" altLang="en-US"/>
              <a:t>6/9/2017</a:t>
            </a:r>
          </a:p>
        </p:txBody>
      </p:sp>
      <p:sp>
        <p:nvSpPr>
          <p:cNvPr id="5" name="Footer Placeholder 4"/>
          <p:cNvSpPr>
            <a:spLocks noGrp="1"/>
          </p:cNvSpPr>
          <p:nvPr>
            <p:ph type="ftr" sz="quarter" idx="3"/>
          </p:nvPr>
        </p:nvSpPr>
        <p:spPr>
          <a:xfrm>
            <a:off x="3028950" y="6356352"/>
            <a:ext cx="3086100" cy="365125"/>
          </a:xfrm>
          <a:prstGeom prst="rect">
            <a:avLst/>
          </a:prstGeom>
        </p:spPr>
        <p:txBody>
          <a:bodyPr vert="horz" wrap="square" lIns="91230" tIns="45615" rIns="91230" bIns="45615" numCol="1" anchor="ctr" anchorCtr="0" compatLnSpc="1">
            <a:prstTxWarp prst="textNoShape">
              <a:avLst/>
            </a:prstTxWarp>
          </a:bodyPr>
          <a:lstStyle>
            <a:lvl1pPr algn="ctr" eaLnBrk="1" hangingPunct="1">
              <a:defRPr sz="1200">
                <a:solidFill>
                  <a:srgbClr val="898989"/>
                </a:solidFill>
              </a:defRPr>
            </a:lvl1pPr>
          </a:lstStyle>
          <a:p>
            <a:pPr defTabSz="912038" fontAlgn="base">
              <a:spcBef>
                <a:spcPct val="0"/>
              </a:spcBef>
              <a:spcAft>
                <a:spcPct val="0"/>
              </a:spcAft>
            </a:pPr>
            <a:r>
              <a:rPr lang="en-US" altLang="en-US"/>
              <a:t>Created for: Geostellar</a:t>
            </a: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wrap="square" lIns="91230" tIns="45615" rIns="91230" bIns="45615" numCol="1" anchor="ctr" anchorCtr="0" compatLnSpc="1">
            <a:prstTxWarp prst="textNoShape">
              <a:avLst/>
            </a:prstTxWarp>
          </a:bodyPr>
          <a:lstStyle>
            <a:lvl1pPr algn="r" eaLnBrk="1" hangingPunct="1">
              <a:defRPr sz="1200">
                <a:solidFill>
                  <a:srgbClr val="898989"/>
                </a:solidFill>
              </a:defRPr>
            </a:lvl1pPr>
          </a:lstStyle>
          <a:p>
            <a:pPr defTabSz="912038" fontAlgn="base">
              <a:spcBef>
                <a:spcPct val="0"/>
              </a:spcBef>
              <a:spcAft>
                <a:spcPct val="0"/>
              </a:spcAft>
            </a:pPr>
            <a:fld id="{3785DB39-1C40-4C60-AF8F-D8389D6CF8C6}" type="slidenum">
              <a:rPr lang="en-US" altLang="en-US" smtClean="0"/>
              <a:pPr defTabSz="912038" fontAlgn="base">
                <a:spcBef>
                  <a:spcPct val="0"/>
                </a:spcBef>
                <a:spcAft>
                  <a:spcPct val="0"/>
                </a:spcAft>
              </a:pPr>
              <a:t>‹#›</a:t>
            </a:fld>
            <a:endParaRPr lang="en-US" altLang="en-US"/>
          </a:p>
        </p:txBody>
      </p:sp>
    </p:spTree>
    <p:extLst>
      <p:ext uri="{BB962C8B-B14F-4D97-AF65-F5344CB8AC3E}">
        <p14:creationId xmlns:p14="http://schemas.microsoft.com/office/powerpoint/2010/main" val="114423425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5942" algn="l" rtl="0" fontAlgn="base">
        <a:lnSpc>
          <a:spcPct val="90000"/>
        </a:lnSpc>
        <a:spcBef>
          <a:spcPct val="0"/>
        </a:spcBef>
        <a:spcAft>
          <a:spcPct val="0"/>
        </a:spcAft>
        <a:defRPr sz="4400">
          <a:solidFill>
            <a:schemeClr val="tx1"/>
          </a:solidFill>
          <a:latin typeface="Calibri Light" pitchFamily="34" charset="0"/>
        </a:defRPr>
      </a:lvl6pPr>
      <a:lvl7pPr marL="912038" algn="l" rtl="0" fontAlgn="base">
        <a:lnSpc>
          <a:spcPct val="90000"/>
        </a:lnSpc>
        <a:spcBef>
          <a:spcPct val="0"/>
        </a:spcBef>
        <a:spcAft>
          <a:spcPct val="0"/>
        </a:spcAft>
        <a:defRPr sz="4400">
          <a:solidFill>
            <a:schemeClr val="tx1"/>
          </a:solidFill>
          <a:latin typeface="Calibri Light" pitchFamily="34" charset="0"/>
        </a:defRPr>
      </a:lvl7pPr>
      <a:lvl8pPr marL="1368030" algn="l" rtl="0" fontAlgn="base">
        <a:lnSpc>
          <a:spcPct val="90000"/>
        </a:lnSpc>
        <a:spcBef>
          <a:spcPct val="0"/>
        </a:spcBef>
        <a:spcAft>
          <a:spcPct val="0"/>
        </a:spcAft>
        <a:defRPr sz="4400">
          <a:solidFill>
            <a:schemeClr val="tx1"/>
          </a:solidFill>
          <a:latin typeface="Calibri Light" pitchFamily="34" charset="0"/>
        </a:defRPr>
      </a:lvl8pPr>
      <a:lvl9pPr marL="1824074" algn="l" rtl="0" fontAlgn="base">
        <a:lnSpc>
          <a:spcPct val="90000"/>
        </a:lnSpc>
        <a:spcBef>
          <a:spcPct val="0"/>
        </a:spcBef>
        <a:spcAft>
          <a:spcPct val="0"/>
        </a:spcAft>
        <a:defRPr sz="4400">
          <a:solidFill>
            <a:schemeClr val="tx1"/>
          </a:solidFill>
          <a:latin typeface="Calibri Light" pitchFamily="34" charset="0"/>
        </a:defRPr>
      </a:lvl9pPr>
    </p:titleStyle>
    <p:bodyStyle>
      <a:lvl1pPr marL="227970" indent="-22797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4015" indent="-22797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0008" indent="-22797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596000" indent="-22797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2044" indent="-22797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07985" indent="-227970" algn="l" defTabSz="912038"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64030" indent="-227970" algn="l" defTabSz="912038"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0023" indent="-227970" algn="l" defTabSz="912038"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76015" indent="-227970" algn="l" defTabSz="912038"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2038" rtl="0" eaLnBrk="1" latinLnBrk="0" hangingPunct="1">
        <a:defRPr sz="1800" kern="1200">
          <a:solidFill>
            <a:schemeClr val="tx1"/>
          </a:solidFill>
          <a:latin typeface="+mn-lt"/>
          <a:ea typeface="+mn-ea"/>
          <a:cs typeface="+mn-cs"/>
        </a:defRPr>
      </a:lvl1pPr>
      <a:lvl2pPr marL="455942" algn="l" defTabSz="912038" rtl="0" eaLnBrk="1" latinLnBrk="0" hangingPunct="1">
        <a:defRPr sz="1800" kern="1200">
          <a:solidFill>
            <a:schemeClr val="tx1"/>
          </a:solidFill>
          <a:latin typeface="+mn-lt"/>
          <a:ea typeface="+mn-ea"/>
          <a:cs typeface="+mn-cs"/>
        </a:defRPr>
      </a:lvl2pPr>
      <a:lvl3pPr marL="912038" algn="l" defTabSz="912038" rtl="0" eaLnBrk="1" latinLnBrk="0" hangingPunct="1">
        <a:defRPr sz="1800" kern="1200">
          <a:solidFill>
            <a:schemeClr val="tx1"/>
          </a:solidFill>
          <a:latin typeface="+mn-lt"/>
          <a:ea typeface="+mn-ea"/>
          <a:cs typeface="+mn-cs"/>
        </a:defRPr>
      </a:lvl3pPr>
      <a:lvl4pPr marL="1368030" algn="l" defTabSz="912038" rtl="0" eaLnBrk="1" latinLnBrk="0" hangingPunct="1">
        <a:defRPr sz="1800" kern="1200">
          <a:solidFill>
            <a:schemeClr val="tx1"/>
          </a:solidFill>
          <a:latin typeface="+mn-lt"/>
          <a:ea typeface="+mn-ea"/>
          <a:cs typeface="+mn-cs"/>
        </a:defRPr>
      </a:lvl4pPr>
      <a:lvl5pPr marL="1824074" algn="l" defTabSz="912038" rtl="0" eaLnBrk="1" latinLnBrk="0" hangingPunct="1">
        <a:defRPr sz="1800" kern="1200">
          <a:solidFill>
            <a:schemeClr val="tx1"/>
          </a:solidFill>
          <a:latin typeface="+mn-lt"/>
          <a:ea typeface="+mn-ea"/>
          <a:cs typeface="+mn-cs"/>
        </a:defRPr>
      </a:lvl5pPr>
      <a:lvl6pPr marL="2280015" algn="l" defTabSz="912038" rtl="0" eaLnBrk="1" latinLnBrk="0" hangingPunct="1">
        <a:defRPr sz="1800" kern="1200">
          <a:solidFill>
            <a:schemeClr val="tx1"/>
          </a:solidFill>
          <a:latin typeface="+mn-lt"/>
          <a:ea typeface="+mn-ea"/>
          <a:cs typeface="+mn-cs"/>
        </a:defRPr>
      </a:lvl6pPr>
      <a:lvl7pPr marL="2735957" algn="l" defTabSz="912038" rtl="0" eaLnBrk="1" latinLnBrk="0" hangingPunct="1">
        <a:defRPr sz="1800" kern="1200">
          <a:solidFill>
            <a:schemeClr val="tx1"/>
          </a:solidFill>
          <a:latin typeface="+mn-lt"/>
          <a:ea typeface="+mn-ea"/>
          <a:cs typeface="+mn-cs"/>
        </a:defRPr>
      </a:lvl7pPr>
      <a:lvl8pPr marL="3192018" algn="l" defTabSz="912038" rtl="0" eaLnBrk="1" latinLnBrk="0" hangingPunct="1">
        <a:defRPr sz="1800" kern="1200">
          <a:solidFill>
            <a:schemeClr val="tx1"/>
          </a:solidFill>
          <a:latin typeface="+mn-lt"/>
          <a:ea typeface="+mn-ea"/>
          <a:cs typeface="+mn-cs"/>
        </a:defRPr>
      </a:lvl8pPr>
      <a:lvl9pPr marL="3648031" algn="l" defTabSz="91203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7F86B2-56A6-400D-8795-B06D3EB2AEC3}" type="datetimeFigureOut">
              <a:rPr lang="en-US" smtClean="0">
                <a:solidFill>
                  <a:prstClr val="black">
                    <a:tint val="75000"/>
                  </a:prstClr>
                </a:solidFill>
              </a:rPr>
              <a:pPr/>
              <a:t>6/25/2018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69FF07-F3E3-41B2-9222-D5F7296209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82614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6.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62.xml"/><Relationship Id="rId6" Type="http://schemas.microsoft.com/office/2007/relationships/hdphoto" Target="../media/hdphoto2.wdp"/><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chart" Target="../charts/chart6.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7" Type="http://schemas.openxmlformats.org/officeDocument/2006/relationships/image" Target="../media/image27.sv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5.sv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26.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chart" Target="../charts/char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chart" Target="../charts/chart13.xml"/></Relationships>
</file>

<file path=ppt/slides/_rels/slide2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15.xml"/><Relationship Id="rId4" Type="http://schemas.openxmlformats.org/officeDocument/2006/relationships/image" Target="../media/image36.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chart" Target="../charts/chart18.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47.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5.jpeg"/><Relationship Id="rId4" Type="http://schemas.openxmlformats.org/officeDocument/2006/relationships/image" Target="../media/image14.jpg"/></Relationships>
</file>

<file path=ppt/slides/_rels/slide30.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chart" Target="../charts/chart2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chart" Target="../charts/chart1.xml"/><Relationship Id="rId7"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chart" Target="../charts/chart2.xml"/><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6323E09B-6631-4CE5-A48C-6FD97697DF6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a:ext>
            </a:extLst>
          </a:blip>
          <a:srcRect/>
          <a:stretch/>
        </p:blipFill>
        <p:spPr>
          <a:xfrm>
            <a:off x="4569070" y="3428999"/>
            <a:ext cx="4574930" cy="3436494"/>
          </a:xfrm>
          <a:prstGeom prst="rect">
            <a:avLst/>
          </a:prstGeom>
        </p:spPr>
      </p:pic>
      <p:pic>
        <p:nvPicPr>
          <p:cNvPr id="17" name="Picture 16">
            <a:extLst>
              <a:ext uri="{FF2B5EF4-FFF2-40B4-BE49-F238E27FC236}">
                <a16:creationId xmlns:a16="http://schemas.microsoft.com/office/drawing/2014/main" xmlns="" id="{12AB59AB-75B3-4056-8F3D-82DA684B001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a:ext>
            </a:extLst>
          </a:blip>
          <a:srcRect/>
          <a:stretch/>
        </p:blipFill>
        <p:spPr>
          <a:xfrm>
            <a:off x="2875" y="3438861"/>
            <a:ext cx="4566195" cy="3426632"/>
          </a:xfrm>
          <a:prstGeom prst="rect">
            <a:avLst/>
          </a:prstGeom>
        </p:spPr>
      </p:pic>
      <p:pic>
        <p:nvPicPr>
          <p:cNvPr id="9" name="Picture 8">
            <a:extLst>
              <a:ext uri="{FF2B5EF4-FFF2-40B4-BE49-F238E27FC236}">
                <a16:creationId xmlns:a16="http://schemas.microsoft.com/office/drawing/2014/main" xmlns="" id="{A5E3507B-8E4A-46B4-BE22-3AFAE041229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0" y="2367"/>
            <a:ext cx="4569070" cy="3436494"/>
          </a:xfrm>
          <a:prstGeom prst="rect">
            <a:avLst/>
          </a:prstGeom>
        </p:spPr>
      </p:pic>
      <p:pic>
        <p:nvPicPr>
          <p:cNvPr id="15" name="Picture 14">
            <a:extLst>
              <a:ext uri="{FF2B5EF4-FFF2-40B4-BE49-F238E27FC236}">
                <a16:creationId xmlns:a16="http://schemas.microsoft.com/office/drawing/2014/main" xmlns="" id="{F39BF745-9098-4FBE-8294-CF1F198292A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569070" y="0"/>
            <a:ext cx="4574930" cy="3428999"/>
          </a:xfrm>
          <a:prstGeom prst="rect">
            <a:avLst/>
          </a:prstGeom>
        </p:spPr>
      </p:pic>
      <p:graphicFrame>
        <p:nvGraphicFramePr>
          <p:cNvPr id="4" name="Table 3"/>
          <p:cNvGraphicFramePr>
            <a:graphicFrameLocks noGrp="1"/>
          </p:cNvGraphicFramePr>
          <p:nvPr>
            <p:extLst/>
          </p:nvPr>
        </p:nvGraphicFramePr>
        <p:xfrm>
          <a:off x="0" y="2368"/>
          <a:ext cx="9144000" cy="6865680"/>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xmlns="" val="20000"/>
                    </a:ext>
                  </a:extLst>
                </a:gridCol>
                <a:gridCol w="4572000">
                  <a:extLst>
                    <a:ext uri="{9D8B030D-6E8A-4147-A177-3AD203B41FA5}">
                      <a16:colId xmlns:a16="http://schemas.microsoft.com/office/drawing/2014/main" xmlns="" val="20001"/>
                    </a:ext>
                  </a:extLst>
                </a:gridCol>
              </a:tblGrid>
              <a:tr h="3432840">
                <a:tc>
                  <a:txBody>
                    <a:bodyPr/>
                    <a:lstStyle/>
                    <a:p>
                      <a:endParaRPr lang="en-US" dirty="0"/>
                    </a:p>
                  </a:txBody>
                  <a:tcP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dirty="0"/>
                    </a:p>
                  </a:txBody>
                  <a:tcP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xmlns="" val="10000"/>
                  </a:ext>
                </a:extLst>
              </a:tr>
              <a:tr h="3432840">
                <a:tc>
                  <a:txBody>
                    <a:bodyPr/>
                    <a:lstStyle/>
                    <a:p>
                      <a:endParaRPr lang="en-US" dirty="0"/>
                    </a:p>
                  </a:txBody>
                  <a:tcP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p>
                  </a:txBody>
                  <a:tcP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sp>
        <p:nvSpPr>
          <p:cNvPr id="26" name="Rectangle 25">
            <a:extLst>
              <a:ext uri="{FF2B5EF4-FFF2-40B4-BE49-F238E27FC236}">
                <a16:creationId xmlns:a16="http://schemas.microsoft.com/office/drawing/2014/main" xmlns="" id="{396E4CA0-39CE-46D2-B505-F8D3F4D05B66}"/>
              </a:ext>
            </a:extLst>
          </p:cNvPr>
          <p:cNvSpPr/>
          <p:nvPr/>
        </p:nvSpPr>
        <p:spPr bwMode="auto">
          <a:xfrm>
            <a:off x="0" y="-38100"/>
            <a:ext cx="9144000" cy="6913455"/>
          </a:xfrm>
          <a:prstGeom prst="rect">
            <a:avLst/>
          </a:prstGeom>
          <a:solidFill>
            <a:srgbClr val="FFFFFF">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pitchFamily="25" charset="0"/>
              <a:ea typeface="+mn-ea"/>
              <a:cs typeface="+mn-cs"/>
            </a:endParaRPr>
          </a:p>
        </p:txBody>
      </p:sp>
      <p:grpSp>
        <p:nvGrpSpPr>
          <p:cNvPr id="3" name="Group 2">
            <a:extLst>
              <a:ext uri="{FF2B5EF4-FFF2-40B4-BE49-F238E27FC236}">
                <a16:creationId xmlns:a16="http://schemas.microsoft.com/office/drawing/2014/main" xmlns="" id="{DFFFAF70-97F0-4E44-9932-D0D48520688F}"/>
              </a:ext>
            </a:extLst>
          </p:cNvPr>
          <p:cNvGrpSpPr/>
          <p:nvPr/>
        </p:nvGrpSpPr>
        <p:grpSpPr>
          <a:xfrm>
            <a:off x="2364509" y="1295400"/>
            <a:ext cx="4433455" cy="3436493"/>
            <a:chOff x="2364509" y="2198255"/>
            <a:chExt cx="4433455" cy="3436493"/>
          </a:xfrm>
        </p:grpSpPr>
        <p:pic>
          <p:nvPicPr>
            <p:cNvPr id="12" name="Picture 11">
              <a:extLst>
                <a:ext uri="{FF2B5EF4-FFF2-40B4-BE49-F238E27FC236}">
                  <a16:creationId xmlns:a16="http://schemas.microsoft.com/office/drawing/2014/main" xmlns="" id="{BF7BDC03-C209-4AE0-B8BA-20EB1FCEF2B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898" t="1553" r="806" b="38936"/>
            <a:stretch/>
          </p:blipFill>
          <p:spPr>
            <a:xfrm>
              <a:off x="2364509" y="2198255"/>
              <a:ext cx="4433455" cy="1505527"/>
            </a:xfrm>
            <a:prstGeom prst="rect">
              <a:avLst/>
            </a:prstGeom>
            <a:ln w="12700">
              <a:noFill/>
            </a:ln>
            <a:effectLst/>
          </p:spPr>
        </p:pic>
        <p:sp>
          <p:nvSpPr>
            <p:cNvPr id="2" name="Rectangle 1">
              <a:extLst>
                <a:ext uri="{FF2B5EF4-FFF2-40B4-BE49-F238E27FC236}">
                  <a16:creationId xmlns:a16="http://schemas.microsoft.com/office/drawing/2014/main" xmlns="" id="{FC97F07D-B260-4DD8-9419-49191A42A265}"/>
                </a:ext>
              </a:extLst>
            </p:cNvPr>
            <p:cNvSpPr/>
            <p:nvPr/>
          </p:nvSpPr>
          <p:spPr>
            <a:xfrm>
              <a:off x="2364509" y="3703782"/>
              <a:ext cx="4433455" cy="1930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xmlns="" id="{7F5D0787-C3B3-4301-ADA8-E9373B4F6D31}"/>
                </a:ext>
              </a:extLst>
            </p:cNvPr>
            <p:cNvSpPr txBox="1"/>
            <p:nvPr/>
          </p:nvSpPr>
          <p:spPr>
            <a:xfrm>
              <a:off x="2364509" y="3745230"/>
              <a:ext cx="4409121" cy="1875898"/>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1">
                      <a:lumMod val="75000"/>
                      <a:lumOff val="25000"/>
                    </a:schemeClr>
                  </a:solidFill>
                  <a:effectLst/>
                  <a:uLnTx/>
                  <a:uFillTx/>
                  <a:latin typeface="Calibri"/>
                  <a:ea typeface="+mn-ea"/>
                  <a:cs typeface="+mn-cs"/>
                </a:rPr>
                <a:t>Inside the Grocery Shopper’s Head: </a:t>
              </a:r>
            </a:p>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1">
                      <a:lumMod val="75000"/>
                      <a:lumOff val="25000"/>
                    </a:schemeClr>
                  </a:solidFill>
                  <a:effectLst/>
                  <a:uLnTx/>
                  <a:uFillTx/>
                  <a:latin typeface="Calibri"/>
                  <a:ea typeface="+mn-ea"/>
                  <a:cs typeface="+mn-cs"/>
                </a:rPr>
                <a:t>Where They’ve Been,                  Where They’re Going </a:t>
              </a:r>
            </a:p>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27B35A"/>
                </a:solidFill>
                <a:effectLst/>
                <a:uLnTx/>
                <a:uFillTx/>
                <a:latin typeface="Calibri"/>
                <a:ea typeface="+mn-ea"/>
                <a:cs typeface="+mn-cs"/>
              </a:endParaRPr>
            </a:p>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27B35A"/>
                </a:solidFill>
                <a:effectLst/>
                <a:uLnTx/>
                <a:uFillTx/>
                <a:latin typeface="Calibri"/>
                <a:ea typeface="+mn-ea"/>
                <a:cs typeface="+mn-cs"/>
              </a:endParaRPr>
            </a:p>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7B35A"/>
                  </a:solidFill>
                  <a:effectLst/>
                  <a:uLnTx/>
                  <a:uFillTx/>
                  <a:latin typeface="Calibri"/>
                  <a:ea typeface="+mn-ea"/>
                  <a:cs typeface="+mn-cs"/>
                </a:rPr>
                <a:t>June 26, 2018</a:t>
              </a:r>
            </a:p>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7B35A"/>
                  </a:solidFill>
                  <a:effectLst/>
                  <a:uLnTx/>
                  <a:uFillTx/>
                  <a:latin typeface="Calibri"/>
                  <a:ea typeface="+mn-ea"/>
                  <a:cs typeface="+mn-cs"/>
                </a:rPr>
                <a:t>2pm ET</a:t>
              </a:r>
            </a:p>
          </p:txBody>
        </p:sp>
      </p:grpSp>
      <p:sp>
        <p:nvSpPr>
          <p:cNvPr id="5" name="Rectangle 4">
            <a:extLst>
              <a:ext uri="{FF2B5EF4-FFF2-40B4-BE49-F238E27FC236}">
                <a16:creationId xmlns:a16="http://schemas.microsoft.com/office/drawing/2014/main" xmlns="" id="{D19599A2-3816-4584-AEB3-E80B77EAFB36}"/>
              </a:ext>
            </a:extLst>
          </p:cNvPr>
          <p:cNvSpPr/>
          <p:nvPr/>
        </p:nvSpPr>
        <p:spPr>
          <a:xfrm>
            <a:off x="0" y="5799826"/>
            <a:ext cx="9144000" cy="1066800"/>
          </a:xfrm>
          <a:prstGeom prst="rect">
            <a:avLst/>
          </a:prstGeom>
          <a:solidFill>
            <a:srgbClr val="27B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xmlns="" id="{ABB47484-0291-47DE-89D3-72660E76102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400" y="5983069"/>
            <a:ext cx="1874527" cy="720669"/>
          </a:xfrm>
          <a:prstGeom prst="rect">
            <a:avLst/>
          </a:prstGeom>
        </p:spPr>
      </p:pic>
      <p:sp>
        <p:nvSpPr>
          <p:cNvPr id="18" name="Rectangle 17">
            <a:extLst>
              <a:ext uri="{FF2B5EF4-FFF2-40B4-BE49-F238E27FC236}">
                <a16:creationId xmlns:a16="http://schemas.microsoft.com/office/drawing/2014/main" xmlns="" id="{FE0DFB03-4ABD-4561-B67F-B2B615ACEABB}"/>
              </a:ext>
            </a:extLst>
          </p:cNvPr>
          <p:cNvSpPr/>
          <p:nvPr/>
        </p:nvSpPr>
        <p:spPr>
          <a:xfrm>
            <a:off x="1894417" y="5943599"/>
            <a:ext cx="5283200" cy="738664"/>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Conference line: 866-269-6685</a:t>
            </a:r>
          </a:p>
          <a:p>
            <a:pPr lvl="0" algn="ctr">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Conference ID: </a:t>
            </a:r>
            <a:r>
              <a:rPr lang="en-US" sz="1400" b="1" dirty="0">
                <a:solidFill>
                  <a:schemeClr val="bg1"/>
                </a:solidFill>
              </a:rPr>
              <a:t>9680617</a:t>
            </a:r>
          </a:p>
          <a:p>
            <a:pPr lvl="0" algn="ctr">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International Dial In: +1-647-427-3128</a:t>
            </a:r>
          </a:p>
        </p:txBody>
      </p:sp>
      <p:pic>
        <p:nvPicPr>
          <p:cNvPr id="24" name="Picture 23">
            <a:extLst>
              <a:ext uri="{FF2B5EF4-FFF2-40B4-BE49-F238E27FC236}">
                <a16:creationId xmlns:a16="http://schemas.microsoft.com/office/drawing/2014/main" xmlns="" id="{25E9E774-CAFD-4B8D-83F6-B2376C823FD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40672" y="6025093"/>
            <a:ext cx="1794144" cy="563360"/>
          </a:xfrm>
          <a:prstGeom prst="rect">
            <a:avLst/>
          </a:prstGeom>
        </p:spPr>
      </p:pic>
    </p:spTree>
    <p:extLst>
      <p:ext uri="{BB962C8B-B14F-4D97-AF65-F5344CB8AC3E}">
        <p14:creationId xmlns:p14="http://schemas.microsoft.com/office/powerpoint/2010/main" val="2143252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F71923C-5573-47BF-806C-352B124771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91" b="23970"/>
          <a:stretch/>
        </p:blipFill>
        <p:spPr>
          <a:xfrm>
            <a:off x="482632" y="1371600"/>
            <a:ext cx="8661368" cy="3744501"/>
          </a:xfrm>
          <a:prstGeom prst="rect">
            <a:avLst/>
          </a:prstGeom>
        </p:spPr>
      </p:pic>
      <p:sp>
        <p:nvSpPr>
          <p:cNvPr id="7" name="Rectangle 6">
            <a:extLst>
              <a:ext uri="{FF2B5EF4-FFF2-40B4-BE49-F238E27FC236}">
                <a16:creationId xmlns:a16="http://schemas.microsoft.com/office/drawing/2014/main" xmlns="" id="{25E419DF-E280-4EEC-A45E-7DB190BA3B1B}"/>
              </a:ext>
            </a:extLst>
          </p:cNvPr>
          <p:cNvSpPr/>
          <p:nvPr/>
        </p:nvSpPr>
        <p:spPr>
          <a:xfrm>
            <a:off x="381000" y="1371600"/>
            <a:ext cx="8763000" cy="3744501"/>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Chart 15">
            <a:extLst>
              <a:ext uri="{FF2B5EF4-FFF2-40B4-BE49-F238E27FC236}">
                <a16:creationId xmlns:a16="http://schemas.microsoft.com/office/drawing/2014/main" xmlns="" id="{BF55D09B-4523-4882-A297-CCA27FF41706}"/>
              </a:ext>
            </a:extLst>
          </p:cNvPr>
          <p:cNvGraphicFramePr/>
          <p:nvPr>
            <p:extLst>
              <p:ext uri="{D42A27DB-BD31-4B8C-83A1-F6EECF244321}">
                <p14:modId xmlns:p14="http://schemas.microsoft.com/office/powerpoint/2010/main" val="2938189010"/>
              </p:ext>
            </p:extLst>
          </p:nvPr>
        </p:nvGraphicFramePr>
        <p:xfrm>
          <a:off x="584277" y="990600"/>
          <a:ext cx="7358975" cy="5181600"/>
        </p:xfrm>
        <a:graphic>
          <a:graphicData uri="http://schemas.openxmlformats.org/drawingml/2006/chart">
            <c:chart xmlns:c="http://schemas.openxmlformats.org/drawingml/2006/chart" xmlns:r="http://schemas.openxmlformats.org/officeDocument/2006/relationships" r:id="rId4"/>
          </a:graphicData>
        </a:graphic>
      </p:graphicFrame>
      <p:sp>
        <p:nvSpPr>
          <p:cNvPr id="4" name="Rounded Rectangle 3"/>
          <p:cNvSpPr/>
          <p:nvPr/>
        </p:nvSpPr>
        <p:spPr bwMode="auto">
          <a:xfrm>
            <a:off x="6514464" y="1999126"/>
            <a:ext cx="637572" cy="793777"/>
          </a:xfrm>
          <a:prstGeom prst="roundRect">
            <a:avLst/>
          </a:prstGeom>
          <a:solidFill>
            <a:schemeClr val="bg1"/>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dirty="0">
              <a:solidFill>
                <a:srgbClr val="4A4A4A"/>
              </a:solidFill>
              <a:latin typeface="Times" pitchFamily="25" charset="0"/>
              <a:ea typeface="ＭＳ Ｐゴシック" charset="-128"/>
            </a:endParaRPr>
          </a:p>
        </p:txBody>
      </p:sp>
      <p:sp>
        <p:nvSpPr>
          <p:cNvPr id="5" name="Rectangle 4"/>
          <p:cNvSpPr/>
          <p:nvPr/>
        </p:nvSpPr>
        <p:spPr bwMode="auto">
          <a:xfrm rot="16200000">
            <a:off x="-1630934" y="3002535"/>
            <a:ext cx="3744501" cy="482631"/>
          </a:xfrm>
          <a:prstGeom prst="rect">
            <a:avLst/>
          </a:prstGeom>
          <a:solidFill>
            <a:srgbClr val="005DA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b="1" dirty="0">
                <a:solidFill>
                  <a:srgbClr val="FFFFFF"/>
                </a:solidFill>
                <a:effectLst>
                  <a:outerShdw blurRad="38100" dist="38100" dir="2700000" algn="tl">
                    <a:srgbClr val="000000">
                      <a:alpha val="43137"/>
                    </a:srgbClr>
                  </a:outerShdw>
                </a:effectLst>
                <a:ea typeface="ＭＳ Ｐゴシック" charset="-128"/>
              </a:rPr>
              <a:t>T R I P S</a:t>
            </a:r>
          </a:p>
        </p:txBody>
      </p:sp>
      <p:sp>
        <p:nvSpPr>
          <p:cNvPr id="9" name="Rounded Rectangle 8"/>
          <p:cNvSpPr/>
          <p:nvPr/>
        </p:nvSpPr>
        <p:spPr bwMode="auto">
          <a:xfrm>
            <a:off x="7509324" y="1752600"/>
            <a:ext cx="620138" cy="496111"/>
          </a:xfrm>
          <a:prstGeom prst="roundRect">
            <a:avLst/>
          </a:prstGeom>
          <a:solidFill>
            <a:srgbClr val="005DA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000" b="1" dirty="0">
                <a:solidFill>
                  <a:srgbClr val="FFFFFF"/>
                </a:solidFill>
                <a:ea typeface="ＭＳ Ｐゴシック" charset="-128"/>
              </a:rPr>
              <a:t>1.6</a:t>
            </a:r>
          </a:p>
        </p:txBody>
      </p:sp>
      <p:sp>
        <p:nvSpPr>
          <p:cNvPr id="10" name="Rounded Rectangle 9"/>
          <p:cNvSpPr/>
          <p:nvPr/>
        </p:nvSpPr>
        <p:spPr bwMode="auto">
          <a:xfrm>
            <a:off x="7513382" y="2544848"/>
            <a:ext cx="620138" cy="496111"/>
          </a:xfrm>
          <a:prstGeom prst="round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000" b="1" dirty="0">
                <a:solidFill>
                  <a:srgbClr val="FFFFFF"/>
                </a:solidFill>
                <a:ea typeface="ＭＳ Ｐゴシック" charset="-128"/>
              </a:rPr>
              <a:t>1.5</a:t>
            </a:r>
          </a:p>
        </p:txBody>
      </p:sp>
      <p:sp>
        <p:nvSpPr>
          <p:cNvPr id="11" name="TextBox 10"/>
          <p:cNvSpPr txBox="1"/>
          <p:nvPr/>
        </p:nvSpPr>
        <p:spPr>
          <a:xfrm>
            <a:off x="8078194" y="1752600"/>
            <a:ext cx="901031" cy="461665"/>
          </a:xfrm>
          <a:prstGeom prst="rect">
            <a:avLst/>
          </a:prstGeom>
          <a:noFill/>
        </p:spPr>
        <p:txBody>
          <a:bodyPr wrap="square" rtlCol="0">
            <a:spAutoFit/>
          </a:bodyPr>
          <a:lstStyle/>
          <a:p>
            <a:pPr eaLnBrk="0" fontAlgn="base" hangingPunct="0">
              <a:spcBef>
                <a:spcPct val="0"/>
              </a:spcBef>
              <a:spcAft>
                <a:spcPct val="0"/>
              </a:spcAft>
              <a:defRPr sz="2800" b="1" i="0" u="none" strike="noStrike" kern="1200" baseline="0">
                <a:solidFill>
                  <a:srgbClr val="4A4A4A"/>
                </a:solidFill>
                <a:latin typeface="+mn-lt"/>
                <a:ea typeface="+mn-ea"/>
                <a:cs typeface="+mn-cs"/>
              </a:defRPr>
            </a:pPr>
            <a:r>
              <a:rPr lang="en-US" sz="1200" b="1" dirty="0">
                <a:solidFill>
                  <a:srgbClr val="4A4A4A"/>
                </a:solidFill>
                <a:ea typeface="ＭＳ Ｐゴシック" charset="-128"/>
              </a:rPr>
              <a:t>Online Shoppers </a:t>
            </a:r>
          </a:p>
        </p:txBody>
      </p:sp>
      <p:sp>
        <p:nvSpPr>
          <p:cNvPr id="12" name="TextBox 11"/>
          <p:cNvSpPr txBox="1"/>
          <p:nvPr/>
        </p:nvSpPr>
        <p:spPr>
          <a:xfrm>
            <a:off x="8078195" y="2566592"/>
            <a:ext cx="901031" cy="461665"/>
          </a:xfrm>
          <a:prstGeom prst="rect">
            <a:avLst/>
          </a:prstGeom>
          <a:noFill/>
        </p:spPr>
        <p:txBody>
          <a:bodyPr wrap="square" rtlCol="0">
            <a:spAutoFit/>
          </a:bodyPr>
          <a:lstStyle/>
          <a:p>
            <a:pPr eaLnBrk="0" fontAlgn="base" hangingPunct="0">
              <a:spcBef>
                <a:spcPct val="0"/>
              </a:spcBef>
              <a:spcAft>
                <a:spcPct val="0"/>
              </a:spcAft>
              <a:defRPr sz="2800" b="1" i="0" u="none" strike="noStrike" kern="1200" baseline="0">
                <a:solidFill>
                  <a:srgbClr val="4A4A4A"/>
                </a:solidFill>
                <a:latin typeface="+mn-lt"/>
                <a:ea typeface="+mn-ea"/>
                <a:cs typeface="+mn-cs"/>
              </a:defRPr>
            </a:pPr>
            <a:r>
              <a:rPr lang="en-US" sz="1200" b="1" dirty="0">
                <a:solidFill>
                  <a:srgbClr val="4A4A4A"/>
                </a:solidFill>
                <a:ea typeface="ＭＳ Ｐゴシック" charset="-128"/>
              </a:rPr>
              <a:t>Not Online Shoppers </a:t>
            </a:r>
          </a:p>
        </p:txBody>
      </p:sp>
      <p:cxnSp>
        <p:nvCxnSpPr>
          <p:cNvPr id="14" name="Straight Connector 13"/>
          <p:cNvCxnSpPr>
            <a:stCxn id="4" idx="3"/>
            <a:endCxn id="9" idx="1"/>
          </p:cNvCxnSpPr>
          <p:nvPr/>
        </p:nvCxnSpPr>
        <p:spPr bwMode="auto">
          <a:xfrm flipV="1">
            <a:off x="7152036" y="2000655"/>
            <a:ext cx="357288" cy="39536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5" name="Straight Connector 14"/>
          <p:cNvCxnSpPr>
            <a:stCxn id="4" idx="3"/>
            <a:endCxn id="10" idx="1"/>
          </p:cNvCxnSpPr>
          <p:nvPr/>
        </p:nvCxnSpPr>
        <p:spPr bwMode="auto">
          <a:xfrm>
            <a:off x="7152036" y="2396015"/>
            <a:ext cx="361346" cy="396889"/>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6458541" y="1982007"/>
            <a:ext cx="741751" cy="834925"/>
          </a:xfrm>
          <a:prstGeom prst="rect">
            <a:avLst/>
          </a:prstGeom>
          <a:noFill/>
          <a:ln>
            <a:noFill/>
          </a:ln>
        </p:spPr>
        <p:txBody>
          <a:bodyPr wrap="square" rtlCol="0">
            <a:spAutoFit/>
          </a:bodyPr>
          <a:lstStyle/>
          <a:p>
            <a:pPr algn="ctr" eaLnBrk="0" fontAlgn="base" hangingPunct="0">
              <a:spcBef>
                <a:spcPct val="0"/>
              </a:spcBef>
              <a:spcAft>
                <a:spcPct val="0"/>
              </a:spcAft>
            </a:pPr>
            <a:r>
              <a:rPr lang="en-US" sz="2400" b="1" dirty="0">
                <a:solidFill>
                  <a:srgbClr val="0070C0"/>
                </a:solidFill>
                <a:ea typeface="ＭＳ Ｐゴシック" charset="-128"/>
              </a:rPr>
              <a:t>1.6</a:t>
            </a:r>
          </a:p>
          <a:p>
            <a:pPr algn="ctr" eaLnBrk="0" fontAlgn="base" hangingPunct="0">
              <a:spcBef>
                <a:spcPct val="0"/>
              </a:spcBef>
              <a:spcAft>
                <a:spcPct val="0"/>
              </a:spcAft>
            </a:pPr>
            <a:r>
              <a:rPr lang="en-US" sz="1000" b="1" dirty="0">
                <a:solidFill>
                  <a:srgbClr val="4A4A4A"/>
                </a:solidFill>
                <a:ea typeface="ＭＳ Ｐゴシック" charset="-128"/>
              </a:rPr>
              <a:t>trips per week</a:t>
            </a:r>
          </a:p>
        </p:txBody>
      </p:sp>
      <p:sp>
        <p:nvSpPr>
          <p:cNvPr id="17" name="Title 1">
            <a:extLst>
              <a:ext uri="{FF2B5EF4-FFF2-40B4-BE49-F238E27FC236}">
                <a16:creationId xmlns:a16="http://schemas.microsoft.com/office/drawing/2014/main" xmlns="" id="{AD369B3A-E3C2-4726-96D9-D8CD2D4CF8F1}"/>
              </a:ext>
            </a:extLst>
          </p:cNvPr>
          <p:cNvSpPr txBox="1">
            <a:spLocks/>
          </p:cNvSpPr>
          <p:nvPr/>
        </p:nvSpPr>
        <p:spPr>
          <a:xfrm>
            <a:off x="228600" y="152551"/>
            <a:ext cx="8001000" cy="838049"/>
          </a:xfrm>
          <a:prstGeom prst="rect">
            <a:avLst/>
          </a:prstGeom>
        </p:spPr>
        <p:txBody>
          <a:bodyPr anchor="t"/>
          <a:lst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a:lstStyle>
          <a:p>
            <a:pPr algn="l" eaLnBrk="1" hangingPunct="1"/>
            <a:r>
              <a:rPr lang="en-US" sz="2400" dirty="0">
                <a:solidFill>
                  <a:srgbClr val="27B35A"/>
                </a:solidFill>
              </a:rPr>
              <a:t>Weekly trips remain stable</a:t>
            </a:r>
          </a:p>
        </p:txBody>
      </p:sp>
    </p:spTree>
    <p:extLst>
      <p:ext uri="{BB962C8B-B14F-4D97-AF65-F5344CB8AC3E}">
        <p14:creationId xmlns:p14="http://schemas.microsoft.com/office/powerpoint/2010/main" val="1630283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2408992616"/>
              </p:ext>
            </p:extLst>
          </p:nvPr>
        </p:nvGraphicFramePr>
        <p:xfrm>
          <a:off x="1504950" y="2195971"/>
          <a:ext cx="6096000" cy="2713831"/>
        </p:xfrm>
        <a:graphic>
          <a:graphicData uri="http://schemas.openxmlformats.org/drawingml/2006/chart">
            <c:chart xmlns:c="http://schemas.openxmlformats.org/drawingml/2006/chart" xmlns:r="http://schemas.openxmlformats.org/officeDocument/2006/relationships" r:id="rId3"/>
          </a:graphicData>
        </a:graphic>
      </p:graphicFrame>
      <p:sp>
        <p:nvSpPr>
          <p:cNvPr id="25" name="Rectangle 24">
            <a:extLst>
              <a:ext uri="{FF2B5EF4-FFF2-40B4-BE49-F238E27FC236}">
                <a16:creationId xmlns:a16="http://schemas.microsoft.com/office/drawing/2014/main" xmlns="" id="{AFC90D4B-6C38-4E5E-8042-D45B59281A03}"/>
              </a:ext>
            </a:extLst>
          </p:cNvPr>
          <p:cNvSpPr/>
          <p:nvPr/>
        </p:nvSpPr>
        <p:spPr bwMode="auto">
          <a:xfrm>
            <a:off x="2157822" y="2057400"/>
            <a:ext cx="2174867" cy="953981"/>
          </a:xfrm>
          <a:prstGeom prst="rect">
            <a:avLst/>
          </a:prstGeom>
          <a:solidFill>
            <a:srgbClr val="D7E6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25" charset="0"/>
            </a:endParaRPr>
          </a:p>
        </p:txBody>
      </p:sp>
      <p:sp>
        <p:nvSpPr>
          <p:cNvPr id="26" name="Rectangle 25">
            <a:extLst>
              <a:ext uri="{FF2B5EF4-FFF2-40B4-BE49-F238E27FC236}">
                <a16:creationId xmlns:a16="http://schemas.microsoft.com/office/drawing/2014/main" xmlns="" id="{1DE8793C-305A-4B3D-850C-24BD25A56C14}"/>
              </a:ext>
            </a:extLst>
          </p:cNvPr>
          <p:cNvSpPr/>
          <p:nvPr/>
        </p:nvSpPr>
        <p:spPr bwMode="auto">
          <a:xfrm>
            <a:off x="4506688" y="2057400"/>
            <a:ext cx="2174867" cy="953981"/>
          </a:xfrm>
          <a:prstGeom prst="rect">
            <a:avLst/>
          </a:prstGeom>
          <a:solidFill>
            <a:srgbClr val="FFD5D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25" charset="0"/>
            </a:endParaRPr>
          </a:p>
        </p:txBody>
      </p:sp>
      <p:sp>
        <p:nvSpPr>
          <p:cNvPr id="27" name="Rectangle 26">
            <a:extLst>
              <a:ext uri="{FF2B5EF4-FFF2-40B4-BE49-F238E27FC236}">
                <a16:creationId xmlns:a16="http://schemas.microsoft.com/office/drawing/2014/main" xmlns="" id="{7B90318E-8E38-4AE0-84EC-4BC801574DBC}"/>
              </a:ext>
            </a:extLst>
          </p:cNvPr>
          <p:cNvSpPr/>
          <p:nvPr/>
        </p:nvSpPr>
        <p:spPr bwMode="auto">
          <a:xfrm>
            <a:off x="2174146" y="4063330"/>
            <a:ext cx="2174867" cy="1776739"/>
          </a:xfrm>
          <a:prstGeom prst="rect">
            <a:avLst/>
          </a:prstGeom>
          <a:solidFill>
            <a:srgbClr val="D7E6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25" charset="0"/>
            </a:endParaRPr>
          </a:p>
        </p:txBody>
      </p:sp>
      <p:sp>
        <p:nvSpPr>
          <p:cNvPr id="28" name="Rectangle 27">
            <a:extLst>
              <a:ext uri="{FF2B5EF4-FFF2-40B4-BE49-F238E27FC236}">
                <a16:creationId xmlns:a16="http://schemas.microsoft.com/office/drawing/2014/main" xmlns="" id="{DA61D604-6F2A-435B-B268-227731442FB4}"/>
              </a:ext>
            </a:extLst>
          </p:cNvPr>
          <p:cNvSpPr/>
          <p:nvPr/>
        </p:nvSpPr>
        <p:spPr bwMode="auto">
          <a:xfrm>
            <a:off x="4523012" y="4063330"/>
            <a:ext cx="2174867" cy="1776739"/>
          </a:xfrm>
          <a:prstGeom prst="rect">
            <a:avLst/>
          </a:prstGeom>
          <a:solidFill>
            <a:srgbClr val="FFD5D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25" charset="0"/>
            </a:endParaRPr>
          </a:p>
        </p:txBody>
      </p:sp>
      <p:sp>
        <p:nvSpPr>
          <p:cNvPr id="29" name="TextBox 28">
            <a:extLst>
              <a:ext uri="{FF2B5EF4-FFF2-40B4-BE49-F238E27FC236}">
                <a16:creationId xmlns:a16="http://schemas.microsoft.com/office/drawing/2014/main" xmlns="" id="{550639B9-04E5-49C1-9BB3-02727925892B}"/>
              </a:ext>
            </a:extLst>
          </p:cNvPr>
          <p:cNvSpPr txBox="1"/>
          <p:nvPr/>
        </p:nvSpPr>
        <p:spPr>
          <a:xfrm>
            <a:off x="2073724" y="3453825"/>
            <a:ext cx="6494720" cy="584775"/>
          </a:xfrm>
          <a:prstGeom prst="rect">
            <a:avLst/>
          </a:prstGeom>
          <a:noFill/>
        </p:spPr>
        <p:txBody>
          <a:bodyPr wrap="square" rtlCol="0">
            <a:spAutoFit/>
          </a:bodyPr>
          <a:lstStyle/>
          <a:p>
            <a:pPr eaLnBrk="0" fontAlgn="base" hangingPunct="0">
              <a:spcAft>
                <a:spcPct val="0"/>
              </a:spcAft>
            </a:pPr>
            <a:r>
              <a:rPr lang="en-US" sz="1600" b="1" dirty="0">
                <a:solidFill>
                  <a:srgbClr val="4A4A4A"/>
                </a:solidFill>
                <a:ea typeface="ＭＳ Ｐゴシック" charset="-128"/>
              </a:rPr>
              <a:t>MULTI-PERSON HOUSEHOLDS</a:t>
            </a:r>
          </a:p>
          <a:p>
            <a:pPr eaLnBrk="0" fontAlgn="base" hangingPunct="0">
              <a:spcAft>
                <a:spcPct val="0"/>
              </a:spcAft>
            </a:pPr>
            <a:r>
              <a:rPr lang="en-US" sz="1600" b="1" dirty="0">
                <a:solidFill>
                  <a:srgbClr val="4A4A4A"/>
                </a:solidFill>
                <a:ea typeface="ＭＳ Ｐゴシック" charset="-128"/>
              </a:rPr>
              <a:t>Reported trips by self and by others in household</a:t>
            </a:r>
          </a:p>
        </p:txBody>
      </p:sp>
      <p:pic>
        <p:nvPicPr>
          <p:cNvPr id="30" name="Graphic 54" descr="Man">
            <a:extLst>
              <a:ext uri="{FF2B5EF4-FFF2-40B4-BE49-F238E27FC236}">
                <a16:creationId xmlns:a16="http://schemas.microsoft.com/office/drawing/2014/main" xmlns="" id="{8A5DF3F7-1FB8-4922-BDEF-9898E783ED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149924" y="2186176"/>
            <a:ext cx="749144" cy="699520"/>
          </a:xfrm>
          <a:prstGeom prst="rect">
            <a:avLst/>
          </a:prstGeom>
        </p:spPr>
      </p:pic>
      <p:pic>
        <p:nvPicPr>
          <p:cNvPr id="31" name="Graphic 55" descr="Woman">
            <a:extLst>
              <a:ext uri="{FF2B5EF4-FFF2-40B4-BE49-F238E27FC236}">
                <a16:creationId xmlns:a16="http://schemas.microsoft.com/office/drawing/2014/main" xmlns="" id="{ADC0A127-3B46-43B1-A2D1-C03CCD866A2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488420" y="2194569"/>
            <a:ext cx="749144" cy="699520"/>
          </a:xfrm>
          <a:prstGeom prst="rect">
            <a:avLst/>
          </a:prstGeom>
        </p:spPr>
      </p:pic>
      <p:sp>
        <p:nvSpPr>
          <p:cNvPr id="32" name="TextBox 31">
            <a:extLst>
              <a:ext uri="{FF2B5EF4-FFF2-40B4-BE49-F238E27FC236}">
                <a16:creationId xmlns:a16="http://schemas.microsoft.com/office/drawing/2014/main" xmlns="" id="{457AEE79-4E71-44AF-B098-53E8CCA5B052}"/>
              </a:ext>
            </a:extLst>
          </p:cNvPr>
          <p:cNvSpPr txBox="1"/>
          <p:nvPr/>
        </p:nvSpPr>
        <p:spPr>
          <a:xfrm>
            <a:off x="2873824" y="2129857"/>
            <a:ext cx="1466763" cy="738664"/>
          </a:xfrm>
          <a:prstGeom prst="rect">
            <a:avLst/>
          </a:prstGeom>
          <a:noFill/>
        </p:spPr>
        <p:txBody>
          <a:bodyPr wrap="square" rtlCol="0" anchor="ctr">
            <a:spAutoFit/>
          </a:bodyPr>
          <a:lstStyle/>
          <a:p>
            <a:pPr algn="l">
              <a:spcBef>
                <a:spcPts val="0"/>
              </a:spcBef>
            </a:pPr>
            <a:r>
              <a:rPr lang="en-US" sz="1400" spc="-30" dirty="0">
                <a:solidFill>
                  <a:srgbClr val="C00000"/>
                </a:solidFill>
                <a:latin typeface="+mn-lt"/>
              </a:rPr>
              <a:t>Men</a:t>
            </a:r>
            <a:r>
              <a:rPr lang="en-US" sz="1400" spc="-30" dirty="0">
                <a:latin typeface="+mn-lt"/>
              </a:rPr>
              <a:t> report </a:t>
            </a:r>
          </a:p>
          <a:p>
            <a:pPr algn="l">
              <a:spcBef>
                <a:spcPts val="0"/>
              </a:spcBef>
            </a:pPr>
            <a:r>
              <a:rPr lang="en-US" sz="2800" spc="-30" dirty="0">
                <a:solidFill>
                  <a:srgbClr val="C00000"/>
                </a:solidFill>
                <a:latin typeface="+mn-lt"/>
              </a:rPr>
              <a:t>1.5</a:t>
            </a:r>
            <a:r>
              <a:rPr lang="en-US" sz="1400" spc="-30" dirty="0">
                <a:latin typeface="+mn-lt"/>
              </a:rPr>
              <a:t> trips</a:t>
            </a:r>
          </a:p>
        </p:txBody>
      </p:sp>
      <p:sp>
        <p:nvSpPr>
          <p:cNvPr id="33" name="TextBox 32">
            <a:extLst>
              <a:ext uri="{FF2B5EF4-FFF2-40B4-BE49-F238E27FC236}">
                <a16:creationId xmlns:a16="http://schemas.microsoft.com/office/drawing/2014/main" xmlns="" id="{295E80DA-3E94-4CC3-8F6A-EF690C9881A3}"/>
              </a:ext>
            </a:extLst>
          </p:cNvPr>
          <p:cNvSpPr txBox="1"/>
          <p:nvPr/>
        </p:nvSpPr>
        <p:spPr>
          <a:xfrm>
            <a:off x="5219296" y="2123414"/>
            <a:ext cx="1462260" cy="738664"/>
          </a:xfrm>
          <a:prstGeom prst="rect">
            <a:avLst/>
          </a:prstGeom>
          <a:noFill/>
        </p:spPr>
        <p:txBody>
          <a:bodyPr wrap="square" rtlCol="0" anchor="ctr">
            <a:spAutoFit/>
          </a:bodyPr>
          <a:lstStyle/>
          <a:p>
            <a:pPr algn="l">
              <a:spcBef>
                <a:spcPts val="0"/>
              </a:spcBef>
            </a:pPr>
            <a:r>
              <a:rPr lang="en-US" sz="1400" spc="-30" dirty="0">
                <a:solidFill>
                  <a:srgbClr val="C00000"/>
                </a:solidFill>
                <a:latin typeface="+mn-lt"/>
              </a:rPr>
              <a:t>Women</a:t>
            </a:r>
            <a:r>
              <a:rPr lang="en-US" sz="1400" spc="-30" dirty="0">
                <a:latin typeface="+mn-lt"/>
              </a:rPr>
              <a:t> report </a:t>
            </a:r>
          </a:p>
          <a:p>
            <a:pPr algn="l">
              <a:spcBef>
                <a:spcPts val="0"/>
              </a:spcBef>
            </a:pPr>
            <a:r>
              <a:rPr lang="en-US" sz="2800" spc="-30" dirty="0">
                <a:solidFill>
                  <a:srgbClr val="C00000"/>
                </a:solidFill>
                <a:latin typeface="+mn-lt"/>
              </a:rPr>
              <a:t>1.2</a:t>
            </a:r>
            <a:r>
              <a:rPr lang="en-US" sz="1400" spc="-30" dirty="0">
                <a:latin typeface="+mn-lt"/>
              </a:rPr>
              <a:t> trips</a:t>
            </a:r>
          </a:p>
        </p:txBody>
      </p:sp>
      <p:pic>
        <p:nvPicPr>
          <p:cNvPr id="34" name="Graphic 59" descr="Man">
            <a:extLst>
              <a:ext uri="{FF2B5EF4-FFF2-40B4-BE49-F238E27FC236}">
                <a16:creationId xmlns:a16="http://schemas.microsoft.com/office/drawing/2014/main" xmlns="" id="{628DB1F9-152A-4020-82B6-DCA68150EED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864424" y="4104329"/>
            <a:ext cx="480906" cy="449050"/>
          </a:xfrm>
          <a:prstGeom prst="rect">
            <a:avLst/>
          </a:prstGeom>
        </p:spPr>
      </p:pic>
      <p:pic>
        <p:nvPicPr>
          <p:cNvPr id="35" name="Graphic 60" descr="Woman">
            <a:extLst>
              <a:ext uri="{FF2B5EF4-FFF2-40B4-BE49-F238E27FC236}">
                <a16:creationId xmlns:a16="http://schemas.microsoft.com/office/drawing/2014/main" xmlns="" id="{F89FAD85-0978-4138-94B6-BD7771E8D8B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241018" y="4104329"/>
            <a:ext cx="480906" cy="449050"/>
          </a:xfrm>
          <a:prstGeom prst="rect">
            <a:avLst/>
          </a:prstGeom>
        </p:spPr>
      </p:pic>
      <p:graphicFrame>
        <p:nvGraphicFramePr>
          <p:cNvPr id="36" name="Table 35">
            <a:extLst>
              <a:ext uri="{FF2B5EF4-FFF2-40B4-BE49-F238E27FC236}">
                <a16:creationId xmlns:a16="http://schemas.microsoft.com/office/drawing/2014/main" xmlns="" id="{7A7BB799-214D-4DAF-8D39-7BDD8AE29C62}"/>
              </a:ext>
            </a:extLst>
          </p:cNvPr>
          <p:cNvGraphicFramePr>
            <a:graphicFrameLocks noGrp="1"/>
          </p:cNvGraphicFramePr>
          <p:nvPr>
            <p:extLst>
              <p:ext uri="{D42A27DB-BD31-4B8C-83A1-F6EECF244321}">
                <p14:modId xmlns:p14="http://schemas.microsoft.com/office/powerpoint/2010/main" val="2927881107"/>
              </p:ext>
            </p:extLst>
          </p:nvPr>
        </p:nvGraphicFramePr>
        <p:xfrm>
          <a:off x="2159707" y="4128474"/>
          <a:ext cx="4622093" cy="1738927"/>
        </p:xfrm>
        <a:graphic>
          <a:graphicData uri="http://schemas.openxmlformats.org/drawingml/2006/table">
            <a:tbl>
              <a:tblPr firstRow="1" bandRow="1">
                <a:tableStyleId>{5C22544A-7EE6-4342-B048-85BDC9FD1C3A}</a:tableStyleId>
              </a:tblPr>
              <a:tblGrid>
                <a:gridCol w="676017">
                  <a:extLst>
                    <a:ext uri="{9D8B030D-6E8A-4147-A177-3AD203B41FA5}">
                      <a16:colId xmlns:a16="http://schemas.microsoft.com/office/drawing/2014/main" xmlns="" val="2681442896"/>
                    </a:ext>
                  </a:extLst>
                </a:gridCol>
                <a:gridCol w="1698176">
                  <a:extLst>
                    <a:ext uri="{9D8B030D-6E8A-4147-A177-3AD203B41FA5}">
                      <a16:colId xmlns:a16="http://schemas.microsoft.com/office/drawing/2014/main" xmlns="" val="3464499785"/>
                    </a:ext>
                  </a:extLst>
                </a:gridCol>
                <a:gridCol w="664024">
                  <a:extLst>
                    <a:ext uri="{9D8B030D-6E8A-4147-A177-3AD203B41FA5}">
                      <a16:colId xmlns:a16="http://schemas.microsoft.com/office/drawing/2014/main" xmlns="" val="1798179497"/>
                    </a:ext>
                  </a:extLst>
                </a:gridCol>
                <a:gridCol w="1583876">
                  <a:extLst>
                    <a:ext uri="{9D8B030D-6E8A-4147-A177-3AD203B41FA5}">
                      <a16:colId xmlns:a16="http://schemas.microsoft.com/office/drawing/2014/main" xmlns="" val="1861369467"/>
                    </a:ext>
                  </a:extLst>
                </a:gridCol>
              </a:tblGrid>
              <a:tr h="340966">
                <a:tc gridSpan="2">
                  <a:txBody>
                    <a:bodyPr/>
                    <a:lstStyle/>
                    <a:p>
                      <a:pPr marL="0" marR="0" lvl="0" indent="0" algn="l" defTabSz="457200" rtl="0" eaLnBrk="0" fontAlgn="base" latinLnBrk="0" hangingPunct="0">
                        <a:lnSpc>
                          <a:spcPct val="100000"/>
                        </a:lnSpc>
                        <a:spcBef>
                          <a:spcPts val="0"/>
                        </a:spcBef>
                        <a:spcAft>
                          <a:spcPct val="0"/>
                        </a:spcAft>
                        <a:buClrTx/>
                        <a:buSzTx/>
                        <a:buFontTx/>
                        <a:buNone/>
                        <a:tabLst/>
                        <a:defRPr/>
                      </a:pPr>
                      <a:r>
                        <a:rPr lang="en-US" sz="1400" b="1" kern="1200" spc="-30" dirty="0">
                          <a:solidFill>
                            <a:srgbClr val="C00000"/>
                          </a:solidFill>
                          <a:latin typeface="+mn-lt"/>
                          <a:ea typeface="ＭＳ Ｐゴシック" charset="-128"/>
                          <a:cs typeface="+mn-cs"/>
                        </a:rPr>
                        <a:t>Men</a:t>
                      </a:r>
                      <a:r>
                        <a:rPr lang="en-US" sz="1400" b="1" kern="1200" spc="-30" dirty="0">
                          <a:solidFill>
                            <a:schemeClr val="accent2"/>
                          </a:solidFill>
                          <a:latin typeface="+mn-lt"/>
                          <a:ea typeface="ＭＳ Ｐゴシック" charset="-128"/>
                          <a:cs typeface="+mn-cs"/>
                        </a:rPr>
                        <a:t> </a:t>
                      </a:r>
                      <a:r>
                        <a:rPr lang="en-US" sz="1400" b="1" kern="1200" spc="-30" dirty="0">
                          <a:solidFill>
                            <a:schemeClr val="tx1"/>
                          </a:solidFill>
                          <a:latin typeface="+mn-lt"/>
                          <a:ea typeface="ＭＳ Ｐゴシック" charset="-128"/>
                          <a:cs typeface="+mn-cs"/>
                        </a:rPr>
                        <a:t>report</a:t>
                      </a:r>
                      <a:r>
                        <a:rPr lang="en-US" sz="1400" b="1" kern="1200" spc="-30" dirty="0">
                          <a:solidFill>
                            <a:schemeClr val="accent2"/>
                          </a:solidFill>
                          <a:latin typeface="+mn-lt"/>
                          <a:ea typeface="ＭＳ Ｐゴシック" charset="-128"/>
                          <a:cs typeface="+mn-cs"/>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spc="-3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457200" rtl="0" eaLnBrk="0" fontAlgn="base" latinLnBrk="0" hangingPunct="0">
                        <a:lnSpc>
                          <a:spcPct val="100000"/>
                        </a:lnSpc>
                        <a:spcBef>
                          <a:spcPts val="0"/>
                        </a:spcBef>
                        <a:spcAft>
                          <a:spcPct val="0"/>
                        </a:spcAft>
                        <a:buClrTx/>
                        <a:buSzTx/>
                        <a:buFontTx/>
                        <a:buNone/>
                        <a:tabLst/>
                        <a:defRPr/>
                      </a:pPr>
                      <a:r>
                        <a:rPr lang="en-US" sz="1400" b="1" kern="1200" spc="-30" dirty="0">
                          <a:solidFill>
                            <a:srgbClr val="C00000"/>
                          </a:solidFill>
                          <a:latin typeface="+mn-lt"/>
                          <a:ea typeface="ＭＳ Ｐゴシック" charset="-128"/>
                          <a:cs typeface="+mn-cs"/>
                        </a:rPr>
                        <a:t>Women</a:t>
                      </a:r>
                      <a:r>
                        <a:rPr lang="en-US" sz="1400" b="1" kern="1200" spc="-30" dirty="0">
                          <a:solidFill>
                            <a:schemeClr val="tx1"/>
                          </a:solidFill>
                          <a:latin typeface="+mn-lt"/>
                          <a:ea typeface="ＭＳ Ｐゴシック" charset="-128"/>
                          <a:cs typeface="+mn-cs"/>
                        </a:rPr>
                        <a:t> report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749131766"/>
                  </a:ext>
                </a:extLst>
              </a:tr>
              <a:tr h="511449">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000" b="1" spc="-30" dirty="0">
                          <a:solidFill>
                            <a:srgbClr val="C00000"/>
                          </a:solidFill>
                          <a:latin typeface="+mn-lt"/>
                        </a:rPr>
                        <a:t>1.7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spc="-30" dirty="0">
                          <a:latin typeface="+mn-lt"/>
                        </a:rPr>
                        <a:t>trips they made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spc="-30" dirty="0">
                          <a:solidFill>
                            <a:srgbClr val="C00000"/>
                          </a:solidFill>
                          <a:latin typeface="+mn-lt"/>
                        </a:rPr>
                        <a:t>(64% </a:t>
                      </a:r>
                      <a:r>
                        <a:rPr lang="en-US" sz="1200" b="0" i="1" spc="-30" dirty="0">
                          <a:solidFill>
                            <a:srgbClr val="C00000"/>
                          </a:solidFill>
                          <a:latin typeface="+mn-lt"/>
                        </a:rPr>
                        <a:t>of HH total)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000" b="1" spc="-30" dirty="0">
                          <a:solidFill>
                            <a:srgbClr val="C00000"/>
                          </a:solidFill>
                          <a:latin typeface="+mn-lt"/>
                        </a:rPr>
                        <a:t>1.6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spc="-30" dirty="0">
                          <a:latin typeface="+mn-lt"/>
                        </a:rPr>
                        <a:t>trips they made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spc="-30" dirty="0">
                          <a:solidFill>
                            <a:srgbClr val="C00000"/>
                          </a:solidFill>
                          <a:latin typeface="+mn-lt"/>
                        </a:rPr>
                        <a:t>(70% </a:t>
                      </a:r>
                      <a:r>
                        <a:rPr lang="en-US" sz="1200" b="0" i="1" spc="-30" dirty="0">
                          <a:solidFill>
                            <a:srgbClr val="C00000"/>
                          </a:solidFill>
                          <a:latin typeface="+mn-lt"/>
                        </a:rPr>
                        <a:t>of HH total)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936564693"/>
                  </a:ext>
                </a:extLst>
              </a:tr>
              <a:tr h="443256">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000" b="1" spc="-30" dirty="0">
                          <a:solidFill>
                            <a:srgbClr val="C00000"/>
                          </a:solidFill>
                          <a:latin typeface="+mn-lt"/>
                        </a:rPr>
                        <a:t>+0.9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spc="-30" dirty="0">
                          <a:latin typeface="+mn-lt"/>
                        </a:rPr>
                        <a:t>trips by others alone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1" i="0" spc="-30" dirty="0">
                          <a:solidFill>
                            <a:srgbClr val="C00000"/>
                          </a:solidFill>
                          <a:latin typeface="+mn-lt"/>
                        </a:rPr>
                        <a:t>+0.7 </a:t>
                      </a:r>
                      <a:endParaRPr lang="en-US" sz="2000" b="1" i="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spc="-30" dirty="0">
                          <a:latin typeface="+mn-lt"/>
                        </a:rPr>
                        <a:t>trips by others alone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462085643"/>
                  </a:ext>
                </a:extLst>
              </a:tr>
              <a:tr h="443256">
                <a:tc>
                  <a:txBody>
                    <a:bodyPr/>
                    <a:lstStyle/>
                    <a:p>
                      <a:pPr algn="r">
                        <a:spcBef>
                          <a:spcPts val="0"/>
                        </a:spcBef>
                      </a:pPr>
                      <a:r>
                        <a:rPr lang="en-US" sz="2000" b="1" dirty="0">
                          <a:solidFill>
                            <a:srgbClr val="C00000"/>
                          </a:solidFill>
                        </a:rPr>
                        <a:t>=2.6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0"/>
                        </a:spcBef>
                      </a:pPr>
                      <a:r>
                        <a:rPr lang="en-US" sz="1200" b="1" dirty="0">
                          <a:solidFill>
                            <a:srgbClr val="C00000"/>
                          </a:solidFill>
                          <a:latin typeface="+mn-lt"/>
                        </a:rPr>
                        <a:t>total HH trips</a:t>
                      </a:r>
                      <a:endParaRPr lang="en-US" sz="1200" b="1" dirty="0">
                        <a:solidFill>
                          <a:srgbClr val="C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1" dirty="0">
                          <a:solidFill>
                            <a:srgbClr val="C00000"/>
                          </a:solidFill>
                          <a:latin typeface="+mn-lt"/>
                        </a:rPr>
                        <a:t>=2.3 </a:t>
                      </a:r>
                      <a:endParaRPr lang="en-US" sz="20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0"/>
                        </a:spcBef>
                      </a:pPr>
                      <a:r>
                        <a:rPr lang="en-US" sz="1200" b="1" dirty="0">
                          <a:solidFill>
                            <a:srgbClr val="C00000"/>
                          </a:solidFill>
                          <a:latin typeface="+mn-lt"/>
                        </a:rPr>
                        <a:t>total HH trips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852493741"/>
                  </a:ext>
                </a:extLst>
              </a:tr>
            </a:tbl>
          </a:graphicData>
        </a:graphic>
      </p:graphicFrame>
      <p:cxnSp>
        <p:nvCxnSpPr>
          <p:cNvPr id="37" name="Straight Connector 36">
            <a:extLst>
              <a:ext uri="{FF2B5EF4-FFF2-40B4-BE49-F238E27FC236}">
                <a16:creationId xmlns:a16="http://schemas.microsoft.com/office/drawing/2014/main" xmlns="" id="{C7063E1F-6C33-4079-AC2B-36F926AEAEDF}"/>
              </a:ext>
            </a:extLst>
          </p:cNvPr>
          <p:cNvCxnSpPr>
            <a:cxnSpLocks/>
          </p:cNvCxnSpPr>
          <p:nvPr/>
        </p:nvCxnSpPr>
        <p:spPr bwMode="auto">
          <a:xfrm>
            <a:off x="2288446" y="5421086"/>
            <a:ext cx="1918878" cy="0"/>
          </a:xfrm>
          <a:prstGeom prst="line">
            <a:avLst/>
          </a:prstGeom>
          <a:noFill/>
          <a:ln w="19050" cap="flat" cmpd="sng" algn="ctr">
            <a:solidFill>
              <a:srgbClr val="C00000"/>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xmlns="" id="{81816A62-53A3-4039-B31B-6BA3F2A00A00}"/>
              </a:ext>
            </a:extLst>
          </p:cNvPr>
          <p:cNvCxnSpPr>
            <a:cxnSpLocks/>
          </p:cNvCxnSpPr>
          <p:nvPr/>
        </p:nvCxnSpPr>
        <p:spPr bwMode="auto">
          <a:xfrm>
            <a:off x="4664524" y="5410200"/>
            <a:ext cx="1905000" cy="0"/>
          </a:xfrm>
          <a:prstGeom prst="line">
            <a:avLst/>
          </a:prstGeom>
          <a:noFill/>
          <a:ln w="19050" cap="flat" cmpd="sng" algn="ctr">
            <a:solidFill>
              <a:srgbClr val="C00000"/>
            </a:solidFill>
            <a:prstDash val="solid"/>
            <a:round/>
            <a:headEnd type="none" w="med" len="med"/>
            <a:tailEnd type="none" w="med" len="med"/>
          </a:ln>
          <a:effectLst/>
        </p:spPr>
      </p:cxnSp>
      <p:sp>
        <p:nvSpPr>
          <p:cNvPr id="39" name="TextBox 38">
            <a:extLst>
              <a:ext uri="{FF2B5EF4-FFF2-40B4-BE49-F238E27FC236}">
                <a16:creationId xmlns:a16="http://schemas.microsoft.com/office/drawing/2014/main" xmlns="" id="{BE4C01E1-9654-41D8-A7AA-0DA98378F5A3}"/>
              </a:ext>
            </a:extLst>
          </p:cNvPr>
          <p:cNvSpPr txBox="1"/>
          <p:nvPr/>
        </p:nvSpPr>
        <p:spPr>
          <a:xfrm>
            <a:off x="2073724" y="1447800"/>
            <a:ext cx="3511270" cy="584775"/>
          </a:xfrm>
          <a:prstGeom prst="rect">
            <a:avLst/>
          </a:prstGeom>
          <a:noFill/>
        </p:spPr>
        <p:txBody>
          <a:bodyPr wrap="square" rtlCol="0">
            <a:spAutoFit/>
          </a:bodyPr>
          <a:lstStyle/>
          <a:p>
            <a:pPr eaLnBrk="0" fontAlgn="base" hangingPunct="0">
              <a:spcBef>
                <a:spcPts val="0"/>
              </a:spcBef>
              <a:spcAft>
                <a:spcPct val="0"/>
              </a:spcAft>
            </a:pPr>
            <a:r>
              <a:rPr lang="en-US" sz="1600" b="1" dirty="0">
                <a:solidFill>
                  <a:srgbClr val="4A4A4A"/>
                </a:solidFill>
                <a:ea typeface="ＭＳ Ｐゴシック" charset="-128"/>
              </a:rPr>
              <a:t>ADULTS LIVING ALONE</a:t>
            </a:r>
          </a:p>
          <a:p>
            <a:pPr eaLnBrk="0" fontAlgn="base" hangingPunct="0">
              <a:spcBef>
                <a:spcPts val="0"/>
              </a:spcBef>
              <a:spcAft>
                <a:spcPct val="0"/>
              </a:spcAft>
            </a:pPr>
            <a:r>
              <a:rPr lang="en-US" sz="1600" b="1" dirty="0">
                <a:solidFill>
                  <a:srgbClr val="4A4A4A"/>
                </a:solidFill>
                <a:ea typeface="ＭＳ Ｐゴシック" charset="-128"/>
              </a:rPr>
              <a:t>Reported grocery trips/week</a:t>
            </a:r>
          </a:p>
        </p:txBody>
      </p:sp>
      <p:sp>
        <p:nvSpPr>
          <p:cNvPr id="22" name="Title 1">
            <a:extLst>
              <a:ext uri="{FF2B5EF4-FFF2-40B4-BE49-F238E27FC236}">
                <a16:creationId xmlns:a16="http://schemas.microsoft.com/office/drawing/2014/main" xmlns="" id="{A5427BE1-2154-448F-9281-A7D4164B4E4B}"/>
              </a:ext>
            </a:extLst>
          </p:cNvPr>
          <p:cNvSpPr txBox="1">
            <a:spLocks/>
          </p:cNvSpPr>
          <p:nvPr/>
        </p:nvSpPr>
        <p:spPr>
          <a:xfrm>
            <a:off x="228600" y="152551"/>
            <a:ext cx="8001000" cy="838049"/>
          </a:xfrm>
          <a:prstGeom prst="rect">
            <a:avLst/>
          </a:prstGeom>
        </p:spPr>
        <p:txBody>
          <a:bodyPr anchor="t"/>
          <a:lst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a:lstStyle>
          <a:p>
            <a:pPr algn="l" eaLnBrk="1" hangingPunct="1"/>
            <a:r>
              <a:rPr lang="en-US" sz="2400" dirty="0">
                <a:solidFill>
                  <a:srgbClr val="27B35A"/>
                </a:solidFill>
              </a:rPr>
              <a:t>Living alone, men shop more often than women, but in multi-person households women report higher share </a:t>
            </a:r>
          </a:p>
        </p:txBody>
      </p:sp>
    </p:spTree>
    <p:extLst>
      <p:ext uri="{BB962C8B-B14F-4D97-AF65-F5344CB8AC3E}">
        <p14:creationId xmlns:p14="http://schemas.microsoft.com/office/powerpoint/2010/main" val="129326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00856FF-4547-445F-9A90-12513D0BF6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822" b="30519"/>
          <a:stretch/>
        </p:blipFill>
        <p:spPr>
          <a:xfrm>
            <a:off x="444780" y="1295400"/>
            <a:ext cx="8699220" cy="3833239"/>
          </a:xfrm>
          <a:prstGeom prst="rect">
            <a:avLst/>
          </a:prstGeom>
        </p:spPr>
      </p:pic>
      <p:sp>
        <p:nvSpPr>
          <p:cNvPr id="7" name="Rectangle 6">
            <a:extLst>
              <a:ext uri="{FF2B5EF4-FFF2-40B4-BE49-F238E27FC236}">
                <a16:creationId xmlns:a16="http://schemas.microsoft.com/office/drawing/2014/main" xmlns="" id="{3D6C75FB-2A7B-49E0-973A-9567AB3D7E6D}"/>
              </a:ext>
            </a:extLst>
          </p:cNvPr>
          <p:cNvSpPr/>
          <p:nvPr/>
        </p:nvSpPr>
        <p:spPr>
          <a:xfrm>
            <a:off x="444780" y="1295400"/>
            <a:ext cx="8699220" cy="3833238"/>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hart 2">
            <a:extLst>
              <a:ext uri="{FF2B5EF4-FFF2-40B4-BE49-F238E27FC236}">
                <a16:creationId xmlns:a16="http://schemas.microsoft.com/office/drawing/2014/main" xmlns="" id="{122CB75F-C504-4F79-B560-F63087E9CCD4}"/>
              </a:ext>
            </a:extLst>
          </p:cNvPr>
          <p:cNvGraphicFramePr/>
          <p:nvPr>
            <p:extLst>
              <p:ext uri="{D42A27DB-BD31-4B8C-83A1-F6EECF244321}">
                <p14:modId xmlns:p14="http://schemas.microsoft.com/office/powerpoint/2010/main" val="753537665"/>
              </p:ext>
            </p:extLst>
          </p:nvPr>
        </p:nvGraphicFramePr>
        <p:xfrm>
          <a:off x="533400" y="1905000"/>
          <a:ext cx="8077200"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xmlns="" id="{AC6BDBF2-1A3C-49EB-A303-B8E28F4E74D1}"/>
              </a:ext>
            </a:extLst>
          </p:cNvPr>
          <p:cNvSpPr/>
          <p:nvPr/>
        </p:nvSpPr>
        <p:spPr bwMode="auto">
          <a:xfrm rot="16200000">
            <a:off x="-1694229" y="2989630"/>
            <a:ext cx="3833238" cy="444778"/>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b="1" dirty="0">
                <a:solidFill>
                  <a:srgbClr val="FFFFFF"/>
                </a:solidFill>
                <a:effectLst>
                  <a:outerShdw blurRad="38100" dist="38100" dir="2700000" algn="tl">
                    <a:srgbClr val="000000">
                      <a:alpha val="43137"/>
                    </a:srgbClr>
                  </a:outerShdw>
                </a:effectLst>
                <a:ea typeface="ＭＳ Ｐゴシック" charset="-128"/>
              </a:rPr>
              <a:t>SPEND</a:t>
            </a:r>
          </a:p>
        </p:txBody>
      </p:sp>
      <p:sp>
        <p:nvSpPr>
          <p:cNvPr id="6" name="Title 1">
            <a:extLst>
              <a:ext uri="{FF2B5EF4-FFF2-40B4-BE49-F238E27FC236}">
                <a16:creationId xmlns:a16="http://schemas.microsoft.com/office/drawing/2014/main" xmlns="" id="{92C33E50-872F-4210-B55E-6826BB723CF5}"/>
              </a:ext>
            </a:extLst>
          </p:cNvPr>
          <p:cNvSpPr txBox="1">
            <a:spLocks/>
          </p:cNvSpPr>
          <p:nvPr/>
        </p:nvSpPr>
        <p:spPr>
          <a:xfrm>
            <a:off x="228600" y="152551"/>
            <a:ext cx="8001000" cy="838049"/>
          </a:xfrm>
          <a:prstGeom prst="rect">
            <a:avLst/>
          </a:prstGeom>
        </p:spPr>
        <p:txBody>
          <a:bodyPr anchor="t"/>
          <a:lst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a:lstStyle>
          <a:p>
            <a:pPr algn="l" eaLnBrk="1" hangingPunct="1"/>
            <a:r>
              <a:rPr lang="en-US" sz="2400" dirty="0">
                <a:solidFill>
                  <a:srgbClr val="27B35A"/>
                </a:solidFill>
              </a:rPr>
              <a:t>Weekly spend has remained consistent</a:t>
            </a:r>
          </a:p>
        </p:txBody>
      </p:sp>
      <p:sp>
        <p:nvSpPr>
          <p:cNvPr id="9" name="Rectangle: Rounded Corners 8">
            <a:extLst>
              <a:ext uri="{FF2B5EF4-FFF2-40B4-BE49-F238E27FC236}">
                <a16:creationId xmlns:a16="http://schemas.microsoft.com/office/drawing/2014/main" xmlns="" id="{C03177F0-BD7A-48B8-9AF3-A4CA16C3BD7E}"/>
              </a:ext>
            </a:extLst>
          </p:cNvPr>
          <p:cNvSpPr/>
          <p:nvPr/>
        </p:nvSpPr>
        <p:spPr>
          <a:xfrm>
            <a:off x="7351293" y="1438870"/>
            <a:ext cx="914400" cy="914400"/>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CFBBE1E0-D8F0-4F06-97E8-A2CB4CF24C88}"/>
              </a:ext>
            </a:extLst>
          </p:cNvPr>
          <p:cNvSpPr txBox="1"/>
          <p:nvPr/>
        </p:nvSpPr>
        <p:spPr>
          <a:xfrm>
            <a:off x="7315200" y="1438870"/>
            <a:ext cx="986587" cy="923330"/>
          </a:xfrm>
          <a:prstGeom prst="rect">
            <a:avLst/>
          </a:prstGeom>
          <a:noFill/>
          <a:ln>
            <a:noFill/>
          </a:ln>
        </p:spPr>
        <p:txBody>
          <a:bodyPr wrap="square" rtlCol="0">
            <a:spAutoFit/>
          </a:bodyPr>
          <a:lstStyle/>
          <a:p>
            <a:pPr algn="ctr" eaLnBrk="0" fontAlgn="base" hangingPunct="0">
              <a:spcBef>
                <a:spcPct val="0"/>
              </a:spcBef>
              <a:spcAft>
                <a:spcPct val="0"/>
              </a:spcAft>
            </a:pPr>
            <a:r>
              <a:rPr lang="en-US" sz="2400" b="1" dirty="0">
                <a:solidFill>
                  <a:schemeClr val="accent6">
                    <a:lumMod val="75000"/>
                  </a:schemeClr>
                </a:solidFill>
                <a:ea typeface="ＭＳ Ｐゴシック" charset="-128"/>
              </a:rPr>
              <a:t>$109</a:t>
            </a:r>
          </a:p>
          <a:p>
            <a:pPr algn="ctr" eaLnBrk="0" fontAlgn="base" hangingPunct="0">
              <a:spcBef>
                <a:spcPct val="0"/>
              </a:spcBef>
              <a:spcAft>
                <a:spcPct val="0"/>
              </a:spcAft>
            </a:pPr>
            <a:r>
              <a:rPr lang="en-US" sz="1000" b="1" dirty="0">
                <a:solidFill>
                  <a:schemeClr val="accent6">
                    <a:lumMod val="75000"/>
                  </a:schemeClr>
                </a:solidFill>
                <a:ea typeface="ＭＳ Ｐゴシック" charset="-128"/>
              </a:rPr>
              <a:t>spent on groceries per week</a:t>
            </a:r>
          </a:p>
        </p:txBody>
      </p:sp>
    </p:spTree>
    <p:extLst>
      <p:ext uri="{BB962C8B-B14F-4D97-AF65-F5344CB8AC3E}">
        <p14:creationId xmlns:p14="http://schemas.microsoft.com/office/powerpoint/2010/main" val="2557448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xmlns="" id="{47A2ACE3-4E1E-4DBF-99B1-96EDCE76CDA3}"/>
              </a:ext>
            </a:extLst>
          </p:cNvPr>
          <p:cNvGraphicFramePr/>
          <p:nvPr>
            <p:extLst>
              <p:ext uri="{D42A27DB-BD31-4B8C-83A1-F6EECF244321}">
                <p14:modId xmlns:p14="http://schemas.microsoft.com/office/powerpoint/2010/main" val="32332733"/>
              </p:ext>
            </p:extLst>
          </p:nvPr>
        </p:nvGraphicFramePr>
        <p:xfrm>
          <a:off x="457200" y="1981200"/>
          <a:ext cx="8229600" cy="3668486"/>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a:extLst>
              <a:ext uri="{FF2B5EF4-FFF2-40B4-BE49-F238E27FC236}">
                <a16:creationId xmlns:a16="http://schemas.microsoft.com/office/drawing/2014/main" xmlns="" id="{D5A0D578-9C80-4923-87B4-D540CF9C8D34}"/>
              </a:ext>
            </a:extLst>
          </p:cNvPr>
          <p:cNvSpPr txBox="1">
            <a:spLocks/>
          </p:cNvSpPr>
          <p:nvPr/>
        </p:nvSpPr>
        <p:spPr>
          <a:xfrm>
            <a:off x="228600" y="152551"/>
            <a:ext cx="7086600" cy="838049"/>
          </a:xfrm>
          <a:prstGeom prst="rect">
            <a:avLst/>
          </a:prstGeom>
        </p:spPr>
        <p:txBody>
          <a:bodyPr anchor="t"/>
          <a:lst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a:lstStyle>
          <a:p>
            <a:pPr algn="l" eaLnBrk="1" hangingPunct="1"/>
            <a:r>
              <a:rPr lang="en-US" sz="2400" dirty="0">
                <a:solidFill>
                  <a:srgbClr val="27B35A"/>
                </a:solidFill>
              </a:rPr>
              <a:t>Supermarkets remain a key primary destination for grocery shoppers</a:t>
            </a:r>
          </a:p>
        </p:txBody>
      </p:sp>
      <p:sp>
        <p:nvSpPr>
          <p:cNvPr id="2" name="TextBox 1">
            <a:extLst>
              <a:ext uri="{FF2B5EF4-FFF2-40B4-BE49-F238E27FC236}">
                <a16:creationId xmlns:a16="http://schemas.microsoft.com/office/drawing/2014/main" xmlns="" id="{7B13EF3F-FC50-4881-8D79-464975FC00C1}"/>
              </a:ext>
            </a:extLst>
          </p:cNvPr>
          <p:cNvSpPr txBox="1"/>
          <p:nvPr/>
        </p:nvSpPr>
        <p:spPr>
          <a:xfrm>
            <a:off x="0" y="1752600"/>
            <a:ext cx="9144000" cy="381000"/>
          </a:xfrm>
          <a:prstGeom prst="rect">
            <a:avLst/>
          </a:prstGeom>
          <a:noFill/>
        </p:spPr>
        <p:txBody>
          <a:bodyPr wrap="square" rtlCol="0">
            <a:spAutoFit/>
          </a:bodyPr>
          <a:lstStyle/>
          <a:p>
            <a:pPr algn="ctr"/>
            <a:r>
              <a:rPr lang="en-US" b="1" dirty="0"/>
              <a:t>Primary Store for Groceries, Historical Trend</a:t>
            </a:r>
          </a:p>
        </p:txBody>
      </p:sp>
    </p:spTree>
    <p:extLst>
      <p:ext uri="{BB962C8B-B14F-4D97-AF65-F5344CB8AC3E}">
        <p14:creationId xmlns:p14="http://schemas.microsoft.com/office/powerpoint/2010/main" val="3917885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a:extLst>
              <a:ext uri="{FF2B5EF4-FFF2-40B4-BE49-F238E27FC236}">
                <a16:creationId xmlns:a16="http://schemas.microsoft.com/office/drawing/2014/main" xmlns="" id="{A7374747-29DA-4FC2-8037-2C1E8E2C6FEB}"/>
              </a:ext>
            </a:extLst>
          </p:cNvPr>
          <p:cNvGraphicFramePr>
            <a:graphicFrameLocks noGrp="1"/>
          </p:cNvGraphicFramePr>
          <p:nvPr>
            <p:extLst>
              <p:ext uri="{D42A27DB-BD31-4B8C-83A1-F6EECF244321}">
                <p14:modId xmlns:p14="http://schemas.microsoft.com/office/powerpoint/2010/main" val="275228371"/>
              </p:ext>
            </p:extLst>
          </p:nvPr>
        </p:nvGraphicFramePr>
        <p:xfrm>
          <a:off x="2743200" y="1828796"/>
          <a:ext cx="5867400" cy="3886204"/>
        </p:xfrm>
        <a:graphic>
          <a:graphicData uri="http://schemas.openxmlformats.org/drawingml/2006/table">
            <a:tbl>
              <a:tblPr firstRow="1" bandRow="1">
                <a:tableStyleId>{3B4B98B0-60AC-42C2-AFA5-B58CD77FA1E5}</a:tableStyleId>
              </a:tblPr>
              <a:tblGrid>
                <a:gridCol w="1945400">
                  <a:extLst>
                    <a:ext uri="{9D8B030D-6E8A-4147-A177-3AD203B41FA5}">
                      <a16:colId xmlns:a16="http://schemas.microsoft.com/office/drawing/2014/main" xmlns="" val="2842260257"/>
                    </a:ext>
                  </a:extLst>
                </a:gridCol>
                <a:gridCol w="729867">
                  <a:extLst>
                    <a:ext uri="{9D8B030D-6E8A-4147-A177-3AD203B41FA5}">
                      <a16:colId xmlns:a16="http://schemas.microsoft.com/office/drawing/2014/main" xmlns="" val="4198452066"/>
                    </a:ext>
                  </a:extLst>
                </a:gridCol>
                <a:gridCol w="729867">
                  <a:extLst>
                    <a:ext uri="{9D8B030D-6E8A-4147-A177-3AD203B41FA5}">
                      <a16:colId xmlns:a16="http://schemas.microsoft.com/office/drawing/2014/main" xmlns="" val="1030419387"/>
                    </a:ext>
                  </a:extLst>
                </a:gridCol>
                <a:gridCol w="729867">
                  <a:extLst>
                    <a:ext uri="{9D8B030D-6E8A-4147-A177-3AD203B41FA5}">
                      <a16:colId xmlns:a16="http://schemas.microsoft.com/office/drawing/2014/main" xmlns="" val="3978296404"/>
                    </a:ext>
                  </a:extLst>
                </a:gridCol>
                <a:gridCol w="729867">
                  <a:extLst>
                    <a:ext uri="{9D8B030D-6E8A-4147-A177-3AD203B41FA5}">
                      <a16:colId xmlns:a16="http://schemas.microsoft.com/office/drawing/2014/main" xmlns="" val="2694292398"/>
                    </a:ext>
                  </a:extLst>
                </a:gridCol>
                <a:gridCol w="164332">
                  <a:extLst>
                    <a:ext uri="{9D8B030D-6E8A-4147-A177-3AD203B41FA5}">
                      <a16:colId xmlns:a16="http://schemas.microsoft.com/office/drawing/2014/main" xmlns="" val="919752934"/>
                    </a:ext>
                  </a:extLst>
                </a:gridCol>
                <a:gridCol w="838200">
                  <a:extLst>
                    <a:ext uri="{9D8B030D-6E8A-4147-A177-3AD203B41FA5}">
                      <a16:colId xmlns:a16="http://schemas.microsoft.com/office/drawing/2014/main" xmlns="" val="905393967"/>
                    </a:ext>
                  </a:extLst>
                </a:gridCol>
              </a:tblGrid>
              <a:tr h="277586">
                <a:tc>
                  <a:txBody>
                    <a:bodyPr/>
                    <a:lstStyle/>
                    <a:p>
                      <a:pPr algn="l" fontAlgn="b"/>
                      <a:endParaRPr lang="en-US" sz="1400" b="0" i="0" u="none" strike="noStrike" dirty="0">
                        <a:solidFill>
                          <a:srgbClr val="000000"/>
                        </a:solidFill>
                        <a:effectLst/>
                        <a:latin typeface="+mn-lt"/>
                      </a:endParaRPr>
                    </a:p>
                  </a:txBody>
                  <a:tcPr marL="8096" marR="8096" marT="8096" marB="0" anchor="b"/>
                </a:tc>
                <a:tc>
                  <a:txBody>
                    <a:bodyPr/>
                    <a:lstStyle/>
                    <a:p>
                      <a:pPr algn="ctr" fontAlgn="b"/>
                      <a:r>
                        <a:rPr lang="en-US" sz="1400" u="none" strike="noStrike" dirty="0">
                          <a:effectLst/>
                          <a:latin typeface="+mn-lt"/>
                        </a:rPr>
                        <a:t>2015</a:t>
                      </a:r>
                      <a:endParaRPr lang="en-US" sz="1400" b="0" i="0" u="none" strike="noStrike" dirty="0">
                        <a:solidFill>
                          <a:srgbClr val="000000"/>
                        </a:solidFill>
                        <a:effectLst/>
                        <a:latin typeface="+mn-lt"/>
                      </a:endParaRPr>
                    </a:p>
                  </a:txBody>
                  <a:tcPr marL="8096" marR="8096" marT="8096" marB="0" anchor="ctr"/>
                </a:tc>
                <a:tc>
                  <a:txBody>
                    <a:bodyPr/>
                    <a:lstStyle/>
                    <a:p>
                      <a:pPr algn="ctr" fontAlgn="b"/>
                      <a:r>
                        <a:rPr lang="en-US" sz="1400" u="none" strike="noStrike" dirty="0">
                          <a:effectLst/>
                          <a:latin typeface="+mn-lt"/>
                        </a:rPr>
                        <a:t>2016</a:t>
                      </a:r>
                      <a:endParaRPr lang="en-US" sz="1400" b="0" i="0" u="none" strike="noStrike" dirty="0">
                        <a:solidFill>
                          <a:srgbClr val="000000"/>
                        </a:solidFill>
                        <a:effectLst/>
                        <a:latin typeface="+mn-lt"/>
                      </a:endParaRPr>
                    </a:p>
                  </a:txBody>
                  <a:tcPr marL="8096" marR="8096" marT="8096" marB="0" anchor="ctr"/>
                </a:tc>
                <a:tc>
                  <a:txBody>
                    <a:bodyPr/>
                    <a:lstStyle/>
                    <a:p>
                      <a:pPr algn="ctr" fontAlgn="b"/>
                      <a:r>
                        <a:rPr lang="en-US" sz="1400" u="none" strike="noStrike" dirty="0">
                          <a:effectLst/>
                          <a:latin typeface="+mn-lt"/>
                        </a:rPr>
                        <a:t>2017</a:t>
                      </a:r>
                      <a:endParaRPr lang="en-US" sz="1400" b="0" i="0" u="none" strike="noStrike" dirty="0">
                        <a:solidFill>
                          <a:srgbClr val="000000"/>
                        </a:solidFill>
                        <a:effectLst/>
                        <a:latin typeface="+mn-lt"/>
                      </a:endParaRPr>
                    </a:p>
                  </a:txBody>
                  <a:tcPr marL="8096" marR="8096" marT="8096" marB="0" anchor="ctr"/>
                </a:tc>
                <a:tc>
                  <a:txBody>
                    <a:bodyPr/>
                    <a:lstStyle/>
                    <a:p>
                      <a:pPr algn="ctr" fontAlgn="b"/>
                      <a:r>
                        <a:rPr lang="en-US" sz="1400" u="none" strike="noStrike" dirty="0">
                          <a:effectLst/>
                          <a:latin typeface="+mn-lt"/>
                        </a:rPr>
                        <a:t>2018</a:t>
                      </a:r>
                      <a:endParaRPr lang="en-US" sz="1400" b="0" i="0" u="none" strike="noStrike" dirty="0">
                        <a:solidFill>
                          <a:srgbClr val="000000"/>
                        </a:solidFill>
                        <a:effectLst/>
                        <a:latin typeface="+mn-lt"/>
                      </a:endParaRPr>
                    </a:p>
                  </a:txBody>
                  <a:tcPr marL="8096" marR="8096" marT="8096" marB="0" anchor="ctr">
                    <a:lnR>
                      <a:noFill/>
                    </a:lnR>
                  </a:tcPr>
                </a:tc>
                <a:tc>
                  <a:txBody>
                    <a:bodyPr/>
                    <a:lstStyle/>
                    <a:p>
                      <a:pPr algn="ctr" fontAlgn="b"/>
                      <a:endParaRPr lang="en-US" sz="1400" b="0" i="0" u="none" strike="noStrike" dirty="0">
                        <a:solidFill>
                          <a:srgbClr val="000000"/>
                        </a:solidFill>
                        <a:effectLst/>
                        <a:latin typeface="+mn-lt"/>
                      </a:endParaRPr>
                    </a:p>
                  </a:txBody>
                  <a:tcPr marL="8096" marR="8096" marT="8096" marB="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400" u="none" strike="noStrike" dirty="0">
                          <a:effectLst/>
                          <a:latin typeface="+mn-lt"/>
                        </a:rPr>
                        <a:t>3Y Growth</a:t>
                      </a:r>
                      <a:endParaRPr lang="en-US" sz="1400" b="0" i="0" u="none" strike="noStrike" dirty="0">
                        <a:solidFill>
                          <a:srgbClr val="000000"/>
                        </a:solidFill>
                        <a:effectLst/>
                        <a:latin typeface="+mn-lt"/>
                      </a:endParaRPr>
                    </a:p>
                  </a:txBody>
                  <a:tcPr marL="8096" marR="8096" marT="8096" marB="0" anchor="ctr">
                    <a:lnL>
                      <a:noFill/>
                    </a:lnL>
                  </a:tcPr>
                </a:tc>
                <a:extLst>
                  <a:ext uri="{0D108BD9-81ED-4DB2-BD59-A6C34878D82A}">
                    <a16:rowId xmlns:a16="http://schemas.microsoft.com/office/drawing/2014/main" xmlns="" val="2852078943"/>
                  </a:ext>
                </a:extLst>
              </a:tr>
              <a:tr h="277586">
                <a:tc>
                  <a:txBody>
                    <a:bodyPr/>
                    <a:lstStyle/>
                    <a:p>
                      <a:pPr algn="l" fontAlgn="t"/>
                      <a:r>
                        <a:rPr lang="en-US" sz="1400" u="none" strike="noStrike" dirty="0">
                          <a:effectLst/>
                          <a:latin typeface="+mn-lt"/>
                        </a:rPr>
                        <a:t>Supermarket</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59%</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58%</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56%</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58%</a:t>
                      </a:r>
                      <a:endParaRPr lang="en-US" sz="1400" b="0" i="0" u="none" strike="noStrike" dirty="0">
                        <a:solidFill>
                          <a:srgbClr val="191919"/>
                        </a:solidFill>
                        <a:effectLst/>
                        <a:latin typeface="+mn-lt"/>
                      </a:endParaRPr>
                    </a:p>
                  </a:txBody>
                  <a:tcPr marL="8096" marR="8096" marT="8096" marB="0" anchor="ctr"/>
                </a:tc>
                <a:tc>
                  <a:txBody>
                    <a:bodyPr/>
                    <a:lstStyle/>
                    <a:p>
                      <a:pPr algn="ctr" fontAlgn="b"/>
                      <a:endParaRPr lang="en-US" sz="1400" b="0" i="0" u="none" strike="noStrike" dirty="0">
                        <a:solidFill>
                          <a:srgbClr val="191919"/>
                        </a:solidFill>
                        <a:effectLst/>
                        <a:latin typeface="+mn-lt"/>
                      </a:endParaRPr>
                    </a:p>
                  </a:txBody>
                  <a:tcPr marL="8096" marR="8096" marT="8096" marB="0" anchor="ctr">
                    <a:lnT w="12700" cmpd="sng">
                      <a:noFill/>
                    </a:lnT>
                    <a:noFill/>
                  </a:tcPr>
                </a:tc>
                <a:tc>
                  <a:txBody>
                    <a:bodyPr/>
                    <a:lstStyle/>
                    <a:p>
                      <a:pPr algn="ctr" fontAlgn="b"/>
                      <a:r>
                        <a:rPr lang="en-US" sz="1400" u="none" strike="noStrike" dirty="0">
                          <a:effectLst/>
                          <a:latin typeface="+mn-lt"/>
                        </a:rPr>
                        <a:t>-1%</a:t>
                      </a:r>
                      <a:endParaRPr lang="en-US" sz="1400" b="0" i="0" u="none" strike="noStrike" dirty="0">
                        <a:solidFill>
                          <a:srgbClr val="191919"/>
                        </a:solidFill>
                        <a:effectLst/>
                        <a:latin typeface="+mn-lt"/>
                      </a:endParaRPr>
                    </a:p>
                  </a:txBody>
                  <a:tcPr marL="8096" marR="8096" marT="8096" marB="0" anchor="ctr"/>
                </a:tc>
                <a:extLst>
                  <a:ext uri="{0D108BD9-81ED-4DB2-BD59-A6C34878D82A}">
                    <a16:rowId xmlns:a16="http://schemas.microsoft.com/office/drawing/2014/main" xmlns="" val="782491509"/>
                  </a:ext>
                </a:extLst>
              </a:tr>
              <a:tr h="277586">
                <a:tc>
                  <a:txBody>
                    <a:bodyPr/>
                    <a:lstStyle/>
                    <a:p>
                      <a:pPr algn="l" fontAlgn="t"/>
                      <a:r>
                        <a:rPr lang="en-US" sz="1400" u="none" strike="noStrike" dirty="0">
                          <a:effectLst/>
                          <a:latin typeface="+mn-lt"/>
                        </a:rPr>
                        <a:t>Supercenter</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22%</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25%</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25%</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25%</a:t>
                      </a:r>
                      <a:endParaRPr lang="en-US" sz="1400" b="0" i="0" u="none" strike="noStrike" dirty="0">
                        <a:solidFill>
                          <a:srgbClr val="191919"/>
                        </a:solidFill>
                        <a:effectLst/>
                        <a:latin typeface="+mn-lt"/>
                      </a:endParaRPr>
                    </a:p>
                  </a:txBody>
                  <a:tcPr marL="8096" marR="8096" marT="8096" marB="0" anchor="ctr"/>
                </a:tc>
                <a:tc>
                  <a:txBody>
                    <a:bodyPr/>
                    <a:lstStyle/>
                    <a:p>
                      <a:pPr algn="ctr" fontAlgn="b"/>
                      <a:endParaRPr lang="en-US" sz="1400" b="0" i="0" u="none" strike="noStrike" dirty="0">
                        <a:solidFill>
                          <a:srgbClr val="191919"/>
                        </a:solidFill>
                        <a:effectLst/>
                        <a:latin typeface="+mn-lt"/>
                      </a:endParaRPr>
                    </a:p>
                  </a:txBody>
                  <a:tcPr marL="8096" marR="8096" marT="8096" marB="0" anchor="ctr">
                    <a:noFill/>
                  </a:tcPr>
                </a:tc>
                <a:tc>
                  <a:txBody>
                    <a:bodyPr/>
                    <a:lstStyle/>
                    <a:p>
                      <a:pPr algn="ctr" fontAlgn="b"/>
                      <a:r>
                        <a:rPr lang="en-US" sz="1400" u="none" strike="noStrike" dirty="0">
                          <a:effectLst/>
                          <a:latin typeface="+mn-lt"/>
                        </a:rPr>
                        <a:t>3%</a:t>
                      </a:r>
                      <a:endParaRPr lang="en-US" sz="1400" b="0" i="0" u="none" strike="noStrike" dirty="0">
                        <a:solidFill>
                          <a:srgbClr val="191919"/>
                        </a:solidFill>
                        <a:effectLst/>
                        <a:latin typeface="+mn-lt"/>
                      </a:endParaRPr>
                    </a:p>
                  </a:txBody>
                  <a:tcPr marL="8096" marR="8096" marT="8096" marB="0" anchor="ctr"/>
                </a:tc>
                <a:extLst>
                  <a:ext uri="{0D108BD9-81ED-4DB2-BD59-A6C34878D82A}">
                    <a16:rowId xmlns:a16="http://schemas.microsoft.com/office/drawing/2014/main" xmlns="" val="3050192611"/>
                  </a:ext>
                </a:extLst>
              </a:tr>
              <a:tr h="277586">
                <a:tc>
                  <a:txBody>
                    <a:bodyPr/>
                    <a:lstStyle/>
                    <a:p>
                      <a:pPr algn="l" fontAlgn="t"/>
                      <a:r>
                        <a:rPr lang="en-US" sz="1400" u="none" strike="noStrike" dirty="0">
                          <a:effectLst/>
                          <a:latin typeface="+mn-lt"/>
                        </a:rPr>
                        <a:t>Mass</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11%</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14%</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14%</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15%</a:t>
                      </a:r>
                      <a:endParaRPr lang="en-US" sz="1400" b="0" i="0" u="none" strike="noStrike" dirty="0">
                        <a:solidFill>
                          <a:srgbClr val="191919"/>
                        </a:solidFill>
                        <a:effectLst/>
                        <a:latin typeface="+mn-lt"/>
                      </a:endParaRPr>
                    </a:p>
                  </a:txBody>
                  <a:tcPr marL="8096" marR="8096" marT="8096" marB="0" anchor="ctr"/>
                </a:tc>
                <a:tc>
                  <a:txBody>
                    <a:bodyPr/>
                    <a:lstStyle/>
                    <a:p>
                      <a:pPr algn="ctr" fontAlgn="b"/>
                      <a:endParaRPr lang="en-US" sz="1400" b="0" i="0" u="none" strike="noStrike" dirty="0">
                        <a:solidFill>
                          <a:srgbClr val="191919"/>
                        </a:solidFill>
                        <a:effectLst/>
                        <a:latin typeface="+mn-lt"/>
                      </a:endParaRPr>
                    </a:p>
                  </a:txBody>
                  <a:tcPr marL="8096" marR="8096" marT="8096" marB="0" anchor="ctr">
                    <a:noFill/>
                  </a:tcPr>
                </a:tc>
                <a:tc>
                  <a:txBody>
                    <a:bodyPr/>
                    <a:lstStyle/>
                    <a:p>
                      <a:pPr algn="ctr" fontAlgn="b"/>
                      <a:r>
                        <a:rPr lang="en-US" sz="1400" u="none" strike="noStrike" dirty="0">
                          <a:effectLst/>
                          <a:latin typeface="+mn-lt"/>
                        </a:rPr>
                        <a:t>4%</a:t>
                      </a:r>
                      <a:endParaRPr lang="en-US" sz="1400" b="0" i="0" u="none" strike="noStrike" dirty="0">
                        <a:solidFill>
                          <a:srgbClr val="191919"/>
                        </a:solidFill>
                        <a:effectLst/>
                        <a:latin typeface="+mn-lt"/>
                      </a:endParaRPr>
                    </a:p>
                  </a:txBody>
                  <a:tcPr marL="8096" marR="8096" marT="8096" marB="0" anchor="ctr"/>
                </a:tc>
                <a:extLst>
                  <a:ext uri="{0D108BD9-81ED-4DB2-BD59-A6C34878D82A}">
                    <a16:rowId xmlns:a16="http://schemas.microsoft.com/office/drawing/2014/main" xmlns="" val="450558530"/>
                  </a:ext>
                </a:extLst>
              </a:tr>
              <a:tr h="277586">
                <a:tc>
                  <a:txBody>
                    <a:bodyPr/>
                    <a:lstStyle/>
                    <a:p>
                      <a:pPr algn="l" fontAlgn="t"/>
                      <a:r>
                        <a:rPr lang="en-US" sz="1400" u="none" strike="noStrike" dirty="0">
                          <a:effectLst/>
                          <a:latin typeface="+mn-lt"/>
                        </a:rPr>
                        <a:t>Club</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7%</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6%</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8%</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9%</a:t>
                      </a:r>
                      <a:endParaRPr lang="en-US" sz="1400" b="0" i="0" u="none" strike="noStrike" dirty="0">
                        <a:solidFill>
                          <a:srgbClr val="191919"/>
                        </a:solidFill>
                        <a:effectLst/>
                        <a:latin typeface="+mn-lt"/>
                      </a:endParaRPr>
                    </a:p>
                  </a:txBody>
                  <a:tcPr marL="8096" marR="8096" marT="8096" marB="0" anchor="ctr"/>
                </a:tc>
                <a:tc>
                  <a:txBody>
                    <a:bodyPr/>
                    <a:lstStyle/>
                    <a:p>
                      <a:pPr algn="ctr" fontAlgn="b"/>
                      <a:endParaRPr lang="en-US" sz="1400" b="0" i="0" u="none" strike="noStrike" dirty="0">
                        <a:solidFill>
                          <a:srgbClr val="191919"/>
                        </a:solidFill>
                        <a:effectLst/>
                        <a:latin typeface="+mn-lt"/>
                      </a:endParaRPr>
                    </a:p>
                  </a:txBody>
                  <a:tcPr marL="8096" marR="8096" marT="8096" marB="0" anchor="ctr">
                    <a:noFill/>
                  </a:tcPr>
                </a:tc>
                <a:tc>
                  <a:txBody>
                    <a:bodyPr/>
                    <a:lstStyle/>
                    <a:p>
                      <a:pPr algn="ctr" fontAlgn="b"/>
                      <a:r>
                        <a:rPr lang="en-US" sz="1400" u="none" strike="noStrike" dirty="0">
                          <a:effectLst/>
                          <a:latin typeface="+mn-lt"/>
                        </a:rPr>
                        <a:t>2%</a:t>
                      </a:r>
                      <a:endParaRPr lang="en-US" sz="1400" b="0" i="0" u="none" strike="noStrike" dirty="0">
                        <a:solidFill>
                          <a:srgbClr val="191919"/>
                        </a:solidFill>
                        <a:effectLst/>
                        <a:latin typeface="+mn-lt"/>
                      </a:endParaRPr>
                    </a:p>
                  </a:txBody>
                  <a:tcPr marL="8096" marR="8096" marT="8096" marB="0" anchor="ctr"/>
                </a:tc>
                <a:extLst>
                  <a:ext uri="{0D108BD9-81ED-4DB2-BD59-A6C34878D82A}">
                    <a16:rowId xmlns:a16="http://schemas.microsoft.com/office/drawing/2014/main" xmlns="" val="43466842"/>
                  </a:ext>
                </a:extLst>
              </a:tr>
              <a:tr h="277586">
                <a:tc>
                  <a:txBody>
                    <a:bodyPr/>
                    <a:lstStyle/>
                    <a:p>
                      <a:pPr algn="l" fontAlgn="t"/>
                      <a:r>
                        <a:rPr lang="en-US" sz="1400" u="none" strike="noStrike" dirty="0">
                          <a:effectLst/>
                          <a:latin typeface="+mn-lt"/>
                        </a:rPr>
                        <a:t>Limited Assortment</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6%</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8%</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10%</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10%</a:t>
                      </a:r>
                      <a:endParaRPr lang="en-US" sz="1400" b="0" i="0" u="none" strike="noStrike" dirty="0">
                        <a:solidFill>
                          <a:srgbClr val="191919"/>
                        </a:solidFill>
                        <a:effectLst/>
                        <a:latin typeface="+mn-lt"/>
                      </a:endParaRPr>
                    </a:p>
                  </a:txBody>
                  <a:tcPr marL="8096" marR="8096" marT="8096" marB="0" anchor="ctr"/>
                </a:tc>
                <a:tc>
                  <a:txBody>
                    <a:bodyPr/>
                    <a:lstStyle/>
                    <a:p>
                      <a:pPr algn="ctr" fontAlgn="b"/>
                      <a:endParaRPr lang="en-US" sz="1400" b="0" i="0" u="none" strike="noStrike" dirty="0">
                        <a:solidFill>
                          <a:srgbClr val="191919"/>
                        </a:solidFill>
                        <a:effectLst/>
                        <a:latin typeface="+mn-lt"/>
                      </a:endParaRPr>
                    </a:p>
                  </a:txBody>
                  <a:tcPr marL="8096" marR="8096" marT="8096" marB="0" anchor="ctr">
                    <a:noFill/>
                  </a:tcPr>
                </a:tc>
                <a:tc>
                  <a:txBody>
                    <a:bodyPr/>
                    <a:lstStyle/>
                    <a:p>
                      <a:pPr algn="ctr" fontAlgn="b"/>
                      <a:r>
                        <a:rPr lang="en-US" sz="1400" u="none" strike="noStrike" dirty="0">
                          <a:effectLst/>
                          <a:latin typeface="+mn-lt"/>
                        </a:rPr>
                        <a:t>4%</a:t>
                      </a:r>
                      <a:endParaRPr lang="en-US" sz="1400" b="0" i="0" u="none" strike="noStrike" dirty="0">
                        <a:solidFill>
                          <a:srgbClr val="191919"/>
                        </a:solidFill>
                        <a:effectLst/>
                        <a:latin typeface="+mn-lt"/>
                      </a:endParaRPr>
                    </a:p>
                  </a:txBody>
                  <a:tcPr marL="8096" marR="8096" marT="8096" marB="0" anchor="ctr"/>
                </a:tc>
                <a:extLst>
                  <a:ext uri="{0D108BD9-81ED-4DB2-BD59-A6C34878D82A}">
                    <a16:rowId xmlns:a16="http://schemas.microsoft.com/office/drawing/2014/main" xmlns="" val="42461099"/>
                  </a:ext>
                </a:extLst>
              </a:tr>
              <a:tr h="277586">
                <a:tc>
                  <a:txBody>
                    <a:bodyPr/>
                    <a:lstStyle/>
                    <a:p>
                      <a:pPr algn="l" fontAlgn="t"/>
                      <a:r>
                        <a:rPr lang="en-US" sz="1400" u="none" strike="noStrike" dirty="0">
                          <a:effectLst/>
                          <a:latin typeface="+mn-lt"/>
                        </a:rPr>
                        <a:t>Natural/Organic</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4%</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3%</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5%</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5%</a:t>
                      </a:r>
                      <a:endParaRPr lang="en-US" sz="1400" b="0" i="0" u="none" strike="noStrike" dirty="0">
                        <a:solidFill>
                          <a:srgbClr val="191919"/>
                        </a:solidFill>
                        <a:effectLst/>
                        <a:latin typeface="+mn-lt"/>
                      </a:endParaRPr>
                    </a:p>
                  </a:txBody>
                  <a:tcPr marL="8096" marR="8096" marT="8096" marB="0" anchor="ctr"/>
                </a:tc>
                <a:tc>
                  <a:txBody>
                    <a:bodyPr/>
                    <a:lstStyle/>
                    <a:p>
                      <a:pPr algn="ctr" fontAlgn="b"/>
                      <a:endParaRPr lang="en-US" sz="1400" b="0" i="0" u="none" strike="noStrike" dirty="0">
                        <a:solidFill>
                          <a:srgbClr val="191919"/>
                        </a:solidFill>
                        <a:effectLst/>
                        <a:latin typeface="+mn-lt"/>
                      </a:endParaRPr>
                    </a:p>
                  </a:txBody>
                  <a:tcPr marL="8096" marR="8096" marT="8096" marB="0" anchor="ctr">
                    <a:noFill/>
                  </a:tcPr>
                </a:tc>
                <a:tc>
                  <a:txBody>
                    <a:bodyPr/>
                    <a:lstStyle/>
                    <a:p>
                      <a:pPr algn="ctr" fontAlgn="b"/>
                      <a:r>
                        <a:rPr lang="en-US" sz="1400" u="none" strike="noStrike" dirty="0">
                          <a:effectLst/>
                          <a:latin typeface="+mn-lt"/>
                        </a:rPr>
                        <a:t>2%</a:t>
                      </a:r>
                      <a:endParaRPr lang="en-US" sz="1400" b="0" i="0" u="none" strike="noStrike" dirty="0">
                        <a:solidFill>
                          <a:srgbClr val="191919"/>
                        </a:solidFill>
                        <a:effectLst/>
                        <a:latin typeface="+mn-lt"/>
                      </a:endParaRPr>
                    </a:p>
                  </a:txBody>
                  <a:tcPr marL="8096" marR="8096" marT="8096" marB="0" anchor="ctr"/>
                </a:tc>
                <a:extLst>
                  <a:ext uri="{0D108BD9-81ED-4DB2-BD59-A6C34878D82A}">
                    <a16:rowId xmlns:a16="http://schemas.microsoft.com/office/drawing/2014/main" xmlns="" val="3990322227"/>
                  </a:ext>
                </a:extLst>
              </a:tr>
              <a:tr h="277586">
                <a:tc>
                  <a:txBody>
                    <a:bodyPr/>
                    <a:lstStyle/>
                    <a:p>
                      <a:pPr algn="l" fontAlgn="t"/>
                      <a:r>
                        <a:rPr lang="en-US" sz="1400" u="none" strike="noStrike" dirty="0">
                          <a:effectLst/>
                          <a:latin typeface="+mn-lt"/>
                        </a:rPr>
                        <a:t>Drug </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4%</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4%</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5%</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5%</a:t>
                      </a:r>
                      <a:endParaRPr lang="en-US" sz="1400" b="0" i="0" u="none" strike="noStrike" dirty="0">
                        <a:solidFill>
                          <a:srgbClr val="191919"/>
                        </a:solidFill>
                        <a:effectLst/>
                        <a:latin typeface="+mn-lt"/>
                      </a:endParaRPr>
                    </a:p>
                  </a:txBody>
                  <a:tcPr marL="8096" marR="8096" marT="8096" marB="0" anchor="ctr"/>
                </a:tc>
                <a:tc>
                  <a:txBody>
                    <a:bodyPr/>
                    <a:lstStyle/>
                    <a:p>
                      <a:pPr algn="ctr" fontAlgn="b"/>
                      <a:endParaRPr lang="en-US" sz="1400" b="0" i="0" u="none" strike="noStrike" dirty="0">
                        <a:solidFill>
                          <a:srgbClr val="191919"/>
                        </a:solidFill>
                        <a:effectLst/>
                        <a:latin typeface="+mn-lt"/>
                      </a:endParaRPr>
                    </a:p>
                  </a:txBody>
                  <a:tcPr marL="8096" marR="8096" marT="8096" marB="0" anchor="ctr">
                    <a:noFill/>
                  </a:tcPr>
                </a:tc>
                <a:tc>
                  <a:txBody>
                    <a:bodyPr/>
                    <a:lstStyle/>
                    <a:p>
                      <a:pPr algn="ctr" fontAlgn="b"/>
                      <a:r>
                        <a:rPr lang="en-US" sz="1400" u="none" strike="noStrike" dirty="0">
                          <a:effectLst/>
                          <a:latin typeface="+mn-lt"/>
                        </a:rPr>
                        <a:t>1%</a:t>
                      </a:r>
                      <a:endParaRPr lang="en-US" sz="1400" b="0" i="0" u="none" strike="noStrike" dirty="0">
                        <a:solidFill>
                          <a:srgbClr val="191919"/>
                        </a:solidFill>
                        <a:effectLst/>
                        <a:latin typeface="+mn-lt"/>
                      </a:endParaRPr>
                    </a:p>
                  </a:txBody>
                  <a:tcPr marL="8096" marR="8096" marT="8096" marB="0" anchor="ctr"/>
                </a:tc>
                <a:extLst>
                  <a:ext uri="{0D108BD9-81ED-4DB2-BD59-A6C34878D82A}">
                    <a16:rowId xmlns:a16="http://schemas.microsoft.com/office/drawing/2014/main" xmlns="" val="3823353317"/>
                  </a:ext>
                </a:extLst>
              </a:tr>
              <a:tr h="277586">
                <a:tc>
                  <a:txBody>
                    <a:bodyPr/>
                    <a:lstStyle/>
                    <a:p>
                      <a:pPr algn="l" fontAlgn="t"/>
                      <a:r>
                        <a:rPr lang="en-US" sz="1400" u="none" strike="noStrike" dirty="0">
                          <a:effectLst/>
                          <a:latin typeface="+mn-lt"/>
                        </a:rPr>
                        <a:t>Dollar</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3%</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4%</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6%</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5%</a:t>
                      </a:r>
                      <a:endParaRPr lang="en-US" sz="1400" b="0" i="0" u="none" strike="noStrike" dirty="0">
                        <a:solidFill>
                          <a:srgbClr val="191919"/>
                        </a:solidFill>
                        <a:effectLst/>
                        <a:latin typeface="+mn-lt"/>
                      </a:endParaRPr>
                    </a:p>
                  </a:txBody>
                  <a:tcPr marL="8096" marR="8096" marT="8096" marB="0" anchor="ctr"/>
                </a:tc>
                <a:tc>
                  <a:txBody>
                    <a:bodyPr/>
                    <a:lstStyle/>
                    <a:p>
                      <a:pPr algn="ctr" fontAlgn="b"/>
                      <a:endParaRPr lang="en-US" sz="1400" b="0" i="0" u="none" strike="noStrike" dirty="0">
                        <a:solidFill>
                          <a:srgbClr val="191919"/>
                        </a:solidFill>
                        <a:effectLst/>
                        <a:latin typeface="+mn-lt"/>
                      </a:endParaRPr>
                    </a:p>
                  </a:txBody>
                  <a:tcPr marL="8096" marR="8096" marT="8096" marB="0" anchor="ctr">
                    <a:noFill/>
                  </a:tcPr>
                </a:tc>
                <a:tc>
                  <a:txBody>
                    <a:bodyPr/>
                    <a:lstStyle/>
                    <a:p>
                      <a:pPr algn="ctr" fontAlgn="b"/>
                      <a:r>
                        <a:rPr lang="en-US" sz="1400" u="none" strike="noStrike" dirty="0">
                          <a:effectLst/>
                          <a:latin typeface="+mn-lt"/>
                        </a:rPr>
                        <a:t>2%</a:t>
                      </a:r>
                      <a:endParaRPr lang="en-US" sz="1400" b="0" i="0" u="none" strike="noStrike" dirty="0">
                        <a:solidFill>
                          <a:srgbClr val="191919"/>
                        </a:solidFill>
                        <a:effectLst/>
                        <a:latin typeface="+mn-lt"/>
                      </a:endParaRPr>
                    </a:p>
                  </a:txBody>
                  <a:tcPr marL="8096" marR="8096" marT="8096" marB="0" anchor="ctr"/>
                </a:tc>
                <a:extLst>
                  <a:ext uri="{0D108BD9-81ED-4DB2-BD59-A6C34878D82A}">
                    <a16:rowId xmlns:a16="http://schemas.microsoft.com/office/drawing/2014/main" xmlns="" val="1997461499"/>
                  </a:ext>
                </a:extLst>
              </a:tr>
              <a:tr h="277586">
                <a:tc>
                  <a:txBody>
                    <a:bodyPr/>
                    <a:lstStyle/>
                    <a:p>
                      <a:pPr algn="l" fontAlgn="t"/>
                      <a:r>
                        <a:rPr lang="en-US" sz="1400" u="none" strike="noStrike" dirty="0">
                          <a:effectLst/>
                          <a:latin typeface="+mn-lt"/>
                        </a:rPr>
                        <a:t>Online-only/primarily</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1%</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1%</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4%</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4%</a:t>
                      </a:r>
                      <a:endParaRPr lang="en-US" sz="1400" b="0" i="0" u="none" strike="noStrike" dirty="0">
                        <a:solidFill>
                          <a:srgbClr val="191919"/>
                        </a:solidFill>
                        <a:effectLst/>
                        <a:latin typeface="+mn-lt"/>
                      </a:endParaRPr>
                    </a:p>
                  </a:txBody>
                  <a:tcPr marL="8096" marR="8096" marT="8096" marB="0" anchor="ctr"/>
                </a:tc>
                <a:tc>
                  <a:txBody>
                    <a:bodyPr/>
                    <a:lstStyle/>
                    <a:p>
                      <a:pPr algn="ctr" fontAlgn="b"/>
                      <a:endParaRPr lang="en-US" sz="1400" b="0" i="0" u="none" strike="noStrike" dirty="0">
                        <a:solidFill>
                          <a:srgbClr val="191919"/>
                        </a:solidFill>
                        <a:effectLst/>
                        <a:latin typeface="+mn-lt"/>
                      </a:endParaRPr>
                    </a:p>
                  </a:txBody>
                  <a:tcPr marL="8096" marR="8096" marT="8096" marB="0" anchor="ctr">
                    <a:noFill/>
                  </a:tcPr>
                </a:tc>
                <a:tc>
                  <a:txBody>
                    <a:bodyPr/>
                    <a:lstStyle/>
                    <a:p>
                      <a:pPr algn="ctr" fontAlgn="b"/>
                      <a:r>
                        <a:rPr lang="en-US" sz="1400" u="none" strike="noStrike" dirty="0">
                          <a:effectLst/>
                          <a:latin typeface="+mn-lt"/>
                        </a:rPr>
                        <a:t>3%</a:t>
                      </a:r>
                      <a:endParaRPr lang="en-US" sz="1400" b="0" i="0" u="none" strike="noStrike" dirty="0">
                        <a:solidFill>
                          <a:srgbClr val="191919"/>
                        </a:solidFill>
                        <a:effectLst/>
                        <a:latin typeface="+mn-lt"/>
                      </a:endParaRPr>
                    </a:p>
                  </a:txBody>
                  <a:tcPr marL="8096" marR="8096" marT="8096" marB="0" anchor="ctr"/>
                </a:tc>
                <a:extLst>
                  <a:ext uri="{0D108BD9-81ED-4DB2-BD59-A6C34878D82A}">
                    <a16:rowId xmlns:a16="http://schemas.microsoft.com/office/drawing/2014/main" xmlns="" val="1785164182"/>
                  </a:ext>
                </a:extLst>
              </a:tr>
              <a:tr h="277586">
                <a:tc>
                  <a:txBody>
                    <a:bodyPr/>
                    <a:lstStyle/>
                    <a:p>
                      <a:pPr algn="l" fontAlgn="t"/>
                      <a:r>
                        <a:rPr lang="en-US" sz="1400" u="none" strike="noStrike" dirty="0">
                          <a:effectLst/>
                          <a:latin typeface="+mn-lt"/>
                        </a:rPr>
                        <a:t>Convenience</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1%</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2%</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3%</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3%</a:t>
                      </a:r>
                      <a:endParaRPr lang="en-US" sz="1400" b="0" i="0" u="none" strike="noStrike" dirty="0">
                        <a:solidFill>
                          <a:srgbClr val="191919"/>
                        </a:solidFill>
                        <a:effectLst/>
                        <a:latin typeface="+mn-lt"/>
                      </a:endParaRPr>
                    </a:p>
                  </a:txBody>
                  <a:tcPr marL="8096" marR="8096" marT="8096" marB="0" anchor="ctr"/>
                </a:tc>
                <a:tc>
                  <a:txBody>
                    <a:bodyPr/>
                    <a:lstStyle/>
                    <a:p>
                      <a:pPr algn="ctr" fontAlgn="b"/>
                      <a:endParaRPr lang="en-US" sz="1400" b="0" i="0" u="none" strike="noStrike" dirty="0">
                        <a:solidFill>
                          <a:srgbClr val="191919"/>
                        </a:solidFill>
                        <a:effectLst/>
                        <a:latin typeface="+mn-lt"/>
                      </a:endParaRPr>
                    </a:p>
                  </a:txBody>
                  <a:tcPr marL="8096" marR="8096" marT="8096" marB="0" anchor="ctr">
                    <a:noFill/>
                  </a:tcPr>
                </a:tc>
                <a:tc>
                  <a:txBody>
                    <a:bodyPr/>
                    <a:lstStyle/>
                    <a:p>
                      <a:pPr algn="ctr" fontAlgn="b"/>
                      <a:r>
                        <a:rPr lang="en-US" sz="1400" u="none" strike="noStrike" dirty="0">
                          <a:effectLst/>
                          <a:latin typeface="+mn-lt"/>
                        </a:rPr>
                        <a:t>2%</a:t>
                      </a:r>
                      <a:endParaRPr lang="en-US" sz="1400" b="0" i="0" u="none" strike="noStrike" dirty="0">
                        <a:solidFill>
                          <a:srgbClr val="191919"/>
                        </a:solidFill>
                        <a:effectLst/>
                        <a:latin typeface="+mn-lt"/>
                      </a:endParaRPr>
                    </a:p>
                  </a:txBody>
                  <a:tcPr marL="8096" marR="8096" marT="8096" marB="0" anchor="ctr"/>
                </a:tc>
                <a:extLst>
                  <a:ext uri="{0D108BD9-81ED-4DB2-BD59-A6C34878D82A}">
                    <a16:rowId xmlns:a16="http://schemas.microsoft.com/office/drawing/2014/main" xmlns="" val="2776186268"/>
                  </a:ext>
                </a:extLst>
              </a:tr>
              <a:tr h="277586">
                <a:tc>
                  <a:txBody>
                    <a:bodyPr/>
                    <a:lstStyle/>
                    <a:p>
                      <a:pPr algn="l" fontAlgn="t"/>
                      <a:r>
                        <a:rPr lang="en-US" sz="1400" u="none" strike="noStrike" dirty="0">
                          <a:effectLst/>
                          <a:latin typeface="+mn-lt"/>
                        </a:rPr>
                        <a:t>Ethnic</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1%</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2%</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4%</a:t>
                      </a:r>
                      <a:endParaRPr lang="en-US" sz="1400" b="0" i="0" u="none" strike="noStrike" dirty="0">
                        <a:solidFill>
                          <a:srgbClr val="191919"/>
                        </a:solidFill>
                        <a:effectLst/>
                        <a:latin typeface="+mn-lt"/>
                      </a:endParaRPr>
                    </a:p>
                  </a:txBody>
                  <a:tcPr marL="8096" marR="8096" marT="8096" marB="0" anchor="ctr"/>
                </a:tc>
                <a:tc>
                  <a:txBody>
                    <a:bodyPr/>
                    <a:lstStyle/>
                    <a:p>
                      <a:pPr algn="ctr" fontAlgn="t"/>
                      <a:r>
                        <a:rPr lang="en-US" sz="1400" u="none" strike="noStrike" dirty="0">
                          <a:effectLst/>
                          <a:latin typeface="+mn-lt"/>
                        </a:rPr>
                        <a:t>5%</a:t>
                      </a:r>
                      <a:endParaRPr lang="en-US" sz="1400" b="0" i="0" u="none" strike="noStrike" dirty="0">
                        <a:solidFill>
                          <a:srgbClr val="191919"/>
                        </a:solidFill>
                        <a:effectLst/>
                        <a:latin typeface="+mn-lt"/>
                      </a:endParaRPr>
                    </a:p>
                  </a:txBody>
                  <a:tcPr marL="8096" marR="8096" marT="8096" marB="0" anchor="ctr"/>
                </a:tc>
                <a:tc>
                  <a:txBody>
                    <a:bodyPr/>
                    <a:lstStyle/>
                    <a:p>
                      <a:pPr algn="ctr" fontAlgn="b"/>
                      <a:endParaRPr lang="en-US" sz="1400" b="0" i="0" u="none" strike="noStrike" dirty="0">
                        <a:solidFill>
                          <a:srgbClr val="191919"/>
                        </a:solidFill>
                        <a:effectLst/>
                        <a:latin typeface="+mn-lt"/>
                      </a:endParaRPr>
                    </a:p>
                  </a:txBody>
                  <a:tcPr marL="8096" marR="8096" marT="8096" marB="0" anchor="ctr">
                    <a:noFill/>
                  </a:tcPr>
                </a:tc>
                <a:tc>
                  <a:txBody>
                    <a:bodyPr/>
                    <a:lstStyle/>
                    <a:p>
                      <a:pPr algn="ctr" fontAlgn="b"/>
                      <a:r>
                        <a:rPr lang="en-US" sz="1400" u="none" strike="noStrike" dirty="0">
                          <a:effectLst/>
                          <a:latin typeface="+mn-lt"/>
                        </a:rPr>
                        <a:t>4%</a:t>
                      </a:r>
                      <a:endParaRPr lang="en-US" sz="1400" b="0" i="0" u="none" strike="noStrike" dirty="0">
                        <a:solidFill>
                          <a:srgbClr val="191919"/>
                        </a:solidFill>
                        <a:effectLst/>
                        <a:latin typeface="+mn-lt"/>
                      </a:endParaRPr>
                    </a:p>
                  </a:txBody>
                  <a:tcPr marL="8096" marR="8096" marT="8096" marB="0" anchor="ctr"/>
                </a:tc>
                <a:extLst>
                  <a:ext uri="{0D108BD9-81ED-4DB2-BD59-A6C34878D82A}">
                    <a16:rowId xmlns:a16="http://schemas.microsoft.com/office/drawing/2014/main" xmlns="" val="2402232600"/>
                  </a:ext>
                </a:extLst>
              </a:tr>
              <a:tr h="277586">
                <a:tc>
                  <a:txBody>
                    <a:bodyPr/>
                    <a:lstStyle/>
                    <a:p>
                      <a:pPr algn="l" fontAlgn="b"/>
                      <a:r>
                        <a:rPr lang="en-US" sz="1400" u="none" strike="noStrike" dirty="0">
                          <a:effectLst/>
                          <a:latin typeface="+mn-lt"/>
                        </a:rPr>
                        <a:t>Number of Channels</a:t>
                      </a:r>
                      <a:endParaRPr lang="en-US" sz="1400" b="1" i="0" u="none" strike="noStrike" dirty="0">
                        <a:solidFill>
                          <a:srgbClr val="191919"/>
                        </a:solidFill>
                        <a:effectLst/>
                        <a:latin typeface="+mn-lt"/>
                      </a:endParaRPr>
                    </a:p>
                  </a:txBody>
                  <a:tcPr marL="8096" marR="8096" marT="8096" marB="0" anchor="ctr"/>
                </a:tc>
                <a:tc>
                  <a:txBody>
                    <a:bodyPr/>
                    <a:lstStyle/>
                    <a:p>
                      <a:pPr algn="ctr" fontAlgn="b"/>
                      <a:r>
                        <a:rPr lang="en-US" sz="1400" u="none" strike="noStrike" dirty="0">
                          <a:effectLst/>
                          <a:latin typeface="+mn-lt"/>
                        </a:rPr>
                        <a:t>1.18</a:t>
                      </a:r>
                      <a:endParaRPr lang="en-US" sz="1400" b="1" i="0" u="none" strike="noStrike" dirty="0">
                        <a:solidFill>
                          <a:srgbClr val="191919"/>
                        </a:solidFill>
                        <a:effectLst/>
                        <a:latin typeface="+mn-lt"/>
                      </a:endParaRPr>
                    </a:p>
                  </a:txBody>
                  <a:tcPr marL="8096" marR="8096" marT="8096" marB="0" anchor="ctr"/>
                </a:tc>
                <a:tc>
                  <a:txBody>
                    <a:bodyPr/>
                    <a:lstStyle/>
                    <a:p>
                      <a:pPr algn="ctr" fontAlgn="b"/>
                      <a:r>
                        <a:rPr lang="en-US" sz="1400" u="none" strike="noStrike" dirty="0">
                          <a:effectLst/>
                          <a:latin typeface="+mn-lt"/>
                        </a:rPr>
                        <a:t>1.26</a:t>
                      </a:r>
                      <a:endParaRPr lang="en-US" sz="1400" b="1" i="0" u="none" strike="noStrike" dirty="0">
                        <a:solidFill>
                          <a:srgbClr val="191919"/>
                        </a:solidFill>
                        <a:effectLst/>
                        <a:latin typeface="+mn-lt"/>
                      </a:endParaRPr>
                    </a:p>
                  </a:txBody>
                  <a:tcPr marL="8096" marR="8096" marT="8096" marB="0" anchor="ctr"/>
                </a:tc>
                <a:tc>
                  <a:txBody>
                    <a:bodyPr/>
                    <a:lstStyle/>
                    <a:p>
                      <a:pPr algn="ctr" fontAlgn="b"/>
                      <a:r>
                        <a:rPr lang="en-US" sz="1400" u="none" strike="noStrike" dirty="0">
                          <a:effectLst/>
                          <a:latin typeface="+mn-lt"/>
                        </a:rPr>
                        <a:t>1.39</a:t>
                      </a:r>
                      <a:endParaRPr lang="en-US" sz="1400" b="1" i="0" u="none" strike="noStrike" dirty="0">
                        <a:solidFill>
                          <a:srgbClr val="191919"/>
                        </a:solidFill>
                        <a:effectLst/>
                        <a:latin typeface="+mn-lt"/>
                      </a:endParaRPr>
                    </a:p>
                  </a:txBody>
                  <a:tcPr marL="8096" marR="8096" marT="8096" marB="0" anchor="ctr"/>
                </a:tc>
                <a:tc>
                  <a:txBody>
                    <a:bodyPr/>
                    <a:lstStyle/>
                    <a:p>
                      <a:pPr algn="ctr" fontAlgn="b"/>
                      <a:r>
                        <a:rPr lang="en-US" sz="1400" u="none" strike="noStrike" dirty="0">
                          <a:effectLst/>
                          <a:latin typeface="+mn-lt"/>
                        </a:rPr>
                        <a:t>1.44</a:t>
                      </a:r>
                      <a:endParaRPr lang="en-US" sz="1400" b="1" i="0" u="none" strike="noStrike" dirty="0">
                        <a:solidFill>
                          <a:srgbClr val="191919"/>
                        </a:solidFill>
                        <a:effectLst/>
                        <a:latin typeface="+mn-lt"/>
                      </a:endParaRPr>
                    </a:p>
                  </a:txBody>
                  <a:tcPr marL="8096" marR="8096" marT="8096" marB="0" anchor="ctr"/>
                </a:tc>
                <a:tc>
                  <a:txBody>
                    <a:bodyPr/>
                    <a:lstStyle/>
                    <a:p>
                      <a:pPr algn="ctr" fontAlgn="b"/>
                      <a:endParaRPr lang="en-US" sz="1400" b="1" i="0" u="none" strike="noStrike" dirty="0">
                        <a:solidFill>
                          <a:srgbClr val="191919"/>
                        </a:solidFill>
                        <a:effectLst/>
                        <a:latin typeface="+mn-lt"/>
                      </a:endParaRPr>
                    </a:p>
                  </a:txBody>
                  <a:tcPr marL="8096" marR="8096" marT="8096" marB="0" anchor="ctr">
                    <a:lnB>
                      <a:noFill/>
                    </a:lnB>
                    <a:noFill/>
                  </a:tcPr>
                </a:tc>
                <a:tc>
                  <a:txBody>
                    <a:bodyPr/>
                    <a:lstStyle/>
                    <a:p>
                      <a:pPr algn="ctr" fontAlgn="b"/>
                      <a:r>
                        <a:rPr lang="en-US" sz="1400" u="none" strike="noStrike" dirty="0">
                          <a:effectLst/>
                          <a:latin typeface="+mn-lt"/>
                        </a:rPr>
                        <a:t>0.26</a:t>
                      </a:r>
                      <a:endParaRPr lang="en-US" sz="1400" b="1" i="0" u="none" strike="noStrike" dirty="0">
                        <a:solidFill>
                          <a:srgbClr val="191919"/>
                        </a:solidFill>
                        <a:effectLst/>
                        <a:latin typeface="+mn-lt"/>
                      </a:endParaRPr>
                    </a:p>
                  </a:txBody>
                  <a:tcPr marL="8096" marR="8096" marT="8096" marB="0" anchor="ctr"/>
                </a:tc>
                <a:extLst>
                  <a:ext uri="{0D108BD9-81ED-4DB2-BD59-A6C34878D82A}">
                    <a16:rowId xmlns:a16="http://schemas.microsoft.com/office/drawing/2014/main" xmlns="" val="4059650676"/>
                  </a:ext>
                </a:extLst>
              </a:tr>
              <a:tr h="277586">
                <a:tc>
                  <a:txBody>
                    <a:bodyPr/>
                    <a:lstStyle/>
                    <a:p>
                      <a:pPr algn="l" fontAlgn="b"/>
                      <a:r>
                        <a:rPr lang="en-US" sz="1400" i="1" u="none" strike="noStrike" dirty="0">
                          <a:effectLst/>
                          <a:latin typeface="+mn-lt"/>
                        </a:rPr>
                        <a:t>  Excluding Supermarket</a:t>
                      </a:r>
                      <a:endParaRPr lang="en-US" sz="1400" b="1" i="1" u="none" strike="noStrike" dirty="0">
                        <a:solidFill>
                          <a:srgbClr val="191919"/>
                        </a:solidFill>
                        <a:effectLst/>
                        <a:latin typeface="+mn-lt"/>
                      </a:endParaRPr>
                    </a:p>
                  </a:txBody>
                  <a:tcPr marL="8096" marR="8096" marT="8096" marB="0" anchor="ctr"/>
                </a:tc>
                <a:tc>
                  <a:txBody>
                    <a:bodyPr/>
                    <a:lstStyle/>
                    <a:p>
                      <a:pPr algn="ctr" fontAlgn="b"/>
                      <a:r>
                        <a:rPr lang="en-US" sz="1400" i="1" u="none" strike="noStrike" dirty="0">
                          <a:effectLst/>
                          <a:latin typeface="+mn-lt"/>
                        </a:rPr>
                        <a:t>0.59</a:t>
                      </a:r>
                      <a:endParaRPr lang="en-US" sz="1400" b="1" i="1" u="none" strike="noStrike" dirty="0">
                        <a:solidFill>
                          <a:srgbClr val="191919"/>
                        </a:solidFill>
                        <a:effectLst/>
                        <a:latin typeface="+mn-lt"/>
                      </a:endParaRPr>
                    </a:p>
                  </a:txBody>
                  <a:tcPr marL="8096" marR="8096" marT="8096" marB="0" anchor="ctr"/>
                </a:tc>
                <a:tc>
                  <a:txBody>
                    <a:bodyPr/>
                    <a:lstStyle/>
                    <a:p>
                      <a:pPr algn="ctr" fontAlgn="b"/>
                      <a:r>
                        <a:rPr lang="en-US" sz="1400" i="1" u="none" strike="noStrike" dirty="0">
                          <a:effectLst/>
                          <a:latin typeface="+mn-lt"/>
                        </a:rPr>
                        <a:t>0.68</a:t>
                      </a:r>
                      <a:endParaRPr lang="en-US" sz="1400" b="1" i="1" u="none" strike="noStrike" dirty="0">
                        <a:solidFill>
                          <a:srgbClr val="191919"/>
                        </a:solidFill>
                        <a:effectLst/>
                        <a:latin typeface="+mn-lt"/>
                      </a:endParaRPr>
                    </a:p>
                  </a:txBody>
                  <a:tcPr marL="8096" marR="8096" marT="8096" marB="0" anchor="ctr"/>
                </a:tc>
                <a:tc>
                  <a:txBody>
                    <a:bodyPr/>
                    <a:lstStyle/>
                    <a:p>
                      <a:pPr algn="ctr" fontAlgn="b"/>
                      <a:r>
                        <a:rPr lang="en-US" sz="1400" i="1" u="none" strike="noStrike" dirty="0">
                          <a:effectLst/>
                          <a:latin typeface="+mn-lt"/>
                        </a:rPr>
                        <a:t>0.83</a:t>
                      </a:r>
                      <a:endParaRPr lang="en-US" sz="1400" b="1" i="1" u="none" strike="noStrike" dirty="0">
                        <a:solidFill>
                          <a:srgbClr val="191919"/>
                        </a:solidFill>
                        <a:effectLst/>
                        <a:latin typeface="+mn-lt"/>
                      </a:endParaRPr>
                    </a:p>
                  </a:txBody>
                  <a:tcPr marL="8096" marR="8096" marT="8096" marB="0" anchor="ctr"/>
                </a:tc>
                <a:tc>
                  <a:txBody>
                    <a:bodyPr/>
                    <a:lstStyle/>
                    <a:p>
                      <a:pPr algn="ctr" fontAlgn="b"/>
                      <a:r>
                        <a:rPr lang="en-US" sz="1400" i="1" u="none" strike="noStrike" dirty="0">
                          <a:effectLst/>
                          <a:latin typeface="+mn-lt"/>
                        </a:rPr>
                        <a:t>0.86</a:t>
                      </a:r>
                      <a:endParaRPr lang="en-US" sz="1400" b="1" i="1" u="none" strike="noStrike" dirty="0">
                        <a:solidFill>
                          <a:srgbClr val="191919"/>
                        </a:solidFill>
                        <a:effectLst/>
                        <a:latin typeface="+mn-lt"/>
                      </a:endParaRPr>
                    </a:p>
                  </a:txBody>
                  <a:tcPr marL="8096" marR="8096" marT="8096" marB="0" anchor="ctr">
                    <a:lnR>
                      <a:noFill/>
                    </a:lnR>
                  </a:tcPr>
                </a:tc>
                <a:tc>
                  <a:txBody>
                    <a:bodyPr/>
                    <a:lstStyle/>
                    <a:p>
                      <a:pPr algn="ctr" fontAlgn="b"/>
                      <a:endParaRPr lang="en-US" sz="1400" b="1" i="1" u="none" strike="noStrike" dirty="0">
                        <a:solidFill>
                          <a:srgbClr val="191919"/>
                        </a:solidFill>
                        <a:effectLst/>
                        <a:latin typeface="+mn-lt"/>
                      </a:endParaRPr>
                    </a:p>
                  </a:txBody>
                  <a:tcPr marL="8096" marR="8096" marT="8096" marB="0" anchor="ctr">
                    <a:lnL>
                      <a:noFill/>
                    </a:lnL>
                    <a:lnR>
                      <a:noFill/>
                    </a:lnR>
                    <a:lnT>
                      <a:noFill/>
                    </a:lnT>
                    <a:lnB w="12700" cmpd="sng">
                      <a:noFill/>
                    </a:lnB>
                    <a:lnTlToBr w="12700" cmpd="sng">
                      <a:noFill/>
                      <a:prstDash val="solid"/>
                    </a:lnTlToBr>
                    <a:lnBlToTr w="12700" cmpd="sng">
                      <a:noFill/>
                      <a:prstDash val="solid"/>
                    </a:lnBlToTr>
                    <a:noFill/>
                  </a:tcPr>
                </a:tc>
                <a:tc>
                  <a:txBody>
                    <a:bodyPr/>
                    <a:lstStyle/>
                    <a:p>
                      <a:pPr algn="ctr" fontAlgn="b"/>
                      <a:r>
                        <a:rPr lang="en-US" sz="1400" i="1" u="none" strike="noStrike" dirty="0">
                          <a:effectLst/>
                          <a:latin typeface="+mn-lt"/>
                        </a:rPr>
                        <a:t>0.27</a:t>
                      </a:r>
                      <a:endParaRPr lang="en-US" sz="1400" b="1" i="1" u="none" strike="noStrike" dirty="0">
                        <a:solidFill>
                          <a:srgbClr val="191919"/>
                        </a:solidFill>
                        <a:effectLst/>
                        <a:latin typeface="+mn-lt"/>
                      </a:endParaRPr>
                    </a:p>
                  </a:txBody>
                  <a:tcPr marL="8096" marR="8096" marT="8096" marB="0" anchor="ctr">
                    <a:lnL>
                      <a:noFill/>
                    </a:lnL>
                  </a:tcPr>
                </a:tc>
                <a:extLst>
                  <a:ext uri="{0D108BD9-81ED-4DB2-BD59-A6C34878D82A}">
                    <a16:rowId xmlns:a16="http://schemas.microsoft.com/office/drawing/2014/main" xmlns="" val="1101102838"/>
                  </a:ext>
                </a:extLst>
              </a:tr>
            </a:tbl>
          </a:graphicData>
        </a:graphic>
      </p:graphicFrame>
      <p:sp>
        <p:nvSpPr>
          <p:cNvPr id="23" name="TextBox 22">
            <a:extLst>
              <a:ext uri="{FF2B5EF4-FFF2-40B4-BE49-F238E27FC236}">
                <a16:creationId xmlns:a16="http://schemas.microsoft.com/office/drawing/2014/main" xmlns="" id="{E902F605-D18E-4DAA-AED6-AEE39EF32AF0}"/>
              </a:ext>
            </a:extLst>
          </p:cNvPr>
          <p:cNvSpPr txBox="1"/>
          <p:nvPr/>
        </p:nvSpPr>
        <p:spPr>
          <a:xfrm>
            <a:off x="2667000" y="1219196"/>
            <a:ext cx="6172200" cy="609398"/>
          </a:xfrm>
          <a:prstGeom prst="rect">
            <a:avLst/>
          </a:prstGeom>
          <a:noFill/>
        </p:spPr>
        <p:txBody>
          <a:bodyPr wrap="square" rtlCol="0">
            <a:spAutoFit/>
          </a:bodyPr>
          <a:lstStyle/>
          <a:p>
            <a:pPr indent="1588" algn="l">
              <a:lnSpc>
                <a:spcPct val="120000"/>
              </a:lnSpc>
              <a:spcBef>
                <a:spcPts val="0"/>
              </a:spcBef>
              <a:spcAft>
                <a:spcPts val="1200"/>
              </a:spcAft>
              <a:buFont typeface="Arial" charset="0"/>
              <a:tabLst>
                <a:tab pos="1973741" algn="l"/>
              </a:tabLst>
              <a:defRPr sz="1100" b="1" i="0" u="none" strike="noStrike" kern="1200" baseline="0">
                <a:solidFill>
                  <a:srgbClr val="4A4A4A"/>
                </a:solidFill>
                <a:latin typeface="+mn-lt"/>
                <a:ea typeface="+mn-ea"/>
                <a:cs typeface="+mn-cs"/>
              </a:defRPr>
            </a:pPr>
            <a:r>
              <a:rPr lang="en-US" sz="1400" kern="0" dirty="0">
                <a:latin typeface="Calibri" panose="020F0502020204030204" pitchFamily="34" charset="0"/>
                <a:ea typeface="+mn-ea"/>
              </a:rPr>
              <a:t>CHANNELS USED ‘</a:t>
            </a:r>
            <a:r>
              <a:rPr lang="en-US" sz="1400" u="sng" kern="0" dirty="0">
                <a:latin typeface="Calibri" panose="020F0502020204030204" pitchFamily="34" charset="0"/>
                <a:ea typeface="+mn-ea"/>
              </a:rPr>
              <a:t>ALMOST EVERY TIME</a:t>
            </a:r>
            <a:r>
              <a:rPr lang="en-US" sz="1400" kern="0" dirty="0">
                <a:latin typeface="Calibri" panose="020F0502020204030204" pitchFamily="34" charset="0"/>
                <a:ea typeface="+mn-ea"/>
              </a:rPr>
              <a:t>’ WHEN SHOPPING FOR FOOD AND GROCERIES, HISTORICAL TREND</a:t>
            </a:r>
          </a:p>
        </p:txBody>
      </p:sp>
      <p:sp>
        <p:nvSpPr>
          <p:cNvPr id="25" name="Oval 24">
            <a:extLst>
              <a:ext uri="{FF2B5EF4-FFF2-40B4-BE49-F238E27FC236}">
                <a16:creationId xmlns:a16="http://schemas.microsoft.com/office/drawing/2014/main" xmlns="" id="{C0C00979-B34C-4D8D-BAC9-F967AD85FF56}"/>
              </a:ext>
            </a:extLst>
          </p:cNvPr>
          <p:cNvSpPr/>
          <p:nvPr/>
        </p:nvSpPr>
        <p:spPr bwMode="auto">
          <a:xfrm>
            <a:off x="302074" y="1219196"/>
            <a:ext cx="2288726" cy="2209804"/>
          </a:xfrm>
          <a:prstGeom prst="ellipse">
            <a:avLst/>
          </a:prstGeom>
          <a:solidFill>
            <a:srgbClr val="27B35A"/>
          </a:solidFill>
          <a:ln w="22225" cap="flat" cmpd="sng" algn="ctr">
            <a:solidFill>
              <a:schemeClr val="bg2"/>
            </a:solidFill>
            <a:prstDash val="sysDot"/>
            <a:round/>
            <a:headEnd type="none" w="med" len="med"/>
            <a:tailEnd type="none" w="med" len="med"/>
          </a:ln>
          <a:effectLst/>
        </p:spPr>
        <p:txBody>
          <a:bodyPr vert="horz" wrap="square" lIns="77724" tIns="38862" rIns="77724" bIns="38862" numCol="1" rtlCol="0" anchor="t" anchorCtr="0" compatLnSpc="1">
            <a:prstTxWarp prst="textNoShape">
              <a:avLst/>
            </a:prstTxWarp>
          </a:bodyPr>
          <a:lstStyle/>
          <a:p>
            <a:pPr defTabSz="777240"/>
            <a:endParaRPr lang="en-US" sz="2040" dirty="0">
              <a:latin typeface="Calibri" panose="020F0502020204030204" pitchFamily="34" charset="0"/>
            </a:endParaRPr>
          </a:p>
        </p:txBody>
      </p:sp>
      <p:sp>
        <p:nvSpPr>
          <p:cNvPr id="26" name="Rectangle 25">
            <a:extLst>
              <a:ext uri="{FF2B5EF4-FFF2-40B4-BE49-F238E27FC236}">
                <a16:creationId xmlns:a16="http://schemas.microsoft.com/office/drawing/2014/main" xmlns="" id="{8122EA24-310E-4101-8F53-216E4E0953CB}"/>
              </a:ext>
            </a:extLst>
          </p:cNvPr>
          <p:cNvSpPr/>
          <p:nvPr/>
        </p:nvSpPr>
        <p:spPr>
          <a:xfrm>
            <a:off x="533400" y="1487674"/>
            <a:ext cx="1752600" cy="1865126"/>
          </a:xfrm>
          <a:prstGeom prst="rect">
            <a:avLst/>
          </a:prstGeom>
        </p:spPr>
        <p:txBody>
          <a:bodyPr wrap="square">
            <a:spAutoFit/>
          </a:bodyPr>
          <a:lstStyle/>
          <a:p>
            <a:pPr algn="ctr">
              <a:lnSpc>
                <a:spcPct val="90000"/>
              </a:lnSpc>
              <a:spcBef>
                <a:spcPts val="1530"/>
              </a:spcBef>
            </a:pPr>
            <a:r>
              <a:rPr lang="en-US" sz="1600" dirty="0">
                <a:solidFill>
                  <a:schemeClr val="bg1"/>
                </a:solidFill>
                <a:effectLst>
                  <a:outerShdw blurRad="38100" dist="38100" dir="2700000" algn="tl">
                    <a:srgbClr val="000000">
                      <a:alpha val="43137"/>
                    </a:srgbClr>
                  </a:outerShdw>
                </a:effectLst>
                <a:latin typeface="Calibri" panose="020F0502020204030204" pitchFamily="34" charset="0"/>
                <a:ea typeface="Calibri" charset="0"/>
                <a:cs typeface="Calibri" charset="0"/>
              </a:rPr>
              <a:t>Shoppers visit an average of </a:t>
            </a:r>
            <a:r>
              <a:rPr lang="en-US" sz="4800" b="1" dirty="0">
                <a:solidFill>
                  <a:schemeClr val="bg1"/>
                </a:solidFill>
                <a:effectLst>
                  <a:outerShdw blurRad="38100" dist="38100" dir="2700000" algn="tl">
                    <a:srgbClr val="000000">
                      <a:alpha val="43137"/>
                    </a:srgbClr>
                  </a:outerShdw>
                </a:effectLst>
                <a:latin typeface="Calibri" panose="020F0502020204030204" pitchFamily="34" charset="0"/>
                <a:ea typeface="Calibri" charset="0"/>
                <a:cs typeface="Calibri" charset="0"/>
              </a:rPr>
              <a:t>4.1</a:t>
            </a:r>
            <a:r>
              <a:rPr lang="en-US" sz="3400" dirty="0">
                <a:solidFill>
                  <a:schemeClr val="bg1"/>
                </a:solidFill>
                <a:effectLst>
                  <a:outerShdw blurRad="38100" dist="38100" dir="2700000" algn="tl">
                    <a:srgbClr val="000000">
                      <a:alpha val="43137"/>
                    </a:srgbClr>
                  </a:outerShdw>
                </a:effectLst>
                <a:latin typeface="Calibri" panose="020F0502020204030204" pitchFamily="34" charset="0"/>
                <a:ea typeface="Calibri" charset="0"/>
                <a:cs typeface="Calibri" charset="0"/>
              </a:rPr>
              <a:t> </a:t>
            </a:r>
            <a:br>
              <a:rPr lang="en-US" sz="3400" dirty="0">
                <a:solidFill>
                  <a:schemeClr val="bg1"/>
                </a:solidFill>
                <a:effectLst>
                  <a:outerShdw blurRad="38100" dist="38100" dir="2700000" algn="tl">
                    <a:srgbClr val="000000">
                      <a:alpha val="43137"/>
                    </a:srgbClr>
                  </a:outerShdw>
                </a:effectLst>
                <a:latin typeface="Calibri" panose="020F0502020204030204" pitchFamily="34" charset="0"/>
                <a:ea typeface="Calibri" charset="0"/>
                <a:cs typeface="Calibri" charset="0"/>
              </a:rPr>
            </a:b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Calibri" charset="0"/>
                <a:cs typeface="Calibri" charset="0"/>
              </a:rPr>
              <a:t>retail banners </a:t>
            </a:r>
            <a:r>
              <a:rPr lang="en-US" sz="1600" dirty="0">
                <a:solidFill>
                  <a:schemeClr val="bg1"/>
                </a:solidFill>
                <a:effectLst>
                  <a:outerShdw blurRad="38100" dist="38100" dir="2700000" algn="tl">
                    <a:srgbClr val="000000">
                      <a:alpha val="43137"/>
                    </a:srgbClr>
                  </a:outerShdw>
                </a:effectLst>
                <a:latin typeface="Calibri" panose="020F0502020204030204" pitchFamily="34" charset="0"/>
                <a:ea typeface="Calibri" charset="0"/>
                <a:cs typeface="Calibri" charset="0"/>
              </a:rPr>
              <a:t>for groceries </a:t>
            </a: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Calibri" charset="0"/>
                <a:cs typeface="Calibri" charset="0"/>
              </a:rPr>
              <a:t>each month</a:t>
            </a:r>
          </a:p>
        </p:txBody>
      </p:sp>
      <p:sp>
        <p:nvSpPr>
          <p:cNvPr id="10" name="Title 1">
            <a:extLst>
              <a:ext uri="{FF2B5EF4-FFF2-40B4-BE49-F238E27FC236}">
                <a16:creationId xmlns:a16="http://schemas.microsoft.com/office/drawing/2014/main" xmlns="" id="{1E9F41FB-A905-43BC-B0E5-D4DBD4F17FD2}"/>
              </a:ext>
            </a:extLst>
          </p:cNvPr>
          <p:cNvSpPr txBox="1">
            <a:spLocks/>
          </p:cNvSpPr>
          <p:nvPr/>
        </p:nvSpPr>
        <p:spPr>
          <a:xfrm>
            <a:off x="228600" y="152400"/>
            <a:ext cx="8001000" cy="838049"/>
          </a:xfrm>
          <a:prstGeom prst="rect">
            <a:avLst/>
          </a:prstGeom>
        </p:spPr>
        <p:txBody>
          <a:bodyPr anchor="t"/>
          <a:lst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a:lstStyle>
          <a:p>
            <a:pPr algn="l" eaLnBrk="1" hangingPunct="1"/>
            <a:r>
              <a:rPr lang="en-US" sz="2400" dirty="0">
                <a:solidFill>
                  <a:srgbClr val="27B35A"/>
                </a:solidFill>
              </a:rPr>
              <a:t>Shoppers shop multiple channels/banners</a:t>
            </a:r>
          </a:p>
        </p:txBody>
      </p:sp>
    </p:spTree>
    <p:extLst>
      <p:ext uri="{BB962C8B-B14F-4D97-AF65-F5344CB8AC3E}">
        <p14:creationId xmlns:p14="http://schemas.microsoft.com/office/powerpoint/2010/main" val="1595986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149"/>
          <a:stretch/>
        </p:blipFill>
        <p:spPr>
          <a:xfrm>
            <a:off x="0" y="1143000"/>
            <a:ext cx="3489503" cy="4724400"/>
          </a:xfrm>
          <a:prstGeom prst="rect">
            <a:avLst/>
          </a:prstGeom>
        </p:spPr>
      </p:pic>
      <p:sp>
        <p:nvSpPr>
          <p:cNvPr id="43" name="TextBox 42"/>
          <p:cNvSpPr txBox="1"/>
          <p:nvPr/>
        </p:nvSpPr>
        <p:spPr>
          <a:xfrm>
            <a:off x="3200401" y="2057400"/>
            <a:ext cx="5257800" cy="2204738"/>
          </a:xfrm>
          <a:prstGeom prst="rect">
            <a:avLst/>
          </a:prstGeom>
          <a:noFill/>
        </p:spPr>
        <p:txBody>
          <a:bodyPr wrap="square" rtlCol="0">
            <a:noAutofit/>
          </a:bodyPr>
          <a:lstStyle/>
          <a:p>
            <a:pPr eaLnBrk="0" fontAlgn="base" hangingPunct="0">
              <a:spcBef>
                <a:spcPts val="1800"/>
              </a:spcBef>
              <a:spcAft>
                <a:spcPct val="0"/>
              </a:spcAft>
            </a:pPr>
            <a:r>
              <a:rPr lang="en-US" sz="2400" b="1" dirty="0">
                <a:solidFill>
                  <a:srgbClr val="4A4A4A"/>
                </a:solidFill>
                <a:ea typeface="ＭＳ Ｐゴシック" charset="-128"/>
              </a:rPr>
              <a:t>Today: </a:t>
            </a:r>
          </a:p>
          <a:p>
            <a:pPr eaLnBrk="0" fontAlgn="base" hangingPunct="0">
              <a:spcBef>
                <a:spcPts val="1800"/>
              </a:spcBef>
              <a:spcAft>
                <a:spcPct val="0"/>
              </a:spcAft>
            </a:pPr>
            <a:r>
              <a:rPr lang="en-US" sz="2400" b="1" dirty="0">
                <a:solidFill>
                  <a:srgbClr val="27B35A"/>
                </a:solidFill>
                <a:ea typeface="ＭＳ Ｐゴシック" charset="-128"/>
              </a:rPr>
              <a:t>34% </a:t>
            </a:r>
            <a:r>
              <a:rPr lang="en-US" sz="2400" dirty="0">
                <a:solidFill>
                  <a:srgbClr val="4A4A4A"/>
                </a:solidFill>
                <a:ea typeface="ＭＳ Ｐゴシック" charset="-128"/>
              </a:rPr>
              <a:t>of shoppers are </a:t>
            </a:r>
            <a:r>
              <a:rPr lang="en-US" sz="2400" b="1" i="1" dirty="0">
                <a:solidFill>
                  <a:srgbClr val="27B35A"/>
                </a:solidFill>
                <a:ea typeface="ＭＳ Ｐゴシック" charset="-128"/>
              </a:rPr>
              <a:t>shopping online</a:t>
            </a:r>
            <a:r>
              <a:rPr lang="en-US" sz="2400" dirty="0">
                <a:solidFill>
                  <a:srgbClr val="27B35A"/>
                </a:solidFill>
                <a:ea typeface="ＭＳ Ｐゴシック" charset="-128"/>
              </a:rPr>
              <a:t>,</a:t>
            </a:r>
            <a:r>
              <a:rPr lang="en-US" sz="2400" b="1" i="1" dirty="0">
                <a:solidFill>
                  <a:srgbClr val="27B35A"/>
                </a:solidFill>
                <a:ea typeface="ＭＳ Ｐゴシック" charset="-128"/>
              </a:rPr>
              <a:t>           </a:t>
            </a:r>
            <a:r>
              <a:rPr lang="en-US" sz="1600" i="1" dirty="0">
                <a:solidFill>
                  <a:srgbClr val="4A4A4A"/>
                </a:solidFill>
                <a:ea typeface="ＭＳ Ｐゴシック" charset="-128"/>
              </a:rPr>
              <a:t>with Millennials (18-37) being most likely to do so (47% of online shoppers)</a:t>
            </a:r>
          </a:p>
          <a:p>
            <a:pPr eaLnBrk="0" fontAlgn="base" hangingPunct="0">
              <a:spcBef>
                <a:spcPct val="0"/>
              </a:spcBef>
              <a:spcAft>
                <a:spcPct val="0"/>
              </a:spcAft>
            </a:pPr>
            <a:endParaRPr lang="en-US" sz="2400" b="1" dirty="0">
              <a:solidFill>
                <a:srgbClr val="4A4A4A"/>
              </a:solidFill>
              <a:ea typeface="ＭＳ Ｐゴシック" charset="-128"/>
            </a:endParaRPr>
          </a:p>
          <a:p>
            <a:pPr eaLnBrk="0" fontAlgn="base" hangingPunct="0">
              <a:spcBef>
                <a:spcPct val="0"/>
              </a:spcBef>
              <a:spcAft>
                <a:spcPct val="0"/>
              </a:spcAft>
            </a:pPr>
            <a:r>
              <a:rPr lang="en-US" sz="2400" b="1" dirty="0">
                <a:solidFill>
                  <a:srgbClr val="27B35A"/>
                </a:solidFill>
                <a:ea typeface="ＭＳ Ｐゴシック" charset="-128"/>
              </a:rPr>
              <a:t>28% </a:t>
            </a:r>
            <a:r>
              <a:rPr lang="en-US" sz="2400" dirty="0">
                <a:solidFill>
                  <a:srgbClr val="4A4A4A"/>
                </a:solidFill>
                <a:ea typeface="ＭＳ Ｐゴシック" charset="-128"/>
              </a:rPr>
              <a:t>are shopping </a:t>
            </a:r>
            <a:r>
              <a:rPr lang="en-US" sz="2400" b="1" i="1" dirty="0">
                <a:solidFill>
                  <a:srgbClr val="27B35A"/>
                </a:solidFill>
                <a:ea typeface="ＭＳ Ｐゴシック" charset="-128"/>
              </a:rPr>
              <a:t>online-only retailers</a:t>
            </a:r>
            <a:r>
              <a:rPr lang="en-US" sz="2400" dirty="0">
                <a:solidFill>
                  <a:srgbClr val="27B35A"/>
                </a:solidFill>
                <a:ea typeface="ＭＳ Ｐゴシック" charset="-128"/>
              </a:rPr>
              <a:t>, </a:t>
            </a:r>
            <a:r>
              <a:rPr lang="en-US" sz="2400" dirty="0">
                <a:solidFill>
                  <a:srgbClr val="4A4A4A"/>
                </a:solidFill>
                <a:ea typeface="ＭＳ Ｐゴシック" charset="-128"/>
              </a:rPr>
              <a:t/>
            </a:r>
            <a:br>
              <a:rPr lang="en-US" sz="2400" dirty="0">
                <a:solidFill>
                  <a:srgbClr val="4A4A4A"/>
                </a:solidFill>
                <a:ea typeface="ＭＳ Ｐゴシック" charset="-128"/>
              </a:rPr>
            </a:br>
            <a:r>
              <a:rPr lang="en-US" sz="1600" i="1" dirty="0">
                <a:solidFill>
                  <a:srgbClr val="4A4A4A"/>
                </a:solidFill>
                <a:ea typeface="ＭＳ Ｐゴシック" charset="-128"/>
              </a:rPr>
              <a:t>up from 16% in 2015</a:t>
            </a:r>
            <a:endParaRPr lang="en-US" i="1" dirty="0">
              <a:solidFill>
                <a:srgbClr val="4A4A4A"/>
              </a:solidFill>
              <a:ea typeface="ＭＳ Ｐゴシック" charset="-128"/>
            </a:endParaRPr>
          </a:p>
        </p:txBody>
      </p:sp>
      <p:sp>
        <p:nvSpPr>
          <p:cNvPr id="8" name="Title 1">
            <a:extLst>
              <a:ext uri="{FF2B5EF4-FFF2-40B4-BE49-F238E27FC236}">
                <a16:creationId xmlns:a16="http://schemas.microsoft.com/office/drawing/2014/main" xmlns="" id="{4005E503-8E69-4231-9A55-9CE5F582E154}"/>
              </a:ext>
            </a:extLst>
          </p:cNvPr>
          <p:cNvSpPr txBox="1">
            <a:spLocks/>
          </p:cNvSpPr>
          <p:nvPr/>
        </p:nvSpPr>
        <p:spPr>
          <a:xfrm>
            <a:off x="228600" y="152551"/>
            <a:ext cx="8001000" cy="838049"/>
          </a:xfrm>
          <a:prstGeom prst="rect">
            <a:avLst/>
          </a:prstGeom>
        </p:spPr>
        <p:txBody>
          <a:bodyPr anchor="t"/>
          <a:lst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a:lstStyle>
          <a:p>
            <a:pPr algn="l" eaLnBrk="1" hangingPunct="1"/>
            <a:r>
              <a:rPr lang="en-US" sz="2400" dirty="0">
                <a:solidFill>
                  <a:srgbClr val="27B35A"/>
                </a:solidFill>
              </a:rPr>
              <a:t>One-third of shoppers now shop online </a:t>
            </a:r>
          </a:p>
        </p:txBody>
      </p:sp>
    </p:spTree>
    <p:extLst>
      <p:ext uri="{BB962C8B-B14F-4D97-AF65-F5344CB8AC3E}">
        <p14:creationId xmlns:p14="http://schemas.microsoft.com/office/powerpoint/2010/main" val="3587498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4005E503-8E69-4231-9A55-9CE5F582E154}"/>
              </a:ext>
            </a:extLst>
          </p:cNvPr>
          <p:cNvSpPr txBox="1">
            <a:spLocks/>
          </p:cNvSpPr>
          <p:nvPr/>
        </p:nvSpPr>
        <p:spPr>
          <a:xfrm>
            <a:off x="228600" y="152551"/>
            <a:ext cx="8001000" cy="838049"/>
          </a:xfrm>
          <a:prstGeom prst="rect">
            <a:avLst/>
          </a:prstGeom>
        </p:spPr>
        <p:txBody>
          <a:bodyPr anchor="t"/>
          <a:lst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a:lstStyle>
          <a:p>
            <a:pPr algn="l" eaLnBrk="1" hangingPunct="1"/>
            <a:r>
              <a:rPr lang="en-US" sz="2400" dirty="0">
                <a:solidFill>
                  <a:srgbClr val="27B35A"/>
                </a:solidFill>
              </a:rPr>
              <a:t>Use of online grocery is spreading across generations</a:t>
            </a:r>
          </a:p>
        </p:txBody>
      </p:sp>
      <p:graphicFrame>
        <p:nvGraphicFramePr>
          <p:cNvPr id="44" name="Chart 43">
            <a:extLst>
              <a:ext uri="{FF2B5EF4-FFF2-40B4-BE49-F238E27FC236}">
                <a16:creationId xmlns:a16="http://schemas.microsoft.com/office/drawing/2014/main" xmlns="" id="{965B4A6A-4C66-4F6A-8BA6-AB3A57FB11D3}"/>
              </a:ext>
            </a:extLst>
          </p:cNvPr>
          <p:cNvGraphicFramePr/>
          <p:nvPr>
            <p:extLst>
              <p:ext uri="{D42A27DB-BD31-4B8C-83A1-F6EECF244321}">
                <p14:modId xmlns:p14="http://schemas.microsoft.com/office/powerpoint/2010/main" val="301372352"/>
              </p:ext>
            </p:extLst>
          </p:nvPr>
        </p:nvGraphicFramePr>
        <p:xfrm>
          <a:off x="609600" y="2042025"/>
          <a:ext cx="7924799" cy="3437485"/>
        </p:xfrm>
        <a:graphic>
          <a:graphicData uri="http://schemas.openxmlformats.org/drawingml/2006/chart">
            <c:chart xmlns:c="http://schemas.openxmlformats.org/drawingml/2006/chart" xmlns:r="http://schemas.openxmlformats.org/officeDocument/2006/relationships" r:id="rId3"/>
          </a:graphicData>
        </a:graphic>
      </p:graphicFrame>
      <p:sp>
        <p:nvSpPr>
          <p:cNvPr id="48" name="TextBox 47">
            <a:extLst>
              <a:ext uri="{FF2B5EF4-FFF2-40B4-BE49-F238E27FC236}">
                <a16:creationId xmlns:a16="http://schemas.microsoft.com/office/drawing/2014/main" xmlns="" id="{83E3644E-BEEA-4415-8640-D1AD8D43F9A1}"/>
              </a:ext>
            </a:extLst>
          </p:cNvPr>
          <p:cNvSpPr txBox="1"/>
          <p:nvPr/>
        </p:nvSpPr>
        <p:spPr>
          <a:xfrm rot="16200000">
            <a:off x="691737" y="4356936"/>
            <a:ext cx="718551" cy="230832"/>
          </a:xfrm>
          <a:prstGeom prst="rect">
            <a:avLst/>
          </a:prstGeom>
          <a:noFill/>
        </p:spPr>
        <p:txBody>
          <a:bodyPr wrap="square" rtlCol="0">
            <a:spAutoFit/>
          </a:bodyPr>
          <a:lstStyle/>
          <a:p>
            <a:pPr eaLnBrk="0" fontAlgn="base" hangingPunct="0">
              <a:spcBef>
                <a:spcPts val="1530"/>
              </a:spcBef>
              <a:spcAft>
                <a:spcPct val="0"/>
              </a:spcAft>
            </a:pPr>
            <a:r>
              <a:rPr lang="en-US" sz="900" b="1" spc="-26" dirty="0">
                <a:solidFill>
                  <a:srgbClr val="4A4A4A"/>
                </a:solidFill>
                <a:ea typeface="ＭＳ Ｐゴシック" charset="-128"/>
              </a:rPr>
              <a:t>2017</a:t>
            </a:r>
          </a:p>
        </p:txBody>
      </p:sp>
      <p:sp>
        <p:nvSpPr>
          <p:cNvPr id="49" name="TextBox 48">
            <a:extLst>
              <a:ext uri="{FF2B5EF4-FFF2-40B4-BE49-F238E27FC236}">
                <a16:creationId xmlns:a16="http://schemas.microsoft.com/office/drawing/2014/main" xmlns="" id="{F3DFB6D0-4F46-4ACE-A2EA-DC94F6D3BD8D}"/>
              </a:ext>
            </a:extLst>
          </p:cNvPr>
          <p:cNvSpPr txBox="1"/>
          <p:nvPr/>
        </p:nvSpPr>
        <p:spPr>
          <a:xfrm rot="16200000">
            <a:off x="948005" y="4356937"/>
            <a:ext cx="718550" cy="230832"/>
          </a:xfrm>
          <a:prstGeom prst="rect">
            <a:avLst/>
          </a:prstGeom>
          <a:noFill/>
        </p:spPr>
        <p:txBody>
          <a:bodyPr wrap="square" rtlCol="0">
            <a:spAutoFit/>
          </a:bodyPr>
          <a:lstStyle/>
          <a:p>
            <a:pPr eaLnBrk="0" fontAlgn="base" hangingPunct="0">
              <a:spcBef>
                <a:spcPts val="1530"/>
              </a:spcBef>
              <a:spcAft>
                <a:spcPct val="0"/>
              </a:spcAft>
            </a:pPr>
            <a:r>
              <a:rPr lang="en-US" sz="900" b="1" spc="-26" dirty="0">
                <a:solidFill>
                  <a:srgbClr val="FFFFFF"/>
                </a:solidFill>
                <a:ea typeface="ＭＳ Ｐゴシック" charset="-128"/>
              </a:rPr>
              <a:t>2018</a:t>
            </a:r>
          </a:p>
        </p:txBody>
      </p:sp>
      <p:sp>
        <p:nvSpPr>
          <p:cNvPr id="50" name="TextBox 49">
            <a:extLst>
              <a:ext uri="{FF2B5EF4-FFF2-40B4-BE49-F238E27FC236}">
                <a16:creationId xmlns:a16="http://schemas.microsoft.com/office/drawing/2014/main" xmlns="" id="{7724C331-D7C0-4C5F-A8BB-E7AB850F6858}"/>
              </a:ext>
            </a:extLst>
          </p:cNvPr>
          <p:cNvSpPr txBox="1"/>
          <p:nvPr/>
        </p:nvSpPr>
        <p:spPr>
          <a:xfrm rot="16200000">
            <a:off x="1204272" y="4356937"/>
            <a:ext cx="718549" cy="230832"/>
          </a:xfrm>
          <a:prstGeom prst="rect">
            <a:avLst/>
          </a:prstGeom>
          <a:noFill/>
        </p:spPr>
        <p:txBody>
          <a:bodyPr wrap="square" rtlCol="0">
            <a:spAutoFit/>
          </a:bodyPr>
          <a:lstStyle/>
          <a:p>
            <a:pPr eaLnBrk="0" fontAlgn="base" hangingPunct="0">
              <a:spcBef>
                <a:spcPts val="1530"/>
              </a:spcBef>
              <a:spcAft>
                <a:spcPct val="0"/>
              </a:spcAft>
            </a:pPr>
            <a:r>
              <a:rPr lang="en-US" sz="900" b="1" spc="-26" dirty="0">
                <a:solidFill>
                  <a:srgbClr val="4A4A4A"/>
                </a:solidFill>
                <a:ea typeface="ＭＳ Ｐゴシック" charset="-128"/>
              </a:rPr>
              <a:t>2017</a:t>
            </a:r>
          </a:p>
        </p:txBody>
      </p:sp>
      <p:sp>
        <p:nvSpPr>
          <p:cNvPr id="51" name="TextBox 50">
            <a:extLst>
              <a:ext uri="{FF2B5EF4-FFF2-40B4-BE49-F238E27FC236}">
                <a16:creationId xmlns:a16="http://schemas.microsoft.com/office/drawing/2014/main" xmlns="" id="{A250AF32-6246-41BF-A757-817B3D68CA42}"/>
              </a:ext>
            </a:extLst>
          </p:cNvPr>
          <p:cNvSpPr txBox="1"/>
          <p:nvPr/>
        </p:nvSpPr>
        <p:spPr>
          <a:xfrm rot="16200000">
            <a:off x="1460539" y="4356937"/>
            <a:ext cx="718549" cy="230832"/>
          </a:xfrm>
          <a:prstGeom prst="rect">
            <a:avLst/>
          </a:prstGeom>
          <a:noFill/>
        </p:spPr>
        <p:txBody>
          <a:bodyPr wrap="square" rtlCol="0">
            <a:spAutoFit/>
          </a:bodyPr>
          <a:lstStyle/>
          <a:p>
            <a:pPr eaLnBrk="0" fontAlgn="base" hangingPunct="0">
              <a:spcBef>
                <a:spcPts val="1530"/>
              </a:spcBef>
              <a:spcAft>
                <a:spcPct val="0"/>
              </a:spcAft>
            </a:pPr>
            <a:r>
              <a:rPr lang="en-US" sz="900" b="1" spc="-26" dirty="0">
                <a:solidFill>
                  <a:srgbClr val="FFFFFF"/>
                </a:solidFill>
                <a:ea typeface="ＭＳ Ｐゴシック" charset="-128"/>
              </a:rPr>
              <a:t>2018</a:t>
            </a:r>
          </a:p>
        </p:txBody>
      </p:sp>
      <p:sp>
        <p:nvSpPr>
          <p:cNvPr id="52" name="TextBox 51">
            <a:extLst>
              <a:ext uri="{FF2B5EF4-FFF2-40B4-BE49-F238E27FC236}">
                <a16:creationId xmlns:a16="http://schemas.microsoft.com/office/drawing/2014/main" xmlns="" id="{DB29530F-86EC-4DE0-BBE8-C1233910897C}"/>
              </a:ext>
            </a:extLst>
          </p:cNvPr>
          <p:cNvSpPr txBox="1"/>
          <p:nvPr/>
        </p:nvSpPr>
        <p:spPr>
          <a:xfrm rot="16200000">
            <a:off x="1716806" y="4356937"/>
            <a:ext cx="718549" cy="230832"/>
          </a:xfrm>
          <a:prstGeom prst="rect">
            <a:avLst/>
          </a:prstGeom>
          <a:noFill/>
        </p:spPr>
        <p:txBody>
          <a:bodyPr wrap="square" rtlCol="0">
            <a:spAutoFit/>
          </a:bodyPr>
          <a:lstStyle/>
          <a:p>
            <a:pPr eaLnBrk="0" fontAlgn="base" hangingPunct="0">
              <a:spcBef>
                <a:spcPts val="1530"/>
              </a:spcBef>
              <a:spcAft>
                <a:spcPct val="0"/>
              </a:spcAft>
            </a:pPr>
            <a:r>
              <a:rPr lang="en-US" sz="900" b="1" spc="-26" dirty="0">
                <a:solidFill>
                  <a:srgbClr val="4A4A4A"/>
                </a:solidFill>
                <a:ea typeface="ＭＳ Ｐゴシック" charset="-128"/>
              </a:rPr>
              <a:t>2017</a:t>
            </a:r>
          </a:p>
        </p:txBody>
      </p:sp>
      <p:sp>
        <p:nvSpPr>
          <p:cNvPr id="53" name="TextBox 52">
            <a:extLst>
              <a:ext uri="{FF2B5EF4-FFF2-40B4-BE49-F238E27FC236}">
                <a16:creationId xmlns:a16="http://schemas.microsoft.com/office/drawing/2014/main" xmlns="" id="{FDF8041E-5A57-48CF-BE35-57A71BE09DF5}"/>
              </a:ext>
            </a:extLst>
          </p:cNvPr>
          <p:cNvSpPr txBox="1"/>
          <p:nvPr/>
        </p:nvSpPr>
        <p:spPr>
          <a:xfrm rot="16200000">
            <a:off x="1973073" y="4356937"/>
            <a:ext cx="718549" cy="230832"/>
          </a:xfrm>
          <a:prstGeom prst="rect">
            <a:avLst/>
          </a:prstGeom>
          <a:noFill/>
        </p:spPr>
        <p:txBody>
          <a:bodyPr wrap="square" rtlCol="0">
            <a:spAutoFit/>
          </a:bodyPr>
          <a:lstStyle/>
          <a:p>
            <a:pPr eaLnBrk="0" fontAlgn="base" hangingPunct="0">
              <a:spcBef>
                <a:spcPts val="1530"/>
              </a:spcBef>
              <a:spcAft>
                <a:spcPct val="0"/>
              </a:spcAft>
            </a:pPr>
            <a:r>
              <a:rPr lang="en-US" sz="900" b="1" spc="-26" dirty="0">
                <a:solidFill>
                  <a:srgbClr val="FFFFFF"/>
                </a:solidFill>
                <a:ea typeface="ＭＳ Ｐゴシック" charset="-128"/>
              </a:rPr>
              <a:t>2018</a:t>
            </a:r>
          </a:p>
        </p:txBody>
      </p:sp>
      <p:sp>
        <p:nvSpPr>
          <p:cNvPr id="54" name="Content Placeholder 4">
            <a:extLst>
              <a:ext uri="{FF2B5EF4-FFF2-40B4-BE49-F238E27FC236}">
                <a16:creationId xmlns:a16="http://schemas.microsoft.com/office/drawing/2014/main" xmlns="" id="{4F0EE695-E963-438E-B7BE-7FA95CD162B9}"/>
              </a:ext>
            </a:extLst>
          </p:cNvPr>
          <p:cNvSpPr txBox="1">
            <a:spLocks/>
          </p:cNvSpPr>
          <p:nvPr/>
        </p:nvSpPr>
        <p:spPr bwMode="auto">
          <a:xfrm>
            <a:off x="762001" y="1412776"/>
            <a:ext cx="7467600" cy="423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590" tIns="43295" rIns="86590" bIns="43295" numCol="1" anchor="t" anchorCtr="0" compatLnSpc="1">
            <a:prstTxWarp prst="textNoShape">
              <a:avLst/>
            </a:prstTxWarp>
          </a:bodyPr>
          <a:lstStyle>
            <a:lvl1pPr marL="0" indent="1588" algn="l" rtl="0" eaLnBrk="0" fontAlgn="base" hangingPunct="0">
              <a:lnSpc>
                <a:spcPct val="120000"/>
              </a:lnSpc>
              <a:spcBef>
                <a:spcPts val="0"/>
              </a:spcBef>
              <a:spcAft>
                <a:spcPts val="1200"/>
              </a:spcAft>
              <a:buFont typeface="Arial" charset="0"/>
              <a:tabLst>
                <a:tab pos="1973741" algn="l"/>
              </a:tabLst>
              <a:defRPr sz="1050">
                <a:solidFill>
                  <a:schemeClr val="tx1">
                    <a:lumMod val="50000"/>
                  </a:schemeClr>
                </a:solidFill>
                <a:latin typeface="Calibri" panose="020F0502020204030204" pitchFamily="34" charset="0"/>
                <a:ea typeface="ＭＳ Ｐゴシック" charset="-128"/>
                <a:cs typeface="Calibri" panose="020F0502020204030204" pitchFamily="34" charset="0"/>
              </a:defRPr>
            </a:lvl1pPr>
            <a:lvl2pPr marL="394394" indent="-247602" algn="l" rtl="0" eaLnBrk="0" fontAlgn="base" hangingPunct="0">
              <a:lnSpc>
                <a:spcPct val="120000"/>
              </a:lnSpc>
              <a:spcBef>
                <a:spcPts val="0"/>
              </a:spcBef>
              <a:spcAft>
                <a:spcPts val="1200"/>
              </a:spcAft>
              <a:buClr>
                <a:srgbClr val="616161"/>
              </a:buClr>
              <a:buFont typeface="Times" pitchFamily="18" charset="0"/>
              <a:buChar char="•"/>
              <a:tabLst>
                <a:tab pos="1973741" algn="l"/>
              </a:tabLst>
              <a:defRPr sz="1050">
                <a:solidFill>
                  <a:schemeClr val="tx1">
                    <a:lumMod val="50000"/>
                  </a:schemeClr>
                </a:solidFill>
                <a:latin typeface="Calibri" panose="020F0502020204030204" pitchFamily="34" charset="0"/>
                <a:ea typeface="ＭＳ Ｐゴシック" pitchFamily="25" charset="-128"/>
              </a:defRPr>
            </a:lvl2pPr>
            <a:lvl3pPr marL="755187" indent="-233454" algn="l" rtl="0" eaLnBrk="0" fontAlgn="base" hangingPunct="0">
              <a:lnSpc>
                <a:spcPct val="120000"/>
              </a:lnSpc>
              <a:spcBef>
                <a:spcPts val="0"/>
              </a:spcBef>
              <a:spcAft>
                <a:spcPts val="1200"/>
              </a:spcAft>
              <a:buClr>
                <a:srgbClr val="515151"/>
              </a:buClr>
              <a:buFont typeface="Times" pitchFamily="18" charset="0"/>
              <a:buChar char="»"/>
              <a:tabLst>
                <a:tab pos="1973741" algn="l"/>
              </a:tabLst>
              <a:defRPr sz="1050">
                <a:solidFill>
                  <a:schemeClr val="tx1">
                    <a:lumMod val="50000"/>
                  </a:schemeClr>
                </a:solidFill>
                <a:latin typeface="Calibri" panose="020F0502020204030204" pitchFamily="34" charset="0"/>
                <a:ea typeface="ＭＳ Ｐゴシック" pitchFamily="25" charset="-128"/>
              </a:defRPr>
            </a:lvl3pPr>
            <a:lvl4pPr marL="1020475" indent="-137950" algn="l" rtl="0" eaLnBrk="0" fontAlgn="base" hangingPunct="0">
              <a:lnSpc>
                <a:spcPct val="120000"/>
              </a:lnSpc>
              <a:spcBef>
                <a:spcPts val="0"/>
              </a:spcBef>
              <a:spcAft>
                <a:spcPts val="1200"/>
              </a:spcAft>
              <a:tabLst>
                <a:tab pos="1973741" algn="l"/>
              </a:tabLst>
              <a:defRPr sz="1050" i="1">
                <a:solidFill>
                  <a:schemeClr val="tx1">
                    <a:lumMod val="50000"/>
                  </a:schemeClr>
                </a:solidFill>
                <a:latin typeface="Calibri" panose="020F0502020204030204" pitchFamily="34" charset="0"/>
                <a:ea typeface="ＭＳ Ｐゴシック" pitchFamily="25" charset="-128"/>
              </a:defRPr>
            </a:lvl4pPr>
            <a:lvl5pPr marL="1333514" indent="-185703" algn="l" rtl="0" eaLnBrk="0" fontAlgn="base" hangingPunct="0">
              <a:lnSpc>
                <a:spcPct val="120000"/>
              </a:lnSpc>
              <a:spcBef>
                <a:spcPts val="0"/>
              </a:spcBef>
              <a:spcAft>
                <a:spcPts val="1200"/>
              </a:spcAft>
              <a:tabLst>
                <a:tab pos="1973741" algn="l"/>
              </a:tabLst>
              <a:defRPr sz="1050" i="1">
                <a:solidFill>
                  <a:schemeClr val="tx1">
                    <a:lumMod val="50000"/>
                  </a:schemeClr>
                </a:solidFill>
                <a:latin typeface="Calibri" panose="020F0502020204030204" pitchFamily="34" charset="0"/>
                <a:ea typeface="ＭＳ Ｐゴシック" pitchFamily="25" charset="-128"/>
              </a:defRPr>
            </a:lvl5pPr>
            <a:lvl6pPr marL="1842867" indent="-185703" algn="l" rtl="0" eaLnBrk="0" fontAlgn="base" hangingPunct="0">
              <a:spcBef>
                <a:spcPct val="20000"/>
              </a:spcBef>
              <a:spcAft>
                <a:spcPct val="0"/>
              </a:spcAft>
              <a:tabLst>
                <a:tab pos="1973741" algn="l"/>
              </a:tabLst>
              <a:defRPr sz="1600" i="1">
                <a:solidFill>
                  <a:srgbClr val="3B3833"/>
                </a:solidFill>
                <a:latin typeface="+mn-lt"/>
                <a:ea typeface="ＭＳ Ｐゴシック" pitchFamily="25" charset="-128"/>
              </a:defRPr>
            </a:lvl6pPr>
            <a:lvl7pPr marL="2352219" indent="-185703" algn="l" rtl="0" eaLnBrk="0" fontAlgn="base" hangingPunct="0">
              <a:spcBef>
                <a:spcPct val="20000"/>
              </a:spcBef>
              <a:spcAft>
                <a:spcPct val="0"/>
              </a:spcAft>
              <a:tabLst>
                <a:tab pos="1973741" algn="l"/>
              </a:tabLst>
              <a:defRPr sz="1600" i="1">
                <a:solidFill>
                  <a:srgbClr val="3B3833"/>
                </a:solidFill>
                <a:latin typeface="+mn-lt"/>
                <a:ea typeface="ＭＳ Ｐゴシック" pitchFamily="25" charset="-128"/>
              </a:defRPr>
            </a:lvl7pPr>
            <a:lvl8pPr marL="2861571" indent="-185703" algn="l" rtl="0" eaLnBrk="0" fontAlgn="base" hangingPunct="0">
              <a:spcBef>
                <a:spcPct val="20000"/>
              </a:spcBef>
              <a:spcAft>
                <a:spcPct val="0"/>
              </a:spcAft>
              <a:tabLst>
                <a:tab pos="1973741" algn="l"/>
              </a:tabLst>
              <a:defRPr sz="1600" i="1">
                <a:solidFill>
                  <a:srgbClr val="3B3833"/>
                </a:solidFill>
                <a:latin typeface="+mn-lt"/>
                <a:ea typeface="ＭＳ Ｐゴシック" pitchFamily="25" charset="-128"/>
              </a:defRPr>
            </a:lvl8pPr>
            <a:lvl9pPr marL="3370925" indent="-185703" algn="l" rtl="0" eaLnBrk="0" fontAlgn="base" hangingPunct="0">
              <a:spcBef>
                <a:spcPct val="20000"/>
              </a:spcBef>
              <a:spcAft>
                <a:spcPct val="0"/>
              </a:spcAft>
              <a:tabLst>
                <a:tab pos="1973741" algn="l"/>
              </a:tabLst>
              <a:defRPr sz="1600" i="1">
                <a:solidFill>
                  <a:srgbClr val="3B3833"/>
                </a:solidFill>
                <a:latin typeface="+mn-lt"/>
                <a:ea typeface="ＭＳ Ｐゴシック" pitchFamily="25" charset="-128"/>
              </a:defRPr>
            </a:lvl9pPr>
          </a:lstStyle>
          <a:p>
            <a:pPr marR="0" lvl="0" indent="1588" algn="ctr" eaLnBrk="1" fontAlgn="base" hangingPunct="1">
              <a:lnSpc>
                <a:spcPct val="120000"/>
              </a:lnSpc>
              <a:spcBef>
                <a:spcPts val="0"/>
              </a:spcBef>
              <a:spcAft>
                <a:spcPts val="1200"/>
              </a:spcAft>
              <a:buClrTx/>
              <a:buSzTx/>
              <a:buFont typeface="Arial" charset="0"/>
              <a:buNone/>
              <a:tabLst>
                <a:tab pos="1973741" algn="l"/>
              </a:tabLst>
              <a:defRPr/>
            </a:pPr>
            <a:r>
              <a:rPr lang="en-US" sz="1800" b="1" dirty="0">
                <a:solidFill>
                  <a:srgbClr val="4A4A4A"/>
                </a:solidFill>
                <a:latin typeface="+mn-lt"/>
                <a:ea typeface="+mn-ea"/>
                <a:cs typeface="+mn-cs"/>
              </a:rPr>
              <a:t>ONLINE FULFILLMENT SERVICES USED, BY GENERATION, HISTORICAL TREND</a:t>
            </a:r>
          </a:p>
        </p:txBody>
      </p:sp>
      <p:sp>
        <p:nvSpPr>
          <p:cNvPr id="55" name="Rounded Rectangle 29">
            <a:extLst>
              <a:ext uri="{FF2B5EF4-FFF2-40B4-BE49-F238E27FC236}">
                <a16:creationId xmlns:a16="http://schemas.microsoft.com/office/drawing/2014/main" xmlns="" id="{60EF8D5F-1159-4B87-9570-69B5AD999AEA}"/>
              </a:ext>
            </a:extLst>
          </p:cNvPr>
          <p:cNvSpPr/>
          <p:nvPr/>
        </p:nvSpPr>
        <p:spPr bwMode="auto">
          <a:xfrm>
            <a:off x="3369059" y="3260713"/>
            <a:ext cx="492573" cy="1570914"/>
          </a:xfrm>
          <a:prstGeom prst="roundRect">
            <a:avLst>
              <a:gd name="adj" fmla="val 12848"/>
            </a:avLst>
          </a:prstGeom>
          <a:noFill/>
          <a:ln w="19050" cap="flat" cmpd="sng" algn="ctr">
            <a:solidFill>
              <a:srgbClr val="FFFFFF">
                <a:lumMod val="50000"/>
              </a:srgbClr>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4A4A4A"/>
              </a:solidFill>
              <a:effectLst/>
              <a:uLnTx/>
              <a:uFillTx/>
              <a:latin typeface="Times" pitchFamily="25" charset="0"/>
              <a:ea typeface="ＭＳ Ｐゴシック" charset="-128"/>
            </a:endParaRPr>
          </a:p>
        </p:txBody>
      </p:sp>
      <p:sp>
        <p:nvSpPr>
          <p:cNvPr id="56" name="TextBox 55">
            <a:extLst>
              <a:ext uri="{FF2B5EF4-FFF2-40B4-BE49-F238E27FC236}">
                <a16:creationId xmlns:a16="http://schemas.microsoft.com/office/drawing/2014/main" xmlns="" id="{74328E2C-865B-4E3D-9FFF-C9F5CF4241AF}"/>
              </a:ext>
            </a:extLst>
          </p:cNvPr>
          <p:cNvSpPr txBox="1"/>
          <p:nvPr/>
        </p:nvSpPr>
        <p:spPr>
          <a:xfrm rot="16200000">
            <a:off x="6967207" y="4359869"/>
            <a:ext cx="718551" cy="230832"/>
          </a:xfrm>
          <a:prstGeom prst="rect">
            <a:avLst/>
          </a:prstGeom>
          <a:noFill/>
        </p:spPr>
        <p:txBody>
          <a:bodyPr wrap="square" rtlCol="0">
            <a:spAutoFit/>
          </a:bodyPr>
          <a:lstStyle/>
          <a:p>
            <a:pPr eaLnBrk="0" fontAlgn="base" hangingPunct="0">
              <a:spcBef>
                <a:spcPts val="1530"/>
              </a:spcBef>
              <a:spcAft>
                <a:spcPct val="0"/>
              </a:spcAft>
            </a:pPr>
            <a:r>
              <a:rPr lang="en-US" sz="900" b="1" spc="-26" dirty="0">
                <a:solidFill>
                  <a:srgbClr val="4A4A4A"/>
                </a:solidFill>
                <a:ea typeface="ＭＳ Ｐゴシック" charset="-128"/>
              </a:rPr>
              <a:t>2017</a:t>
            </a:r>
          </a:p>
        </p:txBody>
      </p:sp>
      <p:sp>
        <p:nvSpPr>
          <p:cNvPr id="58" name="TextBox 57">
            <a:extLst>
              <a:ext uri="{FF2B5EF4-FFF2-40B4-BE49-F238E27FC236}">
                <a16:creationId xmlns:a16="http://schemas.microsoft.com/office/drawing/2014/main" xmlns="" id="{E3B70D63-4933-4226-83C2-912812ED08C8}"/>
              </a:ext>
            </a:extLst>
          </p:cNvPr>
          <p:cNvSpPr txBox="1"/>
          <p:nvPr/>
        </p:nvSpPr>
        <p:spPr>
          <a:xfrm rot="16200000">
            <a:off x="2621144" y="4358464"/>
            <a:ext cx="718551" cy="230832"/>
          </a:xfrm>
          <a:prstGeom prst="rect">
            <a:avLst/>
          </a:prstGeom>
          <a:noFill/>
        </p:spPr>
        <p:txBody>
          <a:bodyPr wrap="square" rtlCol="0">
            <a:spAutoFit/>
          </a:bodyPr>
          <a:lstStyle/>
          <a:p>
            <a:pPr eaLnBrk="0" fontAlgn="base" hangingPunct="0">
              <a:spcBef>
                <a:spcPts val="1530"/>
              </a:spcBef>
              <a:spcAft>
                <a:spcPct val="0"/>
              </a:spcAft>
            </a:pPr>
            <a:r>
              <a:rPr lang="en-US" sz="900" b="1" spc="-26" dirty="0">
                <a:solidFill>
                  <a:srgbClr val="4A4A4A"/>
                </a:solidFill>
                <a:ea typeface="ＭＳ Ｐゴシック" charset="-128"/>
              </a:rPr>
              <a:t>2017</a:t>
            </a:r>
          </a:p>
        </p:txBody>
      </p:sp>
      <p:sp>
        <p:nvSpPr>
          <p:cNvPr id="59" name="TextBox 58">
            <a:extLst>
              <a:ext uri="{FF2B5EF4-FFF2-40B4-BE49-F238E27FC236}">
                <a16:creationId xmlns:a16="http://schemas.microsoft.com/office/drawing/2014/main" xmlns="" id="{3C5E3C0C-63C5-4B76-A76B-77119204C80A}"/>
              </a:ext>
            </a:extLst>
          </p:cNvPr>
          <p:cNvSpPr txBox="1"/>
          <p:nvPr/>
        </p:nvSpPr>
        <p:spPr>
          <a:xfrm rot="16200000">
            <a:off x="2873172" y="4358464"/>
            <a:ext cx="718551" cy="230832"/>
          </a:xfrm>
          <a:prstGeom prst="rect">
            <a:avLst/>
          </a:prstGeom>
          <a:noFill/>
        </p:spPr>
        <p:txBody>
          <a:bodyPr wrap="square" rtlCol="0">
            <a:spAutoFit/>
          </a:bodyPr>
          <a:lstStyle/>
          <a:p>
            <a:pPr eaLnBrk="0" fontAlgn="base" hangingPunct="0">
              <a:spcBef>
                <a:spcPts val="1530"/>
              </a:spcBef>
              <a:spcAft>
                <a:spcPct val="0"/>
              </a:spcAft>
            </a:pPr>
            <a:r>
              <a:rPr lang="en-US" sz="900" b="1" spc="-26" dirty="0">
                <a:solidFill>
                  <a:srgbClr val="FFFFFF"/>
                </a:solidFill>
                <a:ea typeface="ＭＳ Ｐゴシック" charset="-128"/>
              </a:rPr>
              <a:t>2018</a:t>
            </a:r>
          </a:p>
        </p:txBody>
      </p:sp>
      <p:sp>
        <p:nvSpPr>
          <p:cNvPr id="60" name="TextBox 59">
            <a:extLst>
              <a:ext uri="{FF2B5EF4-FFF2-40B4-BE49-F238E27FC236}">
                <a16:creationId xmlns:a16="http://schemas.microsoft.com/office/drawing/2014/main" xmlns="" id="{03B95362-6168-4A36-95B2-AD1F22C63C39}"/>
              </a:ext>
            </a:extLst>
          </p:cNvPr>
          <p:cNvSpPr txBox="1"/>
          <p:nvPr/>
        </p:nvSpPr>
        <p:spPr>
          <a:xfrm rot="16200000">
            <a:off x="3125200" y="4358464"/>
            <a:ext cx="718551" cy="230832"/>
          </a:xfrm>
          <a:prstGeom prst="rect">
            <a:avLst/>
          </a:prstGeom>
          <a:noFill/>
        </p:spPr>
        <p:txBody>
          <a:bodyPr wrap="square" rtlCol="0">
            <a:spAutoFit/>
          </a:bodyPr>
          <a:lstStyle/>
          <a:p>
            <a:pPr eaLnBrk="0" fontAlgn="base" hangingPunct="0">
              <a:spcBef>
                <a:spcPts val="1530"/>
              </a:spcBef>
              <a:spcAft>
                <a:spcPct val="0"/>
              </a:spcAft>
            </a:pPr>
            <a:r>
              <a:rPr lang="en-US" sz="900" b="1" spc="-26" dirty="0">
                <a:solidFill>
                  <a:srgbClr val="4A4A4A"/>
                </a:solidFill>
                <a:ea typeface="ＭＳ Ｐゴシック" charset="-128"/>
              </a:rPr>
              <a:t>2017</a:t>
            </a:r>
          </a:p>
        </p:txBody>
      </p:sp>
      <p:sp>
        <p:nvSpPr>
          <p:cNvPr id="61" name="TextBox 60">
            <a:extLst>
              <a:ext uri="{FF2B5EF4-FFF2-40B4-BE49-F238E27FC236}">
                <a16:creationId xmlns:a16="http://schemas.microsoft.com/office/drawing/2014/main" xmlns="" id="{A65BB378-063D-42AC-AF56-7716F73746AF}"/>
              </a:ext>
            </a:extLst>
          </p:cNvPr>
          <p:cNvSpPr txBox="1"/>
          <p:nvPr/>
        </p:nvSpPr>
        <p:spPr>
          <a:xfrm rot="16200000">
            <a:off x="3377228" y="4358464"/>
            <a:ext cx="718551" cy="230832"/>
          </a:xfrm>
          <a:prstGeom prst="rect">
            <a:avLst/>
          </a:prstGeom>
          <a:noFill/>
        </p:spPr>
        <p:txBody>
          <a:bodyPr wrap="square" rtlCol="0">
            <a:spAutoFit/>
          </a:bodyPr>
          <a:lstStyle/>
          <a:p>
            <a:pPr eaLnBrk="0" fontAlgn="base" hangingPunct="0">
              <a:spcBef>
                <a:spcPts val="1530"/>
              </a:spcBef>
              <a:spcAft>
                <a:spcPct val="0"/>
              </a:spcAft>
            </a:pPr>
            <a:r>
              <a:rPr lang="en-US" sz="900" b="1" spc="-26" dirty="0">
                <a:solidFill>
                  <a:srgbClr val="FFFFFF"/>
                </a:solidFill>
                <a:ea typeface="ＭＳ Ｐゴシック" charset="-128"/>
              </a:rPr>
              <a:t>2018</a:t>
            </a:r>
          </a:p>
        </p:txBody>
      </p:sp>
      <p:sp>
        <p:nvSpPr>
          <p:cNvPr id="62" name="TextBox 61">
            <a:extLst>
              <a:ext uri="{FF2B5EF4-FFF2-40B4-BE49-F238E27FC236}">
                <a16:creationId xmlns:a16="http://schemas.microsoft.com/office/drawing/2014/main" xmlns="" id="{DAA29AD9-E244-4E34-BB87-49CF7DEE2522}"/>
              </a:ext>
            </a:extLst>
          </p:cNvPr>
          <p:cNvSpPr txBox="1"/>
          <p:nvPr/>
        </p:nvSpPr>
        <p:spPr>
          <a:xfrm rot="16200000">
            <a:off x="3629256" y="4356935"/>
            <a:ext cx="718551" cy="230832"/>
          </a:xfrm>
          <a:prstGeom prst="rect">
            <a:avLst/>
          </a:prstGeom>
          <a:noFill/>
        </p:spPr>
        <p:txBody>
          <a:bodyPr wrap="square" rtlCol="0">
            <a:spAutoFit/>
          </a:bodyPr>
          <a:lstStyle/>
          <a:p>
            <a:pPr eaLnBrk="0" fontAlgn="base" hangingPunct="0">
              <a:spcBef>
                <a:spcPts val="1530"/>
              </a:spcBef>
              <a:spcAft>
                <a:spcPct val="0"/>
              </a:spcAft>
            </a:pPr>
            <a:r>
              <a:rPr lang="en-US" sz="900" b="1" spc="-26" dirty="0">
                <a:solidFill>
                  <a:srgbClr val="4A4A4A"/>
                </a:solidFill>
                <a:ea typeface="ＭＳ Ｐゴシック" charset="-128"/>
              </a:rPr>
              <a:t>2017</a:t>
            </a:r>
          </a:p>
        </p:txBody>
      </p:sp>
      <p:sp>
        <p:nvSpPr>
          <p:cNvPr id="63" name="TextBox 62">
            <a:extLst>
              <a:ext uri="{FF2B5EF4-FFF2-40B4-BE49-F238E27FC236}">
                <a16:creationId xmlns:a16="http://schemas.microsoft.com/office/drawing/2014/main" xmlns="" id="{F865217A-B753-425A-8B7F-28555E995E41}"/>
              </a:ext>
            </a:extLst>
          </p:cNvPr>
          <p:cNvSpPr txBox="1"/>
          <p:nvPr/>
        </p:nvSpPr>
        <p:spPr>
          <a:xfrm rot="16200000">
            <a:off x="3881284" y="4356935"/>
            <a:ext cx="718551" cy="230832"/>
          </a:xfrm>
          <a:prstGeom prst="rect">
            <a:avLst/>
          </a:prstGeom>
          <a:noFill/>
        </p:spPr>
        <p:txBody>
          <a:bodyPr wrap="square" rtlCol="0">
            <a:spAutoFit/>
          </a:bodyPr>
          <a:lstStyle/>
          <a:p>
            <a:pPr eaLnBrk="0" fontAlgn="base" hangingPunct="0">
              <a:spcBef>
                <a:spcPts val="1530"/>
              </a:spcBef>
              <a:spcAft>
                <a:spcPct val="0"/>
              </a:spcAft>
            </a:pPr>
            <a:r>
              <a:rPr lang="en-US" sz="900" b="1" spc="-26" dirty="0">
                <a:solidFill>
                  <a:srgbClr val="FFFFFF"/>
                </a:solidFill>
                <a:ea typeface="ＭＳ Ｐゴシック" charset="-128"/>
              </a:rPr>
              <a:t>2018</a:t>
            </a:r>
          </a:p>
        </p:txBody>
      </p:sp>
      <p:sp>
        <p:nvSpPr>
          <p:cNvPr id="64" name="TextBox 63">
            <a:extLst>
              <a:ext uri="{FF2B5EF4-FFF2-40B4-BE49-F238E27FC236}">
                <a16:creationId xmlns:a16="http://schemas.microsoft.com/office/drawing/2014/main" xmlns="" id="{D5FB7077-0715-422F-82C8-555A0BF15BA0}"/>
              </a:ext>
            </a:extLst>
          </p:cNvPr>
          <p:cNvSpPr txBox="1"/>
          <p:nvPr/>
        </p:nvSpPr>
        <p:spPr>
          <a:xfrm rot="16200000">
            <a:off x="4540130" y="4356935"/>
            <a:ext cx="718551" cy="230832"/>
          </a:xfrm>
          <a:prstGeom prst="rect">
            <a:avLst/>
          </a:prstGeom>
          <a:noFill/>
        </p:spPr>
        <p:txBody>
          <a:bodyPr wrap="square" rtlCol="0">
            <a:spAutoFit/>
          </a:bodyPr>
          <a:lstStyle/>
          <a:p>
            <a:pPr eaLnBrk="0" fontAlgn="base" hangingPunct="0">
              <a:spcBef>
                <a:spcPts val="1530"/>
              </a:spcBef>
              <a:spcAft>
                <a:spcPct val="0"/>
              </a:spcAft>
            </a:pPr>
            <a:r>
              <a:rPr lang="en-US" sz="900" b="1" spc="-26" dirty="0">
                <a:solidFill>
                  <a:srgbClr val="4A4A4A"/>
                </a:solidFill>
                <a:ea typeface="ＭＳ Ｐゴシック" charset="-128"/>
              </a:rPr>
              <a:t>2017</a:t>
            </a:r>
          </a:p>
        </p:txBody>
      </p:sp>
      <p:sp>
        <p:nvSpPr>
          <p:cNvPr id="65" name="TextBox 64">
            <a:extLst>
              <a:ext uri="{FF2B5EF4-FFF2-40B4-BE49-F238E27FC236}">
                <a16:creationId xmlns:a16="http://schemas.microsoft.com/office/drawing/2014/main" xmlns="" id="{CFDE484A-C813-4FE2-A040-588DB1A59678}"/>
              </a:ext>
            </a:extLst>
          </p:cNvPr>
          <p:cNvSpPr txBox="1"/>
          <p:nvPr/>
        </p:nvSpPr>
        <p:spPr>
          <a:xfrm rot="16200000">
            <a:off x="4792965" y="4356935"/>
            <a:ext cx="718551" cy="230832"/>
          </a:xfrm>
          <a:prstGeom prst="rect">
            <a:avLst/>
          </a:prstGeom>
          <a:noFill/>
        </p:spPr>
        <p:txBody>
          <a:bodyPr wrap="square" rtlCol="0">
            <a:spAutoFit/>
          </a:bodyPr>
          <a:lstStyle/>
          <a:p>
            <a:pPr eaLnBrk="0" fontAlgn="base" hangingPunct="0">
              <a:spcBef>
                <a:spcPts val="1530"/>
              </a:spcBef>
              <a:spcAft>
                <a:spcPct val="0"/>
              </a:spcAft>
            </a:pPr>
            <a:r>
              <a:rPr lang="en-US" sz="900" b="1" spc="-26" dirty="0">
                <a:solidFill>
                  <a:srgbClr val="FFFFFF"/>
                </a:solidFill>
                <a:ea typeface="ＭＳ Ｐゴシック" charset="-128"/>
              </a:rPr>
              <a:t>2018</a:t>
            </a:r>
          </a:p>
        </p:txBody>
      </p:sp>
      <p:sp>
        <p:nvSpPr>
          <p:cNvPr id="66" name="TextBox 65">
            <a:extLst>
              <a:ext uri="{FF2B5EF4-FFF2-40B4-BE49-F238E27FC236}">
                <a16:creationId xmlns:a16="http://schemas.microsoft.com/office/drawing/2014/main" xmlns="" id="{5591EEC8-27CE-45FB-A935-D56662FECA1F}"/>
              </a:ext>
            </a:extLst>
          </p:cNvPr>
          <p:cNvSpPr txBox="1"/>
          <p:nvPr/>
        </p:nvSpPr>
        <p:spPr>
          <a:xfrm rot="16200000">
            <a:off x="5045800" y="4356935"/>
            <a:ext cx="718551" cy="230832"/>
          </a:xfrm>
          <a:prstGeom prst="rect">
            <a:avLst/>
          </a:prstGeom>
          <a:noFill/>
        </p:spPr>
        <p:txBody>
          <a:bodyPr wrap="square" rtlCol="0">
            <a:spAutoFit/>
          </a:bodyPr>
          <a:lstStyle/>
          <a:p>
            <a:pPr eaLnBrk="0" fontAlgn="base" hangingPunct="0">
              <a:spcBef>
                <a:spcPts val="1530"/>
              </a:spcBef>
              <a:spcAft>
                <a:spcPct val="0"/>
              </a:spcAft>
            </a:pPr>
            <a:r>
              <a:rPr lang="en-US" sz="900" b="1" spc="-26" dirty="0">
                <a:solidFill>
                  <a:srgbClr val="4A4A4A"/>
                </a:solidFill>
                <a:ea typeface="ＭＳ Ｐゴシック" charset="-128"/>
              </a:rPr>
              <a:t>2017</a:t>
            </a:r>
          </a:p>
        </p:txBody>
      </p:sp>
      <p:sp>
        <p:nvSpPr>
          <p:cNvPr id="67" name="TextBox 66">
            <a:extLst>
              <a:ext uri="{FF2B5EF4-FFF2-40B4-BE49-F238E27FC236}">
                <a16:creationId xmlns:a16="http://schemas.microsoft.com/office/drawing/2014/main" xmlns="" id="{14B4E56F-4219-4B1B-A457-A5A36AF5F5A6}"/>
              </a:ext>
            </a:extLst>
          </p:cNvPr>
          <p:cNvSpPr txBox="1"/>
          <p:nvPr/>
        </p:nvSpPr>
        <p:spPr>
          <a:xfrm rot="16200000">
            <a:off x="5298635" y="4356935"/>
            <a:ext cx="718551" cy="230832"/>
          </a:xfrm>
          <a:prstGeom prst="rect">
            <a:avLst/>
          </a:prstGeom>
          <a:noFill/>
        </p:spPr>
        <p:txBody>
          <a:bodyPr wrap="square" rtlCol="0">
            <a:spAutoFit/>
          </a:bodyPr>
          <a:lstStyle/>
          <a:p>
            <a:pPr eaLnBrk="0" fontAlgn="base" hangingPunct="0">
              <a:spcBef>
                <a:spcPts val="1530"/>
              </a:spcBef>
              <a:spcAft>
                <a:spcPct val="0"/>
              </a:spcAft>
            </a:pPr>
            <a:r>
              <a:rPr lang="en-US" sz="900" b="1" spc="-26" dirty="0">
                <a:solidFill>
                  <a:srgbClr val="FFFFFF"/>
                </a:solidFill>
                <a:ea typeface="ＭＳ Ｐゴシック" charset="-128"/>
              </a:rPr>
              <a:t>2018</a:t>
            </a:r>
          </a:p>
        </p:txBody>
      </p:sp>
      <p:sp>
        <p:nvSpPr>
          <p:cNvPr id="68" name="TextBox 67">
            <a:extLst>
              <a:ext uri="{FF2B5EF4-FFF2-40B4-BE49-F238E27FC236}">
                <a16:creationId xmlns:a16="http://schemas.microsoft.com/office/drawing/2014/main" xmlns="" id="{072684EB-BEC7-4BB6-A7EA-50D1ECBBFCC0}"/>
              </a:ext>
            </a:extLst>
          </p:cNvPr>
          <p:cNvSpPr txBox="1"/>
          <p:nvPr/>
        </p:nvSpPr>
        <p:spPr>
          <a:xfrm rot="16200000">
            <a:off x="5551470" y="4356936"/>
            <a:ext cx="718551" cy="230832"/>
          </a:xfrm>
          <a:prstGeom prst="rect">
            <a:avLst/>
          </a:prstGeom>
          <a:noFill/>
        </p:spPr>
        <p:txBody>
          <a:bodyPr wrap="square" rtlCol="0">
            <a:spAutoFit/>
          </a:bodyPr>
          <a:lstStyle/>
          <a:p>
            <a:pPr eaLnBrk="0" fontAlgn="base" hangingPunct="0">
              <a:spcBef>
                <a:spcPts val="1530"/>
              </a:spcBef>
              <a:spcAft>
                <a:spcPct val="0"/>
              </a:spcAft>
            </a:pPr>
            <a:r>
              <a:rPr lang="en-US" sz="900" b="1" spc="-26" dirty="0">
                <a:solidFill>
                  <a:srgbClr val="4A4A4A"/>
                </a:solidFill>
                <a:ea typeface="ＭＳ Ｐゴシック" charset="-128"/>
              </a:rPr>
              <a:t>2017</a:t>
            </a:r>
          </a:p>
        </p:txBody>
      </p:sp>
      <p:sp>
        <p:nvSpPr>
          <p:cNvPr id="69" name="TextBox 68">
            <a:extLst>
              <a:ext uri="{FF2B5EF4-FFF2-40B4-BE49-F238E27FC236}">
                <a16:creationId xmlns:a16="http://schemas.microsoft.com/office/drawing/2014/main" xmlns="" id="{C63F413C-D66F-4046-864D-A8DD648A42EF}"/>
              </a:ext>
            </a:extLst>
          </p:cNvPr>
          <p:cNvSpPr txBox="1"/>
          <p:nvPr/>
        </p:nvSpPr>
        <p:spPr>
          <a:xfrm rot="16200000">
            <a:off x="5804305" y="4356936"/>
            <a:ext cx="718551" cy="230832"/>
          </a:xfrm>
          <a:prstGeom prst="rect">
            <a:avLst/>
          </a:prstGeom>
          <a:noFill/>
        </p:spPr>
        <p:txBody>
          <a:bodyPr wrap="square" rtlCol="0">
            <a:spAutoFit/>
          </a:bodyPr>
          <a:lstStyle/>
          <a:p>
            <a:pPr eaLnBrk="0" fontAlgn="base" hangingPunct="0">
              <a:spcBef>
                <a:spcPts val="1530"/>
              </a:spcBef>
              <a:spcAft>
                <a:spcPct val="0"/>
              </a:spcAft>
            </a:pPr>
            <a:r>
              <a:rPr lang="en-US" sz="900" b="1" spc="-26" dirty="0">
                <a:solidFill>
                  <a:srgbClr val="FFFFFF"/>
                </a:solidFill>
                <a:ea typeface="ＭＳ Ｐゴシック" charset="-128"/>
              </a:rPr>
              <a:t>2018</a:t>
            </a:r>
          </a:p>
        </p:txBody>
      </p:sp>
      <p:sp>
        <p:nvSpPr>
          <p:cNvPr id="70" name="TextBox 69">
            <a:extLst>
              <a:ext uri="{FF2B5EF4-FFF2-40B4-BE49-F238E27FC236}">
                <a16:creationId xmlns:a16="http://schemas.microsoft.com/office/drawing/2014/main" xmlns="" id="{9D041F40-0132-473C-AC3A-FE4E62D225E3}"/>
              </a:ext>
            </a:extLst>
          </p:cNvPr>
          <p:cNvSpPr txBox="1"/>
          <p:nvPr/>
        </p:nvSpPr>
        <p:spPr>
          <a:xfrm rot="16200000">
            <a:off x="6452377" y="4365778"/>
            <a:ext cx="718551" cy="230832"/>
          </a:xfrm>
          <a:prstGeom prst="rect">
            <a:avLst/>
          </a:prstGeom>
          <a:noFill/>
        </p:spPr>
        <p:txBody>
          <a:bodyPr wrap="square" rtlCol="0">
            <a:spAutoFit/>
          </a:bodyPr>
          <a:lstStyle/>
          <a:p>
            <a:pPr eaLnBrk="0" fontAlgn="base" hangingPunct="0">
              <a:spcBef>
                <a:spcPts val="1530"/>
              </a:spcBef>
              <a:spcAft>
                <a:spcPct val="0"/>
              </a:spcAft>
            </a:pPr>
            <a:r>
              <a:rPr lang="en-US" sz="900" b="1" spc="-26" dirty="0">
                <a:solidFill>
                  <a:srgbClr val="4A4A4A"/>
                </a:solidFill>
                <a:ea typeface="ＭＳ Ｐゴシック" charset="-128"/>
              </a:rPr>
              <a:t>2017</a:t>
            </a:r>
          </a:p>
        </p:txBody>
      </p:sp>
      <p:sp>
        <p:nvSpPr>
          <p:cNvPr id="71" name="TextBox 70">
            <a:extLst>
              <a:ext uri="{FF2B5EF4-FFF2-40B4-BE49-F238E27FC236}">
                <a16:creationId xmlns:a16="http://schemas.microsoft.com/office/drawing/2014/main" xmlns="" id="{D89E22C0-80B0-47F2-B48D-538210A028C8}"/>
              </a:ext>
            </a:extLst>
          </p:cNvPr>
          <p:cNvSpPr txBox="1"/>
          <p:nvPr/>
        </p:nvSpPr>
        <p:spPr>
          <a:xfrm rot="16200000">
            <a:off x="6715834" y="4365778"/>
            <a:ext cx="718551" cy="230832"/>
          </a:xfrm>
          <a:prstGeom prst="rect">
            <a:avLst/>
          </a:prstGeom>
          <a:noFill/>
        </p:spPr>
        <p:txBody>
          <a:bodyPr wrap="square" rtlCol="0">
            <a:spAutoFit/>
          </a:bodyPr>
          <a:lstStyle/>
          <a:p>
            <a:pPr eaLnBrk="0" fontAlgn="base" hangingPunct="0">
              <a:spcBef>
                <a:spcPts val="1530"/>
              </a:spcBef>
              <a:spcAft>
                <a:spcPct val="0"/>
              </a:spcAft>
            </a:pPr>
            <a:r>
              <a:rPr lang="en-US" sz="900" b="1" spc="-26" dirty="0">
                <a:solidFill>
                  <a:srgbClr val="FFFFFF"/>
                </a:solidFill>
                <a:ea typeface="ＭＳ Ｐゴシック" charset="-128"/>
              </a:rPr>
              <a:t>2018</a:t>
            </a:r>
          </a:p>
        </p:txBody>
      </p:sp>
      <p:sp>
        <p:nvSpPr>
          <p:cNvPr id="2" name="TextBox 1">
            <a:extLst>
              <a:ext uri="{FF2B5EF4-FFF2-40B4-BE49-F238E27FC236}">
                <a16:creationId xmlns:a16="http://schemas.microsoft.com/office/drawing/2014/main" xmlns="" id="{A274B62B-B1B4-4D85-BB2C-0D8C679CAFFB}"/>
              </a:ext>
            </a:extLst>
          </p:cNvPr>
          <p:cNvSpPr txBox="1"/>
          <p:nvPr/>
        </p:nvSpPr>
        <p:spPr>
          <a:xfrm>
            <a:off x="691521" y="2134965"/>
            <a:ext cx="1864255" cy="584775"/>
          </a:xfrm>
          <a:prstGeom prst="rect">
            <a:avLst/>
          </a:prstGeom>
          <a:noFill/>
        </p:spPr>
        <p:txBody>
          <a:bodyPr wrap="square" rtlCol="0">
            <a:spAutoFit/>
          </a:bodyPr>
          <a:lstStyle/>
          <a:p>
            <a:pPr algn="ctr"/>
            <a:r>
              <a:rPr lang="en-US" sz="1600" b="1" dirty="0">
                <a:solidFill>
                  <a:srgbClr val="4A4A4A"/>
                </a:solidFill>
              </a:rPr>
              <a:t>Same/next-day home delivery</a:t>
            </a:r>
          </a:p>
        </p:txBody>
      </p:sp>
      <p:sp>
        <p:nvSpPr>
          <p:cNvPr id="82" name="TextBox 81">
            <a:extLst>
              <a:ext uri="{FF2B5EF4-FFF2-40B4-BE49-F238E27FC236}">
                <a16:creationId xmlns:a16="http://schemas.microsoft.com/office/drawing/2014/main" xmlns="" id="{30751553-93AF-49B1-9F1D-796A2C727579}"/>
              </a:ext>
            </a:extLst>
          </p:cNvPr>
          <p:cNvSpPr txBox="1"/>
          <p:nvPr/>
        </p:nvSpPr>
        <p:spPr>
          <a:xfrm>
            <a:off x="2635737" y="2134965"/>
            <a:ext cx="1864255" cy="584775"/>
          </a:xfrm>
          <a:prstGeom prst="rect">
            <a:avLst/>
          </a:prstGeom>
          <a:noFill/>
        </p:spPr>
        <p:txBody>
          <a:bodyPr wrap="square" rtlCol="0">
            <a:spAutoFit/>
          </a:bodyPr>
          <a:lstStyle/>
          <a:p>
            <a:pPr algn="ctr"/>
            <a:r>
              <a:rPr lang="en-US" sz="1600" b="1" dirty="0">
                <a:solidFill>
                  <a:srgbClr val="4A4A4A"/>
                </a:solidFill>
              </a:rPr>
              <a:t>Standard shipping to home</a:t>
            </a:r>
          </a:p>
        </p:txBody>
      </p:sp>
      <p:sp>
        <p:nvSpPr>
          <p:cNvPr id="83" name="TextBox 82">
            <a:extLst>
              <a:ext uri="{FF2B5EF4-FFF2-40B4-BE49-F238E27FC236}">
                <a16:creationId xmlns:a16="http://schemas.microsoft.com/office/drawing/2014/main" xmlns="" id="{C2B43A73-C0FB-44D8-AC33-0958177AAEE5}"/>
              </a:ext>
            </a:extLst>
          </p:cNvPr>
          <p:cNvSpPr txBox="1"/>
          <p:nvPr/>
        </p:nvSpPr>
        <p:spPr>
          <a:xfrm>
            <a:off x="4752020" y="2134965"/>
            <a:ext cx="1503558" cy="584775"/>
          </a:xfrm>
          <a:prstGeom prst="rect">
            <a:avLst/>
          </a:prstGeom>
          <a:noFill/>
        </p:spPr>
        <p:txBody>
          <a:bodyPr wrap="square" rtlCol="0">
            <a:spAutoFit/>
          </a:bodyPr>
          <a:lstStyle/>
          <a:p>
            <a:pPr algn="ctr"/>
            <a:r>
              <a:rPr lang="en-US" sz="1600" b="1" dirty="0">
                <a:solidFill>
                  <a:srgbClr val="4A4A4A"/>
                </a:solidFill>
              </a:rPr>
              <a:t>Pickup at my local store</a:t>
            </a:r>
          </a:p>
        </p:txBody>
      </p:sp>
      <p:sp>
        <p:nvSpPr>
          <p:cNvPr id="84" name="TextBox 83">
            <a:extLst>
              <a:ext uri="{FF2B5EF4-FFF2-40B4-BE49-F238E27FC236}">
                <a16:creationId xmlns:a16="http://schemas.microsoft.com/office/drawing/2014/main" xmlns="" id="{75C5553C-B8EA-4B69-870E-B6CD918D3FF5}"/>
              </a:ext>
            </a:extLst>
          </p:cNvPr>
          <p:cNvSpPr txBox="1"/>
          <p:nvPr/>
        </p:nvSpPr>
        <p:spPr>
          <a:xfrm>
            <a:off x="6488165" y="2134965"/>
            <a:ext cx="1864255" cy="584775"/>
          </a:xfrm>
          <a:prstGeom prst="rect">
            <a:avLst/>
          </a:prstGeom>
          <a:noFill/>
        </p:spPr>
        <p:txBody>
          <a:bodyPr wrap="square" rtlCol="0">
            <a:spAutoFit/>
          </a:bodyPr>
          <a:lstStyle/>
          <a:p>
            <a:pPr algn="ctr"/>
            <a:r>
              <a:rPr lang="en-US" sz="1600" b="1" dirty="0">
                <a:solidFill>
                  <a:srgbClr val="4A4A4A"/>
                </a:solidFill>
              </a:rPr>
              <a:t>Pickup at other location</a:t>
            </a:r>
          </a:p>
        </p:txBody>
      </p:sp>
      <p:sp>
        <p:nvSpPr>
          <p:cNvPr id="3" name="Rectangle 2">
            <a:extLst>
              <a:ext uri="{FF2B5EF4-FFF2-40B4-BE49-F238E27FC236}">
                <a16:creationId xmlns:a16="http://schemas.microsoft.com/office/drawing/2014/main" xmlns="" id="{4CA20525-F5DA-4B1F-A631-7E60CD58152D}"/>
              </a:ext>
            </a:extLst>
          </p:cNvPr>
          <p:cNvSpPr/>
          <p:nvPr/>
        </p:nvSpPr>
        <p:spPr>
          <a:xfrm>
            <a:off x="431540" y="4848521"/>
            <a:ext cx="8532948" cy="992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xmlns="" id="{7D27F45E-C957-445C-9A24-9049B9E88C2C}"/>
              </a:ext>
            </a:extLst>
          </p:cNvPr>
          <p:cNvSpPr txBox="1"/>
          <p:nvPr/>
        </p:nvSpPr>
        <p:spPr>
          <a:xfrm>
            <a:off x="685800" y="4848521"/>
            <a:ext cx="979731" cy="261610"/>
          </a:xfrm>
          <a:prstGeom prst="rect">
            <a:avLst/>
          </a:prstGeom>
          <a:noFill/>
        </p:spPr>
        <p:txBody>
          <a:bodyPr wrap="square" rtlCol="0">
            <a:spAutoFit/>
          </a:bodyPr>
          <a:lstStyle/>
          <a:p>
            <a:pPr algn="ctr" eaLnBrk="0" fontAlgn="base" hangingPunct="0">
              <a:spcBef>
                <a:spcPct val="0"/>
              </a:spcBef>
              <a:spcAft>
                <a:spcPct val="0"/>
              </a:spcAft>
            </a:pPr>
            <a:r>
              <a:rPr lang="en-US" sz="1100" b="1" dirty="0">
                <a:solidFill>
                  <a:srgbClr val="4A4A4A">
                    <a:lumMod val="50000"/>
                  </a:srgbClr>
                </a:solidFill>
                <a:ea typeface="ＭＳ Ｐゴシック" charset="-128"/>
              </a:rPr>
              <a:t>Millennials </a:t>
            </a:r>
          </a:p>
        </p:txBody>
      </p:sp>
      <p:sp>
        <p:nvSpPr>
          <p:cNvPr id="46" name="TextBox 45">
            <a:extLst>
              <a:ext uri="{FF2B5EF4-FFF2-40B4-BE49-F238E27FC236}">
                <a16:creationId xmlns:a16="http://schemas.microsoft.com/office/drawing/2014/main" xmlns="" id="{C7B9C53D-E3A0-4DF9-91D9-AC2C9945806C}"/>
              </a:ext>
            </a:extLst>
          </p:cNvPr>
          <p:cNvSpPr txBox="1"/>
          <p:nvPr/>
        </p:nvSpPr>
        <p:spPr>
          <a:xfrm>
            <a:off x="1341368" y="4967590"/>
            <a:ext cx="648575" cy="261610"/>
          </a:xfrm>
          <a:prstGeom prst="rect">
            <a:avLst/>
          </a:prstGeom>
          <a:noFill/>
        </p:spPr>
        <p:txBody>
          <a:bodyPr wrap="square" rtlCol="0">
            <a:spAutoFit/>
          </a:bodyPr>
          <a:lstStyle/>
          <a:p>
            <a:pPr algn="ctr" eaLnBrk="0" fontAlgn="base" hangingPunct="0">
              <a:spcBef>
                <a:spcPct val="0"/>
              </a:spcBef>
              <a:spcAft>
                <a:spcPct val="0"/>
              </a:spcAft>
            </a:pPr>
            <a:r>
              <a:rPr lang="en-US" sz="1100" b="1" dirty="0">
                <a:solidFill>
                  <a:srgbClr val="4A4A4A">
                    <a:lumMod val="50000"/>
                  </a:srgbClr>
                </a:solidFill>
                <a:ea typeface="ＭＳ Ｐゴシック" charset="-128"/>
              </a:rPr>
              <a:t>Gen X </a:t>
            </a:r>
          </a:p>
        </p:txBody>
      </p:sp>
      <p:sp>
        <p:nvSpPr>
          <p:cNvPr id="47" name="TextBox 46">
            <a:extLst>
              <a:ext uri="{FF2B5EF4-FFF2-40B4-BE49-F238E27FC236}">
                <a16:creationId xmlns:a16="http://schemas.microsoft.com/office/drawing/2014/main" xmlns="" id="{A10D7D6B-7D6D-4793-A341-1CA686B843FF}"/>
              </a:ext>
            </a:extLst>
          </p:cNvPr>
          <p:cNvSpPr txBox="1"/>
          <p:nvPr/>
        </p:nvSpPr>
        <p:spPr>
          <a:xfrm>
            <a:off x="1676136" y="4848521"/>
            <a:ext cx="742053" cy="261610"/>
          </a:xfrm>
          <a:prstGeom prst="rect">
            <a:avLst/>
          </a:prstGeom>
          <a:noFill/>
        </p:spPr>
        <p:txBody>
          <a:bodyPr wrap="square" rtlCol="0">
            <a:spAutoFit/>
          </a:bodyPr>
          <a:lstStyle/>
          <a:p>
            <a:pPr algn="ctr" eaLnBrk="0" fontAlgn="base" hangingPunct="0">
              <a:spcBef>
                <a:spcPct val="0"/>
              </a:spcBef>
              <a:spcAft>
                <a:spcPct val="0"/>
              </a:spcAft>
            </a:pPr>
            <a:r>
              <a:rPr lang="en-US" sz="1100" b="1" dirty="0">
                <a:solidFill>
                  <a:srgbClr val="4A4A4A">
                    <a:lumMod val="50000"/>
                  </a:srgbClr>
                </a:solidFill>
                <a:ea typeface="ＭＳ Ｐゴシック" charset="-128"/>
              </a:rPr>
              <a:t>Boomers </a:t>
            </a:r>
          </a:p>
        </p:txBody>
      </p:sp>
      <p:sp>
        <p:nvSpPr>
          <p:cNvPr id="72" name="TextBox 71">
            <a:extLst>
              <a:ext uri="{FF2B5EF4-FFF2-40B4-BE49-F238E27FC236}">
                <a16:creationId xmlns:a16="http://schemas.microsoft.com/office/drawing/2014/main" xmlns="" id="{10B591B3-D959-4693-9A4C-0434C5B91B0A}"/>
              </a:ext>
            </a:extLst>
          </p:cNvPr>
          <p:cNvSpPr txBox="1"/>
          <p:nvPr/>
        </p:nvSpPr>
        <p:spPr>
          <a:xfrm>
            <a:off x="2626256" y="4848521"/>
            <a:ext cx="979731" cy="261610"/>
          </a:xfrm>
          <a:prstGeom prst="rect">
            <a:avLst/>
          </a:prstGeom>
          <a:noFill/>
        </p:spPr>
        <p:txBody>
          <a:bodyPr wrap="square" rtlCol="0">
            <a:spAutoFit/>
          </a:bodyPr>
          <a:lstStyle/>
          <a:p>
            <a:pPr algn="ctr" eaLnBrk="0" fontAlgn="base" hangingPunct="0">
              <a:spcBef>
                <a:spcPct val="0"/>
              </a:spcBef>
              <a:spcAft>
                <a:spcPct val="0"/>
              </a:spcAft>
            </a:pPr>
            <a:r>
              <a:rPr lang="en-US" sz="1100" b="1" dirty="0">
                <a:solidFill>
                  <a:srgbClr val="4A4A4A">
                    <a:lumMod val="50000"/>
                  </a:srgbClr>
                </a:solidFill>
                <a:ea typeface="ＭＳ Ｐゴシック" charset="-128"/>
              </a:rPr>
              <a:t>Millennials </a:t>
            </a:r>
          </a:p>
        </p:txBody>
      </p:sp>
      <p:sp>
        <p:nvSpPr>
          <p:cNvPr id="73" name="TextBox 72">
            <a:extLst>
              <a:ext uri="{FF2B5EF4-FFF2-40B4-BE49-F238E27FC236}">
                <a16:creationId xmlns:a16="http://schemas.microsoft.com/office/drawing/2014/main" xmlns="" id="{6B5056F2-6228-4BD6-B16A-2147199DDC75}"/>
              </a:ext>
            </a:extLst>
          </p:cNvPr>
          <p:cNvSpPr txBox="1"/>
          <p:nvPr/>
        </p:nvSpPr>
        <p:spPr>
          <a:xfrm>
            <a:off x="3313825" y="4967590"/>
            <a:ext cx="648575" cy="261610"/>
          </a:xfrm>
          <a:prstGeom prst="rect">
            <a:avLst/>
          </a:prstGeom>
          <a:noFill/>
        </p:spPr>
        <p:txBody>
          <a:bodyPr wrap="square" rtlCol="0">
            <a:spAutoFit/>
          </a:bodyPr>
          <a:lstStyle/>
          <a:p>
            <a:pPr algn="ctr" eaLnBrk="0" fontAlgn="base" hangingPunct="0">
              <a:spcBef>
                <a:spcPct val="0"/>
              </a:spcBef>
              <a:spcAft>
                <a:spcPct val="0"/>
              </a:spcAft>
            </a:pPr>
            <a:r>
              <a:rPr lang="en-US" sz="1100" b="1" dirty="0">
                <a:solidFill>
                  <a:srgbClr val="4A4A4A">
                    <a:lumMod val="50000"/>
                  </a:srgbClr>
                </a:solidFill>
                <a:ea typeface="ＭＳ Ｐゴシック" charset="-128"/>
              </a:rPr>
              <a:t>Gen X </a:t>
            </a:r>
          </a:p>
        </p:txBody>
      </p:sp>
      <p:sp>
        <p:nvSpPr>
          <p:cNvPr id="74" name="TextBox 73">
            <a:extLst>
              <a:ext uri="{FF2B5EF4-FFF2-40B4-BE49-F238E27FC236}">
                <a16:creationId xmlns:a16="http://schemas.microsoft.com/office/drawing/2014/main" xmlns="" id="{11C9D260-DBCC-40B9-8F93-0B80EBD25A70}"/>
              </a:ext>
            </a:extLst>
          </p:cNvPr>
          <p:cNvSpPr txBox="1"/>
          <p:nvPr/>
        </p:nvSpPr>
        <p:spPr>
          <a:xfrm>
            <a:off x="3753747" y="4848521"/>
            <a:ext cx="742053" cy="261610"/>
          </a:xfrm>
          <a:prstGeom prst="rect">
            <a:avLst/>
          </a:prstGeom>
          <a:noFill/>
        </p:spPr>
        <p:txBody>
          <a:bodyPr wrap="square" rtlCol="0">
            <a:spAutoFit/>
          </a:bodyPr>
          <a:lstStyle/>
          <a:p>
            <a:pPr algn="ctr" eaLnBrk="0" fontAlgn="base" hangingPunct="0">
              <a:spcBef>
                <a:spcPct val="0"/>
              </a:spcBef>
              <a:spcAft>
                <a:spcPct val="0"/>
              </a:spcAft>
            </a:pPr>
            <a:r>
              <a:rPr lang="en-US" sz="1100" b="1" dirty="0">
                <a:solidFill>
                  <a:srgbClr val="4A4A4A">
                    <a:lumMod val="50000"/>
                  </a:srgbClr>
                </a:solidFill>
                <a:ea typeface="ＭＳ Ｐゴシック" charset="-128"/>
              </a:rPr>
              <a:t>Boomers </a:t>
            </a:r>
          </a:p>
        </p:txBody>
      </p:sp>
      <p:sp>
        <p:nvSpPr>
          <p:cNvPr id="75" name="TextBox 74">
            <a:extLst>
              <a:ext uri="{FF2B5EF4-FFF2-40B4-BE49-F238E27FC236}">
                <a16:creationId xmlns:a16="http://schemas.microsoft.com/office/drawing/2014/main" xmlns="" id="{473FBCF9-9E6F-47F7-9A9A-37BA457CF29E}"/>
              </a:ext>
            </a:extLst>
          </p:cNvPr>
          <p:cNvSpPr txBox="1"/>
          <p:nvPr/>
        </p:nvSpPr>
        <p:spPr>
          <a:xfrm>
            <a:off x="4500440" y="4848521"/>
            <a:ext cx="979731" cy="261610"/>
          </a:xfrm>
          <a:prstGeom prst="rect">
            <a:avLst/>
          </a:prstGeom>
          <a:noFill/>
        </p:spPr>
        <p:txBody>
          <a:bodyPr wrap="square" rtlCol="0">
            <a:spAutoFit/>
          </a:bodyPr>
          <a:lstStyle/>
          <a:p>
            <a:pPr algn="ctr" eaLnBrk="0" fontAlgn="base" hangingPunct="0">
              <a:spcBef>
                <a:spcPct val="0"/>
              </a:spcBef>
              <a:spcAft>
                <a:spcPct val="0"/>
              </a:spcAft>
            </a:pPr>
            <a:r>
              <a:rPr lang="en-US" sz="1100" b="1" dirty="0">
                <a:solidFill>
                  <a:srgbClr val="4A4A4A">
                    <a:lumMod val="50000"/>
                  </a:srgbClr>
                </a:solidFill>
                <a:ea typeface="ＭＳ Ｐゴシック" charset="-128"/>
              </a:rPr>
              <a:t>Millennials </a:t>
            </a:r>
          </a:p>
        </p:txBody>
      </p:sp>
      <p:sp>
        <p:nvSpPr>
          <p:cNvPr id="76" name="TextBox 75">
            <a:extLst>
              <a:ext uri="{FF2B5EF4-FFF2-40B4-BE49-F238E27FC236}">
                <a16:creationId xmlns:a16="http://schemas.microsoft.com/office/drawing/2014/main" xmlns="" id="{39527FD4-E150-417A-8AF8-CD76C419B694}"/>
              </a:ext>
            </a:extLst>
          </p:cNvPr>
          <p:cNvSpPr txBox="1"/>
          <p:nvPr/>
        </p:nvSpPr>
        <p:spPr>
          <a:xfrm>
            <a:off x="5218825" y="4967590"/>
            <a:ext cx="648575" cy="261610"/>
          </a:xfrm>
          <a:prstGeom prst="rect">
            <a:avLst/>
          </a:prstGeom>
          <a:noFill/>
        </p:spPr>
        <p:txBody>
          <a:bodyPr wrap="square" rtlCol="0">
            <a:spAutoFit/>
          </a:bodyPr>
          <a:lstStyle/>
          <a:p>
            <a:pPr algn="ctr" eaLnBrk="0" fontAlgn="base" hangingPunct="0">
              <a:spcBef>
                <a:spcPct val="0"/>
              </a:spcBef>
              <a:spcAft>
                <a:spcPct val="0"/>
              </a:spcAft>
            </a:pPr>
            <a:r>
              <a:rPr lang="en-US" sz="1100" b="1" dirty="0">
                <a:solidFill>
                  <a:srgbClr val="4A4A4A">
                    <a:lumMod val="50000"/>
                  </a:srgbClr>
                </a:solidFill>
                <a:ea typeface="ＭＳ Ｐゴシック" charset="-128"/>
              </a:rPr>
              <a:t>Gen X </a:t>
            </a:r>
          </a:p>
        </p:txBody>
      </p:sp>
      <p:sp>
        <p:nvSpPr>
          <p:cNvPr id="77" name="TextBox 76">
            <a:extLst>
              <a:ext uri="{FF2B5EF4-FFF2-40B4-BE49-F238E27FC236}">
                <a16:creationId xmlns:a16="http://schemas.microsoft.com/office/drawing/2014/main" xmlns="" id="{F59461BD-3D2E-40D5-B1B4-574FF38A51CB}"/>
              </a:ext>
            </a:extLst>
          </p:cNvPr>
          <p:cNvSpPr txBox="1"/>
          <p:nvPr/>
        </p:nvSpPr>
        <p:spPr>
          <a:xfrm>
            <a:off x="5715000" y="4848521"/>
            <a:ext cx="742053" cy="261610"/>
          </a:xfrm>
          <a:prstGeom prst="rect">
            <a:avLst/>
          </a:prstGeom>
          <a:noFill/>
        </p:spPr>
        <p:txBody>
          <a:bodyPr wrap="square" rtlCol="0">
            <a:spAutoFit/>
          </a:bodyPr>
          <a:lstStyle/>
          <a:p>
            <a:pPr algn="ctr" eaLnBrk="0" fontAlgn="base" hangingPunct="0">
              <a:spcBef>
                <a:spcPct val="0"/>
              </a:spcBef>
              <a:spcAft>
                <a:spcPct val="0"/>
              </a:spcAft>
            </a:pPr>
            <a:r>
              <a:rPr lang="en-US" sz="1100" b="1" dirty="0">
                <a:solidFill>
                  <a:srgbClr val="4A4A4A">
                    <a:lumMod val="50000"/>
                  </a:srgbClr>
                </a:solidFill>
                <a:ea typeface="ＭＳ Ｐゴシック" charset="-128"/>
              </a:rPr>
              <a:t>Boomers </a:t>
            </a:r>
          </a:p>
        </p:txBody>
      </p:sp>
      <p:sp>
        <p:nvSpPr>
          <p:cNvPr id="78" name="TextBox 77">
            <a:extLst>
              <a:ext uri="{FF2B5EF4-FFF2-40B4-BE49-F238E27FC236}">
                <a16:creationId xmlns:a16="http://schemas.microsoft.com/office/drawing/2014/main" xmlns="" id="{91D2EAC1-C310-40B4-A76D-18F139776E8B}"/>
              </a:ext>
            </a:extLst>
          </p:cNvPr>
          <p:cNvSpPr txBox="1"/>
          <p:nvPr/>
        </p:nvSpPr>
        <p:spPr>
          <a:xfrm>
            <a:off x="6436256" y="4848521"/>
            <a:ext cx="979731" cy="261610"/>
          </a:xfrm>
          <a:prstGeom prst="rect">
            <a:avLst/>
          </a:prstGeom>
          <a:noFill/>
        </p:spPr>
        <p:txBody>
          <a:bodyPr wrap="square" rtlCol="0">
            <a:spAutoFit/>
          </a:bodyPr>
          <a:lstStyle/>
          <a:p>
            <a:pPr algn="ctr" eaLnBrk="0" fontAlgn="base" hangingPunct="0">
              <a:spcBef>
                <a:spcPct val="0"/>
              </a:spcBef>
              <a:spcAft>
                <a:spcPct val="0"/>
              </a:spcAft>
            </a:pPr>
            <a:r>
              <a:rPr lang="en-US" sz="1100" b="1" dirty="0">
                <a:solidFill>
                  <a:srgbClr val="4A4A4A">
                    <a:lumMod val="50000"/>
                  </a:srgbClr>
                </a:solidFill>
                <a:ea typeface="ＭＳ Ｐゴシック" charset="-128"/>
              </a:rPr>
              <a:t>Millennials </a:t>
            </a:r>
          </a:p>
        </p:txBody>
      </p:sp>
      <p:sp>
        <p:nvSpPr>
          <p:cNvPr id="79" name="TextBox 78">
            <a:extLst>
              <a:ext uri="{FF2B5EF4-FFF2-40B4-BE49-F238E27FC236}">
                <a16:creationId xmlns:a16="http://schemas.microsoft.com/office/drawing/2014/main" xmlns="" id="{B8F20BCA-B857-4F4F-9A32-3CF551D8BF5F}"/>
              </a:ext>
            </a:extLst>
          </p:cNvPr>
          <p:cNvSpPr txBox="1"/>
          <p:nvPr/>
        </p:nvSpPr>
        <p:spPr>
          <a:xfrm>
            <a:off x="7123825" y="4967590"/>
            <a:ext cx="648575" cy="261610"/>
          </a:xfrm>
          <a:prstGeom prst="rect">
            <a:avLst/>
          </a:prstGeom>
          <a:noFill/>
        </p:spPr>
        <p:txBody>
          <a:bodyPr wrap="square" rtlCol="0">
            <a:spAutoFit/>
          </a:bodyPr>
          <a:lstStyle/>
          <a:p>
            <a:pPr algn="ctr" eaLnBrk="0" fontAlgn="base" hangingPunct="0">
              <a:spcBef>
                <a:spcPct val="0"/>
              </a:spcBef>
              <a:spcAft>
                <a:spcPct val="0"/>
              </a:spcAft>
            </a:pPr>
            <a:r>
              <a:rPr lang="en-US" sz="1100" b="1" dirty="0">
                <a:solidFill>
                  <a:srgbClr val="4A4A4A">
                    <a:lumMod val="50000"/>
                  </a:srgbClr>
                </a:solidFill>
                <a:ea typeface="ＭＳ Ｐゴシック" charset="-128"/>
              </a:rPr>
              <a:t>Gen X </a:t>
            </a:r>
          </a:p>
        </p:txBody>
      </p:sp>
      <p:sp>
        <p:nvSpPr>
          <p:cNvPr id="80" name="TextBox 79">
            <a:extLst>
              <a:ext uri="{FF2B5EF4-FFF2-40B4-BE49-F238E27FC236}">
                <a16:creationId xmlns:a16="http://schemas.microsoft.com/office/drawing/2014/main" xmlns="" id="{6F4D5E9C-DD93-47DB-9027-88EFF357E41D}"/>
              </a:ext>
            </a:extLst>
          </p:cNvPr>
          <p:cNvSpPr txBox="1"/>
          <p:nvPr/>
        </p:nvSpPr>
        <p:spPr>
          <a:xfrm>
            <a:off x="7563747" y="4848521"/>
            <a:ext cx="742053" cy="261610"/>
          </a:xfrm>
          <a:prstGeom prst="rect">
            <a:avLst/>
          </a:prstGeom>
          <a:noFill/>
        </p:spPr>
        <p:txBody>
          <a:bodyPr wrap="square" rtlCol="0">
            <a:spAutoFit/>
          </a:bodyPr>
          <a:lstStyle/>
          <a:p>
            <a:pPr algn="ctr" eaLnBrk="0" fontAlgn="base" hangingPunct="0">
              <a:spcBef>
                <a:spcPct val="0"/>
              </a:spcBef>
              <a:spcAft>
                <a:spcPct val="0"/>
              </a:spcAft>
            </a:pPr>
            <a:r>
              <a:rPr lang="en-US" sz="1100" b="1" dirty="0">
                <a:solidFill>
                  <a:srgbClr val="4A4A4A">
                    <a:lumMod val="50000"/>
                  </a:srgbClr>
                </a:solidFill>
                <a:ea typeface="ＭＳ Ｐゴシック" charset="-128"/>
              </a:rPr>
              <a:t>Boomers </a:t>
            </a:r>
          </a:p>
        </p:txBody>
      </p:sp>
      <p:sp>
        <p:nvSpPr>
          <p:cNvPr id="86" name="TextBox 85">
            <a:extLst>
              <a:ext uri="{FF2B5EF4-FFF2-40B4-BE49-F238E27FC236}">
                <a16:creationId xmlns:a16="http://schemas.microsoft.com/office/drawing/2014/main" xmlns="" id="{280016B8-CD3B-44D6-B4FE-899B803CA8E9}"/>
              </a:ext>
            </a:extLst>
          </p:cNvPr>
          <p:cNvSpPr txBox="1"/>
          <p:nvPr/>
        </p:nvSpPr>
        <p:spPr>
          <a:xfrm rot="16200000">
            <a:off x="7229657" y="4365778"/>
            <a:ext cx="718551" cy="230832"/>
          </a:xfrm>
          <a:prstGeom prst="rect">
            <a:avLst/>
          </a:prstGeom>
          <a:noFill/>
        </p:spPr>
        <p:txBody>
          <a:bodyPr wrap="square" rtlCol="0">
            <a:spAutoFit/>
          </a:bodyPr>
          <a:lstStyle/>
          <a:p>
            <a:pPr eaLnBrk="0" fontAlgn="base" hangingPunct="0">
              <a:spcBef>
                <a:spcPts val="1530"/>
              </a:spcBef>
              <a:spcAft>
                <a:spcPct val="0"/>
              </a:spcAft>
            </a:pPr>
            <a:r>
              <a:rPr lang="en-US" sz="900" b="1" spc="-26" dirty="0">
                <a:solidFill>
                  <a:srgbClr val="FFFFFF"/>
                </a:solidFill>
                <a:ea typeface="ＭＳ Ｐゴシック" charset="-128"/>
              </a:rPr>
              <a:t>2018</a:t>
            </a:r>
          </a:p>
        </p:txBody>
      </p:sp>
      <p:sp>
        <p:nvSpPr>
          <p:cNvPr id="87" name="Rounded Rectangle 29">
            <a:extLst>
              <a:ext uri="{FF2B5EF4-FFF2-40B4-BE49-F238E27FC236}">
                <a16:creationId xmlns:a16="http://schemas.microsoft.com/office/drawing/2014/main" xmlns="" id="{2FD3B49B-BC9E-468E-8B43-56F41CC83545}"/>
              </a:ext>
            </a:extLst>
          </p:cNvPr>
          <p:cNvSpPr/>
          <p:nvPr/>
        </p:nvSpPr>
        <p:spPr bwMode="auto">
          <a:xfrm>
            <a:off x="5274266" y="3260713"/>
            <a:ext cx="500675" cy="1570914"/>
          </a:xfrm>
          <a:prstGeom prst="roundRect">
            <a:avLst>
              <a:gd name="adj" fmla="val 12848"/>
            </a:avLst>
          </a:prstGeom>
          <a:noFill/>
          <a:ln w="19050" cap="flat" cmpd="sng" algn="ctr">
            <a:solidFill>
              <a:srgbClr val="FFFFFF">
                <a:lumMod val="50000"/>
              </a:srgbClr>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4A4A4A"/>
              </a:solidFill>
              <a:effectLst/>
              <a:uLnTx/>
              <a:uFillTx/>
              <a:latin typeface="Times" pitchFamily="25" charset="0"/>
              <a:ea typeface="ＭＳ Ｐゴシック" charset="-128"/>
            </a:endParaRPr>
          </a:p>
        </p:txBody>
      </p:sp>
    </p:spTree>
    <p:extLst>
      <p:ext uri="{BB962C8B-B14F-4D97-AF65-F5344CB8AC3E}">
        <p14:creationId xmlns:p14="http://schemas.microsoft.com/office/powerpoint/2010/main" val="1763886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1"/>
          <p:cNvSpPr txBox="1">
            <a:spLocks/>
          </p:cNvSpPr>
          <p:nvPr/>
        </p:nvSpPr>
        <p:spPr bwMode="auto">
          <a:xfrm>
            <a:off x="-252676" y="-449769"/>
            <a:ext cx="8839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6" tIns="45703" rIns="91406" bIns="45703" numCol="1" anchor="ctr" anchorCtr="0" compatLnSpc="1">
            <a:prstTxWarp prst="textNoShape">
              <a:avLst/>
            </a:prstTxWarp>
          </a:bodyPr>
          <a:lst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a:lstStyle>
          <a:p>
            <a:r>
              <a:rPr lang="en-US" sz="1400" cap="small" spc="100" dirty="0">
                <a:solidFill>
                  <a:prstClr val="white">
                    <a:lumMod val="50000"/>
                  </a:prstClr>
                </a:solidFill>
              </a:rPr>
              <a:t/>
            </a:r>
            <a:br>
              <a:rPr lang="en-US" sz="1400" cap="small" spc="100" dirty="0">
                <a:solidFill>
                  <a:prstClr val="white">
                    <a:lumMod val="50000"/>
                  </a:prstClr>
                </a:solidFill>
              </a:rPr>
            </a:br>
            <a:endParaRPr lang="en-US" sz="2000" b="1" dirty="0"/>
          </a:p>
        </p:txBody>
      </p:sp>
      <p:sp>
        <p:nvSpPr>
          <p:cNvPr id="16" name="Title 1">
            <a:extLst>
              <a:ext uri="{FF2B5EF4-FFF2-40B4-BE49-F238E27FC236}">
                <a16:creationId xmlns:a16="http://schemas.microsoft.com/office/drawing/2014/main" xmlns="" id="{B175521E-2B71-41E9-A4DD-F3DEC858BFBC}"/>
              </a:ext>
            </a:extLst>
          </p:cNvPr>
          <p:cNvSpPr txBox="1">
            <a:spLocks/>
          </p:cNvSpPr>
          <p:nvPr/>
        </p:nvSpPr>
        <p:spPr>
          <a:xfrm>
            <a:off x="228600" y="152551"/>
            <a:ext cx="6179604" cy="838049"/>
          </a:xfrm>
          <a:prstGeom prst="rect">
            <a:avLst/>
          </a:prstGeom>
        </p:spPr>
        <p:txBody>
          <a:bodyPr anchor="t"/>
          <a:lst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a:lstStyle>
          <a:p>
            <a:pPr algn="l" eaLnBrk="1" hangingPunct="1">
              <a:lnSpc>
                <a:spcPct val="110000"/>
              </a:lnSpc>
            </a:pPr>
            <a:r>
              <a:rPr lang="en-US" sz="2400" dirty="0">
                <a:solidFill>
                  <a:srgbClr val="27B35A"/>
                </a:solidFill>
              </a:rPr>
              <a:t>But Millennials still lead across all methods of online food sourcing</a:t>
            </a:r>
          </a:p>
        </p:txBody>
      </p:sp>
      <p:graphicFrame>
        <p:nvGraphicFramePr>
          <p:cNvPr id="18" name="Chart 17">
            <a:extLst>
              <a:ext uri="{FF2B5EF4-FFF2-40B4-BE49-F238E27FC236}">
                <a16:creationId xmlns:a16="http://schemas.microsoft.com/office/drawing/2014/main" xmlns="" id="{837EDF67-3E65-492B-AEF0-0EB24E220D39}"/>
              </a:ext>
            </a:extLst>
          </p:cNvPr>
          <p:cNvGraphicFramePr/>
          <p:nvPr>
            <p:extLst>
              <p:ext uri="{D42A27DB-BD31-4B8C-83A1-F6EECF244321}">
                <p14:modId xmlns:p14="http://schemas.microsoft.com/office/powerpoint/2010/main" val="1110713268"/>
              </p:ext>
            </p:extLst>
          </p:nvPr>
        </p:nvGraphicFramePr>
        <p:xfrm>
          <a:off x="431540" y="3993415"/>
          <a:ext cx="8400590" cy="20278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xmlns="" id="{852B7ABF-A3E0-44F5-B218-4B148CF20CDA}"/>
              </a:ext>
            </a:extLst>
          </p:cNvPr>
          <p:cNvGraphicFramePr/>
          <p:nvPr>
            <p:extLst>
              <p:ext uri="{D42A27DB-BD31-4B8C-83A1-F6EECF244321}">
                <p14:modId xmlns:p14="http://schemas.microsoft.com/office/powerpoint/2010/main" val="3222719532"/>
              </p:ext>
            </p:extLst>
          </p:nvPr>
        </p:nvGraphicFramePr>
        <p:xfrm>
          <a:off x="717160" y="1310333"/>
          <a:ext cx="7635260" cy="2081098"/>
        </p:xfrm>
        <a:graphic>
          <a:graphicData uri="http://schemas.openxmlformats.org/drawingml/2006/chart">
            <c:chart xmlns:c="http://schemas.openxmlformats.org/drawingml/2006/chart" xmlns:r="http://schemas.openxmlformats.org/officeDocument/2006/relationships" r:id="rId4"/>
          </a:graphicData>
        </a:graphic>
      </p:graphicFrame>
      <p:sp>
        <p:nvSpPr>
          <p:cNvPr id="20" name="Rectangle: Rounded Corners 19">
            <a:extLst>
              <a:ext uri="{FF2B5EF4-FFF2-40B4-BE49-F238E27FC236}">
                <a16:creationId xmlns:a16="http://schemas.microsoft.com/office/drawing/2014/main" xmlns="" id="{F1F95F39-18D4-44B3-9DB8-A0514F88FD66}"/>
              </a:ext>
            </a:extLst>
          </p:cNvPr>
          <p:cNvSpPr/>
          <p:nvPr/>
        </p:nvSpPr>
        <p:spPr bwMode="auto">
          <a:xfrm>
            <a:off x="683568" y="1480612"/>
            <a:ext cx="1548172" cy="1845945"/>
          </a:xfrm>
          <a:prstGeom prst="roundRect">
            <a:avLst/>
          </a:prstGeom>
          <a:noFill/>
          <a:ln w="19050" cap="flat" cmpd="sng" algn="ctr">
            <a:solidFill>
              <a:srgbClr val="FFFFFF">
                <a:lumMod val="50000"/>
              </a:srgbClr>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4A4A4A"/>
              </a:solidFill>
              <a:effectLst/>
              <a:uLnTx/>
              <a:uFillTx/>
              <a:latin typeface="Times" pitchFamily="25" charset="0"/>
              <a:ea typeface="ＭＳ Ｐゴシック" charset="-128"/>
            </a:endParaRPr>
          </a:p>
        </p:txBody>
      </p:sp>
      <p:cxnSp>
        <p:nvCxnSpPr>
          <p:cNvPr id="21" name="Straight Connector 20">
            <a:extLst>
              <a:ext uri="{FF2B5EF4-FFF2-40B4-BE49-F238E27FC236}">
                <a16:creationId xmlns:a16="http://schemas.microsoft.com/office/drawing/2014/main" xmlns="" id="{52B4AA6B-EC39-4A3C-80F5-8CD07BA98E1A}"/>
              </a:ext>
            </a:extLst>
          </p:cNvPr>
          <p:cNvCxnSpPr>
            <a:cxnSpLocks/>
          </p:cNvCxnSpPr>
          <p:nvPr/>
        </p:nvCxnSpPr>
        <p:spPr bwMode="auto">
          <a:xfrm flipV="1">
            <a:off x="1475656" y="3391431"/>
            <a:ext cx="0" cy="819449"/>
          </a:xfrm>
          <a:prstGeom prst="line">
            <a:avLst/>
          </a:prstGeom>
          <a:noFill/>
          <a:ln w="19050" cap="flat" cmpd="sng" algn="ctr">
            <a:solidFill>
              <a:srgbClr val="FFFFFF">
                <a:lumMod val="50000"/>
              </a:srgbClr>
            </a:solidFill>
            <a:prstDash val="sysDot"/>
            <a:round/>
            <a:headEnd type="none" w="med" len="med"/>
            <a:tailEnd type="triangle" w="med" len="med"/>
          </a:ln>
          <a:effectLst/>
        </p:spPr>
      </p:cxnSp>
      <p:sp>
        <p:nvSpPr>
          <p:cNvPr id="22" name="Rectangle: Rounded Corners 21">
            <a:extLst>
              <a:ext uri="{FF2B5EF4-FFF2-40B4-BE49-F238E27FC236}">
                <a16:creationId xmlns:a16="http://schemas.microsoft.com/office/drawing/2014/main" xmlns="" id="{36B1D1AB-8315-4B52-B09D-A9D8190CC171}"/>
              </a:ext>
            </a:extLst>
          </p:cNvPr>
          <p:cNvSpPr/>
          <p:nvPr/>
        </p:nvSpPr>
        <p:spPr bwMode="auto">
          <a:xfrm>
            <a:off x="611560" y="4210880"/>
            <a:ext cx="7740860" cy="1810408"/>
          </a:xfrm>
          <a:prstGeom prst="roundRect">
            <a:avLst>
              <a:gd name="adj" fmla="val 8522"/>
            </a:avLst>
          </a:prstGeom>
          <a:noFill/>
          <a:ln w="19050" cap="flat" cmpd="sng" algn="ctr">
            <a:solidFill>
              <a:srgbClr val="FFFFFF">
                <a:lumMod val="50000"/>
              </a:srgbClr>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4A4A4A"/>
              </a:solidFill>
              <a:effectLst/>
              <a:uLnTx/>
              <a:uFillTx/>
              <a:latin typeface="Times" pitchFamily="25" charset="0"/>
              <a:ea typeface="ＭＳ Ｐゴシック" charset="-128"/>
            </a:endParaRPr>
          </a:p>
        </p:txBody>
      </p:sp>
      <p:sp>
        <p:nvSpPr>
          <p:cNvPr id="23" name="Rectangle: Rounded Corners 22">
            <a:extLst>
              <a:ext uri="{FF2B5EF4-FFF2-40B4-BE49-F238E27FC236}">
                <a16:creationId xmlns:a16="http://schemas.microsoft.com/office/drawing/2014/main" xmlns="" id="{85DAD988-C9EF-425C-BEDF-8422B8C11871}"/>
              </a:ext>
            </a:extLst>
          </p:cNvPr>
          <p:cNvSpPr/>
          <p:nvPr/>
        </p:nvSpPr>
        <p:spPr bwMode="auto">
          <a:xfrm>
            <a:off x="5264951" y="4306781"/>
            <a:ext cx="3051465" cy="1170429"/>
          </a:xfrm>
          <a:prstGeom prst="roundRect">
            <a:avLst/>
          </a:prstGeom>
          <a:noFill/>
          <a:ln w="19050" cap="flat" cmpd="sng" algn="ctr">
            <a:solidFill>
              <a:srgbClr val="27B35A"/>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4A4A4A"/>
              </a:solidFill>
              <a:effectLst/>
              <a:uLnTx/>
              <a:uFillTx/>
              <a:latin typeface="Times" pitchFamily="25" charset="0"/>
              <a:ea typeface="ＭＳ Ｐゴシック" charset="-128"/>
            </a:endParaRPr>
          </a:p>
        </p:txBody>
      </p:sp>
      <p:sp>
        <p:nvSpPr>
          <p:cNvPr id="24" name="Rectangle: Rounded Corners 23">
            <a:extLst>
              <a:ext uri="{FF2B5EF4-FFF2-40B4-BE49-F238E27FC236}">
                <a16:creationId xmlns:a16="http://schemas.microsoft.com/office/drawing/2014/main" xmlns="" id="{14029DCD-D7FC-465F-ACCB-0D91F0C34700}"/>
              </a:ext>
            </a:extLst>
          </p:cNvPr>
          <p:cNvSpPr/>
          <p:nvPr/>
        </p:nvSpPr>
        <p:spPr bwMode="auto">
          <a:xfrm>
            <a:off x="2267744" y="1480613"/>
            <a:ext cx="1512168" cy="1845944"/>
          </a:xfrm>
          <a:prstGeom prst="roundRect">
            <a:avLst/>
          </a:prstGeom>
          <a:noFill/>
          <a:ln w="19050" cap="flat" cmpd="sng" algn="ctr">
            <a:solidFill>
              <a:srgbClr val="27B35A"/>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4A4A4A"/>
              </a:solidFill>
              <a:effectLst/>
              <a:uLnTx/>
              <a:uFillTx/>
              <a:latin typeface="Times" pitchFamily="25" charset="0"/>
              <a:ea typeface="ＭＳ Ｐゴシック" charset="-128"/>
            </a:endParaRPr>
          </a:p>
        </p:txBody>
      </p:sp>
      <p:cxnSp>
        <p:nvCxnSpPr>
          <p:cNvPr id="28" name="Straight Connector 27">
            <a:extLst>
              <a:ext uri="{FF2B5EF4-FFF2-40B4-BE49-F238E27FC236}">
                <a16:creationId xmlns:a16="http://schemas.microsoft.com/office/drawing/2014/main" xmlns="" id="{EB5B0F45-3CC8-46CD-962F-098C9C3FEB79}"/>
              </a:ext>
            </a:extLst>
          </p:cNvPr>
          <p:cNvCxnSpPr>
            <a:cxnSpLocks/>
          </p:cNvCxnSpPr>
          <p:nvPr/>
        </p:nvCxnSpPr>
        <p:spPr bwMode="auto">
          <a:xfrm flipH="1" flipV="1">
            <a:off x="3671900" y="3391431"/>
            <a:ext cx="1593051" cy="1009677"/>
          </a:xfrm>
          <a:prstGeom prst="line">
            <a:avLst/>
          </a:prstGeom>
          <a:noFill/>
          <a:ln w="19050" cap="flat" cmpd="sng" algn="ctr">
            <a:solidFill>
              <a:srgbClr val="27B35A"/>
            </a:solidFill>
            <a:prstDash val="sysDot"/>
            <a:round/>
            <a:headEnd type="none" w="med" len="med"/>
            <a:tailEnd type="triangle" w="med" len="med"/>
          </a:ln>
          <a:effectLst/>
        </p:spPr>
      </p:cxnSp>
      <p:sp>
        <p:nvSpPr>
          <p:cNvPr id="34" name="TextBox 33">
            <a:extLst>
              <a:ext uri="{FF2B5EF4-FFF2-40B4-BE49-F238E27FC236}">
                <a16:creationId xmlns:a16="http://schemas.microsoft.com/office/drawing/2014/main" xmlns="" id="{BFC9578B-9405-4B02-8BE5-613D43F9CAA5}"/>
              </a:ext>
            </a:extLst>
          </p:cNvPr>
          <p:cNvSpPr txBox="1"/>
          <p:nvPr/>
        </p:nvSpPr>
        <p:spPr>
          <a:xfrm>
            <a:off x="5580112" y="1016732"/>
            <a:ext cx="2570276" cy="523220"/>
          </a:xfrm>
          <a:prstGeom prst="rect">
            <a:avLst/>
          </a:prstGeom>
          <a:noFill/>
        </p:spPr>
        <p:txBody>
          <a:bodyPr wrap="square" rtlCol="0">
            <a:spAutoFit/>
          </a:bodyPr>
          <a:lstStyle/>
          <a:p>
            <a:pPr algn="r" fontAlgn="base">
              <a:spcBef>
                <a:spcPct val="0"/>
              </a:spcBef>
              <a:spcAft>
                <a:spcPct val="0"/>
              </a:spcAft>
            </a:pPr>
            <a:r>
              <a:rPr lang="en-US" sz="1400" b="1" dirty="0">
                <a:solidFill>
                  <a:srgbClr val="4A4A4A"/>
                </a:solidFill>
                <a:latin typeface="Calibri" panose="020F0502020204030204" pitchFamily="34" charset="0"/>
              </a:rPr>
              <a:t>ONLINE FOOD SOURCES USED, BY GENERATION</a:t>
            </a:r>
          </a:p>
        </p:txBody>
      </p:sp>
      <p:sp>
        <p:nvSpPr>
          <p:cNvPr id="39" name="TextBox 38">
            <a:extLst>
              <a:ext uri="{FF2B5EF4-FFF2-40B4-BE49-F238E27FC236}">
                <a16:creationId xmlns:a16="http://schemas.microsoft.com/office/drawing/2014/main" xmlns="" id="{3066E97D-1655-4E13-8EE2-AAF594D57F5A}"/>
              </a:ext>
            </a:extLst>
          </p:cNvPr>
          <p:cNvSpPr txBox="1"/>
          <p:nvPr/>
        </p:nvSpPr>
        <p:spPr>
          <a:xfrm>
            <a:off x="5148064" y="3645024"/>
            <a:ext cx="3097778" cy="523220"/>
          </a:xfrm>
          <a:prstGeom prst="rect">
            <a:avLst/>
          </a:prstGeom>
          <a:noFill/>
        </p:spPr>
        <p:txBody>
          <a:bodyPr wrap="square" rtlCol="0">
            <a:spAutoFit/>
          </a:bodyPr>
          <a:lstStyle/>
          <a:p>
            <a:pPr algn="r" fontAlgn="base">
              <a:spcBef>
                <a:spcPct val="0"/>
              </a:spcBef>
              <a:spcAft>
                <a:spcPct val="0"/>
              </a:spcAft>
            </a:pPr>
            <a:r>
              <a:rPr lang="en-US" sz="1400" b="1" dirty="0">
                <a:solidFill>
                  <a:srgbClr val="4A4A4A"/>
                </a:solidFill>
                <a:latin typeface="Calibri" panose="020F0502020204030204" pitchFamily="34" charset="0"/>
              </a:rPr>
              <a:t>ONLINE FULFILLMENT MODELS USED, BY GENERATION</a:t>
            </a:r>
          </a:p>
        </p:txBody>
      </p:sp>
      <p:sp>
        <p:nvSpPr>
          <p:cNvPr id="42" name="Rectangle 41">
            <a:extLst>
              <a:ext uri="{FF2B5EF4-FFF2-40B4-BE49-F238E27FC236}">
                <a16:creationId xmlns:a16="http://schemas.microsoft.com/office/drawing/2014/main" xmlns="" id="{529BF8C2-9D80-48F0-A8BF-3A617BD89707}"/>
              </a:ext>
            </a:extLst>
          </p:cNvPr>
          <p:cNvSpPr/>
          <p:nvPr/>
        </p:nvSpPr>
        <p:spPr>
          <a:xfrm>
            <a:off x="3167844" y="5723674"/>
            <a:ext cx="1911283" cy="261610"/>
          </a:xfrm>
          <a:prstGeom prst="rect">
            <a:avLst/>
          </a:prstGeom>
        </p:spPr>
        <p:txBody>
          <a:bodyPr wrap="square">
            <a:spAutoFit/>
          </a:bodyPr>
          <a:lstStyle/>
          <a:p>
            <a:pPr marL="117475" lvl="0"/>
            <a:r>
              <a:rPr lang="en-US" sz="1100" i="1" dirty="0">
                <a:solidFill>
                  <a:srgbClr val="191919"/>
                </a:solidFill>
                <a:latin typeface="Calibri" panose="020F0502020204030204" pitchFamily="34" charset="0"/>
              </a:rPr>
              <a:t>18-37</a:t>
            </a:r>
          </a:p>
        </p:txBody>
      </p:sp>
      <p:sp>
        <p:nvSpPr>
          <p:cNvPr id="43" name="Rectangle 42">
            <a:extLst>
              <a:ext uri="{FF2B5EF4-FFF2-40B4-BE49-F238E27FC236}">
                <a16:creationId xmlns:a16="http://schemas.microsoft.com/office/drawing/2014/main" xmlns="" id="{1CF3666A-9A8D-4157-AC3B-AF299A98E349}"/>
              </a:ext>
            </a:extLst>
          </p:cNvPr>
          <p:cNvSpPr/>
          <p:nvPr/>
        </p:nvSpPr>
        <p:spPr>
          <a:xfrm>
            <a:off x="4355976" y="5723674"/>
            <a:ext cx="1911283" cy="261610"/>
          </a:xfrm>
          <a:prstGeom prst="rect">
            <a:avLst/>
          </a:prstGeom>
        </p:spPr>
        <p:txBody>
          <a:bodyPr wrap="square">
            <a:spAutoFit/>
          </a:bodyPr>
          <a:lstStyle/>
          <a:p>
            <a:pPr marL="117475" lvl="0"/>
            <a:r>
              <a:rPr lang="en-US" sz="1100" i="1" dirty="0">
                <a:solidFill>
                  <a:srgbClr val="191919"/>
                </a:solidFill>
                <a:latin typeface="Calibri" panose="020F0502020204030204" pitchFamily="34" charset="0"/>
              </a:rPr>
              <a:t>38-53</a:t>
            </a:r>
          </a:p>
        </p:txBody>
      </p:sp>
      <p:sp>
        <p:nvSpPr>
          <p:cNvPr id="44" name="Rectangle 43">
            <a:extLst>
              <a:ext uri="{FF2B5EF4-FFF2-40B4-BE49-F238E27FC236}">
                <a16:creationId xmlns:a16="http://schemas.microsoft.com/office/drawing/2014/main" xmlns="" id="{03533B3E-B883-4926-83FD-7BB1DD052533}"/>
              </a:ext>
            </a:extLst>
          </p:cNvPr>
          <p:cNvSpPr/>
          <p:nvPr/>
        </p:nvSpPr>
        <p:spPr>
          <a:xfrm>
            <a:off x="5328084" y="5723674"/>
            <a:ext cx="1911283" cy="261610"/>
          </a:xfrm>
          <a:prstGeom prst="rect">
            <a:avLst/>
          </a:prstGeom>
        </p:spPr>
        <p:txBody>
          <a:bodyPr wrap="square">
            <a:spAutoFit/>
          </a:bodyPr>
          <a:lstStyle/>
          <a:p>
            <a:pPr marL="117475" lvl="0"/>
            <a:r>
              <a:rPr lang="en-US" sz="1100" i="1" dirty="0">
                <a:solidFill>
                  <a:srgbClr val="191919"/>
                </a:solidFill>
                <a:latin typeface="Calibri" panose="020F0502020204030204" pitchFamily="34" charset="0"/>
              </a:rPr>
              <a:t>54-72</a:t>
            </a:r>
          </a:p>
        </p:txBody>
      </p:sp>
      <p:sp>
        <p:nvSpPr>
          <p:cNvPr id="45" name="Rectangle 44">
            <a:extLst>
              <a:ext uri="{FF2B5EF4-FFF2-40B4-BE49-F238E27FC236}">
                <a16:creationId xmlns:a16="http://schemas.microsoft.com/office/drawing/2014/main" xmlns="" id="{59A73924-E75F-4CDD-8F30-0F0AA9D9CA1C}"/>
              </a:ext>
            </a:extLst>
          </p:cNvPr>
          <p:cNvSpPr/>
          <p:nvPr/>
        </p:nvSpPr>
        <p:spPr>
          <a:xfrm>
            <a:off x="6408204" y="5723674"/>
            <a:ext cx="1911283" cy="261610"/>
          </a:xfrm>
          <a:prstGeom prst="rect">
            <a:avLst/>
          </a:prstGeom>
        </p:spPr>
        <p:txBody>
          <a:bodyPr wrap="square">
            <a:spAutoFit/>
          </a:bodyPr>
          <a:lstStyle/>
          <a:p>
            <a:pPr marL="117475" lvl="0"/>
            <a:r>
              <a:rPr lang="en-US" sz="1100" i="1" dirty="0">
                <a:solidFill>
                  <a:srgbClr val="191919"/>
                </a:solidFill>
                <a:latin typeface="Calibri" panose="020F0502020204030204" pitchFamily="34" charset="0"/>
              </a:rPr>
              <a:t>73+</a:t>
            </a:r>
          </a:p>
        </p:txBody>
      </p:sp>
    </p:spTree>
    <p:extLst>
      <p:ext uri="{BB962C8B-B14F-4D97-AF65-F5344CB8AC3E}">
        <p14:creationId xmlns:p14="http://schemas.microsoft.com/office/powerpoint/2010/main" val="2364888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2821989" y="1172741"/>
            <a:ext cx="6053803" cy="2204738"/>
          </a:xfrm>
          <a:prstGeom prst="rect">
            <a:avLst/>
          </a:prstGeom>
          <a:noFill/>
        </p:spPr>
        <p:txBody>
          <a:bodyPr wrap="square" rtlCol="0">
            <a:noAutofit/>
          </a:bodyPr>
          <a:lstStyle/>
          <a:p>
            <a:pPr eaLnBrk="0" fontAlgn="base" hangingPunct="0">
              <a:spcBef>
                <a:spcPts val="1800"/>
              </a:spcBef>
              <a:spcAft>
                <a:spcPct val="0"/>
              </a:spcAft>
            </a:pPr>
            <a:endParaRPr lang="en-US" i="1" dirty="0">
              <a:solidFill>
                <a:srgbClr val="4A4A4A"/>
              </a:solidFill>
              <a:ea typeface="ＭＳ Ｐゴシック" charset="-128"/>
            </a:endParaRPr>
          </a:p>
        </p:txBody>
      </p:sp>
      <p:pic>
        <p:nvPicPr>
          <p:cNvPr id="9" name="Picture 2" descr="Image result for laptop computer">
            <a:extLst>
              <a:ext uri="{FF2B5EF4-FFF2-40B4-BE49-F238E27FC236}">
                <a16:creationId xmlns:a16="http://schemas.microsoft.com/office/drawing/2014/main" xmlns="" id="{9DFAE301-7C80-4B54-87A0-6F89B21824F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514600" y="2886027"/>
            <a:ext cx="3875077" cy="288323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0DE329DA-474A-4FEF-9C67-6FD5874CD2F4}"/>
              </a:ext>
            </a:extLst>
          </p:cNvPr>
          <p:cNvGrpSpPr/>
          <p:nvPr/>
        </p:nvGrpSpPr>
        <p:grpSpPr>
          <a:xfrm>
            <a:off x="3391431" y="3220083"/>
            <a:ext cx="2248984" cy="1338577"/>
            <a:chOff x="4076701" y="2853406"/>
            <a:chExt cx="4640916" cy="2444205"/>
          </a:xfrm>
        </p:grpSpPr>
        <p:sp>
          <p:nvSpPr>
            <p:cNvPr id="11" name="Rectangle 10">
              <a:extLst>
                <a:ext uri="{FF2B5EF4-FFF2-40B4-BE49-F238E27FC236}">
                  <a16:creationId xmlns:a16="http://schemas.microsoft.com/office/drawing/2014/main" xmlns="" id="{F5A75AFD-9322-4ED0-B397-57770FFCFBDA}"/>
                </a:ext>
              </a:extLst>
            </p:cNvPr>
            <p:cNvSpPr/>
            <p:nvPr/>
          </p:nvSpPr>
          <p:spPr bwMode="auto">
            <a:xfrm>
              <a:off x="4076702" y="2853406"/>
              <a:ext cx="1364918" cy="643166"/>
            </a:xfrm>
            <a:prstGeom prst="rect">
              <a:avLst/>
            </a:prstGeom>
            <a:solidFill>
              <a:srgbClr val="BDE3FF"/>
            </a:solidFill>
            <a:ln w="28575" cap="flat" cmpd="sng" algn="ctr">
              <a:solidFill>
                <a:srgbClr val="0070C0"/>
              </a:solidFill>
              <a:prstDash val="solid"/>
              <a:round/>
              <a:headEnd type="none" w="med" len="med"/>
              <a:tailEnd type="none" w="med" len="med"/>
            </a:ln>
            <a:effectLst/>
          </p:spPr>
          <p:txBody>
            <a:bodyPr vert="horz" wrap="square" lIns="77724" tIns="38862" rIns="77724" bIns="38862" numCol="1" rtlCol="0" anchor="ctr" anchorCtr="0" compatLnSpc="1">
              <a:prstTxWarp prst="textNoShape">
                <a:avLst/>
              </a:prstTxWarp>
            </a:bodyPr>
            <a:lstStyle/>
            <a:p>
              <a:pPr defTabSz="777240"/>
              <a:r>
                <a:rPr lang="en-US" sz="900" dirty="0">
                  <a:solidFill>
                    <a:srgbClr val="191919"/>
                  </a:solidFill>
                  <a:latin typeface="Calibri" panose="020F0502020204030204" pitchFamily="34" charset="0"/>
                </a:rPr>
                <a:t>Dairy</a:t>
              </a:r>
            </a:p>
          </p:txBody>
        </p:sp>
        <p:sp>
          <p:nvSpPr>
            <p:cNvPr id="12" name="Rectangle 11">
              <a:extLst>
                <a:ext uri="{FF2B5EF4-FFF2-40B4-BE49-F238E27FC236}">
                  <a16:creationId xmlns:a16="http://schemas.microsoft.com/office/drawing/2014/main" xmlns="" id="{70DE80D1-9178-484B-B93E-6D1C30C2FB35}"/>
                </a:ext>
              </a:extLst>
            </p:cNvPr>
            <p:cNvSpPr/>
            <p:nvPr/>
          </p:nvSpPr>
          <p:spPr bwMode="auto">
            <a:xfrm>
              <a:off x="5502120" y="2853406"/>
              <a:ext cx="1180514" cy="643166"/>
            </a:xfrm>
            <a:prstGeom prst="rect">
              <a:avLst/>
            </a:prstGeom>
            <a:solidFill>
              <a:schemeClr val="accent6">
                <a:lumMod val="20000"/>
                <a:lumOff val="80000"/>
              </a:schemeClr>
            </a:solidFill>
            <a:ln w="28575" cap="flat" cmpd="sng" algn="ctr">
              <a:solidFill>
                <a:schemeClr val="accent6">
                  <a:lumMod val="60000"/>
                  <a:lumOff val="40000"/>
                </a:schemeClr>
              </a:solidFill>
              <a:prstDash val="solid"/>
              <a:round/>
              <a:headEnd type="none" w="med" len="med"/>
              <a:tailEnd type="none" w="med" len="med"/>
            </a:ln>
            <a:effectLst/>
          </p:spPr>
          <p:txBody>
            <a:bodyPr vert="horz" wrap="square" lIns="77724" tIns="38862" rIns="77724" bIns="38862" numCol="1" rtlCol="0" anchor="ctr" anchorCtr="0" compatLnSpc="1">
              <a:prstTxWarp prst="textNoShape">
                <a:avLst/>
              </a:prstTxWarp>
            </a:bodyPr>
            <a:lstStyle/>
            <a:p>
              <a:pPr defTabSz="777240"/>
              <a:r>
                <a:rPr lang="en-US" sz="900" dirty="0">
                  <a:solidFill>
                    <a:srgbClr val="191919"/>
                  </a:solidFill>
                  <a:latin typeface="Calibri" panose="020F0502020204030204" pitchFamily="34" charset="0"/>
                </a:rPr>
                <a:t>Meat / Seafood</a:t>
              </a:r>
            </a:p>
          </p:txBody>
        </p:sp>
        <p:sp>
          <p:nvSpPr>
            <p:cNvPr id="14" name="Rectangle 13">
              <a:extLst>
                <a:ext uri="{FF2B5EF4-FFF2-40B4-BE49-F238E27FC236}">
                  <a16:creationId xmlns:a16="http://schemas.microsoft.com/office/drawing/2014/main" xmlns="" id="{D570D8A4-8690-4603-8DED-DB36A6F79BB9}"/>
                </a:ext>
              </a:extLst>
            </p:cNvPr>
            <p:cNvSpPr/>
            <p:nvPr/>
          </p:nvSpPr>
          <p:spPr bwMode="auto">
            <a:xfrm>
              <a:off x="6743117" y="2853406"/>
              <a:ext cx="812140" cy="643166"/>
            </a:xfrm>
            <a:prstGeom prst="rect">
              <a:avLst/>
            </a:prstGeom>
            <a:solidFill>
              <a:schemeClr val="accent4">
                <a:lumMod val="20000"/>
                <a:lumOff val="80000"/>
              </a:schemeClr>
            </a:solidFill>
            <a:ln w="28575" cap="flat" cmpd="sng" algn="ctr">
              <a:solidFill>
                <a:schemeClr val="accent4">
                  <a:lumMod val="60000"/>
                  <a:lumOff val="40000"/>
                </a:schemeClr>
              </a:solidFill>
              <a:prstDash val="solid"/>
              <a:round/>
              <a:headEnd type="none" w="med" len="med"/>
              <a:tailEnd type="none" w="med" len="med"/>
            </a:ln>
            <a:effectLst/>
          </p:spPr>
          <p:txBody>
            <a:bodyPr vert="horz" wrap="square" lIns="77724" tIns="38862" rIns="77724" bIns="38862" numCol="1" rtlCol="0" anchor="ctr" anchorCtr="0" compatLnSpc="1">
              <a:prstTxWarp prst="textNoShape">
                <a:avLst/>
              </a:prstTxWarp>
            </a:bodyPr>
            <a:lstStyle/>
            <a:p>
              <a:pPr defTabSz="777240"/>
              <a:r>
                <a:rPr lang="en-US" sz="900" dirty="0">
                  <a:solidFill>
                    <a:srgbClr val="191919"/>
                  </a:solidFill>
                  <a:latin typeface="Calibri" panose="020F0502020204030204" pitchFamily="34" charset="0"/>
                </a:rPr>
                <a:t>Deli</a:t>
              </a:r>
            </a:p>
          </p:txBody>
        </p:sp>
        <p:sp>
          <p:nvSpPr>
            <p:cNvPr id="15" name="Rectangle 14">
              <a:extLst>
                <a:ext uri="{FF2B5EF4-FFF2-40B4-BE49-F238E27FC236}">
                  <a16:creationId xmlns:a16="http://schemas.microsoft.com/office/drawing/2014/main" xmlns="" id="{A34575EA-BB56-4FA1-8DA9-5ED96D0F4C90}"/>
                </a:ext>
              </a:extLst>
            </p:cNvPr>
            <p:cNvSpPr/>
            <p:nvPr/>
          </p:nvSpPr>
          <p:spPr bwMode="auto">
            <a:xfrm>
              <a:off x="7615758" y="2853406"/>
              <a:ext cx="1101857" cy="643166"/>
            </a:xfrm>
            <a:prstGeom prst="rect">
              <a:avLst/>
            </a:prstGeom>
            <a:solidFill>
              <a:srgbClr val="FFE0C1"/>
            </a:solidFill>
            <a:ln w="28575" cap="flat" cmpd="sng" algn="ctr">
              <a:solidFill>
                <a:srgbClr val="964B00"/>
              </a:solidFill>
              <a:prstDash val="solid"/>
              <a:round/>
              <a:headEnd type="none" w="med" len="med"/>
              <a:tailEnd type="none" w="med" len="med"/>
            </a:ln>
            <a:effectLst/>
          </p:spPr>
          <p:txBody>
            <a:bodyPr vert="horz" wrap="square" lIns="77724" tIns="38862" rIns="77724" bIns="38862" numCol="1" rtlCol="0" anchor="ctr" anchorCtr="0" compatLnSpc="1">
              <a:prstTxWarp prst="textNoShape">
                <a:avLst/>
              </a:prstTxWarp>
            </a:bodyPr>
            <a:lstStyle/>
            <a:p>
              <a:pPr defTabSz="777240"/>
              <a:r>
                <a:rPr lang="en-US" sz="900" dirty="0">
                  <a:solidFill>
                    <a:srgbClr val="191919"/>
                  </a:solidFill>
                  <a:latin typeface="Calibri" panose="020F0502020204030204" pitchFamily="34" charset="0"/>
                </a:rPr>
                <a:t>Bakery</a:t>
              </a:r>
            </a:p>
          </p:txBody>
        </p:sp>
        <p:sp>
          <p:nvSpPr>
            <p:cNvPr id="16" name="Rectangle 15">
              <a:extLst>
                <a:ext uri="{FF2B5EF4-FFF2-40B4-BE49-F238E27FC236}">
                  <a16:creationId xmlns:a16="http://schemas.microsoft.com/office/drawing/2014/main" xmlns="" id="{7BA43F24-C1C5-4B95-BF32-3F1A7DABD4D9}"/>
                </a:ext>
              </a:extLst>
            </p:cNvPr>
            <p:cNvSpPr/>
            <p:nvPr/>
          </p:nvSpPr>
          <p:spPr bwMode="auto">
            <a:xfrm>
              <a:off x="7543591" y="3597603"/>
              <a:ext cx="1174026" cy="1517193"/>
            </a:xfrm>
            <a:prstGeom prst="rect">
              <a:avLst/>
            </a:prstGeom>
            <a:solidFill>
              <a:schemeClr val="accent3">
                <a:lumMod val="20000"/>
                <a:lumOff val="80000"/>
              </a:schemeClr>
            </a:solidFill>
            <a:ln w="28575" cap="flat" cmpd="sng" algn="ctr">
              <a:solidFill>
                <a:schemeClr val="accent3">
                  <a:lumMod val="75000"/>
                </a:schemeClr>
              </a:solidFill>
              <a:prstDash val="solid"/>
              <a:round/>
              <a:headEnd type="none" w="med" len="med"/>
              <a:tailEnd type="none" w="med" len="med"/>
            </a:ln>
            <a:effectLst/>
          </p:spPr>
          <p:txBody>
            <a:bodyPr vert="horz" wrap="square" lIns="77724" tIns="0" rIns="77724" bIns="0" numCol="1" rtlCol="0" anchor="ctr" anchorCtr="0" compatLnSpc="1">
              <a:prstTxWarp prst="textNoShape">
                <a:avLst/>
              </a:prstTxWarp>
            </a:bodyPr>
            <a:lstStyle/>
            <a:p>
              <a:pPr defTabSz="777240"/>
              <a:r>
                <a:rPr lang="en-US" sz="900" dirty="0">
                  <a:solidFill>
                    <a:srgbClr val="191919"/>
                  </a:solidFill>
                  <a:latin typeface="Calibri" panose="020F0502020204030204" pitchFamily="34" charset="0"/>
                </a:rPr>
                <a:t>Produce</a:t>
              </a:r>
            </a:p>
          </p:txBody>
        </p:sp>
        <p:sp>
          <p:nvSpPr>
            <p:cNvPr id="17" name="Rectangle 16">
              <a:extLst>
                <a:ext uri="{FF2B5EF4-FFF2-40B4-BE49-F238E27FC236}">
                  <a16:creationId xmlns:a16="http://schemas.microsoft.com/office/drawing/2014/main" xmlns="" id="{72D8425E-7728-4395-A39B-9982E51497BB}"/>
                </a:ext>
              </a:extLst>
            </p:cNvPr>
            <p:cNvSpPr/>
            <p:nvPr/>
          </p:nvSpPr>
          <p:spPr bwMode="auto">
            <a:xfrm rot="16200000">
              <a:off x="3503579" y="4170726"/>
              <a:ext cx="1642963" cy="496720"/>
            </a:xfrm>
            <a:prstGeom prst="rect">
              <a:avLst/>
            </a:prstGeom>
            <a:solidFill>
              <a:srgbClr val="B3EBFF"/>
            </a:solidFill>
            <a:ln w="28575" cap="flat" cmpd="sng" algn="ctr">
              <a:solidFill>
                <a:srgbClr val="00B0F0"/>
              </a:solidFill>
              <a:prstDash val="solid"/>
              <a:round/>
              <a:headEnd type="none" w="med" len="med"/>
              <a:tailEnd type="none" w="med" len="med"/>
            </a:ln>
            <a:effectLst/>
          </p:spPr>
          <p:txBody>
            <a:bodyPr vert="horz" wrap="square" lIns="77724" tIns="38862" rIns="77724" bIns="38862" numCol="1" rtlCol="0" anchor="ctr" anchorCtr="0" compatLnSpc="1">
              <a:prstTxWarp prst="textNoShape">
                <a:avLst/>
              </a:prstTxWarp>
            </a:bodyPr>
            <a:lstStyle/>
            <a:p>
              <a:pPr defTabSz="777240"/>
              <a:r>
                <a:rPr lang="en-US" sz="900" dirty="0">
                  <a:solidFill>
                    <a:srgbClr val="191919"/>
                  </a:solidFill>
                  <a:latin typeface="Calibri" panose="020F0502020204030204" pitchFamily="34" charset="0"/>
                </a:rPr>
                <a:t>Frozen</a:t>
              </a:r>
            </a:p>
          </p:txBody>
        </p:sp>
        <p:sp>
          <p:nvSpPr>
            <p:cNvPr id="18" name="Rectangle 17">
              <a:extLst>
                <a:ext uri="{FF2B5EF4-FFF2-40B4-BE49-F238E27FC236}">
                  <a16:creationId xmlns:a16="http://schemas.microsoft.com/office/drawing/2014/main" xmlns="" id="{DF60D1DC-35D1-4060-904D-C36EFCE98D54}"/>
                </a:ext>
              </a:extLst>
            </p:cNvPr>
            <p:cNvSpPr/>
            <p:nvPr/>
          </p:nvSpPr>
          <p:spPr bwMode="auto">
            <a:xfrm>
              <a:off x="4956218" y="3675985"/>
              <a:ext cx="228511" cy="1229911"/>
            </a:xfrm>
            <a:prstGeom prst="rect">
              <a:avLst/>
            </a:prstGeom>
            <a:solidFill>
              <a:schemeClr val="tx1">
                <a:lumMod val="40000"/>
                <a:lumOff val="60000"/>
              </a:schemeClr>
            </a:solidFill>
            <a:ln w="28575" cap="flat" cmpd="sng" algn="ctr">
              <a:noFill/>
              <a:prstDash val="solid"/>
              <a:round/>
              <a:headEnd type="none" w="med" len="med"/>
              <a:tailEnd type="none" w="med" len="med"/>
            </a:ln>
            <a:effectLst/>
          </p:spPr>
          <p:txBody>
            <a:bodyPr vert="horz" wrap="square" lIns="77724" tIns="38862" rIns="77724" bIns="38862" numCol="1" rtlCol="0" anchor="ctr" anchorCtr="0" compatLnSpc="1">
              <a:prstTxWarp prst="textNoShape">
                <a:avLst/>
              </a:prstTxWarp>
            </a:bodyPr>
            <a:lstStyle/>
            <a:p>
              <a:pPr defTabSz="777240"/>
              <a:endParaRPr lang="en-US" sz="900" dirty="0">
                <a:solidFill>
                  <a:srgbClr val="191919"/>
                </a:solidFill>
                <a:latin typeface="Calibri" panose="020F0502020204030204" pitchFamily="34" charset="0"/>
              </a:endParaRPr>
            </a:p>
          </p:txBody>
        </p:sp>
        <p:sp>
          <p:nvSpPr>
            <p:cNvPr id="19" name="Rectangle 18">
              <a:extLst>
                <a:ext uri="{FF2B5EF4-FFF2-40B4-BE49-F238E27FC236}">
                  <a16:creationId xmlns:a16="http://schemas.microsoft.com/office/drawing/2014/main" xmlns="" id="{0EFBF8FE-2F72-4340-9DFF-5398F986978D}"/>
                </a:ext>
              </a:extLst>
            </p:cNvPr>
            <p:cNvSpPr/>
            <p:nvPr/>
          </p:nvSpPr>
          <p:spPr bwMode="auto">
            <a:xfrm>
              <a:off x="5375319" y="3675985"/>
              <a:ext cx="228511" cy="1229911"/>
            </a:xfrm>
            <a:prstGeom prst="rect">
              <a:avLst/>
            </a:prstGeom>
            <a:solidFill>
              <a:schemeClr val="tx1">
                <a:lumMod val="40000"/>
                <a:lumOff val="60000"/>
              </a:schemeClr>
            </a:solidFill>
            <a:ln w="28575" cap="flat" cmpd="sng" algn="ctr">
              <a:noFill/>
              <a:prstDash val="solid"/>
              <a:round/>
              <a:headEnd type="none" w="med" len="med"/>
              <a:tailEnd type="none" w="med" len="med"/>
            </a:ln>
            <a:effectLst/>
          </p:spPr>
          <p:txBody>
            <a:bodyPr vert="horz" wrap="square" lIns="77724" tIns="38862" rIns="77724" bIns="38862" numCol="1" rtlCol="0" anchor="ctr" anchorCtr="0" compatLnSpc="1">
              <a:prstTxWarp prst="textNoShape">
                <a:avLst/>
              </a:prstTxWarp>
            </a:bodyPr>
            <a:lstStyle/>
            <a:p>
              <a:pPr defTabSz="777240"/>
              <a:endParaRPr lang="en-US" sz="900" dirty="0">
                <a:solidFill>
                  <a:srgbClr val="191919"/>
                </a:solidFill>
                <a:latin typeface="Calibri" panose="020F0502020204030204" pitchFamily="34" charset="0"/>
              </a:endParaRPr>
            </a:p>
          </p:txBody>
        </p:sp>
        <p:sp>
          <p:nvSpPr>
            <p:cNvPr id="20" name="Rectangle 19">
              <a:extLst>
                <a:ext uri="{FF2B5EF4-FFF2-40B4-BE49-F238E27FC236}">
                  <a16:creationId xmlns:a16="http://schemas.microsoft.com/office/drawing/2014/main" xmlns="" id="{33E63C43-ACF6-4381-814D-6ECA164B54FE}"/>
                </a:ext>
              </a:extLst>
            </p:cNvPr>
            <p:cNvSpPr/>
            <p:nvPr/>
          </p:nvSpPr>
          <p:spPr bwMode="auto">
            <a:xfrm>
              <a:off x="5794419" y="3675985"/>
              <a:ext cx="228511" cy="1229911"/>
            </a:xfrm>
            <a:prstGeom prst="rect">
              <a:avLst/>
            </a:prstGeom>
            <a:solidFill>
              <a:schemeClr val="tx1">
                <a:lumMod val="40000"/>
                <a:lumOff val="60000"/>
              </a:schemeClr>
            </a:solidFill>
            <a:ln w="28575" cap="flat" cmpd="sng" algn="ctr">
              <a:noFill/>
              <a:prstDash val="solid"/>
              <a:round/>
              <a:headEnd type="none" w="med" len="med"/>
              <a:tailEnd type="none" w="med" len="med"/>
            </a:ln>
            <a:effectLst/>
          </p:spPr>
          <p:txBody>
            <a:bodyPr vert="horz" wrap="square" lIns="77724" tIns="38862" rIns="77724" bIns="38862" numCol="1" rtlCol="0" anchor="ctr" anchorCtr="0" compatLnSpc="1">
              <a:prstTxWarp prst="textNoShape">
                <a:avLst/>
              </a:prstTxWarp>
            </a:bodyPr>
            <a:lstStyle/>
            <a:p>
              <a:pPr defTabSz="777240"/>
              <a:endParaRPr lang="en-US" sz="900" dirty="0">
                <a:solidFill>
                  <a:srgbClr val="191919"/>
                </a:solidFill>
                <a:latin typeface="Calibri" panose="020F0502020204030204" pitchFamily="34" charset="0"/>
              </a:endParaRPr>
            </a:p>
          </p:txBody>
        </p:sp>
        <p:sp>
          <p:nvSpPr>
            <p:cNvPr id="21" name="Rectangle 20">
              <a:extLst>
                <a:ext uri="{FF2B5EF4-FFF2-40B4-BE49-F238E27FC236}">
                  <a16:creationId xmlns:a16="http://schemas.microsoft.com/office/drawing/2014/main" xmlns="" id="{757CF7CF-4A5F-4130-9358-C7958653F5E6}"/>
                </a:ext>
              </a:extLst>
            </p:cNvPr>
            <p:cNvSpPr/>
            <p:nvPr/>
          </p:nvSpPr>
          <p:spPr bwMode="auto">
            <a:xfrm>
              <a:off x="6213518" y="3675985"/>
              <a:ext cx="228511" cy="1229911"/>
            </a:xfrm>
            <a:prstGeom prst="rect">
              <a:avLst/>
            </a:prstGeom>
            <a:solidFill>
              <a:schemeClr val="tx1">
                <a:lumMod val="40000"/>
                <a:lumOff val="60000"/>
              </a:schemeClr>
            </a:solidFill>
            <a:ln w="28575" cap="flat" cmpd="sng" algn="ctr">
              <a:noFill/>
              <a:prstDash val="solid"/>
              <a:round/>
              <a:headEnd type="none" w="med" len="med"/>
              <a:tailEnd type="none" w="med" len="med"/>
            </a:ln>
            <a:effectLst/>
          </p:spPr>
          <p:txBody>
            <a:bodyPr vert="horz" wrap="square" lIns="77724" tIns="38862" rIns="77724" bIns="38862" numCol="1" rtlCol="0" anchor="ctr" anchorCtr="0" compatLnSpc="1">
              <a:prstTxWarp prst="textNoShape">
                <a:avLst/>
              </a:prstTxWarp>
            </a:bodyPr>
            <a:lstStyle/>
            <a:p>
              <a:pPr defTabSz="777240"/>
              <a:endParaRPr lang="en-US" sz="900" dirty="0">
                <a:solidFill>
                  <a:srgbClr val="191919"/>
                </a:solidFill>
                <a:latin typeface="Calibri" panose="020F0502020204030204" pitchFamily="34" charset="0"/>
              </a:endParaRPr>
            </a:p>
          </p:txBody>
        </p:sp>
        <p:sp>
          <p:nvSpPr>
            <p:cNvPr id="22" name="Rectangle 21">
              <a:extLst>
                <a:ext uri="{FF2B5EF4-FFF2-40B4-BE49-F238E27FC236}">
                  <a16:creationId xmlns:a16="http://schemas.microsoft.com/office/drawing/2014/main" xmlns="" id="{34DD33EB-2D78-4854-A6E3-C3BB1B214CD8}"/>
                </a:ext>
              </a:extLst>
            </p:cNvPr>
            <p:cNvSpPr/>
            <p:nvPr/>
          </p:nvSpPr>
          <p:spPr bwMode="auto">
            <a:xfrm>
              <a:off x="6632619" y="3675985"/>
              <a:ext cx="228511" cy="1229911"/>
            </a:xfrm>
            <a:prstGeom prst="rect">
              <a:avLst/>
            </a:prstGeom>
            <a:solidFill>
              <a:schemeClr val="tx1">
                <a:lumMod val="40000"/>
                <a:lumOff val="60000"/>
              </a:schemeClr>
            </a:solidFill>
            <a:ln w="28575" cap="flat" cmpd="sng" algn="ctr">
              <a:noFill/>
              <a:prstDash val="solid"/>
              <a:round/>
              <a:headEnd type="none" w="med" len="med"/>
              <a:tailEnd type="none" w="med" len="med"/>
            </a:ln>
            <a:effectLst/>
          </p:spPr>
          <p:txBody>
            <a:bodyPr vert="horz" wrap="square" lIns="77724" tIns="38862" rIns="77724" bIns="38862" numCol="1" rtlCol="0" anchor="ctr" anchorCtr="0" compatLnSpc="1">
              <a:prstTxWarp prst="textNoShape">
                <a:avLst/>
              </a:prstTxWarp>
            </a:bodyPr>
            <a:lstStyle/>
            <a:p>
              <a:pPr defTabSz="777240"/>
              <a:endParaRPr lang="en-US" sz="900" dirty="0">
                <a:solidFill>
                  <a:srgbClr val="191919"/>
                </a:solidFill>
                <a:latin typeface="Calibri" panose="020F0502020204030204" pitchFamily="34" charset="0"/>
              </a:endParaRPr>
            </a:p>
          </p:txBody>
        </p:sp>
        <p:sp>
          <p:nvSpPr>
            <p:cNvPr id="23" name="Rectangle 22">
              <a:extLst>
                <a:ext uri="{FF2B5EF4-FFF2-40B4-BE49-F238E27FC236}">
                  <a16:creationId xmlns:a16="http://schemas.microsoft.com/office/drawing/2014/main" xmlns="" id="{3AF6D463-18A9-44C5-9B32-8A4B9F670EE3}"/>
                </a:ext>
              </a:extLst>
            </p:cNvPr>
            <p:cNvSpPr/>
            <p:nvPr/>
          </p:nvSpPr>
          <p:spPr bwMode="auto">
            <a:xfrm>
              <a:off x="7051716" y="3675985"/>
              <a:ext cx="228511" cy="1229911"/>
            </a:xfrm>
            <a:prstGeom prst="rect">
              <a:avLst/>
            </a:prstGeom>
            <a:solidFill>
              <a:schemeClr val="tx1">
                <a:lumMod val="40000"/>
                <a:lumOff val="60000"/>
              </a:schemeClr>
            </a:solidFill>
            <a:ln w="28575" cap="flat" cmpd="sng" algn="ctr">
              <a:noFill/>
              <a:prstDash val="solid"/>
              <a:round/>
              <a:headEnd type="none" w="med" len="med"/>
              <a:tailEnd type="none" w="med" len="med"/>
            </a:ln>
            <a:effectLst/>
          </p:spPr>
          <p:txBody>
            <a:bodyPr vert="horz" wrap="square" lIns="77724" tIns="38862" rIns="77724" bIns="38862" numCol="1" rtlCol="0" anchor="ctr" anchorCtr="0" compatLnSpc="1">
              <a:prstTxWarp prst="textNoShape">
                <a:avLst/>
              </a:prstTxWarp>
            </a:bodyPr>
            <a:lstStyle/>
            <a:p>
              <a:pPr defTabSz="777240"/>
              <a:endParaRPr lang="en-US" sz="900" dirty="0">
                <a:solidFill>
                  <a:srgbClr val="191919"/>
                </a:solidFill>
                <a:latin typeface="Calibri" panose="020F0502020204030204" pitchFamily="34" charset="0"/>
              </a:endParaRPr>
            </a:p>
          </p:txBody>
        </p:sp>
        <p:sp>
          <p:nvSpPr>
            <p:cNvPr id="24" name="Rectangle 23">
              <a:extLst>
                <a:ext uri="{FF2B5EF4-FFF2-40B4-BE49-F238E27FC236}">
                  <a16:creationId xmlns:a16="http://schemas.microsoft.com/office/drawing/2014/main" xmlns="" id="{EE0DFA90-BD17-487E-B596-6273C78B1B60}"/>
                </a:ext>
              </a:extLst>
            </p:cNvPr>
            <p:cNvSpPr/>
            <p:nvPr/>
          </p:nvSpPr>
          <p:spPr bwMode="auto">
            <a:xfrm>
              <a:off x="5098301" y="5081815"/>
              <a:ext cx="2095499" cy="215796"/>
            </a:xfrm>
            <a:prstGeom prst="rect">
              <a:avLst/>
            </a:prstGeom>
            <a:solidFill>
              <a:schemeClr val="bg1">
                <a:lumMod val="95000"/>
              </a:schemeClr>
            </a:solidFill>
            <a:ln w="28575" cap="flat" cmpd="sng" algn="ctr">
              <a:solidFill>
                <a:schemeClr val="bg2"/>
              </a:solidFill>
              <a:prstDash val="solid"/>
              <a:round/>
              <a:headEnd type="none" w="med" len="med"/>
              <a:tailEnd type="none" w="med" len="med"/>
            </a:ln>
            <a:effectLst/>
          </p:spPr>
          <p:txBody>
            <a:bodyPr vert="horz" wrap="square" lIns="77724" tIns="38862" rIns="77724" bIns="38862" numCol="1" rtlCol="0" anchor="ctr" anchorCtr="0" compatLnSpc="1">
              <a:prstTxWarp prst="textNoShape">
                <a:avLst/>
              </a:prstTxWarp>
            </a:bodyPr>
            <a:lstStyle/>
            <a:p>
              <a:pPr defTabSz="777240"/>
              <a:r>
                <a:rPr lang="en-US" sz="900" dirty="0">
                  <a:solidFill>
                    <a:srgbClr val="191919"/>
                  </a:solidFill>
                  <a:latin typeface="Calibri" panose="020F0502020204030204" pitchFamily="34" charset="0"/>
                </a:rPr>
                <a:t>Checkout</a:t>
              </a:r>
            </a:p>
          </p:txBody>
        </p:sp>
        <p:sp>
          <p:nvSpPr>
            <p:cNvPr id="25" name="TextBox 24">
              <a:extLst>
                <a:ext uri="{FF2B5EF4-FFF2-40B4-BE49-F238E27FC236}">
                  <a16:creationId xmlns:a16="http://schemas.microsoft.com/office/drawing/2014/main" xmlns="" id="{BF21D6AA-EF6B-4E55-A178-880F2F9A9522}"/>
                </a:ext>
              </a:extLst>
            </p:cNvPr>
            <p:cNvSpPr txBox="1"/>
            <p:nvPr/>
          </p:nvSpPr>
          <p:spPr>
            <a:xfrm>
              <a:off x="5267881" y="4123023"/>
              <a:ext cx="1676398" cy="421493"/>
            </a:xfrm>
            <a:prstGeom prst="rect">
              <a:avLst/>
            </a:prstGeom>
            <a:noFill/>
          </p:spPr>
          <p:txBody>
            <a:bodyPr wrap="square" rtlCol="0" anchor="ctr">
              <a:spAutoFit/>
            </a:bodyPr>
            <a:lstStyle/>
            <a:p>
              <a:pPr>
                <a:spcBef>
                  <a:spcPts val="1530"/>
                </a:spcBef>
              </a:pPr>
              <a:r>
                <a:rPr lang="en-US" sz="900" dirty="0">
                  <a:solidFill>
                    <a:srgbClr val="191919"/>
                  </a:solidFill>
                  <a:latin typeface="Calibri" panose="020F0502020204030204" pitchFamily="34" charset="0"/>
                </a:rPr>
                <a:t>Center Aisles</a:t>
              </a:r>
            </a:p>
          </p:txBody>
        </p:sp>
      </p:grpSp>
      <p:graphicFrame>
        <p:nvGraphicFramePr>
          <p:cNvPr id="26" name="Table 25">
            <a:extLst>
              <a:ext uri="{FF2B5EF4-FFF2-40B4-BE49-F238E27FC236}">
                <a16:creationId xmlns:a16="http://schemas.microsoft.com/office/drawing/2014/main" xmlns="" id="{C5DEAF6F-BBB7-4759-ABFC-E499093F19C0}"/>
              </a:ext>
            </a:extLst>
          </p:cNvPr>
          <p:cNvGraphicFramePr>
            <a:graphicFrameLocks noGrp="1"/>
          </p:cNvGraphicFramePr>
          <p:nvPr>
            <p:extLst>
              <p:ext uri="{D42A27DB-BD31-4B8C-83A1-F6EECF244321}">
                <p14:modId xmlns:p14="http://schemas.microsoft.com/office/powerpoint/2010/main" val="3152592083"/>
              </p:ext>
            </p:extLst>
          </p:nvPr>
        </p:nvGraphicFramePr>
        <p:xfrm>
          <a:off x="0" y="1852492"/>
          <a:ext cx="2887788" cy="2157412"/>
        </p:xfrm>
        <a:graphic>
          <a:graphicData uri="http://schemas.openxmlformats.org/drawingml/2006/table">
            <a:tbl>
              <a:tblPr/>
              <a:tblGrid>
                <a:gridCol w="2263336">
                  <a:extLst>
                    <a:ext uri="{9D8B030D-6E8A-4147-A177-3AD203B41FA5}">
                      <a16:colId xmlns:a16="http://schemas.microsoft.com/office/drawing/2014/main" xmlns="" val="20001"/>
                    </a:ext>
                  </a:extLst>
                </a:gridCol>
                <a:gridCol w="624452">
                  <a:extLst>
                    <a:ext uri="{9D8B030D-6E8A-4147-A177-3AD203B41FA5}">
                      <a16:colId xmlns:a16="http://schemas.microsoft.com/office/drawing/2014/main" xmlns="" val="3480780669"/>
                    </a:ext>
                  </a:extLst>
                </a:gridCol>
              </a:tblGrid>
              <a:tr h="396716">
                <a:tc gridSpan="2">
                  <a:txBody>
                    <a:bodyPr/>
                    <a:lstStyle/>
                    <a:p>
                      <a:pPr algn="r" fontAlgn="ctr"/>
                      <a:r>
                        <a:rPr lang="en-US" sz="1400" b="1" i="0" u="none" strike="noStrike" spc="-20" baseline="0" dirty="0">
                          <a:solidFill>
                            <a:srgbClr val="191919"/>
                          </a:solidFill>
                          <a:effectLst/>
                          <a:latin typeface="Calibri" panose="020F0502020204030204" pitchFamily="34" charset="0"/>
                        </a:rPr>
                        <a:t>Past-year online purchases most     often include non-perishables</a:t>
                      </a:r>
                    </a:p>
                  </a:txBody>
                  <a:tcPr marL="0" marR="45720" marT="8096" marB="0">
                    <a:lnL>
                      <a:noFill/>
                    </a:lnL>
                    <a:lnR>
                      <a:noFill/>
                    </a:lnR>
                    <a:lnT>
                      <a:noFill/>
                    </a:lnT>
                    <a:lnB>
                      <a:noFill/>
                    </a:lnB>
                    <a:noFill/>
                  </a:tcPr>
                </a:tc>
                <a:tc hMerge="1">
                  <a:txBody>
                    <a:bodyPr/>
                    <a:lstStyle/>
                    <a:p>
                      <a:pPr algn="r" fontAlgn="ctr"/>
                      <a:endParaRPr lang="en-US" sz="1000" b="1" i="0" u="none" strike="noStrike" spc="-20" baseline="0" dirty="0">
                        <a:solidFill>
                          <a:srgbClr val="191919"/>
                        </a:solidFill>
                        <a:effectLst/>
                        <a:latin typeface="Calibri" panose="020F0502020204030204" pitchFamily="34" charset="0"/>
                      </a:endParaRPr>
                    </a:p>
                  </a:txBody>
                  <a:tcPr marL="0" marR="45720" marT="8096" marB="0">
                    <a:lnL>
                      <a:noFill/>
                    </a:lnL>
                    <a:lnR>
                      <a:noFill/>
                    </a:lnR>
                    <a:lnT>
                      <a:noFill/>
                    </a:lnT>
                    <a:lnB>
                      <a:noFill/>
                    </a:lnB>
                    <a:noFill/>
                  </a:tcPr>
                </a:tc>
                <a:extLst>
                  <a:ext uri="{0D108BD9-81ED-4DB2-BD59-A6C34878D82A}">
                    <a16:rowId xmlns:a16="http://schemas.microsoft.com/office/drawing/2014/main" xmlns="" val="3021358048"/>
                  </a:ext>
                </a:extLst>
              </a:tr>
              <a:tr h="396716">
                <a:tc gridSpan="2">
                  <a:txBody>
                    <a:bodyPr/>
                    <a:lstStyle/>
                    <a:p>
                      <a:pPr algn="r" fontAlgn="ctr"/>
                      <a:endParaRPr lang="en-US" sz="1400" b="1" i="0" u="none" strike="noStrike" spc="-20" baseline="0" dirty="0">
                        <a:solidFill>
                          <a:srgbClr val="191919"/>
                        </a:solidFill>
                        <a:effectLst/>
                        <a:latin typeface="Calibri" panose="020F0502020204030204" pitchFamily="34" charset="0"/>
                      </a:endParaRPr>
                    </a:p>
                  </a:txBody>
                  <a:tcPr marL="0" marR="45720" marT="8096" marB="0">
                    <a:lnL>
                      <a:noFill/>
                    </a:lnL>
                    <a:lnR>
                      <a:noFill/>
                    </a:lnR>
                    <a:lnT>
                      <a:noFill/>
                    </a:lnT>
                    <a:lnB>
                      <a:noFill/>
                    </a:lnB>
                    <a:noFill/>
                  </a:tcPr>
                </a:tc>
                <a:tc hMerge="1">
                  <a:txBody>
                    <a:bodyPr/>
                    <a:lstStyle/>
                    <a:p>
                      <a:endParaRPr lang="en-US"/>
                    </a:p>
                  </a:txBody>
                  <a:tcPr/>
                </a:tc>
                <a:extLst>
                  <a:ext uri="{0D108BD9-81ED-4DB2-BD59-A6C34878D82A}">
                    <a16:rowId xmlns:a16="http://schemas.microsoft.com/office/drawing/2014/main" xmlns="" val="4004635"/>
                  </a:ext>
                </a:extLst>
              </a:tr>
              <a:tr h="157713">
                <a:tc>
                  <a:txBody>
                    <a:bodyPr/>
                    <a:lstStyle/>
                    <a:p>
                      <a:pPr algn="r" fontAlgn="t"/>
                      <a:r>
                        <a:rPr lang="en-US" sz="1400" u="none" strike="noStrike" dirty="0">
                          <a:solidFill>
                            <a:srgbClr val="191919"/>
                          </a:solidFill>
                          <a:effectLst/>
                          <a:latin typeface="Calibri" panose="020F0502020204030204" pitchFamily="34" charset="0"/>
                        </a:rPr>
                        <a:t>Health &amp; beauty</a:t>
                      </a:r>
                      <a:endParaRPr lang="en-US" sz="1400" b="0" i="0" u="none" strike="noStrike" dirty="0">
                        <a:solidFill>
                          <a:srgbClr val="191919"/>
                        </a:solidFill>
                        <a:effectLst/>
                        <a:latin typeface="Calibri" panose="020F0502020204030204" pitchFamily="34" charset="0"/>
                      </a:endParaRPr>
                    </a:p>
                  </a:txBody>
                  <a:tcPr marL="0" marR="45720" marT="7620" marB="0">
                    <a:lnL>
                      <a:noFill/>
                    </a:lnL>
                    <a:lnR>
                      <a:noFill/>
                    </a:lnR>
                    <a:lnT>
                      <a:noFill/>
                    </a:lnT>
                    <a:lnB>
                      <a:noFill/>
                    </a:lnB>
                    <a:noFill/>
                  </a:tcPr>
                </a:tc>
                <a:tc>
                  <a:txBody>
                    <a:bodyPr/>
                    <a:lstStyle/>
                    <a:p>
                      <a:pPr algn="r" fontAlgn="t"/>
                      <a:r>
                        <a:rPr lang="en-US" sz="1400" b="0" i="0" u="none" strike="noStrike" dirty="0">
                          <a:solidFill>
                            <a:srgbClr val="191919"/>
                          </a:solidFill>
                          <a:effectLst/>
                          <a:latin typeface="Calibri" panose="020F0502020204030204" pitchFamily="34" charset="0"/>
                        </a:rPr>
                        <a:t>38%</a:t>
                      </a:r>
                    </a:p>
                  </a:txBody>
                  <a:tcPr marL="0" marR="45720" marT="7620" marB="0">
                    <a:lnL>
                      <a:noFill/>
                    </a:lnL>
                    <a:lnR>
                      <a:noFill/>
                    </a:lnR>
                    <a:lnT>
                      <a:noFill/>
                    </a:lnT>
                    <a:lnB>
                      <a:noFill/>
                    </a:lnB>
                    <a:noFill/>
                  </a:tcPr>
                </a:tc>
                <a:extLst>
                  <a:ext uri="{0D108BD9-81ED-4DB2-BD59-A6C34878D82A}">
                    <a16:rowId xmlns:a16="http://schemas.microsoft.com/office/drawing/2014/main" xmlns="" val="10000"/>
                  </a:ext>
                </a:extLst>
              </a:tr>
              <a:tr h="157713">
                <a:tc>
                  <a:txBody>
                    <a:bodyPr/>
                    <a:lstStyle/>
                    <a:p>
                      <a:pPr algn="r" fontAlgn="t"/>
                      <a:r>
                        <a:rPr lang="en-US" sz="1400" u="none" strike="noStrike" dirty="0">
                          <a:solidFill>
                            <a:srgbClr val="191919"/>
                          </a:solidFill>
                          <a:effectLst/>
                          <a:latin typeface="Calibri" panose="020F0502020204030204" pitchFamily="34" charset="0"/>
                        </a:rPr>
                        <a:t>Salty snacks</a:t>
                      </a:r>
                      <a:endParaRPr lang="en-US" sz="1400" b="0" i="0" u="none" strike="noStrike" dirty="0">
                        <a:solidFill>
                          <a:srgbClr val="191919"/>
                        </a:solidFill>
                        <a:effectLst/>
                        <a:latin typeface="Calibri" panose="020F0502020204030204" pitchFamily="34" charset="0"/>
                      </a:endParaRPr>
                    </a:p>
                  </a:txBody>
                  <a:tcPr marL="0" marR="45720" marT="7620" marB="0">
                    <a:lnL>
                      <a:noFill/>
                    </a:lnL>
                    <a:lnR>
                      <a:noFill/>
                    </a:lnR>
                    <a:lnT>
                      <a:noFill/>
                    </a:lnT>
                    <a:lnB>
                      <a:noFill/>
                    </a:lnB>
                    <a:noFill/>
                  </a:tcPr>
                </a:tc>
                <a:tc>
                  <a:txBody>
                    <a:bodyPr/>
                    <a:lstStyle/>
                    <a:p>
                      <a:pPr algn="r" fontAlgn="t"/>
                      <a:r>
                        <a:rPr lang="en-US" sz="1400" b="0" i="0" u="none" strike="noStrike" dirty="0">
                          <a:solidFill>
                            <a:srgbClr val="191919"/>
                          </a:solidFill>
                          <a:effectLst/>
                          <a:latin typeface="Calibri" panose="020F0502020204030204" pitchFamily="34" charset="0"/>
                        </a:rPr>
                        <a:t>35%</a:t>
                      </a:r>
                    </a:p>
                  </a:txBody>
                  <a:tcPr marL="0" marR="45720" marT="7620" marB="0">
                    <a:lnL>
                      <a:noFill/>
                    </a:lnL>
                    <a:lnR>
                      <a:noFill/>
                    </a:lnR>
                    <a:lnT>
                      <a:noFill/>
                    </a:lnT>
                    <a:lnB>
                      <a:noFill/>
                    </a:lnB>
                    <a:noFill/>
                  </a:tcPr>
                </a:tc>
                <a:extLst>
                  <a:ext uri="{0D108BD9-81ED-4DB2-BD59-A6C34878D82A}">
                    <a16:rowId xmlns:a16="http://schemas.microsoft.com/office/drawing/2014/main" xmlns="" val="339102692"/>
                  </a:ext>
                </a:extLst>
              </a:tr>
              <a:tr h="157713">
                <a:tc>
                  <a:txBody>
                    <a:bodyPr/>
                    <a:lstStyle/>
                    <a:p>
                      <a:pPr algn="r" fontAlgn="t"/>
                      <a:r>
                        <a:rPr lang="en-US" sz="1400" u="none" strike="noStrike" dirty="0">
                          <a:solidFill>
                            <a:srgbClr val="191919"/>
                          </a:solidFill>
                          <a:effectLst/>
                          <a:latin typeface="Calibri" panose="020F0502020204030204" pitchFamily="34" charset="0"/>
                        </a:rPr>
                        <a:t>Coffee &amp; tea</a:t>
                      </a:r>
                      <a:endParaRPr lang="en-US" sz="1400" b="0" i="0" u="none" strike="noStrike" dirty="0">
                        <a:solidFill>
                          <a:srgbClr val="191919"/>
                        </a:solidFill>
                        <a:effectLst/>
                        <a:latin typeface="Calibri" panose="020F0502020204030204" pitchFamily="34" charset="0"/>
                      </a:endParaRPr>
                    </a:p>
                  </a:txBody>
                  <a:tcPr marL="0" marR="45720" marT="7620" marB="0">
                    <a:lnL>
                      <a:noFill/>
                    </a:lnL>
                    <a:lnR>
                      <a:noFill/>
                    </a:lnR>
                    <a:lnT>
                      <a:noFill/>
                    </a:lnT>
                    <a:lnB>
                      <a:noFill/>
                    </a:lnB>
                    <a:noFill/>
                  </a:tcPr>
                </a:tc>
                <a:tc>
                  <a:txBody>
                    <a:bodyPr/>
                    <a:lstStyle/>
                    <a:p>
                      <a:pPr algn="r" fontAlgn="t"/>
                      <a:r>
                        <a:rPr lang="en-US" sz="1400" b="0" i="0" u="none" strike="noStrike" dirty="0">
                          <a:solidFill>
                            <a:srgbClr val="191919"/>
                          </a:solidFill>
                          <a:effectLst/>
                          <a:latin typeface="Calibri" panose="020F0502020204030204" pitchFamily="34" charset="0"/>
                        </a:rPr>
                        <a:t>34%</a:t>
                      </a:r>
                    </a:p>
                  </a:txBody>
                  <a:tcPr marL="0" marR="45720" marT="7620" marB="0">
                    <a:lnL>
                      <a:noFill/>
                    </a:lnL>
                    <a:lnR>
                      <a:noFill/>
                    </a:lnR>
                    <a:lnT>
                      <a:noFill/>
                    </a:lnT>
                    <a:lnB>
                      <a:noFill/>
                    </a:lnB>
                    <a:noFill/>
                  </a:tcPr>
                </a:tc>
                <a:extLst>
                  <a:ext uri="{0D108BD9-81ED-4DB2-BD59-A6C34878D82A}">
                    <a16:rowId xmlns:a16="http://schemas.microsoft.com/office/drawing/2014/main" xmlns="" val="3666224845"/>
                  </a:ext>
                </a:extLst>
              </a:tr>
              <a:tr h="170349">
                <a:tc>
                  <a:txBody>
                    <a:bodyPr/>
                    <a:lstStyle/>
                    <a:p>
                      <a:pPr algn="r" fontAlgn="t"/>
                      <a:r>
                        <a:rPr lang="en-US" sz="1400" u="none" strike="noStrike" dirty="0">
                          <a:solidFill>
                            <a:srgbClr val="191919"/>
                          </a:solidFill>
                          <a:effectLst/>
                          <a:latin typeface="Calibri" panose="020F0502020204030204" pitchFamily="34" charset="0"/>
                        </a:rPr>
                        <a:t>HH cleaning items</a:t>
                      </a:r>
                      <a:endParaRPr lang="en-US" sz="1400" b="0" i="0" u="none" strike="noStrike" dirty="0">
                        <a:solidFill>
                          <a:srgbClr val="191919"/>
                        </a:solidFill>
                        <a:effectLst/>
                        <a:latin typeface="Calibri" panose="020F0502020204030204" pitchFamily="34" charset="0"/>
                      </a:endParaRPr>
                    </a:p>
                  </a:txBody>
                  <a:tcPr marL="0" marR="45720" marT="7620" marB="0">
                    <a:lnL>
                      <a:noFill/>
                    </a:lnL>
                    <a:lnR>
                      <a:noFill/>
                    </a:lnR>
                    <a:lnT>
                      <a:noFill/>
                    </a:lnT>
                    <a:lnB>
                      <a:noFill/>
                    </a:lnB>
                    <a:noFill/>
                  </a:tcPr>
                </a:tc>
                <a:tc>
                  <a:txBody>
                    <a:bodyPr/>
                    <a:lstStyle/>
                    <a:p>
                      <a:pPr algn="r" fontAlgn="t"/>
                      <a:r>
                        <a:rPr lang="en-US" sz="1400" b="0" i="0" u="none" strike="noStrike" dirty="0">
                          <a:solidFill>
                            <a:srgbClr val="191919"/>
                          </a:solidFill>
                          <a:effectLst/>
                          <a:latin typeface="Calibri" panose="020F0502020204030204" pitchFamily="34" charset="0"/>
                        </a:rPr>
                        <a:t>34%</a:t>
                      </a:r>
                    </a:p>
                  </a:txBody>
                  <a:tcPr marL="0" marR="45720" marT="7620" marB="0">
                    <a:lnL>
                      <a:noFill/>
                    </a:lnL>
                    <a:lnR>
                      <a:noFill/>
                    </a:lnR>
                    <a:lnT>
                      <a:noFill/>
                    </a:lnT>
                    <a:lnB>
                      <a:noFill/>
                    </a:lnB>
                    <a:noFill/>
                  </a:tcPr>
                </a:tc>
                <a:extLst>
                  <a:ext uri="{0D108BD9-81ED-4DB2-BD59-A6C34878D82A}">
                    <a16:rowId xmlns:a16="http://schemas.microsoft.com/office/drawing/2014/main" xmlns="" val="10001"/>
                  </a:ext>
                </a:extLst>
              </a:tr>
              <a:tr h="157713">
                <a:tc>
                  <a:txBody>
                    <a:bodyPr/>
                    <a:lstStyle/>
                    <a:p>
                      <a:pPr algn="r" fontAlgn="t"/>
                      <a:r>
                        <a:rPr lang="en-US" sz="1400" u="none" strike="noStrike" dirty="0">
                          <a:solidFill>
                            <a:srgbClr val="191919"/>
                          </a:solidFill>
                          <a:effectLst/>
                          <a:latin typeface="Calibri" panose="020F0502020204030204" pitchFamily="34" charset="0"/>
                        </a:rPr>
                        <a:t>Paper products</a:t>
                      </a:r>
                      <a:endParaRPr lang="en-US" sz="1400" b="0" i="0" u="none" strike="noStrike" dirty="0">
                        <a:solidFill>
                          <a:srgbClr val="191919"/>
                        </a:solidFill>
                        <a:effectLst/>
                        <a:latin typeface="Calibri" panose="020F0502020204030204" pitchFamily="34" charset="0"/>
                      </a:endParaRPr>
                    </a:p>
                  </a:txBody>
                  <a:tcPr marL="0" marR="45720" marT="7620" marB="0">
                    <a:lnL>
                      <a:noFill/>
                    </a:lnL>
                    <a:lnR>
                      <a:noFill/>
                    </a:lnR>
                    <a:lnT>
                      <a:noFill/>
                    </a:lnT>
                    <a:lnB>
                      <a:noFill/>
                    </a:lnB>
                    <a:noFill/>
                  </a:tcPr>
                </a:tc>
                <a:tc>
                  <a:txBody>
                    <a:bodyPr/>
                    <a:lstStyle/>
                    <a:p>
                      <a:pPr algn="r" fontAlgn="t"/>
                      <a:r>
                        <a:rPr lang="en-US" sz="1400" b="0" i="0" u="none" strike="noStrike" dirty="0">
                          <a:solidFill>
                            <a:srgbClr val="191919"/>
                          </a:solidFill>
                          <a:effectLst/>
                          <a:latin typeface="Calibri" panose="020F0502020204030204" pitchFamily="34" charset="0"/>
                        </a:rPr>
                        <a:t>30%</a:t>
                      </a:r>
                    </a:p>
                  </a:txBody>
                  <a:tcPr marL="0" marR="45720" marT="7620" marB="0">
                    <a:lnL>
                      <a:noFill/>
                    </a:lnL>
                    <a:lnR>
                      <a:noFill/>
                    </a:lnR>
                    <a:lnT>
                      <a:noFill/>
                    </a:lnT>
                    <a:lnB>
                      <a:noFill/>
                    </a:lnB>
                    <a:noFill/>
                  </a:tcPr>
                </a:tc>
                <a:extLst>
                  <a:ext uri="{0D108BD9-81ED-4DB2-BD59-A6C34878D82A}">
                    <a16:rowId xmlns:a16="http://schemas.microsoft.com/office/drawing/2014/main" xmlns="" val="10002"/>
                  </a:ext>
                </a:extLst>
              </a:tr>
              <a:tr h="157713">
                <a:tc>
                  <a:txBody>
                    <a:bodyPr/>
                    <a:lstStyle/>
                    <a:p>
                      <a:pPr algn="r" fontAlgn="t"/>
                      <a:r>
                        <a:rPr lang="en-US" sz="1400" u="none" strike="noStrike" dirty="0">
                          <a:solidFill>
                            <a:srgbClr val="191919"/>
                          </a:solidFill>
                          <a:effectLst/>
                          <a:latin typeface="Calibri" panose="020F0502020204030204" pitchFamily="34" charset="0"/>
                        </a:rPr>
                        <a:t>Packaged/canned foods</a:t>
                      </a:r>
                      <a:endParaRPr lang="en-US" sz="1400" b="0" i="0" u="none" strike="noStrike" dirty="0">
                        <a:solidFill>
                          <a:srgbClr val="191919"/>
                        </a:solidFill>
                        <a:effectLst/>
                        <a:latin typeface="Calibri" panose="020F0502020204030204" pitchFamily="34" charset="0"/>
                      </a:endParaRPr>
                    </a:p>
                  </a:txBody>
                  <a:tcPr marL="0" marR="45720" marT="7620" marB="0">
                    <a:lnL>
                      <a:noFill/>
                    </a:lnL>
                    <a:lnR>
                      <a:noFill/>
                    </a:lnR>
                    <a:lnT>
                      <a:noFill/>
                    </a:lnT>
                    <a:lnB>
                      <a:noFill/>
                    </a:lnB>
                    <a:noFill/>
                  </a:tcPr>
                </a:tc>
                <a:tc>
                  <a:txBody>
                    <a:bodyPr/>
                    <a:lstStyle/>
                    <a:p>
                      <a:pPr algn="r" fontAlgn="t"/>
                      <a:r>
                        <a:rPr lang="en-US" sz="1400" b="0" i="0" u="none" strike="noStrike" dirty="0">
                          <a:solidFill>
                            <a:srgbClr val="191919"/>
                          </a:solidFill>
                          <a:effectLst/>
                          <a:latin typeface="Calibri" panose="020F0502020204030204" pitchFamily="34" charset="0"/>
                        </a:rPr>
                        <a:t>30%</a:t>
                      </a:r>
                    </a:p>
                  </a:txBody>
                  <a:tcPr marL="0" marR="45720" marT="7620" marB="0">
                    <a:lnL>
                      <a:noFill/>
                    </a:lnL>
                    <a:lnR>
                      <a:noFill/>
                    </a:lnR>
                    <a:lnT>
                      <a:noFill/>
                    </a:lnT>
                    <a:lnB>
                      <a:noFill/>
                    </a:lnB>
                    <a:noFill/>
                  </a:tcPr>
                </a:tc>
                <a:extLst>
                  <a:ext uri="{0D108BD9-81ED-4DB2-BD59-A6C34878D82A}">
                    <a16:rowId xmlns:a16="http://schemas.microsoft.com/office/drawing/2014/main" xmlns="" val="10003"/>
                  </a:ext>
                </a:extLst>
              </a:tr>
            </a:tbl>
          </a:graphicData>
        </a:graphic>
      </p:graphicFrame>
      <p:graphicFrame>
        <p:nvGraphicFramePr>
          <p:cNvPr id="27" name="Table 26">
            <a:extLst>
              <a:ext uri="{FF2B5EF4-FFF2-40B4-BE49-F238E27FC236}">
                <a16:creationId xmlns:a16="http://schemas.microsoft.com/office/drawing/2014/main" xmlns="" id="{9F2A1766-3225-4C0F-9ED6-6408D7F49267}"/>
              </a:ext>
            </a:extLst>
          </p:cNvPr>
          <p:cNvGraphicFramePr>
            <a:graphicFrameLocks noGrp="1"/>
          </p:cNvGraphicFramePr>
          <p:nvPr>
            <p:extLst>
              <p:ext uri="{D42A27DB-BD31-4B8C-83A1-F6EECF244321}">
                <p14:modId xmlns:p14="http://schemas.microsoft.com/office/powerpoint/2010/main" val="1107765507"/>
              </p:ext>
            </p:extLst>
          </p:nvPr>
        </p:nvGraphicFramePr>
        <p:xfrm>
          <a:off x="6069924" y="1520788"/>
          <a:ext cx="2858560" cy="2995459"/>
        </p:xfrm>
        <a:graphic>
          <a:graphicData uri="http://schemas.openxmlformats.org/drawingml/2006/table">
            <a:tbl>
              <a:tblPr/>
              <a:tblGrid>
                <a:gridCol w="501440">
                  <a:extLst>
                    <a:ext uri="{9D8B030D-6E8A-4147-A177-3AD203B41FA5}">
                      <a16:colId xmlns:a16="http://schemas.microsoft.com/office/drawing/2014/main" xmlns="" val="2092174273"/>
                    </a:ext>
                  </a:extLst>
                </a:gridCol>
                <a:gridCol w="2357120">
                  <a:extLst>
                    <a:ext uri="{9D8B030D-6E8A-4147-A177-3AD203B41FA5}">
                      <a16:colId xmlns:a16="http://schemas.microsoft.com/office/drawing/2014/main" xmlns="" val="20001"/>
                    </a:ext>
                  </a:extLst>
                </a:gridCol>
              </a:tblGrid>
              <a:tr h="350843">
                <a:tc gridSpan="2">
                  <a:txBody>
                    <a:bodyPr/>
                    <a:lstStyle/>
                    <a:p>
                      <a:pPr algn="l" fontAlgn="ctr"/>
                      <a:r>
                        <a:rPr lang="en-US" sz="1400" b="1" i="0" u="none" strike="noStrike" spc="-20" baseline="0" dirty="0">
                          <a:solidFill>
                            <a:srgbClr val="191919"/>
                          </a:solidFill>
                          <a:effectLst/>
                          <a:latin typeface="Calibri" panose="020F0502020204030204" pitchFamily="34" charset="0"/>
                        </a:rPr>
                        <a:t>Categories ordered online least       often include many perishables</a:t>
                      </a:r>
                    </a:p>
                  </a:txBody>
                  <a:tcPr marL="45720" marR="0" marT="8096" marB="0">
                    <a:lnL>
                      <a:noFill/>
                    </a:lnL>
                    <a:lnR>
                      <a:noFill/>
                    </a:lnR>
                    <a:lnT>
                      <a:noFill/>
                    </a:lnT>
                    <a:lnB>
                      <a:noFill/>
                    </a:lnB>
                    <a:noFill/>
                  </a:tcPr>
                </a:tc>
                <a:tc hMerge="1">
                  <a:txBody>
                    <a:bodyPr/>
                    <a:lstStyle/>
                    <a:p>
                      <a:pPr algn="l" fontAlgn="ctr"/>
                      <a:endParaRPr lang="en-US" sz="1000" b="1" i="0" u="none" strike="noStrike" spc="-20" baseline="0" dirty="0">
                        <a:solidFill>
                          <a:srgbClr val="191919"/>
                        </a:solidFill>
                        <a:effectLst/>
                        <a:latin typeface="Calibri" panose="020F0502020204030204" pitchFamily="34" charset="0"/>
                      </a:endParaRPr>
                    </a:p>
                  </a:txBody>
                  <a:tcPr marL="45720" marR="0" marT="8096" marB="0">
                    <a:lnL>
                      <a:noFill/>
                    </a:lnL>
                    <a:lnR>
                      <a:noFill/>
                    </a:lnR>
                    <a:lnT>
                      <a:noFill/>
                    </a:lnT>
                    <a:lnB>
                      <a:noFill/>
                    </a:lnB>
                    <a:noFill/>
                  </a:tcPr>
                </a:tc>
                <a:extLst>
                  <a:ext uri="{0D108BD9-81ED-4DB2-BD59-A6C34878D82A}">
                    <a16:rowId xmlns:a16="http://schemas.microsoft.com/office/drawing/2014/main" xmlns="" val="3021358048"/>
                  </a:ext>
                </a:extLst>
              </a:tr>
              <a:tr h="350843">
                <a:tc gridSpan="2">
                  <a:txBody>
                    <a:bodyPr/>
                    <a:lstStyle/>
                    <a:p>
                      <a:pPr algn="l" fontAlgn="ctr"/>
                      <a:endParaRPr lang="en-US" sz="1400" b="1" i="0" u="none" strike="noStrike" spc="-20" baseline="0" dirty="0">
                        <a:solidFill>
                          <a:srgbClr val="191919"/>
                        </a:solidFill>
                        <a:effectLst/>
                        <a:latin typeface="Calibri" panose="020F0502020204030204" pitchFamily="34" charset="0"/>
                      </a:endParaRPr>
                    </a:p>
                  </a:txBody>
                  <a:tcPr marL="45720" marR="0" marT="8096" marB="0">
                    <a:lnL>
                      <a:noFill/>
                    </a:lnL>
                    <a:lnR>
                      <a:noFill/>
                    </a:lnR>
                    <a:lnT>
                      <a:noFill/>
                    </a:lnT>
                    <a:lnB>
                      <a:noFill/>
                    </a:lnB>
                    <a:noFill/>
                  </a:tcPr>
                </a:tc>
                <a:tc hMerge="1">
                  <a:txBody>
                    <a:bodyPr/>
                    <a:lstStyle/>
                    <a:p>
                      <a:endParaRPr lang="en-US"/>
                    </a:p>
                  </a:txBody>
                  <a:tcPr/>
                </a:tc>
                <a:extLst>
                  <a:ext uri="{0D108BD9-81ED-4DB2-BD59-A6C34878D82A}">
                    <a16:rowId xmlns:a16="http://schemas.microsoft.com/office/drawing/2014/main" xmlns="" val="2874960400"/>
                  </a:ext>
                </a:extLst>
              </a:tr>
              <a:tr h="157713">
                <a:tc>
                  <a:txBody>
                    <a:bodyPr/>
                    <a:lstStyle/>
                    <a:p>
                      <a:pPr algn="l" fontAlgn="t"/>
                      <a:r>
                        <a:rPr lang="en-US" sz="1400" b="0" i="0" u="none" strike="noStrike" dirty="0">
                          <a:solidFill>
                            <a:srgbClr val="191919"/>
                          </a:solidFill>
                          <a:effectLst/>
                          <a:latin typeface="Calibri" panose="020F0502020204030204" pitchFamily="34" charset="0"/>
                        </a:rPr>
                        <a:t>20%</a:t>
                      </a:r>
                    </a:p>
                  </a:txBody>
                  <a:tcPr marL="45720" marR="0" marT="7620" marB="0">
                    <a:lnL>
                      <a:noFill/>
                    </a:lnL>
                    <a:lnR>
                      <a:noFill/>
                    </a:lnR>
                    <a:lnT>
                      <a:noFill/>
                    </a:lnT>
                    <a:lnB>
                      <a:noFill/>
                    </a:lnB>
                    <a:noFill/>
                  </a:tcPr>
                </a:tc>
                <a:tc>
                  <a:txBody>
                    <a:bodyPr/>
                    <a:lstStyle/>
                    <a:p>
                      <a:pPr algn="l" fontAlgn="t"/>
                      <a:r>
                        <a:rPr lang="en-US" sz="1400" u="none" strike="noStrike" dirty="0">
                          <a:solidFill>
                            <a:srgbClr val="191919"/>
                          </a:solidFill>
                          <a:effectLst/>
                          <a:latin typeface="Calibri" panose="020F0502020204030204" pitchFamily="34" charset="0"/>
                        </a:rPr>
                        <a:t>Milk, non-dairy substitutes</a:t>
                      </a:r>
                      <a:endParaRPr lang="en-US" sz="1400" b="0" i="0" u="none" strike="noStrike" dirty="0">
                        <a:solidFill>
                          <a:srgbClr val="191919"/>
                        </a:solidFill>
                        <a:effectLst/>
                        <a:latin typeface="Calibri" panose="020F0502020204030204" pitchFamily="34" charset="0"/>
                      </a:endParaRPr>
                    </a:p>
                  </a:txBody>
                  <a:tcPr marL="45720" marR="0" marT="7620" marB="0">
                    <a:lnL>
                      <a:noFill/>
                    </a:lnL>
                    <a:lnR>
                      <a:noFill/>
                    </a:lnR>
                    <a:lnT>
                      <a:noFill/>
                    </a:lnT>
                    <a:lnB>
                      <a:noFill/>
                    </a:lnB>
                    <a:noFill/>
                  </a:tcPr>
                </a:tc>
                <a:extLst>
                  <a:ext uri="{0D108BD9-81ED-4DB2-BD59-A6C34878D82A}">
                    <a16:rowId xmlns:a16="http://schemas.microsoft.com/office/drawing/2014/main" xmlns="" val="927523469"/>
                  </a:ext>
                </a:extLst>
              </a:tr>
              <a:tr h="157713">
                <a:tc>
                  <a:txBody>
                    <a:bodyPr/>
                    <a:lstStyle/>
                    <a:p>
                      <a:pPr marL="0" algn="l" defTabSz="509352" rtl="0" eaLnBrk="1" fontAlgn="t" latinLnBrk="0" hangingPunct="1"/>
                      <a:r>
                        <a:rPr lang="en-US" sz="1400" u="none" strike="noStrike" kern="1200" dirty="0">
                          <a:solidFill>
                            <a:srgbClr val="191919"/>
                          </a:solidFill>
                          <a:effectLst/>
                          <a:latin typeface="Calibri" panose="020F0502020204030204" pitchFamily="34" charset="0"/>
                          <a:ea typeface="+mn-ea"/>
                          <a:cs typeface="+mn-cs"/>
                        </a:rPr>
                        <a:t>19%</a:t>
                      </a:r>
                    </a:p>
                  </a:txBody>
                  <a:tcPr marL="45720" marR="0" marT="7620" marB="0">
                    <a:lnL>
                      <a:noFill/>
                    </a:lnL>
                    <a:lnR>
                      <a:noFill/>
                    </a:lnR>
                    <a:lnT>
                      <a:noFill/>
                    </a:lnT>
                    <a:lnB>
                      <a:noFill/>
                    </a:lnB>
                    <a:noFill/>
                  </a:tcPr>
                </a:tc>
                <a:tc>
                  <a:txBody>
                    <a:bodyPr/>
                    <a:lstStyle/>
                    <a:p>
                      <a:pPr marL="0" algn="l" defTabSz="509352" rtl="0" eaLnBrk="1" fontAlgn="t" latinLnBrk="0" hangingPunct="1"/>
                      <a:r>
                        <a:rPr lang="en-US" sz="1400" u="none" strike="noStrike" kern="1200" dirty="0">
                          <a:solidFill>
                            <a:srgbClr val="191919"/>
                          </a:solidFill>
                          <a:effectLst/>
                          <a:latin typeface="Calibri" panose="020F0502020204030204" pitchFamily="34" charset="0"/>
                          <a:ea typeface="+mn-ea"/>
                          <a:cs typeface="+mn-cs"/>
                        </a:rPr>
                        <a:t>Fresh </a:t>
                      </a:r>
                      <a:r>
                        <a:rPr lang="en-US" sz="1400" u="none" strike="noStrike" dirty="0">
                          <a:solidFill>
                            <a:srgbClr val="191919"/>
                          </a:solidFill>
                          <a:effectLst/>
                          <a:latin typeface="Calibri" panose="020F0502020204030204" pitchFamily="34" charset="0"/>
                        </a:rPr>
                        <a:t>meats and seafood</a:t>
                      </a:r>
                      <a:endParaRPr lang="en-US" sz="1400" u="none" strike="noStrike" kern="1200" dirty="0">
                        <a:solidFill>
                          <a:srgbClr val="191919"/>
                        </a:solidFill>
                        <a:effectLst/>
                        <a:latin typeface="Calibri" panose="020F0502020204030204" pitchFamily="34" charset="0"/>
                        <a:ea typeface="+mn-ea"/>
                        <a:cs typeface="+mn-cs"/>
                      </a:endParaRPr>
                    </a:p>
                  </a:txBody>
                  <a:tcPr marL="45720" marR="0" marT="7620" marB="0">
                    <a:lnL>
                      <a:noFill/>
                    </a:lnL>
                    <a:lnR>
                      <a:noFill/>
                    </a:lnR>
                    <a:lnT>
                      <a:noFill/>
                    </a:lnT>
                    <a:lnB>
                      <a:noFill/>
                    </a:lnB>
                    <a:noFill/>
                  </a:tcPr>
                </a:tc>
                <a:extLst>
                  <a:ext uri="{0D108BD9-81ED-4DB2-BD59-A6C34878D82A}">
                    <a16:rowId xmlns:a16="http://schemas.microsoft.com/office/drawing/2014/main" xmlns="" val="3875664345"/>
                  </a:ext>
                </a:extLst>
              </a:tr>
              <a:tr h="157713">
                <a:tc>
                  <a:txBody>
                    <a:bodyPr/>
                    <a:lstStyle/>
                    <a:p>
                      <a:pPr algn="l" fontAlgn="t"/>
                      <a:r>
                        <a:rPr lang="en-US" sz="1400" b="0" i="0" u="none" strike="noStrike" dirty="0">
                          <a:solidFill>
                            <a:srgbClr val="191919"/>
                          </a:solidFill>
                          <a:effectLst/>
                          <a:latin typeface="Calibri" panose="020F0502020204030204" pitchFamily="34" charset="0"/>
                        </a:rPr>
                        <a:t>18%</a:t>
                      </a:r>
                    </a:p>
                  </a:txBody>
                  <a:tcPr marL="45720" marR="0" marT="7620" marB="0">
                    <a:lnL>
                      <a:noFill/>
                    </a:lnL>
                    <a:lnR>
                      <a:noFill/>
                    </a:lnR>
                    <a:lnT>
                      <a:noFill/>
                    </a:lnT>
                    <a:lnB>
                      <a:noFill/>
                    </a:lnB>
                    <a:noFill/>
                  </a:tcPr>
                </a:tc>
                <a:tc>
                  <a:txBody>
                    <a:bodyPr/>
                    <a:lstStyle/>
                    <a:p>
                      <a:pPr algn="l" fontAlgn="t"/>
                      <a:r>
                        <a:rPr lang="en-US" sz="1400" u="none" strike="noStrike" dirty="0">
                          <a:solidFill>
                            <a:srgbClr val="191919"/>
                          </a:solidFill>
                          <a:effectLst/>
                          <a:latin typeface="Calibri" panose="020F0502020204030204" pitchFamily="34" charset="0"/>
                        </a:rPr>
                        <a:t>Non-prescription drugs</a:t>
                      </a:r>
                      <a:endParaRPr lang="en-US" sz="1400" b="0" i="0" u="none" strike="noStrike" dirty="0">
                        <a:solidFill>
                          <a:srgbClr val="191919"/>
                        </a:solidFill>
                        <a:effectLst/>
                        <a:latin typeface="Calibri" panose="020F0502020204030204" pitchFamily="34" charset="0"/>
                      </a:endParaRPr>
                    </a:p>
                  </a:txBody>
                  <a:tcPr marL="45720" marR="0" marT="7620" marB="0">
                    <a:lnL>
                      <a:noFill/>
                    </a:lnL>
                    <a:lnR>
                      <a:noFill/>
                    </a:lnR>
                    <a:lnT>
                      <a:noFill/>
                    </a:lnT>
                    <a:lnB>
                      <a:noFill/>
                    </a:lnB>
                    <a:noFill/>
                  </a:tcPr>
                </a:tc>
                <a:extLst>
                  <a:ext uri="{0D108BD9-81ED-4DB2-BD59-A6C34878D82A}">
                    <a16:rowId xmlns:a16="http://schemas.microsoft.com/office/drawing/2014/main" xmlns="" val="1090478664"/>
                  </a:ext>
                </a:extLst>
              </a:tr>
              <a:tr h="157713">
                <a:tc>
                  <a:txBody>
                    <a:bodyPr/>
                    <a:lstStyle/>
                    <a:p>
                      <a:pPr algn="l" fontAlgn="t"/>
                      <a:r>
                        <a:rPr lang="en-US" sz="1400" b="0" i="0" u="none" strike="noStrike" dirty="0">
                          <a:solidFill>
                            <a:srgbClr val="191919"/>
                          </a:solidFill>
                          <a:effectLst/>
                          <a:latin typeface="Calibri" panose="020F0502020204030204" pitchFamily="34" charset="0"/>
                        </a:rPr>
                        <a:t>17%</a:t>
                      </a:r>
                    </a:p>
                  </a:txBody>
                  <a:tcPr marL="45720" marR="0" marT="7620" marB="0">
                    <a:lnL>
                      <a:noFill/>
                    </a:lnL>
                    <a:lnR>
                      <a:noFill/>
                    </a:lnR>
                    <a:lnT>
                      <a:noFill/>
                    </a:lnT>
                    <a:lnB>
                      <a:noFill/>
                    </a:lnB>
                    <a:noFill/>
                  </a:tcPr>
                </a:tc>
                <a:tc>
                  <a:txBody>
                    <a:bodyPr/>
                    <a:lstStyle/>
                    <a:p>
                      <a:pPr algn="l" fontAlgn="t"/>
                      <a:r>
                        <a:rPr lang="en-US" sz="1400" u="none" strike="noStrike" dirty="0">
                          <a:solidFill>
                            <a:srgbClr val="191919"/>
                          </a:solidFill>
                          <a:effectLst/>
                          <a:latin typeface="Calibri" panose="020F0502020204030204" pitchFamily="34" charset="0"/>
                        </a:rPr>
                        <a:t>Packaged meats</a:t>
                      </a:r>
                      <a:endParaRPr lang="en-US" sz="1400" b="0" i="0" u="none" strike="noStrike" dirty="0">
                        <a:solidFill>
                          <a:srgbClr val="191919"/>
                        </a:solidFill>
                        <a:effectLst/>
                        <a:latin typeface="Calibri" panose="020F0502020204030204" pitchFamily="34" charset="0"/>
                      </a:endParaRPr>
                    </a:p>
                  </a:txBody>
                  <a:tcPr marL="45720" marR="0" marT="7620" marB="0">
                    <a:lnL>
                      <a:noFill/>
                    </a:lnL>
                    <a:lnR>
                      <a:noFill/>
                    </a:lnR>
                    <a:lnT>
                      <a:noFill/>
                    </a:lnT>
                    <a:lnB>
                      <a:noFill/>
                    </a:lnB>
                    <a:noFill/>
                  </a:tcPr>
                </a:tc>
                <a:extLst>
                  <a:ext uri="{0D108BD9-81ED-4DB2-BD59-A6C34878D82A}">
                    <a16:rowId xmlns:a16="http://schemas.microsoft.com/office/drawing/2014/main" xmlns="" val="3665074399"/>
                  </a:ext>
                </a:extLst>
              </a:tr>
              <a:tr h="157713">
                <a:tc>
                  <a:txBody>
                    <a:bodyPr/>
                    <a:lstStyle/>
                    <a:p>
                      <a:pPr algn="l" fontAlgn="t"/>
                      <a:r>
                        <a:rPr lang="en-US" sz="1400" b="0" i="0" u="none" strike="noStrike" dirty="0">
                          <a:solidFill>
                            <a:srgbClr val="191919"/>
                          </a:solidFill>
                          <a:effectLst/>
                          <a:latin typeface="Calibri" panose="020F0502020204030204" pitchFamily="34" charset="0"/>
                        </a:rPr>
                        <a:t>14%</a:t>
                      </a:r>
                    </a:p>
                  </a:txBody>
                  <a:tcPr marL="45720" marR="0" marT="7620" marB="0">
                    <a:lnL>
                      <a:noFill/>
                    </a:lnL>
                    <a:lnR>
                      <a:noFill/>
                    </a:lnR>
                    <a:lnT>
                      <a:noFill/>
                    </a:lnT>
                    <a:lnB>
                      <a:noFill/>
                    </a:lnB>
                    <a:noFill/>
                  </a:tcPr>
                </a:tc>
                <a:tc>
                  <a:txBody>
                    <a:bodyPr/>
                    <a:lstStyle/>
                    <a:p>
                      <a:pPr algn="l" fontAlgn="t"/>
                      <a:r>
                        <a:rPr lang="en-US" sz="1400" u="none" strike="noStrike" dirty="0">
                          <a:solidFill>
                            <a:srgbClr val="191919"/>
                          </a:solidFill>
                          <a:effectLst/>
                          <a:latin typeface="Calibri" panose="020F0502020204030204" pitchFamily="34" charset="0"/>
                        </a:rPr>
                        <a:t>Deli foods</a:t>
                      </a:r>
                      <a:endParaRPr lang="en-US" sz="1400" b="0" i="0" u="none" strike="noStrike" dirty="0">
                        <a:solidFill>
                          <a:srgbClr val="191919"/>
                        </a:solidFill>
                        <a:effectLst/>
                        <a:latin typeface="Calibri" panose="020F0502020204030204" pitchFamily="34" charset="0"/>
                      </a:endParaRPr>
                    </a:p>
                  </a:txBody>
                  <a:tcPr marL="45720" marR="0" marT="7620" marB="0">
                    <a:lnL>
                      <a:noFill/>
                    </a:lnL>
                    <a:lnR>
                      <a:noFill/>
                    </a:lnR>
                    <a:lnT>
                      <a:noFill/>
                    </a:lnT>
                    <a:lnB>
                      <a:noFill/>
                    </a:lnB>
                    <a:noFill/>
                  </a:tcPr>
                </a:tc>
                <a:extLst>
                  <a:ext uri="{0D108BD9-81ED-4DB2-BD59-A6C34878D82A}">
                    <a16:rowId xmlns:a16="http://schemas.microsoft.com/office/drawing/2014/main" xmlns="" val="10001"/>
                  </a:ext>
                </a:extLst>
              </a:tr>
              <a:tr h="157713">
                <a:tc>
                  <a:txBody>
                    <a:bodyPr/>
                    <a:lstStyle/>
                    <a:p>
                      <a:pPr algn="l" fontAlgn="t"/>
                      <a:r>
                        <a:rPr lang="en-US" sz="1400" b="0" i="0" u="none" strike="noStrike" dirty="0">
                          <a:solidFill>
                            <a:srgbClr val="191919"/>
                          </a:solidFill>
                          <a:effectLst/>
                          <a:latin typeface="Calibri" panose="020F0502020204030204" pitchFamily="34" charset="0"/>
                        </a:rPr>
                        <a:t>11%</a:t>
                      </a:r>
                    </a:p>
                  </a:txBody>
                  <a:tcPr marL="45720" marR="0" marT="7620" marB="0">
                    <a:lnL>
                      <a:noFill/>
                    </a:lnL>
                    <a:lnR>
                      <a:noFill/>
                    </a:lnR>
                    <a:lnT>
                      <a:noFill/>
                    </a:lnT>
                    <a:lnB>
                      <a:noFill/>
                    </a:lnB>
                    <a:noFill/>
                  </a:tcPr>
                </a:tc>
                <a:tc>
                  <a:txBody>
                    <a:bodyPr/>
                    <a:lstStyle/>
                    <a:p>
                      <a:pPr algn="l" fontAlgn="t"/>
                      <a:r>
                        <a:rPr lang="en-US" sz="1400" u="none" strike="noStrike" dirty="0">
                          <a:solidFill>
                            <a:srgbClr val="191919"/>
                          </a:solidFill>
                          <a:effectLst/>
                          <a:latin typeface="Calibri" panose="020F0502020204030204" pitchFamily="34" charset="0"/>
                        </a:rPr>
                        <a:t>Fresh bakery items</a:t>
                      </a:r>
                      <a:endParaRPr lang="en-US" sz="1400" b="0" i="0" u="none" strike="noStrike" dirty="0">
                        <a:solidFill>
                          <a:srgbClr val="191919"/>
                        </a:solidFill>
                        <a:effectLst/>
                        <a:latin typeface="Calibri" panose="020F0502020204030204" pitchFamily="34" charset="0"/>
                      </a:endParaRPr>
                    </a:p>
                  </a:txBody>
                  <a:tcPr marL="45720" marR="0" marT="7620" marB="0">
                    <a:lnL>
                      <a:noFill/>
                    </a:lnL>
                    <a:lnR>
                      <a:noFill/>
                    </a:lnR>
                    <a:lnT>
                      <a:noFill/>
                    </a:lnT>
                    <a:lnB>
                      <a:noFill/>
                    </a:lnB>
                    <a:noFill/>
                  </a:tcPr>
                </a:tc>
                <a:extLst>
                  <a:ext uri="{0D108BD9-81ED-4DB2-BD59-A6C34878D82A}">
                    <a16:rowId xmlns:a16="http://schemas.microsoft.com/office/drawing/2014/main" xmlns="" val="10002"/>
                  </a:ext>
                </a:extLst>
              </a:tr>
              <a:tr h="157713">
                <a:tc>
                  <a:txBody>
                    <a:bodyPr/>
                    <a:lstStyle/>
                    <a:p>
                      <a:pPr algn="l" fontAlgn="t"/>
                      <a:r>
                        <a:rPr lang="en-US" sz="1400" b="0" i="0" u="none" strike="noStrike" dirty="0">
                          <a:solidFill>
                            <a:srgbClr val="191919"/>
                          </a:solidFill>
                          <a:effectLst/>
                          <a:latin typeface="Calibri" panose="020F0502020204030204" pitchFamily="34" charset="0"/>
                        </a:rPr>
                        <a:t>10%</a:t>
                      </a:r>
                    </a:p>
                  </a:txBody>
                  <a:tcPr marL="45720" marR="0" marT="7620" marB="0">
                    <a:lnL>
                      <a:noFill/>
                    </a:lnL>
                    <a:lnR>
                      <a:noFill/>
                    </a:lnR>
                    <a:lnT>
                      <a:noFill/>
                    </a:lnT>
                    <a:lnB>
                      <a:noFill/>
                    </a:lnB>
                    <a:noFill/>
                  </a:tcPr>
                </a:tc>
                <a:tc>
                  <a:txBody>
                    <a:bodyPr/>
                    <a:lstStyle/>
                    <a:p>
                      <a:pPr algn="l" fontAlgn="t"/>
                      <a:r>
                        <a:rPr lang="en-US" sz="1400" u="none" strike="noStrike" dirty="0">
                          <a:solidFill>
                            <a:srgbClr val="191919"/>
                          </a:solidFill>
                          <a:effectLst/>
                          <a:latin typeface="Calibri" panose="020F0502020204030204" pitchFamily="34" charset="0"/>
                        </a:rPr>
                        <a:t>Fresh prepared</a:t>
                      </a:r>
                      <a:endParaRPr lang="en-US" sz="1400" b="0" i="0" u="none" strike="noStrike" dirty="0">
                        <a:solidFill>
                          <a:srgbClr val="191919"/>
                        </a:solidFill>
                        <a:effectLst/>
                        <a:latin typeface="Calibri" panose="020F0502020204030204" pitchFamily="34" charset="0"/>
                      </a:endParaRPr>
                    </a:p>
                  </a:txBody>
                  <a:tcPr marL="45720" marR="0" marT="7620" marB="0">
                    <a:lnL>
                      <a:noFill/>
                    </a:lnL>
                    <a:lnR>
                      <a:noFill/>
                    </a:lnR>
                    <a:lnT>
                      <a:noFill/>
                    </a:lnT>
                    <a:lnB>
                      <a:noFill/>
                    </a:lnB>
                    <a:noFill/>
                  </a:tcPr>
                </a:tc>
                <a:extLst>
                  <a:ext uri="{0D108BD9-81ED-4DB2-BD59-A6C34878D82A}">
                    <a16:rowId xmlns:a16="http://schemas.microsoft.com/office/drawing/2014/main" xmlns="" val="10003"/>
                  </a:ext>
                </a:extLst>
              </a:tr>
              <a:tr h="157713">
                <a:tc>
                  <a:txBody>
                    <a:bodyPr/>
                    <a:lstStyle/>
                    <a:p>
                      <a:pPr algn="l" fontAlgn="t"/>
                      <a:r>
                        <a:rPr lang="en-US" sz="1400" b="0" i="0" u="none" strike="noStrike" dirty="0">
                          <a:solidFill>
                            <a:srgbClr val="191919"/>
                          </a:solidFill>
                          <a:effectLst/>
                          <a:latin typeface="Calibri" panose="020F0502020204030204" pitchFamily="34" charset="0"/>
                        </a:rPr>
                        <a:t>9%</a:t>
                      </a:r>
                    </a:p>
                  </a:txBody>
                  <a:tcPr marL="45720" marR="0" marT="7620" marB="0">
                    <a:lnL>
                      <a:noFill/>
                    </a:lnL>
                    <a:lnR>
                      <a:noFill/>
                    </a:lnR>
                    <a:lnT>
                      <a:noFill/>
                    </a:lnT>
                    <a:lnB>
                      <a:noFill/>
                    </a:lnB>
                    <a:noFill/>
                  </a:tcPr>
                </a:tc>
                <a:tc>
                  <a:txBody>
                    <a:bodyPr/>
                    <a:lstStyle/>
                    <a:p>
                      <a:pPr algn="l" fontAlgn="t"/>
                      <a:r>
                        <a:rPr lang="en-US" sz="1400" b="0" i="0" u="none" strike="noStrike" dirty="0">
                          <a:solidFill>
                            <a:srgbClr val="191919"/>
                          </a:solidFill>
                          <a:effectLst/>
                          <a:latin typeface="Calibri" panose="020F0502020204030204" pitchFamily="34" charset="0"/>
                        </a:rPr>
                        <a:t>Bulk foods</a:t>
                      </a:r>
                    </a:p>
                  </a:txBody>
                  <a:tcPr marL="45720" marR="0" marT="7620" marB="0">
                    <a:lnL>
                      <a:noFill/>
                    </a:lnL>
                    <a:lnR>
                      <a:noFill/>
                    </a:lnR>
                    <a:lnT>
                      <a:noFill/>
                    </a:lnT>
                    <a:lnB>
                      <a:noFill/>
                    </a:lnB>
                    <a:noFill/>
                  </a:tcPr>
                </a:tc>
                <a:extLst>
                  <a:ext uri="{0D108BD9-81ED-4DB2-BD59-A6C34878D82A}">
                    <a16:rowId xmlns:a16="http://schemas.microsoft.com/office/drawing/2014/main" xmlns="" val="3403616807"/>
                  </a:ext>
                </a:extLst>
              </a:tr>
              <a:tr h="157713">
                <a:tc>
                  <a:txBody>
                    <a:bodyPr/>
                    <a:lstStyle/>
                    <a:p>
                      <a:pPr algn="l" fontAlgn="t"/>
                      <a:r>
                        <a:rPr lang="en-US" sz="1400" b="0" i="0" u="none" strike="noStrike" dirty="0">
                          <a:solidFill>
                            <a:srgbClr val="191919"/>
                          </a:solidFill>
                          <a:effectLst/>
                          <a:latin typeface="Calibri" panose="020F0502020204030204" pitchFamily="34" charset="0"/>
                        </a:rPr>
                        <a:t>7%</a:t>
                      </a:r>
                    </a:p>
                  </a:txBody>
                  <a:tcPr marL="45720" marR="0" marT="7620" marB="0">
                    <a:lnL>
                      <a:noFill/>
                    </a:lnL>
                    <a:lnR>
                      <a:noFill/>
                    </a:lnR>
                    <a:lnT>
                      <a:noFill/>
                    </a:lnT>
                    <a:lnB>
                      <a:noFill/>
                    </a:lnB>
                    <a:noFill/>
                  </a:tcPr>
                </a:tc>
                <a:tc>
                  <a:txBody>
                    <a:bodyPr/>
                    <a:lstStyle/>
                    <a:p>
                      <a:pPr algn="l" fontAlgn="t"/>
                      <a:r>
                        <a:rPr lang="en-US" sz="1400" b="0" i="0" u="none" strike="noStrike" dirty="0">
                          <a:solidFill>
                            <a:srgbClr val="191919"/>
                          </a:solidFill>
                          <a:effectLst/>
                          <a:latin typeface="Calibri" panose="020F0502020204030204" pitchFamily="34" charset="0"/>
                        </a:rPr>
                        <a:t>Meal kits</a:t>
                      </a:r>
                    </a:p>
                  </a:txBody>
                  <a:tcPr marL="45720" marR="0" marT="7620" marB="0">
                    <a:lnL>
                      <a:noFill/>
                    </a:lnL>
                    <a:lnR>
                      <a:noFill/>
                    </a:lnR>
                    <a:lnT>
                      <a:noFill/>
                    </a:lnT>
                    <a:lnB>
                      <a:noFill/>
                    </a:lnB>
                    <a:noFill/>
                  </a:tcPr>
                </a:tc>
                <a:extLst>
                  <a:ext uri="{0D108BD9-81ED-4DB2-BD59-A6C34878D82A}">
                    <a16:rowId xmlns:a16="http://schemas.microsoft.com/office/drawing/2014/main" xmlns="" val="2509731985"/>
                  </a:ext>
                </a:extLst>
              </a:tr>
              <a:tr h="157713">
                <a:tc>
                  <a:txBody>
                    <a:bodyPr/>
                    <a:lstStyle/>
                    <a:p>
                      <a:pPr algn="l" fontAlgn="t"/>
                      <a:r>
                        <a:rPr lang="en-US" sz="1400" b="0" i="0" u="none" strike="noStrike" dirty="0">
                          <a:solidFill>
                            <a:srgbClr val="191919"/>
                          </a:solidFill>
                          <a:effectLst/>
                          <a:latin typeface="Calibri" panose="020F0502020204030204" pitchFamily="34" charset="0"/>
                        </a:rPr>
                        <a:t>3%</a:t>
                      </a:r>
                    </a:p>
                  </a:txBody>
                  <a:tcPr marL="45720" marR="0" marT="7620" marB="0">
                    <a:lnL>
                      <a:noFill/>
                    </a:lnL>
                    <a:lnR>
                      <a:noFill/>
                    </a:lnR>
                    <a:lnT>
                      <a:noFill/>
                    </a:lnT>
                    <a:lnB>
                      <a:noFill/>
                    </a:lnB>
                    <a:noFill/>
                  </a:tcPr>
                </a:tc>
                <a:tc>
                  <a:txBody>
                    <a:bodyPr/>
                    <a:lstStyle/>
                    <a:p>
                      <a:pPr algn="l" fontAlgn="t"/>
                      <a:r>
                        <a:rPr lang="en-US" sz="1400" b="0" i="0" u="none" strike="noStrike" dirty="0">
                          <a:solidFill>
                            <a:srgbClr val="191919"/>
                          </a:solidFill>
                          <a:effectLst/>
                          <a:latin typeface="Calibri" panose="020F0502020204030204" pitchFamily="34" charset="0"/>
                        </a:rPr>
                        <a:t>Baby foods</a:t>
                      </a:r>
                    </a:p>
                  </a:txBody>
                  <a:tcPr marL="45720" marR="0" marT="7620" marB="0">
                    <a:lnL>
                      <a:noFill/>
                    </a:lnL>
                    <a:lnR>
                      <a:noFill/>
                    </a:lnR>
                    <a:lnT>
                      <a:noFill/>
                    </a:lnT>
                    <a:lnB>
                      <a:noFill/>
                    </a:lnB>
                    <a:noFill/>
                  </a:tcPr>
                </a:tc>
                <a:extLst>
                  <a:ext uri="{0D108BD9-81ED-4DB2-BD59-A6C34878D82A}">
                    <a16:rowId xmlns:a16="http://schemas.microsoft.com/office/drawing/2014/main" xmlns="" val="4190651416"/>
                  </a:ext>
                </a:extLst>
              </a:tr>
            </a:tbl>
          </a:graphicData>
        </a:graphic>
      </p:graphicFrame>
      <p:cxnSp>
        <p:nvCxnSpPr>
          <p:cNvPr id="28" name="Straight Connector 27">
            <a:extLst>
              <a:ext uri="{FF2B5EF4-FFF2-40B4-BE49-F238E27FC236}">
                <a16:creationId xmlns:a16="http://schemas.microsoft.com/office/drawing/2014/main" xmlns="" id="{A02F4B84-56F9-44DD-B05F-6E98C7ED6EE1}"/>
              </a:ext>
            </a:extLst>
          </p:cNvPr>
          <p:cNvCxnSpPr>
            <a:cxnSpLocks/>
          </p:cNvCxnSpPr>
          <p:nvPr/>
        </p:nvCxnSpPr>
        <p:spPr bwMode="auto">
          <a:xfrm>
            <a:off x="6019800" y="1520788"/>
            <a:ext cx="0" cy="3037872"/>
          </a:xfrm>
          <a:prstGeom prst="line">
            <a:avLst/>
          </a:prstGeom>
          <a:noFill/>
          <a:ln w="19050" cap="flat" cmpd="sng" algn="ctr">
            <a:solidFill>
              <a:srgbClr val="C00000"/>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xmlns="" id="{F56E85CA-C5FA-4FBE-A1F6-0BEBBD57CCA2}"/>
              </a:ext>
            </a:extLst>
          </p:cNvPr>
          <p:cNvCxnSpPr>
            <a:cxnSpLocks/>
          </p:cNvCxnSpPr>
          <p:nvPr/>
        </p:nvCxnSpPr>
        <p:spPr bwMode="auto">
          <a:xfrm flipV="1">
            <a:off x="2942208" y="1852493"/>
            <a:ext cx="0" cy="2157411"/>
          </a:xfrm>
          <a:prstGeom prst="line">
            <a:avLst/>
          </a:prstGeom>
          <a:noFill/>
          <a:ln w="19050" cap="flat" cmpd="sng" algn="ctr">
            <a:solidFill>
              <a:srgbClr val="C00000"/>
            </a:solidFill>
            <a:prstDash val="solid"/>
            <a:round/>
            <a:headEnd type="none" w="med" len="med"/>
            <a:tailEnd type="none" w="med" len="med"/>
          </a:ln>
          <a:effectLst/>
        </p:spPr>
      </p:cxnSp>
      <p:sp>
        <p:nvSpPr>
          <p:cNvPr id="31" name="Arc 30">
            <a:extLst>
              <a:ext uri="{FF2B5EF4-FFF2-40B4-BE49-F238E27FC236}">
                <a16:creationId xmlns:a16="http://schemas.microsoft.com/office/drawing/2014/main" xmlns="" id="{3A250DC9-04F9-4F8E-867A-5E1BE8333DEB}"/>
              </a:ext>
            </a:extLst>
          </p:cNvPr>
          <p:cNvSpPr/>
          <p:nvPr/>
        </p:nvSpPr>
        <p:spPr bwMode="auto">
          <a:xfrm rot="13139724" flipV="1">
            <a:off x="2739122" y="3281153"/>
            <a:ext cx="1845446" cy="314323"/>
          </a:xfrm>
          <a:prstGeom prst="arc">
            <a:avLst>
              <a:gd name="adj1" fmla="val 10934446"/>
              <a:gd name="adj2" fmla="val 25621"/>
            </a:avLst>
          </a:prstGeom>
          <a:noFill/>
          <a:ln w="19050" cap="flat" cmpd="sng" algn="ctr">
            <a:solidFill>
              <a:srgbClr val="C00000"/>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pitchFamily="25" charset="0"/>
            </a:endParaRPr>
          </a:p>
        </p:txBody>
      </p:sp>
      <p:sp>
        <p:nvSpPr>
          <p:cNvPr id="32" name="Arc 31">
            <a:extLst>
              <a:ext uri="{FF2B5EF4-FFF2-40B4-BE49-F238E27FC236}">
                <a16:creationId xmlns:a16="http://schemas.microsoft.com/office/drawing/2014/main" xmlns="" id="{97FF3D6F-667C-458D-B6F7-65B2EFEA1D02}"/>
              </a:ext>
            </a:extLst>
          </p:cNvPr>
          <p:cNvSpPr/>
          <p:nvPr/>
        </p:nvSpPr>
        <p:spPr bwMode="auto">
          <a:xfrm rot="19963519">
            <a:off x="4496940" y="2785003"/>
            <a:ext cx="1615159" cy="367395"/>
          </a:xfrm>
          <a:prstGeom prst="arc">
            <a:avLst>
              <a:gd name="adj1" fmla="val 10934446"/>
              <a:gd name="adj2" fmla="val 25621"/>
            </a:avLst>
          </a:prstGeom>
          <a:noFill/>
          <a:ln w="19050" cap="flat" cmpd="sng" algn="ctr">
            <a:solidFill>
              <a:srgbClr val="C00000"/>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pitchFamily="25" charset="0"/>
            </a:endParaRPr>
          </a:p>
        </p:txBody>
      </p:sp>
      <p:sp>
        <p:nvSpPr>
          <p:cNvPr id="30" name="Title 1">
            <a:extLst>
              <a:ext uri="{FF2B5EF4-FFF2-40B4-BE49-F238E27FC236}">
                <a16:creationId xmlns:a16="http://schemas.microsoft.com/office/drawing/2014/main" xmlns="" id="{6A405FF0-AF1D-456C-8F78-7429A675E587}"/>
              </a:ext>
            </a:extLst>
          </p:cNvPr>
          <p:cNvSpPr txBox="1">
            <a:spLocks/>
          </p:cNvSpPr>
          <p:nvPr/>
        </p:nvSpPr>
        <p:spPr>
          <a:xfrm>
            <a:off x="228600" y="152551"/>
            <a:ext cx="8001000" cy="838049"/>
          </a:xfrm>
          <a:prstGeom prst="rect">
            <a:avLst/>
          </a:prstGeom>
        </p:spPr>
        <p:txBody>
          <a:bodyPr anchor="b"/>
          <a:lst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a:lstStyle>
          <a:p>
            <a:pPr algn="l" eaLnBrk="1" hangingPunct="1"/>
            <a:r>
              <a:rPr lang="en-US" sz="2400" dirty="0">
                <a:solidFill>
                  <a:srgbClr val="27B35A"/>
                </a:solidFill>
              </a:rPr>
              <a:t>Center store continues to dominate online, though fresh categories are gaining</a:t>
            </a:r>
          </a:p>
        </p:txBody>
      </p:sp>
    </p:spTree>
    <p:extLst>
      <p:ext uri="{BB962C8B-B14F-4D97-AF65-F5344CB8AC3E}">
        <p14:creationId xmlns:p14="http://schemas.microsoft.com/office/powerpoint/2010/main" val="3311667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CCE26B9-6119-4C5C-B687-A2F00D3B95AE}"/>
              </a:ext>
            </a:extLst>
          </p:cNvPr>
          <p:cNvPicPr>
            <a:picLocks noChangeAspect="1"/>
          </p:cNvPicPr>
          <p:nvPr/>
        </p:nvPicPr>
        <p:blipFill rotWithShape="1">
          <a:blip r:embed="rId3">
            <a:extLst>
              <a:ext uri="{28A0092B-C50C-407E-A947-70E740481C1C}">
                <a14:useLocalDpi xmlns:a14="http://schemas.microsoft.com/office/drawing/2010/main" val="0"/>
              </a:ext>
            </a:extLst>
          </a:blip>
          <a:srcRect t="15924" b="21385"/>
          <a:stretch/>
        </p:blipFill>
        <p:spPr>
          <a:xfrm>
            <a:off x="0" y="-27384"/>
            <a:ext cx="9144000" cy="5364595"/>
          </a:xfrm>
          <a:prstGeom prst="rect">
            <a:avLst/>
          </a:prstGeom>
        </p:spPr>
      </p:pic>
      <p:sp>
        <p:nvSpPr>
          <p:cNvPr id="5" name="Rectangle 4"/>
          <p:cNvSpPr/>
          <p:nvPr/>
        </p:nvSpPr>
        <p:spPr bwMode="auto">
          <a:xfrm>
            <a:off x="1" y="5337212"/>
            <a:ext cx="9144000" cy="1520788"/>
          </a:xfrm>
          <a:prstGeom prst="rect">
            <a:avLst/>
          </a:prstGeom>
          <a:solidFill>
            <a:srgbClr val="27B35A"/>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dirty="0">
              <a:solidFill>
                <a:srgbClr val="4A4A4A"/>
              </a:solidFill>
              <a:ea typeface="ＭＳ Ｐゴシック" charset="-128"/>
            </a:endParaRPr>
          </a:p>
        </p:txBody>
      </p:sp>
      <p:sp>
        <p:nvSpPr>
          <p:cNvPr id="6" name="Rectangle 2"/>
          <p:cNvSpPr txBox="1">
            <a:spLocks noChangeArrowheads="1"/>
          </p:cNvSpPr>
          <p:nvPr/>
        </p:nvSpPr>
        <p:spPr bwMode="auto">
          <a:xfrm>
            <a:off x="1828800" y="5486400"/>
            <a:ext cx="716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1" fontAlgn="base" hangingPunct="1">
              <a:lnSpc>
                <a:spcPct val="80000"/>
              </a:lnSpc>
              <a:spcBef>
                <a:spcPct val="0"/>
              </a:spcBef>
              <a:spcAft>
                <a:spcPct val="0"/>
              </a:spcAft>
              <a:defRPr sz="2800" b="1" spc="-30" baseline="0">
                <a:solidFill>
                  <a:schemeClr val="bg1"/>
                </a:solidFill>
                <a:effectLst>
                  <a:outerShdw blurRad="38100" dist="38100" dir="2700000" algn="tl">
                    <a:srgbClr val="000000">
                      <a:alpha val="43137"/>
                    </a:srgbClr>
                  </a:outerShdw>
                </a:effectLst>
                <a:latin typeface="Calibri" pitchFamily="34" charset="0"/>
                <a:ea typeface="ＭＳ Ｐゴシック" charset="-128"/>
                <a:cs typeface="Calibri" pitchFamily="34" charset="0"/>
              </a:defRPr>
            </a:lvl1pPr>
            <a:lvl2pPr algn="l" rtl="0" eaLnBrk="1" fontAlgn="base" hangingPunct="1">
              <a:lnSpc>
                <a:spcPct val="90000"/>
              </a:lnSpc>
              <a:spcBef>
                <a:spcPct val="0"/>
              </a:spcBef>
              <a:spcAft>
                <a:spcPct val="0"/>
              </a:spcAft>
              <a:defRPr sz="2000">
                <a:solidFill>
                  <a:srgbClr val="49494A"/>
                </a:solidFill>
                <a:latin typeface="Arial" pitchFamily="25" charset="0"/>
                <a:ea typeface="ＭＳ Ｐゴシック" charset="-128"/>
                <a:cs typeface="ＭＳ Ｐゴシック" charset="-128"/>
              </a:defRPr>
            </a:lvl2pPr>
            <a:lvl3pPr algn="l" rtl="0" eaLnBrk="1" fontAlgn="base" hangingPunct="1">
              <a:lnSpc>
                <a:spcPct val="90000"/>
              </a:lnSpc>
              <a:spcBef>
                <a:spcPct val="0"/>
              </a:spcBef>
              <a:spcAft>
                <a:spcPct val="0"/>
              </a:spcAft>
              <a:defRPr sz="2000">
                <a:solidFill>
                  <a:srgbClr val="49494A"/>
                </a:solidFill>
                <a:latin typeface="Arial" pitchFamily="25" charset="0"/>
                <a:ea typeface="ＭＳ Ｐゴシック" charset="-128"/>
                <a:cs typeface="ＭＳ Ｐゴシック" charset="-128"/>
              </a:defRPr>
            </a:lvl3pPr>
            <a:lvl4pPr algn="l" rtl="0" eaLnBrk="1" fontAlgn="base" hangingPunct="1">
              <a:lnSpc>
                <a:spcPct val="90000"/>
              </a:lnSpc>
              <a:spcBef>
                <a:spcPct val="0"/>
              </a:spcBef>
              <a:spcAft>
                <a:spcPct val="0"/>
              </a:spcAft>
              <a:defRPr sz="2000">
                <a:solidFill>
                  <a:srgbClr val="49494A"/>
                </a:solidFill>
                <a:latin typeface="Arial" pitchFamily="25" charset="0"/>
                <a:ea typeface="ＭＳ Ｐゴシック" charset="-128"/>
                <a:cs typeface="ＭＳ Ｐゴシック" charset="-128"/>
              </a:defRPr>
            </a:lvl4pPr>
            <a:lvl5pPr algn="l" rtl="0" eaLnBrk="1" fontAlgn="base" hangingPunct="1">
              <a:lnSpc>
                <a:spcPct val="90000"/>
              </a:lnSpc>
              <a:spcBef>
                <a:spcPct val="0"/>
              </a:spcBef>
              <a:spcAft>
                <a:spcPct val="0"/>
              </a:spcAft>
              <a:defRPr sz="2000">
                <a:solidFill>
                  <a:srgbClr val="49494A"/>
                </a:solidFill>
                <a:latin typeface="Arial" pitchFamily="25" charset="0"/>
                <a:ea typeface="ＭＳ Ｐゴシック" charset="-128"/>
                <a:cs typeface="ＭＳ Ｐゴシック" charset="-128"/>
              </a:defRPr>
            </a:lvl5pPr>
            <a:lvl6pPr marL="457200" algn="l" rtl="0" eaLnBrk="1" fontAlgn="base" hangingPunct="1">
              <a:lnSpc>
                <a:spcPct val="90000"/>
              </a:lnSpc>
              <a:spcBef>
                <a:spcPct val="0"/>
              </a:spcBef>
              <a:spcAft>
                <a:spcPct val="0"/>
              </a:spcAft>
              <a:defRPr sz="2000">
                <a:solidFill>
                  <a:srgbClr val="49494A"/>
                </a:solidFill>
                <a:latin typeface="Arial" pitchFamily="25" charset="0"/>
              </a:defRPr>
            </a:lvl6pPr>
            <a:lvl7pPr marL="914400" algn="l" rtl="0" eaLnBrk="1" fontAlgn="base" hangingPunct="1">
              <a:lnSpc>
                <a:spcPct val="90000"/>
              </a:lnSpc>
              <a:spcBef>
                <a:spcPct val="0"/>
              </a:spcBef>
              <a:spcAft>
                <a:spcPct val="0"/>
              </a:spcAft>
              <a:defRPr sz="2000">
                <a:solidFill>
                  <a:srgbClr val="49494A"/>
                </a:solidFill>
                <a:latin typeface="Arial" pitchFamily="25" charset="0"/>
              </a:defRPr>
            </a:lvl7pPr>
            <a:lvl8pPr marL="1371600" algn="l" rtl="0" eaLnBrk="1" fontAlgn="base" hangingPunct="1">
              <a:lnSpc>
                <a:spcPct val="90000"/>
              </a:lnSpc>
              <a:spcBef>
                <a:spcPct val="0"/>
              </a:spcBef>
              <a:spcAft>
                <a:spcPct val="0"/>
              </a:spcAft>
              <a:defRPr sz="2000">
                <a:solidFill>
                  <a:srgbClr val="49494A"/>
                </a:solidFill>
                <a:latin typeface="Arial" pitchFamily="25" charset="0"/>
              </a:defRPr>
            </a:lvl8pPr>
            <a:lvl9pPr marL="1828800" algn="l" rtl="0" eaLnBrk="1" fontAlgn="base" hangingPunct="1">
              <a:lnSpc>
                <a:spcPct val="90000"/>
              </a:lnSpc>
              <a:spcBef>
                <a:spcPct val="0"/>
              </a:spcBef>
              <a:spcAft>
                <a:spcPct val="0"/>
              </a:spcAft>
              <a:defRPr sz="2000">
                <a:solidFill>
                  <a:srgbClr val="49494A"/>
                </a:solidFill>
                <a:latin typeface="Arial" pitchFamily="25" charset="0"/>
              </a:defRPr>
            </a:lvl9pPr>
          </a:lstStyle>
          <a:p>
            <a:pPr algn="r"/>
            <a:r>
              <a:rPr lang="en-US" dirty="0"/>
              <a:t>Inside the Grocery Shopper’s Head: Where They’ve Been, Where They’re Going</a:t>
            </a:r>
            <a:endParaRPr lang="en-US" b="0" spc="-10" dirty="0">
              <a:effectLst/>
              <a:latin typeface="Calibri"/>
            </a:endParaRPr>
          </a:p>
        </p:txBody>
      </p:sp>
      <p:sp>
        <p:nvSpPr>
          <p:cNvPr id="7" name="TextBox 6"/>
          <p:cNvSpPr txBox="1"/>
          <p:nvPr/>
        </p:nvSpPr>
        <p:spPr>
          <a:xfrm>
            <a:off x="1" y="5410200"/>
            <a:ext cx="990599"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eaLnBrk="0" fontAlgn="base" hangingPunct="0">
              <a:spcBef>
                <a:spcPct val="0"/>
              </a:spcBef>
              <a:spcAft>
                <a:spcPct val="0"/>
              </a:spcAft>
            </a:pPr>
            <a:r>
              <a:rPr lang="en-US" sz="4800" b="1" dirty="0">
                <a:solidFill>
                  <a:srgbClr val="FFFFFF"/>
                </a:solidFill>
                <a:ea typeface="ＭＳ Ｐゴシック" charset="-128"/>
                <a:cs typeface="Calibri" pitchFamily="34" charset="0"/>
              </a:rPr>
              <a:t>02</a:t>
            </a:r>
          </a:p>
        </p:txBody>
      </p:sp>
      <p:cxnSp>
        <p:nvCxnSpPr>
          <p:cNvPr id="8" name="Straight Connector 7"/>
          <p:cNvCxnSpPr/>
          <p:nvPr/>
        </p:nvCxnSpPr>
        <p:spPr bwMode="auto">
          <a:xfrm>
            <a:off x="0" y="5337212"/>
            <a:ext cx="9144001" cy="0"/>
          </a:xfrm>
          <a:prstGeom prst="line">
            <a:avLst/>
          </a:prstGeom>
          <a:noFill/>
          <a:ln w="2857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cxnSp>
    </p:spTree>
    <p:extLst>
      <p:ext uri="{BB962C8B-B14F-4D97-AF65-F5344CB8AC3E}">
        <p14:creationId xmlns:p14="http://schemas.microsoft.com/office/powerpoint/2010/main" val="4019598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4D2A111B-FA42-4806-B870-86ECA5F49B8F}"/>
              </a:ext>
            </a:extLst>
          </p:cNvPr>
          <p:cNvSpPr/>
          <p:nvPr/>
        </p:nvSpPr>
        <p:spPr>
          <a:xfrm>
            <a:off x="533400" y="1044576"/>
            <a:ext cx="7905750" cy="46704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p:nvPr>
        </p:nvSpPr>
        <p:spPr>
          <a:xfrm>
            <a:off x="228600" y="152551"/>
            <a:ext cx="8001000" cy="838049"/>
          </a:xfrm>
        </p:spPr>
        <p:txBody>
          <a:bodyPr anchor="t"/>
          <a:lstStyle/>
          <a:p>
            <a:pPr algn="l" eaLnBrk="1" hangingPunct="1"/>
            <a:r>
              <a:rPr lang="en-US" sz="2400" dirty="0">
                <a:solidFill>
                  <a:srgbClr val="27B35A"/>
                </a:solidFill>
                <a:latin typeface="Arial" panose="020B0604020202020204" pitchFamily="34" charset="0"/>
                <a:cs typeface="Arial" panose="020B0604020202020204" pitchFamily="34" charset="0"/>
              </a:rPr>
              <a:t>FMI antitrust compliance </a:t>
            </a:r>
          </a:p>
        </p:txBody>
      </p:sp>
      <p:sp>
        <p:nvSpPr>
          <p:cNvPr id="2" name="Subtitle 1"/>
          <p:cNvSpPr>
            <a:spLocks noGrp="1"/>
          </p:cNvSpPr>
          <p:nvPr>
            <p:ph type="subTitle" idx="1"/>
          </p:nvPr>
        </p:nvSpPr>
        <p:spPr>
          <a:xfrm>
            <a:off x="685800" y="1447801"/>
            <a:ext cx="7696200" cy="4267199"/>
          </a:xfrm>
        </p:spPr>
        <p:txBody>
          <a:bodyPr/>
          <a:lstStyle/>
          <a:p>
            <a:pPr marL="285750" indent="-285750" algn="l">
              <a:buFont typeface="Wingdings" panose="05000000000000000000" pitchFamily="2" charset="2"/>
              <a:buChar char="Ø"/>
              <a:defRPr/>
            </a:pPr>
            <a:r>
              <a:rPr lang="en-US" sz="1600" dirty="0"/>
              <a:t>It is FMI’s policy to comply in all respects with the antitrust laws.</a:t>
            </a:r>
          </a:p>
          <a:p>
            <a:pPr marL="285750" indent="-285750" algn="l">
              <a:buFont typeface="Wingdings" panose="05000000000000000000" pitchFamily="2" charset="2"/>
              <a:buChar char="Ø"/>
              <a:defRPr/>
            </a:pPr>
            <a:r>
              <a:rPr lang="en-US" sz="1600" dirty="0"/>
              <a:t>All participants in FMI meetings and events are expected to comply with applicable antitrust and competition laws.</a:t>
            </a:r>
          </a:p>
          <a:p>
            <a:pPr marL="285750" indent="-285750" algn="l">
              <a:buFont typeface="Wingdings" panose="05000000000000000000" pitchFamily="2" charset="2"/>
              <a:buChar char="Ø"/>
              <a:defRPr/>
            </a:pPr>
            <a:r>
              <a:rPr lang="en-US" sz="1600" dirty="0"/>
              <a:t>Avoid discussions of sensitive topics that can create antitrust concerns.</a:t>
            </a:r>
          </a:p>
          <a:p>
            <a:pPr algn="l">
              <a:defRPr/>
            </a:pPr>
            <a:r>
              <a:rPr lang="en-US" sz="1600" dirty="0"/>
              <a:t>  </a:t>
            </a:r>
          </a:p>
          <a:p>
            <a:pPr marL="741059" lvl="1" indent="-285015" algn="l">
              <a:buFont typeface="Courier New" panose="02070309020205020404" pitchFamily="49" charset="0"/>
              <a:buChar char="o"/>
              <a:defRPr/>
            </a:pPr>
            <a:r>
              <a:rPr lang="en-US" sz="1400" dirty="0"/>
              <a:t>Agreements to fix prices, allocate markets, engage in product boycotts and to refuse to deal with third parties are illegal. </a:t>
            </a:r>
          </a:p>
          <a:p>
            <a:pPr marL="741059" lvl="1" indent="-285015" algn="l">
              <a:buFont typeface="Courier New" panose="02070309020205020404" pitchFamily="49" charset="0"/>
              <a:buChar char="o"/>
              <a:defRPr/>
            </a:pPr>
            <a:r>
              <a:rPr lang="en-US" sz="1400" dirty="0"/>
              <a:t>Discussions of prices (including elements of prices such as allowances and credit terms), quality ratings of suppliers, and discussions that may cause a competitor to cease purchasing from a particular supplier, or selling to a particular customer, should be avoided.  </a:t>
            </a:r>
          </a:p>
          <a:p>
            <a:pPr marL="741059" lvl="1" indent="-285015" algn="l">
              <a:buFont typeface="Courier New" panose="02070309020205020404" pitchFamily="49" charset="0"/>
              <a:buChar char="o"/>
              <a:defRPr/>
            </a:pPr>
            <a:r>
              <a:rPr lang="en-US" sz="1400" dirty="0"/>
              <a:t>No discussion that might be interpreted as a dividing up of territories.</a:t>
            </a:r>
          </a:p>
          <a:p>
            <a:pPr marL="285750" indent="-285750" algn="l">
              <a:buFont typeface="Wingdings" panose="05000000000000000000" pitchFamily="2" charset="2"/>
              <a:buChar char="Ø"/>
              <a:defRPr/>
            </a:pPr>
            <a:endParaRPr lang="en-US" sz="1600" dirty="0"/>
          </a:p>
          <a:p>
            <a:pPr marL="285750" indent="-285750" algn="l">
              <a:buFont typeface="Wingdings" panose="05000000000000000000" pitchFamily="2" charset="2"/>
              <a:buChar char="Ø"/>
              <a:defRPr/>
            </a:pPr>
            <a:r>
              <a:rPr lang="en-US" sz="1600" dirty="0"/>
              <a:t>It is important to avoid even the appearance of unlawful activity.</a:t>
            </a:r>
          </a:p>
          <a:p>
            <a:pPr marL="285750" indent="-285750" algn="l">
              <a:buFont typeface="Wingdings" panose="05000000000000000000" pitchFamily="2" charset="2"/>
              <a:buChar char="Ø"/>
              <a:defRPr/>
            </a:pPr>
            <a:r>
              <a:rPr lang="en-US" sz="1600" dirty="0"/>
              <a:t>Questions or concerns? Please consult with FMI staff.</a:t>
            </a:r>
          </a:p>
        </p:txBody>
      </p:sp>
    </p:spTree>
    <p:extLst>
      <p:ext uri="{BB962C8B-B14F-4D97-AF65-F5344CB8AC3E}">
        <p14:creationId xmlns:p14="http://schemas.microsoft.com/office/powerpoint/2010/main" val="241132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File:Florence street map.svg">
            <a:extLst>
              <a:ext uri="{FF2B5EF4-FFF2-40B4-BE49-F238E27FC236}">
                <a16:creationId xmlns:a16="http://schemas.microsoft.com/office/drawing/2014/main" xmlns="" id="{7CB76E48-A0A4-444C-9779-8C8AA6F5BA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6" t="-156"/>
          <a:stretch/>
        </p:blipFill>
        <p:spPr bwMode="auto">
          <a:xfrm>
            <a:off x="986030" y="1209772"/>
            <a:ext cx="7343560" cy="48498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C264239E-8766-44FE-A8CC-EAADDF323F25}"/>
              </a:ext>
            </a:extLst>
          </p:cNvPr>
          <p:cNvSpPr/>
          <p:nvPr/>
        </p:nvSpPr>
        <p:spPr bwMode="auto">
          <a:xfrm rot="16200000">
            <a:off x="2232905" y="-37106"/>
            <a:ext cx="4849810" cy="7343560"/>
          </a:xfrm>
          <a:prstGeom prst="rect">
            <a:avLst/>
          </a:prstGeom>
          <a:gradFill flip="none" rotWithShape="1">
            <a:gsLst>
              <a:gs pos="0">
                <a:schemeClr val="bg1"/>
              </a:gs>
              <a:gs pos="49000">
                <a:schemeClr val="bg1">
                  <a:alpha val="40000"/>
                </a:schemeClr>
              </a:gs>
              <a:gs pos="100000">
                <a:schemeClr val="bg1">
                  <a:alpha val="40000"/>
                </a:schemeClr>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pitchFamily="25" charset="0"/>
            </a:endParaRPr>
          </a:p>
        </p:txBody>
      </p:sp>
      <p:pic>
        <p:nvPicPr>
          <p:cNvPr id="4" name="Picture 3">
            <a:extLst>
              <a:ext uri="{FF2B5EF4-FFF2-40B4-BE49-F238E27FC236}">
                <a16:creationId xmlns:a16="http://schemas.microsoft.com/office/drawing/2014/main" xmlns="" id="{8BD7605B-9484-4D74-9A21-9B5022FC3862}"/>
              </a:ext>
            </a:extLst>
          </p:cNvPr>
          <p:cNvPicPr>
            <a:picLocks noChangeAspect="1"/>
          </p:cNvPicPr>
          <p:nvPr/>
        </p:nvPicPr>
        <p:blipFill rotWithShape="1">
          <a:blip r:embed="rId3"/>
          <a:srcRect b="21835"/>
          <a:stretch/>
        </p:blipFill>
        <p:spPr>
          <a:xfrm>
            <a:off x="307606" y="3507107"/>
            <a:ext cx="3578594" cy="2798433"/>
          </a:xfrm>
          <a:prstGeom prst="rect">
            <a:avLst/>
          </a:prstGeom>
        </p:spPr>
      </p:pic>
      <p:sp>
        <p:nvSpPr>
          <p:cNvPr id="5" name="TextBox 4">
            <a:extLst>
              <a:ext uri="{FF2B5EF4-FFF2-40B4-BE49-F238E27FC236}">
                <a16:creationId xmlns:a16="http://schemas.microsoft.com/office/drawing/2014/main" xmlns="" id="{D604C509-444F-454B-9DAD-C88B657633FF}"/>
              </a:ext>
            </a:extLst>
          </p:cNvPr>
          <p:cNvSpPr txBox="1"/>
          <p:nvPr/>
        </p:nvSpPr>
        <p:spPr>
          <a:xfrm>
            <a:off x="2356992" y="1930831"/>
            <a:ext cx="442471" cy="230832"/>
          </a:xfrm>
          <a:prstGeom prst="rect">
            <a:avLst/>
          </a:prstGeom>
          <a:noFill/>
        </p:spPr>
        <p:txBody>
          <a:bodyPr wrap="square" rtlCol="0">
            <a:spAutoFit/>
          </a:bodyPr>
          <a:lstStyle/>
          <a:p>
            <a:pPr>
              <a:spcBef>
                <a:spcPts val="1530"/>
              </a:spcBef>
            </a:pPr>
            <a:r>
              <a:rPr lang="en-US" sz="900" dirty="0">
                <a:solidFill>
                  <a:srgbClr val="191919"/>
                </a:solidFill>
                <a:latin typeface="Calibri"/>
              </a:rPr>
              <a:t>Mass</a:t>
            </a:r>
          </a:p>
        </p:txBody>
      </p:sp>
      <p:sp>
        <p:nvSpPr>
          <p:cNvPr id="6" name="TextBox 5">
            <a:extLst>
              <a:ext uri="{FF2B5EF4-FFF2-40B4-BE49-F238E27FC236}">
                <a16:creationId xmlns:a16="http://schemas.microsoft.com/office/drawing/2014/main" xmlns="" id="{DEF3017C-2622-4D21-B755-1985C715FBE0}"/>
              </a:ext>
            </a:extLst>
          </p:cNvPr>
          <p:cNvSpPr txBox="1"/>
          <p:nvPr/>
        </p:nvSpPr>
        <p:spPr>
          <a:xfrm>
            <a:off x="5601835" y="2697503"/>
            <a:ext cx="404715" cy="230832"/>
          </a:xfrm>
          <a:prstGeom prst="rect">
            <a:avLst/>
          </a:prstGeom>
          <a:noFill/>
        </p:spPr>
        <p:txBody>
          <a:bodyPr wrap="square" rtlCol="0">
            <a:spAutoFit/>
          </a:bodyPr>
          <a:lstStyle/>
          <a:p>
            <a:pPr>
              <a:spcBef>
                <a:spcPts val="1530"/>
              </a:spcBef>
            </a:pPr>
            <a:r>
              <a:rPr lang="en-US" sz="900" dirty="0">
                <a:solidFill>
                  <a:srgbClr val="191919"/>
                </a:solidFill>
                <a:latin typeface="Calibri"/>
              </a:rPr>
              <a:t>Club</a:t>
            </a:r>
          </a:p>
        </p:txBody>
      </p:sp>
      <p:sp>
        <p:nvSpPr>
          <p:cNvPr id="7" name="TextBox 6">
            <a:extLst>
              <a:ext uri="{FF2B5EF4-FFF2-40B4-BE49-F238E27FC236}">
                <a16:creationId xmlns:a16="http://schemas.microsoft.com/office/drawing/2014/main" xmlns="" id="{5426412B-2256-413A-8436-814686DDAAAB}"/>
              </a:ext>
            </a:extLst>
          </p:cNvPr>
          <p:cNvSpPr txBox="1"/>
          <p:nvPr/>
        </p:nvSpPr>
        <p:spPr>
          <a:xfrm>
            <a:off x="6471506" y="1985471"/>
            <a:ext cx="667953" cy="369332"/>
          </a:xfrm>
          <a:prstGeom prst="rect">
            <a:avLst/>
          </a:prstGeom>
          <a:noFill/>
        </p:spPr>
        <p:txBody>
          <a:bodyPr wrap="square" rtlCol="0">
            <a:spAutoFit/>
          </a:bodyPr>
          <a:lstStyle/>
          <a:p>
            <a:pPr>
              <a:spcBef>
                <a:spcPts val="1530"/>
              </a:spcBef>
            </a:pPr>
            <a:r>
              <a:rPr lang="en-US" sz="900" dirty="0">
                <a:solidFill>
                  <a:srgbClr val="191919"/>
                </a:solidFill>
                <a:latin typeface="Calibri"/>
              </a:rPr>
              <a:t>Natural/ Specialty</a:t>
            </a:r>
          </a:p>
        </p:txBody>
      </p:sp>
      <p:sp>
        <p:nvSpPr>
          <p:cNvPr id="8" name="TextBox 7">
            <a:extLst>
              <a:ext uri="{FF2B5EF4-FFF2-40B4-BE49-F238E27FC236}">
                <a16:creationId xmlns:a16="http://schemas.microsoft.com/office/drawing/2014/main" xmlns="" id="{5F8A59C0-977A-40D9-844D-FE4137BE6C16}"/>
              </a:ext>
            </a:extLst>
          </p:cNvPr>
          <p:cNvSpPr txBox="1"/>
          <p:nvPr/>
        </p:nvSpPr>
        <p:spPr>
          <a:xfrm>
            <a:off x="2459894" y="2974779"/>
            <a:ext cx="821201" cy="230832"/>
          </a:xfrm>
          <a:prstGeom prst="rect">
            <a:avLst/>
          </a:prstGeom>
          <a:noFill/>
        </p:spPr>
        <p:txBody>
          <a:bodyPr wrap="square" rtlCol="0">
            <a:spAutoFit/>
          </a:bodyPr>
          <a:lstStyle/>
          <a:p>
            <a:pPr>
              <a:spcBef>
                <a:spcPts val="1530"/>
              </a:spcBef>
            </a:pPr>
            <a:r>
              <a:rPr lang="en-US" sz="900" dirty="0">
                <a:solidFill>
                  <a:srgbClr val="191919"/>
                </a:solidFill>
                <a:latin typeface="Calibri"/>
              </a:rPr>
              <a:t>Convenience</a:t>
            </a:r>
          </a:p>
        </p:txBody>
      </p:sp>
      <p:sp>
        <p:nvSpPr>
          <p:cNvPr id="9" name="TextBox 8">
            <a:extLst>
              <a:ext uri="{FF2B5EF4-FFF2-40B4-BE49-F238E27FC236}">
                <a16:creationId xmlns:a16="http://schemas.microsoft.com/office/drawing/2014/main" xmlns="" id="{C0EA106A-C50E-4879-9943-7D52F2CCFEEA}"/>
              </a:ext>
            </a:extLst>
          </p:cNvPr>
          <p:cNvSpPr txBox="1"/>
          <p:nvPr/>
        </p:nvSpPr>
        <p:spPr>
          <a:xfrm>
            <a:off x="3605267" y="2087963"/>
            <a:ext cx="489236" cy="230832"/>
          </a:xfrm>
          <a:prstGeom prst="rect">
            <a:avLst/>
          </a:prstGeom>
          <a:noFill/>
        </p:spPr>
        <p:txBody>
          <a:bodyPr wrap="square" rtlCol="0">
            <a:spAutoFit/>
          </a:bodyPr>
          <a:lstStyle/>
          <a:p>
            <a:pPr>
              <a:spcBef>
                <a:spcPts val="1530"/>
              </a:spcBef>
            </a:pPr>
            <a:r>
              <a:rPr lang="en-US" sz="900" dirty="0">
                <a:solidFill>
                  <a:srgbClr val="191919"/>
                </a:solidFill>
                <a:latin typeface="Calibri"/>
              </a:rPr>
              <a:t>Dollar</a:t>
            </a:r>
          </a:p>
        </p:txBody>
      </p:sp>
      <p:sp>
        <p:nvSpPr>
          <p:cNvPr id="10" name="TextBox 9">
            <a:extLst>
              <a:ext uri="{FF2B5EF4-FFF2-40B4-BE49-F238E27FC236}">
                <a16:creationId xmlns:a16="http://schemas.microsoft.com/office/drawing/2014/main" xmlns="" id="{B7FA7B66-4804-4D0E-9626-B86C4286008B}"/>
              </a:ext>
            </a:extLst>
          </p:cNvPr>
          <p:cNvSpPr txBox="1"/>
          <p:nvPr/>
        </p:nvSpPr>
        <p:spPr>
          <a:xfrm>
            <a:off x="6546919" y="3330566"/>
            <a:ext cx="564025" cy="230832"/>
          </a:xfrm>
          <a:prstGeom prst="rect">
            <a:avLst/>
          </a:prstGeom>
          <a:noFill/>
        </p:spPr>
        <p:txBody>
          <a:bodyPr wrap="square" rtlCol="0">
            <a:spAutoFit/>
          </a:bodyPr>
          <a:lstStyle/>
          <a:p>
            <a:pPr>
              <a:spcBef>
                <a:spcPts val="1530"/>
              </a:spcBef>
            </a:pPr>
            <a:r>
              <a:rPr lang="en-US" sz="900" dirty="0">
                <a:solidFill>
                  <a:srgbClr val="191919"/>
                </a:solidFill>
                <a:latin typeface="Calibri"/>
              </a:rPr>
              <a:t>Drug</a:t>
            </a:r>
          </a:p>
        </p:txBody>
      </p:sp>
      <p:sp>
        <p:nvSpPr>
          <p:cNvPr id="11" name="TextBox 10">
            <a:extLst>
              <a:ext uri="{FF2B5EF4-FFF2-40B4-BE49-F238E27FC236}">
                <a16:creationId xmlns:a16="http://schemas.microsoft.com/office/drawing/2014/main" xmlns="" id="{F5DD5909-E7D6-4F83-BEC8-65C85592CB9F}"/>
              </a:ext>
            </a:extLst>
          </p:cNvPr>
          <p:cNvSpPr txBox="1"/>
          <p:nvPr/>
        </p:nvSpPr>
        <p:spPr>
          <a:xfrm>
            <a:off x="5364594" y="1585377"/>
            <a:ext cx="555354" cy="230832"/>
          </a:xfrm>
          <a:prstGeom prst="rect">
            <a:avLst/>
          </a:prstGeom>
          <a:noFill/>
        </p:spPr>
        <p:txBody>
          <a:bodyPr wrap="square" rtlCol="0">
            <a:spAutoFit/>
          </a:bodyPr>
          <a:lstStyle/>
          <a:p>
            <a:pPr>
              <a:spcBef>
                <a:spcPts val="1530"/>
              </a:spcBef>
            </a:pPr>
            <a:r>
              <a:rPr lang="en-US" sz="900" dirty="0">
                <a:solidFill>
                  <a:srgbClr val="191919"/>
                </a:solidFill>
                <a:latin typeface="Calibri"/>
              </a:rPr>
              <a:t>Local</a:t>
            </a:r>
          </a:p>
        </p:txBody>
      </p:sp>
      <p:sp>
        <p:nvSpPr>
          <p:cNvPr id="12" name="TextBox 11">
            <a:extLst>
              <a:ext uri="{FF2B5EF4-FFF2-40B4-BE49-F238E27FC236}">
                <a16:creationId xmlns:a16="http://schemas.microsoft.com/office/drawing/2014/main" xmlns="" id="{5092B57E-A775-4E45-809B-F11FA764A37F}"/>
              </a:ext>
            </a:extLst>
          </p:cNvPr>
          <p:cNvSpPr txBox="1"/>
          <p:nvPr/>
        </p:nvSpPr>
        <p:spPr>
          <a:xfrm>
            <a:off x="4426772" y="2329028"/>
            <a:ext cx="581390" cy="230832"/>
          </a:xfrm>
          <a:prstGeom prst="rect">
            <a:avLst/>
          </a:prstGeom>
          <a:noFill/>
        </p:spPr>
        <p:txBody>
          <a:bodyPr wrap="square" rtlCol="0">
            <a:spAutoFit/>
          </a:bodyPr>
          <a:lstStyle/>
          <a:p>
            <a:pPr>
              <a:spcBef>
                <a:spcPts val="1530"/>
              </a:spcBef>
            </a:pPr>
            <a:r>
              <a:rPr lang="en-US" sz="900" dirty="0">
                <a:solidFill>
                  <a:srgbClr val="191919"/>
                </a:solidFill>
                <a:latin typeface="Calibri"/>
              </a:rPr>
              <a:t>Grocery</a:t>
            </a:r>
          </a:p>
        </p:txBody>
      </p:sp>
      <p:sp>
        <p:nvSpPr>
          <p:cNvPr id="13" name="TextBox 12">
            <a:extLst>
              <a:ext uri="{FF2B5EF4-FFF2-40B4-BE49-F238E27FC236}">
                <a16:creationId xmlns:a16="http://schemas.microsoft.com/office/drawing/2014/main" xmlns="" id="{6611221F-4866-4864-83FA-C182F713E4CE}"/>
              </a:ext>
            </a:extLst>
          </p:cNvPr>
          <p:cNvSpPr txBox="1"/>
          <p:nvPr/>
        </p:nvSpPr>
        <p:spPr>
          <a:xfrm>
            <a:off x="7691403" y="3361681"/>
            <a:ext cx="555853" cy="369332"/>
          </a:xfrm>
          <a:prstGeom prst="rect">
            <a:avLst/>
          </a:prstGeom>
          <a:noFill/>
        </p:spPr>
        <p:txBody>
          <a:bodyPr wrap="square" rtlCol="0">
            <a:spAutoFit/>
          </a:bodyPr>
          <a:lstStyle/>
          <a:p>
            <a:pPr>
              <a:spcBef>
                <a:spcPts val="1530"/>
              </a:spcBef>
            </a:pPr>
            <a:r>
              <a:rPr lang="en-US" sz="900" dirty="0">
                <a:solidFill>
                  <a:srgbClr val="191919"/>
                </a:solidFill>
                <a:latin typeface="Calibri"/>
              </a:rPr>
              <a:t>Food Service</a:t>
            </a:r>
          </a:p>
        </p:txBody>
      </p:sp>
      <p:sp>
        <p:nvSpPr>
          <p:cNvPr id="14" name="TextBox 13">
            <a:extLst>
              <a:ext uri="{FF2B5EF4-FFF2-40B4-BE49-F238E27FC236}">
                <a16:creationId xmlns:a16="http://schemas.microsoft.com/office/drawing/2014/main" xmlns="" id="{5745F176-863D-4BAB-9A4B-4B07D8DEBA05}"/>
              </a:ext>
            </a:extLst>
          </p:cNvPr>
          <p:cNvSpPr txBox="1"/>
          <p:nvPr/>
        </p:nvSpPr>
        <p:spPr>
          <a:xfrm>
            <a:off x="7393756" y="2000228"/>
            <a:ext cx="935834" cy="230832"/>
          </a:xfrm>
          <a:prstGeom prst="rect">
            <a:avLst/>
          </a:prstGeom>
          <a:noFill/>
        </p:spPr>
        <p:txBody>
          <a:bodyPr wrap="square" rtlCol="0">
            <a:spAutoFit/>
          </a:bodyPr>
          <a:lstStyle/>
          <a:p>
            <a:pPr>
              <a:spcBef>
                <a:spcPts val="1530"/>
              </a:spcBef>
            </a:pPr>
            <a:r>
              <a:rPr lang="en-US" sz="900" dirty="0">
                <a:solidFill>
                  <a:srgbClr val="191919"/>
                </a:solidFill>
                <a:latin typeface="Calibri"/>
              </a:rPr>
              <a:t>Online</a:t>
            </a:r>
          </a:p>
        </p:txBody>
      </p:sp>
      <p:grpSp>
        <p:nvGrpSpPr>
          <p:cNvPr id="15" name="Group 14">
            <a:extLst>
              <a:ext uri="{FF2B5EF4-FFF2-40B4-BE49-F238E27FC236}">
                <a16:creationId xmlns:a16="http://schemas.microsoft.com/office/drawing/2014/main" xmlns="" id="{8D677088-D5B7-495F-9CFE-985260F2E8A4}"/>
              </a:ext>
            </a:extLst>
          </p:cNvPr>
          <p:cNvGrpSpPr/>
          <p:nvPr/>
        </p:nvGrpSpPr>
        <p:grpSpPr>
          <a:xfrm>
            <a:off x="5541341" y="2232427"/>
            <a:ext cx="611979" cy="415643"/>
            <a:chOff x="2320925" y="3197225"/>
            <a:chExt cx="708026" cy="509587"/>
          </a:xfrm>
        </p:grpSpPr>
        <p:sp>
          <p:nvSpPr>
            <p:cNvPr id="16" name="Freeform 5">
              <a:extLst>
                <a:ext uri="{FF2B5EF4-FFF2-40B4-BE49-F238E27FC236}">
                  <a16:creationId xmlns:a16="http://schemas.microsoft.com/office/drawing/2014/main" xmlns="" id="{AAAFAB3A-8C4F-466C-AED1-3E331A76486E}"/>
                </a:ext>
              </a:extLst>
            </p:cNvPr>
            <p:cNvSpPr>
              <a:spLocks/>
            </p:cNvSpPr>
            <p:nvPr/>
          </p:nvSpPr>
          <p:spPr bwMode="auto">
            <a:xfrm>
              <a:off x="2335213" y="3208338"/>
              <a:ext cx="600075" cy="490537"/>
            </a:xfrm>
            <a:custGeom>
              <a:avLst/>
              <a:gdLst>
                <a:gd name="T0" fmla="*/ 0 w 378"/>
                <a:gd name="T1" fmla="*/ 144 h 309"/>
                <a:gd name="T2" fmla="*/ 0 w 378"/>
                <a:gd name="T3" fmla="*/ 298 h 309"/>
                <a:gd name="T4" fmla="*/ 18 w 378"/>
                <a:gd name="T5" fmla="*/ 309 h 309"/>
                <a:gd name="T6" fmla="*/ 251 w 378"/>
                <a:gd name="T7" fmla="*/ 309 h 309"/>
                <a:gd name="T8" fmla="*/ 265 w 378"/>
                <a:gd name="T9" fmla="*/ 291 h 309"/>
                <a:gd name="T10" fmla="*/ 265 w 378"/>
                <a:gd name="T11" fmla="*/ 275 h 309"/>
                <a:gd name="T12" fmla="*/ 378 w 378"/>
                <a:gd name="T13" fmla="*/ 163 h 309"/>
                <a:gd name="T14" fmla="*/ 279 w 378"/>
                <a:gd name="T15" fmla="*/ 57 h 309"/>
                <a:gd name="T16" fmla="*/ 170 w 378"/>
                <a:gd name="T17" fmla="*/ 0 h 309"/>
                <a:gd name="T18" fmla="*/ 154 w 378"/>
                <a:gd name="T19" fmla="*/ 0 h 309"/>
                <a:gd name="T20" fmla="*/ 132 w 378"/>
                <a:gd name="T21" fmla="*/ 20 h 309"/>
                <a:gd name="T22" fmla="*/ 100 w 378"/>
                <a:gd name="T23" fmla="*/ 97 h 309"/>
                <a:gd name="T24" fmla="*/ 95 w 378"/>
                <a:gd name="T25" fmla="*/ 131 h 309"/>
                <a:gd name="T26" fmla="*/ 0 w 378"/>
                <a:gd name="T27" fmla="*/ 140 h 309"/>
                <a:gd name="T28" fmla="*/ 0 w 378"/>
                <a:gd name="T29" fmla="*/ 14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8" h="309">
                  <a:moveTo>
                    <a:pt x="0" y="144"/>
                  </a:moveTo>
                  <a:lnTo>
                    <a:pt x="0" y="298"/>
                  </a:lnTo>
                  <a:lnTo>
                    <a:pt x="18" y="309"/>
                  </a:lnTo>
                  <a:lnTo>
                    <a:pt x="251" y="309"/>
                  </a:lnTo>
                  <a:lnTo>
                    <a:pt x="265" y="291"/>
                  </a:lnTo>
                  <a:lnTo>
                    <a:pt x="265" y="275"/>
                  </a:lnTo>
                  <a:lnTo>
                    <a:pt x="378" y="163"/>
                  </a:lnTo>
                  <a:lnTo>
                    <a:pt x="279" y="57"/>
                  </a:lnTo>
                  <a:lnTo>
                    <a:pt x="170" y="0"/>
                  </a:lnTo>
                  <a:lnTo>
                    <a:pt x="154" y="0"/>
                  </a:lnTo>
                  <a:lnTo>
                    <a:pt x="132" y="20"/>
                  </a:lnTo>
                  <a:lnTo>
                    <a:pt x="100" y="97"/>
                  </a:lnTo>
                  <a:lnTo>
                    <a:pt x="95" y="131"/>
                  </a:lnTo>
                  <a:lnTo>
                    <a:pt x="0" y="140"/>
                  </a:lnTo>
                  <a:lnTo>
                    <a:pt x="0" y="1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sp>
          <p:nvSpPr>
            <p:cNvPr id="17" name="Freeform 6">
              <a:extLst>
                <a:ext uri="{FF2B5EF4-FFF2-40B4-BE49-F238E27FC236}">
                  <a16:creationId xmlns:a16="http://schemas.microsoft.com/office/drawing/2014/main" xmlns="" id="{A93AED2F-5BD1-4731-A40D-D0F504BD4903}"/>
                </a:ext>
              </a:extLst>
            </p:cNvPr>
            <p:cNvSpPr>
              <a:spLocks noEditPoints="1"/>
            </p:cNvSpPr>
            <p:nvPr/>
          </p:nvSpPr>
          <p:spPr bwMode="auto">
            <a:xfrm>
              <a:off x="2792413" y="3198813"/>
              <a:ext cx="236538" cy="238125"/>
            </a:xfrm>
            <a:custGeom>
              <a:avLst/>
              <a:gdLst>
                <a:gd name="T0" fmla="*/ 38 w 149"/>
                <a:gd name="T1" fmla="*/ 2 h 150"/>
                <a:gd name="T2" fmla="*/ 0 w 149"/>
                <a:gd name="T3" fmla="*/ 40 h 150"/>
                <a:gd name="T4" fmla="*/ 0 w 149"/>
                <a:gd name="T5" fmla="*/ 40 h 150"/>
                <a:gd name="T6" fmla="*/ 0 w 149"/>
                <a:gd name="T7" fmla="*/ 42 h 150"/>
                <a:gd name="T8" fmla="*/ 0 w 149"/>
                <a:gd name="T9" fmla="*/ 42 h 150"/>
                <a:gd name="T10" fmla="*/ 2 w 149"/>
                <a:gd name="T11" fmla="*/ 45 h 150"/>
                <a:gd name="T12" fmla="*/ 104 w 149"/>
                <a:gd name="T13" fmla="*/ 148 h 150"/>
                <a:gd name="T14" fmla="*/ 104 w 149"/>
                <a:gd name="T15" fmla="*/ 148 h 150"/>
                <a:gd name="T16" fmla="*/ 108 w 149"/>
                <a:gd name="T17" fmla="*/ 150 h 150"/>
                <a:gd name="T18" fmla="*/ 110 w 149"/>
                <a:gd name="T19" fmla="*/ 150 h 150"/>
                <a:gd name="T20" fmla="*/ 147 w 149"/>
                <a:gd name="T21" fmla="*/ 112 h 150"/>
                <a:gd name="T22" fmla="*/ 147 w 149"/>
                <a:gd name="T23" fmla="*/ 112 h 150"/>
                <a:gd name="T24" fmla="*/ 149 w 149"/>
                <a:gd name="T25" fmla="*/ 108 h 150"/>
                <a:gd name="T26" fmla="*/ 149 w 149"/>
                <a:gd name="T27" fmla="*/ 108 h 150"/>
                <a:gd name="T28" fmla="*/ 147 w 149"/>
                <a:gd name="T29" fmla="*/ 106 h 150"/>
                <a:gd name="T30" fmla="*/ 43 w 149"/>
                <a:gd name="T31" fmla="*/ 2 h 150"/>
                <a:gd name="T32" fmla="*/ 43 w 149"/>
                <a:gd name="T33" fmla="*/ 2 h 150"/>
                <a:gd name="T34" fmla="*/ 42 w 149"/>
                <a:gd name="T35" fmla="*/ 0 h 150"/>
                <a:gd name="T36" fmla="*/ 38 w 149"/>
                <a:gd name="T37" fmla="*/ 2 h 150"/>
                <a:gd name="T38" fmla="*/ 38 w 149"/>
                <a:gd name="T39" fmla="*/ 2 h 150"/>
                <a:gd name="T40" fmla="*/ 131 w 149"/>
                <a:gd name="T41" fmla="*/ 108 h 150"/>
                <a:gd name="T42" fmla="*/ 131 w 149"/>
                <a:gd name="T43" fmla="*/ 108 h 150"/>
                <a:gd name="T44" fmla="*/ 131 w 149"/>
                <a:gd name="T45" fmla="*/ 112 h 150"/>
                <a:gd name="T46" fmla="*/ 129 w 149"/>
                <a:gd name="T47" fmla="*/ 114 h 150"/>
                <a:gd name="T48" fmla="*/ 126 w 149"/>
                <a:gd name="T49" fmla="*/ 115 h 150"/>
                <a:gd name="T50" fmla="*/ 124 w 149"/>
                <a:gd name="T51" fmla="*/ 115 h 150"/>
                <a:gd name="T52" fmla="*/ 124 w 149"/>
                <a:gd name="T53" fmla="*/ 115 h 150"/>
                <a:gd name="T54" fmla="*/ 120 w 149"/>
                <a:gd name="T55" fmla="*/ 115 h 150"/>
                <a:gd name="T56" fmla="*/ 119 w 149"/>
                <a:gd name="T57" fmla="*/ 114 h 150"/>
                <a:gd name="T58" fmla="*/ 117 w 149"/>
                <a:gd name="T59" fmla="*/ 112 h 150"/>
                <a:gd name="T60" fmla="*/ 115 w 149"/>
                <a:gd name="T61" fmla="*/ 108 h 150"/>
                <a:gd name="T62" fmla="*/ 115 w 149"/>
                <a:gd name="T63" fmla="*/ 108 h 150"/>
                <a:gd name="T64" fmla="*/ 117 w 149"/>
                <a:gd name="T65" fmla="*/ 105 h 150"/>
                <a:gd name="T66" fmla="*/ 119 w 149"/>
                <a:gd name="T67" fmla="*/ 103 h 150"/>
                <a:gd name="T68" fmla="*/ 120 w 149"/>
                <a:gd name="T69" fmla="*/ 101 h 150"/>
                <a:gd name="T70" fmla="*/ 124 w 149"/>
                <a:gd name="T71" fmla="*/ 99 h 150"/>
                <a:gd name="T72" fmla="*/ 124 w 149"/>
                <a:gd name="T73" fmla="*/ 99 h 150"/>
                <a:gd name="T74" fmla="*/ 126 w 149"/>
                <a:gd name="T75" fmla="*/ 101 h 150"/>
                <a:gd name="T76" fmla="*/ 129 w 149"/>
                <a:gd name="T77" fmla="*/ 103 h 150"/>
                <a:gd name="T78" fmla="*/ 131 w 149"/>
                <a:gd name="T79" fmla="*/ 105 h 150"/>
                <a:gd name="T80" fmla="*/ 131 w 149"/>
                <a:gd name="T81" fmla="*/ 108 h 150"/>
                <a:gd name="T82" fmla="*/ 131 w 149"/>
                <a:gd name="T83" fmla="*/ 10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9" h="150">
                  <a:moveTo>
                    <a:pt x="38" y="2"/>
                  </a:moveTo>
                  <a:lnTo>
                    <a:pt x="0" y="40"/>
                  </a:lnTo>
                  <a:lnTo>
                    <a:pt x="0" y="40"/>
                  </a:lnTo>
                  <a:lnTo>
                    <a:pt x="0" y="42"/>
                  </a:lnTo>
                  <a:lnTo>
                    <a:pt x="0" y="42"/>
                  </a:lnTo>
                  <a:lnTo>
                    <a:pt x="2" y="45"/>
                  </a:lnTo>
                  <a:lnTo>
                    <a:pt x="104" y="148"/>
                  </a:lnTo>
                  <a:lnTo>
                    <a:pt x="104" y="148"/>
                  </a:lnTo>
                  <a:lnTo>
                    <a:pt x="108" y="150"/>
                  </a:lnTo>
                  <a:lnTo>
                    <a:pt x="110" y="150"/>
                  </a:lnTo>
                  <a:lnTo>
                    <a:pt x="147" y="112"/>
                  </a:lnTo>
                  <a:lnTo>
                    <a:pt x="147" y="112"/>
                  </a:lnTo>
                  <a:lnTo>
                    <a:pt x="149" y="108"/>
                  </a:lnTo>
                  <a:lnTo>
                    <a:pt x="149" y="108"/>
                  </a:lnTo>
                  <a:lnTo>
                    <a:pt x="147" y="106"/>
                  </a:lnTo>
                  <a:lnTo>
                    <a:pt x="43" y="2"/>
                  </a:lnTo>
                  <a:lnTo>
                    <a:pt x="43" y="2"/>
                  </a:lnTo>
                  <a:lnTo>
                    <a:pt x="42" y="0"/>
                  </a:lnTo>
                  <a:lnTo>
                    <a:pt x="38" y="2"/>
                  </a:lnTo>
                  <a:lnTo>
                    <a:pt x="38" y="2"/>
                  </a:lnTo>
                  <a:close/>
                  <a:moveTo>
                    <a:pt x="131" y="108"/>
                  </a:moveTo>
                  <a:lnTo>
                    <a:pt x="131" y="108"/>
                  </a:lnTo>
                  <a:lnTo>
                    <a:pt x="131" y="112"/>
                  </a:lnTo>
                  <a:lnTo>
                    <a:pt x="129" y="114"/>
                  </a:lnTo>
                  <a:lnTo>
                    <a:pt x="126" y="115"/>
                  </a:lnTo>
                  <a:lnTo>
                    <a:pt x="124" y="115"/>
                  </a:lnTo>
                  <a:lnTo>
                    <a:pt x="124" y="115"/>
                  </a:lnTo>
                  <a:lnTo>
                    <a:pt x="120" y="115"/>
                  </a:lnTo>
                  <a:lnTo>
                    <a:pt x="119" y="114"/>
                  </a:lnTo>
                  <a:lnTo>
                    <a:pt x="117" y="112"/>
                  </a:lnTo>
                  <a:lnTo>
                    <a:pt x="115" y="108"/>
                  </a:lnTo>
                  <a:lnTo>
                    <a:pt x="115" y="108"/>
                  </a:lnTo>
                  <a:lnTo>
                    <a:pt x="117" y="105"/>
                  </a:lnTo>
                  <a:lnTo>
                    <a:pt x="119" y="103"/>
                  </a:lnTo>
                  <a:lnTo>
                    <a:pt x="120" y="101"/>
                  </a:lnTo>
                  <a:lnTo>
                    <a:pt x="124" y="99"/>
                  </a:lnTo>
                  <a:lnTo>
                    <a:pt x="124" y="99"/>
                  </a:lnTo>
                  <a:lnTo>
                    <a:pt x="126" y="101"/>
                  </a:lnTo>
                  <a:lnTo>
                    <a:pt x="129" y="103"/>
                  </a:lnTo>
                  <a:lnTo>
                    <a:pt x="131" y="105"/>
                  </a:lnTo>
                  <a:lnTo>
                    <a:pt x="131" y="108"/>
                  </a:lnTo>
                  <a:lnTo>
                    <a:pt x="131" y="108"/>
                  </a:lnTo>
                  <a:close/>
                </a:path>
              </a:pathLst>
            </a:custGeom>
            <a:solidFill>
              <a:srgbClr val="525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sp>
          <p:nvSpPr>
            <p:cNvPr id="18" name="Freeform 7">
              <a:extLst>
                <a:ext uri="{FF2B5EF4-FFF2-40B4-BE49-F238E27FC236}">
                  <a16:creationId xmlns:a16="http://schemas.microsoft.com/office/drawing/2014/main" xmlns="" id="{7FC680D3-3677-4EB9-9982-FD1E1B11AB62}"/>
                </a:ext>
              </a:extLst>
            </p:cNvPr>
            <p:cNvSpPr>
              <a:spLocks/>
            </p:cNvSpPr>
            <p:nvPr/>
          </p:nvSpPr>
          <p:spPr bwMode="auto">
            <a:xfrm>
              <a:off x="2471738" y="3197225"/>
              <a:ext cx="468313" cy="419100"/>
            </a:xfrm>
            <a:custGeom>
              <a:avLst/>
              <a:gdLst>
                <a:gd name="T0" fmla="*/ 195 w 295"/>
                <a:gd name="T1" fmla="*/ 54 h 264"/>
                <a:gd name="T2" fmla="*/ 98 w 295"/>
                <a:gd name="T3" fmla="*/ 3 h 264"/>
                <a:gd name="T4" fmla="*/ 81 w 295"/>
                <a:gd name="T5" fmla="*/ 0 h 264"/>
                <a:gd name="T6" fmla="*/ 50 w 295"/>
                <a:gd name="T7" fmla="*/ 10 h 264"/>
                <a:gd name="T8" fmla="*/ 29 w 295"/>
                <a:gd name="T9" fmla="*/ 55 h 264"/>
                <a:gd name="T10" fmla="*/ 18 w 295"/>
                <a:gd name="T11" fmla="*/ 79 h 264"/>
                <a:gd name="T12" fmla="*/ 3 w 295"/>
                <a:gd name="T13" fmla="*/ 113 h 264"/>
                <a:gd name="T14" fmla="*/ 2 w 295"/>
                <a:gd name="T15" fmla="*/ 115 h 264"/>
                <a:gd name="T16" fmla="*/ 2 w 295"/>
                <a:gd name="T17" fmla="*/ 116 h 264"/>
                <a:gd name="T18" fmla="*/ 0 w 295"/>
                <a:gd name="T19" fmla="*/ 120 h 264"/>
                <a:gd name="T20" fmla="*/ 0 w 295"/>
                <a:gd name="T21" fmla="*/ 122 h 264"/>
                <a:gd name="T22" fmla="*/ 0 w 295"/>
                <a:gd name="T23" fmla="*/ 122 h 264"/>
                <a:gd name="T24" fmla="*/ 0 w 295"/>
                <a:gd name="T25" fmla="*/ 124 h 264"/>
                <a:gd name="T26" fmla="*/ 0 w 295"/>
                <a:gd name="T27" fmla="*/ 124 h 264"/>
                <a:gd name="T28" fmla="*/ 2 w 295"/>
                <a:gd name="T29" fmla="*/ 142 h 264"/>
                <a:gd name="T30" fmla="*/ 23 w 295"/>
                <a:gd name="T31" fmla="*/ 165 h 264"/>
                <a:gd name="T32" fmla="*/ 36 w 295"/>
                <a:gd name="T33" fmla="*/ 169 h 264"/>
                <a:gd name="T34" fmla="*/ 38 w 295"/>
                <a:gd name="T35" fmla="*/ 169 h 264"/>
                <a:gd name="T36" fmla="*/ 52 w 295"/>
                <a:gd name="T37" fmla="*/ 167 h 264"/>
                <a:gd name="T38" fmla="*/ 54 w 295"/>
                <a:gd name="T39" fmla="*/ 167 h 264"/>
                <a:gd name="T40" fmla="*/ 55 w 295"/>
                <a:gd name="T41" fmla="*/ 165 h 264"/>
                <a:gd name="T42" fmla="*/ 57 w 295"/>
                <a:gd name="T43" fmla="*/ 165 h 264"/>
                <a:gd name="T44" fmla="*/ 59 w 295"/>
                <a:gd name="T45" fmla="*/ 163 h 264"/>
                <a:gd name="T46" fmla="*/ 61 w 295"/>
                <a:gd name="T47" fmla="*/ 163 h 264"/>
                <a:gd name="T48" fmla="*/ 61 w 295"/>
                <a:gd name="T49" fmla="*/ 161 h 264"/>
                <a:gd name="T50" fmla="*/ 63 w 295"/>
                <a:gd name="T51" fmla="*/ 160 h 264"/>
                <a:gd name="T52" fmla="*/ 64 w 295"/>
                <a:gd name="T53" fmla="*/ 158 h 264"/>
                <a:gd name="T54" fmla="*/ 82 w 295"/>
                <a:gd name="T55" fmla="*/ 125 h 264"/>
                <a:gd name="T56" fmla="*/ 88 w 295"/>
                <a:gd name="T57" fmla="*/ 113 h 264"/>
                <a:gd name="T58" fmla="*/ 111 w 295"/>
                <a:gd name="T59" fmla="*/ 122 h 264"/>
                <a:gd name="T60" fmla="*/ 131 w 295"/>
                <a:gd name="T61" fmla="*/ 120 h 264"/>
                <a:gd name="T62" fmla="*/ 88 w 295"/>
                <a:gd name="T63" fmla="*/ 77 h 264"/>
                <a:gd name="T64" fmla="*/ 59 w 295"/>
                <a:gd name="T65" fmla="*/ 140 h 264"/>
                <a:gd name="T66" fmla="*/ 54 w 295"/>
                <a:gd name="T67" fmla="*/ 149 h 264"/>
                <a:gd name="T68" fmla="*/ 52 w 295"/>
                <a:gd name="T69" fmla="*/ 151 h 264"/>
                <a:gd name="T70" fmla="*/ 50 w 295"/>
                <a:gd name="T71" fmla="*/ 152 h 264"/>
                <a:gd name="T72" fmla="*/ 48 w 295"/>
                <a:gd name="T73" fmla="*/ 152 h 264"/>
                <a:gd name="T74" fmla="*/ 45 w 295"/>
                <a:gd name="T75" fmla="*/ 154 h 264"/>
                <a:gd name="T76" fmla="*/ 43 w 295"/>
                <a:gd name="T77" fmla="*/ 154 h 264"/>
                <a:gd name="T78" fmla="*/ 41 w 295"/>
                <a:gd name="T79" fmla="*/ 154 h 264"/>
                <a:gd name="T80" fmla="*/ 39 w 295"/>
                <a:gd name="T81" fmla="*/ 154 h 264"/>
                <a:gd name="T82" fmla="*/ 29 w 295"/>
                <a:gd name="T83" fmla="*/ 152 h 264"/>
                <a:gd name="T84" fmla="*/ 20 w 295"/>
                <a:gd name="T85" fmla="*/ 143 h 264"/>
                <a:gd name="T86" fmla="*/ 14 w 295"/>
                <a:gd name="T87" fmla="*/ 131 h 264"/>
                <a:gd name="T88" fmla="*/ 14 w 295"/>
                <a:gd name="T89" fmla="*/ 129 h 264"/>
                <a:gd name="T90" fmla="*/ 14 w 295"/>
                <a:gd name="T91" fmla="*/ 125 h 264"/>
                <a:gd name="T92" fmla="*/ 16 w 295"/>
                <a:gd name="T93" fmla="*/ 124 h 264"/>
                <a:gd name="T94" fmla="*/ 16 w 295"/>
                <a:gd name="T95" fmla="*/ 122 h 264"/>
                <a:gd name="T96" fmla="*/ 16 w 295"/>
                <a:gd name="T97" fmla="*/ 120 h 264"/>
                <a:gd name="T98" fmla="*/ 23 w 295"/>
                <a:gd name="T99" fmla="*/ 102 h 264"/>
                <a:gd name="T100" fmla="*/ 55 w 295"/>
                <a:gd name="T101" fmla="*/ 28 h 264"/>
                <a:gd name="T102" fmla="*/ 64 w 295"/>
                <a:gd name="T103" fmla="*/ 18 h 264"/>
                <a:gd name="T104" fmla="*/ 86 w 295"/>
                <a:gd name="T105" fmla="*/ 14 h 264"/>
                <a:gd name="T106" fmla="*/ 254 w 295"/>
                <a:gd name="T107" fmla="*/ 187 h 264"/>
                <a:gd name="T108" fmla="*/ 215 w 295"/>
                <a:gd name="T109" fmla="*/ 226 h 264"/>
                <a:gd name="T110" fmla="*/ 233 w 295"/>
                <a:gd name="T111" fmla="*/ 230 h 264"/>
                <a:gd name="T112" fmla="*/ 294 w 295"/>
                <a:gd name="T113" fmla="*/ 165 h 264"/>
                <a:gd name="T114" fmla="*/ 290 w 295"/>
                <a:gd name="T115" fmla="*/ 149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5" h="264">
                  <a:moveTo>
                    <a:pt x="290" y="149"/>
                  </a:moveTo>
                  <a:lnTo>
                    <a:pt x="285" y="143"/>
                  </a:lnTo>
                  <a:lnTo>
                    <a:pt x="285" y="143"/>
                  </a:lnTo>
                  <a:lnTo>
                    <a:pt x="195" y="54"/>
                  </a:lnTo>
                  <a:lnTo>
                    <a:pt x="120" y="16"/>
                  </a:lnTo>
                  <a:lnTo>
                    <a:pt x="120" y="16"/>
                  </a:lnTo>
                  <a:lnTo>
                    <a:pt x="98" y="3"/>
                  </a:lnTo>
                  <a:lnTo>
                    <a:pt x="98" y="3"/>
                  </a:lnTo>
                  <a:lnTo>
                    <a:pt x="98" y="3"/>
                  </a:lnTo>
                  <a:lnTo>
                    <a:pt x="89" y="0"/>
                  </a:lnTo>
                  <a:lnTo>
                    <a:pt x="81" y="0"/>
                  </a:lnTo>
                  <a:lnTo>
                    <a:pt x="81" y="0"/>
                  </a:lnTo>
                  <a:lnTo>
                    <a:pt x="72" y="0"/>
                  </a:lnTo>
                  <a:lnTo>
                    <a:pt x="64" y="1"/>
                  </a:lnTo>
                  <a:lnTo>
                    <a:pt x="55" y="5"/>
                  </a:lnTo>
                  <a:lnTo>
                    <a:pt x="50" y="10"/>
                  </a:lnTo>
                  <a:lnTo>
                    <a:pt x="50" y="10"/>
                  </a:lnTo>
                  <a:lnTo>
                    <a:pt x="45" y="16"/>
                  </a:lnTo>
                  <a:lnTo>
                    <a:pt x="41" y="23"/>
                  </a:lnTo>
                  <a:lnTo>
                    <a:pt x="29" y="55"/>
                  </a:lnTo>
                  <a:lnTo>
                    <a:pt x="29" y="55"/>
                  </a:lnTo>
                  <a:lnTo>
                    <a:pt x="18" y="77"/>
                  </a:lnTo>
                  <a:lnTo>
                    <a:pt x="18" y="77"/>
                  </a:lnTo>
                  <a:lnTo>
                    <a:pt x="18" y="79"/>
                  </a:lnTo>
                  <a:lnTo>
                    <a:pt x="3" y="111"/>
                  </a:lnTo>
                  <a:lnTo>
                    <a:pt x="3" y="111"/>
                  </a:lnTo>
                  <a:lnTo>
                    <a:pt x="3" y="113"/>
                  </a:lnTo>
                  <a:lnTo>
                    <a:pt x="3" y="113"/>
                  </a:lnTo>
                  <a:lnTo>
                    <a:pt x="3" y="113"/>
                  </a:lnTo>
                  <a:lnTo>
                    <a:pt x="3" y="113"/>
                  </a:lnTo>
                  <a:lnTo>
                    <a:pt x="2" y="115"/>
                  </a:lnTo>
                  <a:lnTo>
                    <a:pt x="2" y="115"/>
                  </a:lnTo>
                  <a:lnTo>
                    <a:pt x="2" y="115"/>
                  </a:lnTo>
                  <a:lnTo>
                    <a:pt x="2" y="115"/>
                  </a:lnTo>
                  <a:lnTo>
                    <a:pt x="2" y="116"/>
                  </a:lnTo>
                  <a:lnTo>
                    <a:pt x="2" y="116"/>
                  </a:lnTo>
                  <a:lnTo>
                    <a:pt x="2" y="116"/>
                  </a:lnTo>
                  <a:lnTo>
                    <a:pt x="2" y="116"/>
                  </a:lnTo>
                  <a:lnTo>
                    <a:pt x="0" y="120"/>
                  </a:lnTo>
                  <a:lnTo>
                    <a:pt x="0" y="120"/>
                  </a:lnTo>
                  <a:lnTo>
                    <a:pt x="0" y="120"/>
                  </a:lnTo>
                  <a:lnTo>
                    <a:pt x="0" y="120"/>
                  </a:lnTo>
                  <a:lnTo>
                    <a:pt x="0" y="120"/>
                  </a:lnTo>
                  <a:lnTo>
                    <a:pt x="0" y="122"/>
                  </a:lnTo>
                  <a:lnTo>
                    <a:pt x="0" y="122"/>
                  </a:lnTo>
                  <a:lnTo>
                    <a:pt x="0" y="122"/>
                  </a:lnTo>
                  <a:lnTo>
                    <a:pt x="0" y="122"/>
                  </a:lnTo>
                  <a:lnTo>
                    <a:pt x="0" y="122"/>
                  </a:lnTo>
                  <a:lnTo>
                    <a:pt x="0" y="122"/>
                  </a:lnTo>
                  <a:lnTo>
                    <a:pt x="0" y="122"/>
                  </a:lnTo>
                  <a:lnTo>
                    <a:pt x="0" y="124"/>
                  </a:lnTo>
                  <a:lnTo>
                    <a:pt x="0" y="124"/>
                  </a:lnTo>
                  <a:lnTo>
                    <a:pt x="0" y="124"/>
                  </a:lnTo>
                  <a:lnTo>
                    <a:pt x="0" y="124"/>
                  </a:lnTo>
                  <a:lnTo>
                    <a:pt x="0" y="124"/>
                  </a:lnTo>
                  <a:lnTo>
                    <a:pt x="0" y="124"/>
                  </a:lnTo>
                  <a:lnTo>
                    <a:pt x="0" y="124"/>
                  </a:lnTo>
                  <a:lnTo>
                    <a:pt x="0" y="133"/>
                  </a:lnTo>
                  <a:lnTo>
                    <a:pt x="2" y="142"/>
                  </a:lnTo>
                  <a:lnTo>
                    <a:pt x="2" y="142"/>
                  </a:lnTo>
                  <a:lnTo>
                    <a:pt x="7" y="151"/>
                  </a:lnTo>
                  <a:lnTo>
                    <a:pt x="12" y="158"/>
                  </a:lnTo>
                  <a:lnTo>
                    <a:pt x="12" y="158"/>
                  </a:lnTo>
                  <a:lnTo>
                    <a:pt x="23" y="165"/>
                  </a:lnTo>
                  <a:lnTo>
                    <a:pt x="23" y="165"/>
                  </a:lnTo>
                  <a:lnTo>
                    <a:pt x="29" y="169"/>
                  </a:lnTo>
                  <a:lnTo>
                    <a:pt x="36" y="169"/>
                  </a:lnTo>
                  <a:lnTo>
                    <a:pt x="36" y="169"/>
                  </a:lnTo>
                  <a:lnTo>
                    <a:pt x="36" y="169"/>
                  </a:lnTo>
                  <a:lnTo>
                    <a:pt x="38" y="169"/>
                  </a:lnTo>
                  <a:lnTo>
                    <a:pt x="38" y="169"/>
                  </a:lnTo>
                  <a:lnTo>
                    <a:pt x="38" y="169"/>
                  </a:lnTo>
                  <a:lnTo>
                    <a:pt x="38" y="169"/>
                  </a:lnTo>
                  <a:lnTo>
                    <a:pt x="45" y="169"/>
                  </a:lnTo>
                  <a:lnTo>
                    <a:pt x="52" y="167"/>
                  </a:lnTo>
                  <a:lnTo>
                    <a:pt x="52" y="167"/>
                  </a:lnTo>
                  <a:lnTo>
                    <a:pt x="52" y="167"/>
                  </a:lnTo>
                  <a:lnTo>
                    <a:pt x="52" y="167"/>
                  </a:lnTo>
                  <a:lnTo>
                    <a:pt x="52" y="167"/>
                  </a:lnTo>
                  <a:lnTo>
                    <a:pt x="54" y="167"/>
                  </a:lnTo>
                  <a:lnTo>
                    <a:pt x="54" y="167"/>
                  </a:lnTo>
                  <a:lnTo>
                    <a:pt x="54" y="167"/>
                  </a:lnTo>
                  <a:lnTo>
                    <a:pt x="54" y="167"/>
                  </a:lnTo>
                  <a:lnTo>
                    <a:pt x="55" y="165"/>
                  </a:lnTo>
                  <a:lnTo>
                    <a:pt x="55" y="165"/>
                  </a:lnTo>
                  <a:lnTo>
                    <a:pt x="55" y="165"/>
                  </a:lnTo>
                  <a:lnTo>
                    <a:pt x="55" y="165"/>
                  </a:lnTo>
                  <a:lnTo>
                    <a:pt x="57" y="165"/>
                  </a:lnTo>
                  <a:lnTo>
                    <a:pt x="57" y="165"/>
                  </a:lnTo>
                  <a:lnTo>
                    <a:pt x="57" y="165"/>
                  </a:lnTo>
                  <a:lnTo>
                    <a:pt x="57" y="165"/>
                  </a:lnTo>
                  <a:lnTo>
                    <a:pt x="59" y="163"/>
                  </a:lnTo>
                  <a:lnTo>
                    <a:pt x="59" y="163"/>
                  </a:lnTo>
                  <a:lnTo>
                    <a:pt x="59" y="163"/>
                  </a:lnTo>
                  <a:lnTo>
                    <a:pt x="59" y="163"/>
                  </a:lnTo>
                  <a:lnTo>
                    <a:pt x="61" y="163"/>
                  </a:lnTo>
                  <a:lnTo>
                    <a:pt x="61" y="163"/>
                  </a:lnTo>
                  <a:lnTo>
                    <a:pt x="61" y="163"/>
                  </a:lnTo>
                  <a:lnTo>
                    <a:pt x="61" y="163"/>
                  </a:lnTo>
                  <a:lnTo>
                    <a:pt x="61" y="161"/>
                  </a:lnTo>
                  <a:lnTo>
                    <a:pt x="61" y="161"/>
                  </a:lnTo>
                  <a:lnTo>
                    <a:pt x="63" y="161"/>
                  </a:lnTo>
                  <a:lnTo>
                    <a:pt x="63" y="161"/>
                  </a:lnTo>
                  <a:lnTo>
                    <a:pt x="63" y="160"/>
                  </a:lnTo>
                  <a:lnTo>
                    <a:pt x="63" y="160"/>
                  </a:lnTo>
                  <a:lnTo>
                    <a:pt x="63" y="160"/>
                  </a:lnTo>
                  <a:lnTo>
                    <a:pt x="63" y="160"/>
                  </a:lnTo>
                  <a:lnTo>
                    <a:pt x="64" y="158"/>
                  </a:lnTo>
                  <a:lnTo>
                    <a:pt x="64" y="158"/>
                  </a:lnTo>
                  <a:lnTo>
                    <a:pt x="70" y="152"/>
                  </a:lnTo>
                  <a:lnTo>
                    <a:pt x="73" y="145"/>
                  </a:lnTo>
                  <a:lnTo>
                    <a:pt x="82" y="125"/>
                  </a:lnTo>
                  <a:lnTo>
                    <a:pt x="82" y="124"/>
                  </a:lnTo>
                  <a:lnTo>
                    <a:pt x="88" y="115"/>
                  </a:lnTo>
                  <a:lnTo>
                    <a:pt x="88" y="115"/>
                  </a:lnTo>
                  <a:lnTo>
                    <a:pt x="88" y="113"/>
                  </a:lnTo>
                  <a:lnTo>
                    <a:pt x="91" y="104"/>
                  </a:lnTo>
                  <a:lnTo>
                    <a:pt x="91" y="102"/>
                  </a:lnTo>
                  <a:lnTo>
                    <a:pt x="111" y="122"/>
                  </a:lnTo>
                  <a:lnTo>
                    <a:pt x="111" y="122"/>
                  </a:lnTo>
                  <a:lnTo>
                    <a:pt x="113" y="124"/>
                  </a:lnTo>
                  <a:lnTo>
                    <a:pt x="132" y="124"/>
                  </a:lnTo>
                  <a:lnTo>
                    <a:pt x="132" y="124"/>
                  </a:lnTo>
                  <a:lnTo>
                    <a:pt x="131" y="120"/>
                  </a:lnTo>
                  <a:lnTo>
                    <a:pt x="102" y="91"/>
                  </a:lnTo>
                  <a:lnTo>
                    <a:pt x="102" y="91"/>
                  </a:lnTo>
                  <a:lnTo>
                    <a:pt x="100" y="91"/>
                  </a:lnTo>
                  <a:lnTo>
                    <a:pt x="88" y="77"/>
                  </a:lnTo>
                  <a:lnTo>
                    <a:pt x="68" y="120"/>
                  </a:lnTo>
                  <a:lnTo>
                    <a:pt x="66" y="124"/>
                  </a:lnTo>
                  <a:lnTo>
                    <a:pt x="59" y="140"/>
                  </a:lnTo>
                  <a:lnTo>
                    <a:pt x="59" y="140"/>
                  </a:lnTo>
                  <a:lnTo>
                    <a:pt x="54" y="149"/>
                  </a:lnTo>
                  <a:lnTo>
                    <a:pt x="54" y="149"/>
                  </a:lnTo>
                  <a:lnTo>
                    <a:pt x="54" y="149"/>
                  </a:lnTo>
                  <a:lnTo>
                    <a:pt x="54" y="149"/>
                  </a:lnTo>
                  <a:lnTo>
                    <a:pt x="54" y="149"/>
                  </a:lnTo>
                  <a:lnTo>
                    <a:pt x="54" y="149"/>
                  </a:lnTo>
                  <a:lnTo>
                    <a:pt x="52" y="151"/>
                  </a:lnTo>
                  <a:lnTo>
                    <a:pt x="52" y="151"/>
                  </a:lnTo>
                  <a:lnTo>
                    <a:pt x="52" y="151"/>
                  </a:lnTo>
                  <a:lnTo>
                    <a:pt x="52" y="151"/>
                  </a:lnTo>
                  <a:lnTo>
                    <a:pt x="50" y="152"/>
                  </a:lnTo>
                  <a:lnTo>
                    <a:pt x="50" y="152"/>
                  </a:lnTo>
                  <a:lnTo>
                    <a:pt x="48" y="152"/>
                  </a:lnTo>
                  <a:lnTo>
                    <a:pt x="48" y="152"/>
                  </a:lnTo>
                  <a:lnTo>
                    <a:pt x="48" y="152"/>
                  </a:lnTo>
                  <a:lnTo>
                    <a:pt x="48" y="152"/>
                  </a:lnTo>
                  <a:lnTo>
                    <a:pt x="46" y="152"/>
                  </a:lnTo>
                  <a:lnTo>
                    <a:pt x="46" y="152"/>
                  </a:lnTo>
                  <a:lnTo>
                    <a:pt x="45" y="154"/>
                  </a:lnTo>
                  <a:lnTo>
                    <a:pt x="45" y="154"/>
                  </a:lnTo>
                  <a:lnTo>
                    <a:pt x="45" y="154"/>
                  </a:lnTo>
                  <a:lnTo>
                    <a:pt x="45" y="154"/>
                  </a:lnTo>
                  <a:lnTo>
                    <a:pt x="43" y="154"/>
                  </a:lnTo>
                  <a:lnTo>
                    <a:pt x="43" y="154"/>
                  </a:lnTo>
                  <a:lnTo>
                    <a:pt x="43" y="154"/>
                  </a:lnTo>
                  <a:lnTo>
                    <a:pt x="43" y="154"/>
                  </a:lnTo>
                  <a:lnTo>
                    <a:pt x="41" y="154"/>
                  </a:lnTo>
                  <a:lnTo>
                    <a:pt x="41" y="154"/>
                  </a:lnTo>
                  <a:lnTo>
                    <a:pt x="41" y="154"/>
                  </a:lnTo>
                  <a:lnTo>
                    <a:pt x="41" y="154"/>
                  </a:lnTo>
                  <a:lnTo>
                    <a:pt x="39" y="154"/>
                  </a:lnTo>
                  <a:lnTo>
                    <a:pt x="39" y="154"/>
                  </a:lnTo>
                  <a:lnTo>
                    <a:pt x="38" y="154"/>
                  </a:lnTo>
                  <a:lnTo>
                    <a:pt x="38" y="154"/>
                  </a:lnTo>
                  <a:lnTo>
                    <a:pt x="38" y="154"/>
                  </a:lnTo>
                  <a:lnTo>
                    <a:pt x="29" y="152"/>
                  </a:lnTo>
                  <a:lnTo>
                    <a:pt x="29" y="152"/>
                  </a:lnTo>
                  <a:lnTo>
                    <a:pt x="23" y="147"/>
                  </a:lnTo>
                  <a:lnTo>
                    <a:pt x="23" y="147"/>
                  </a:lnTo>
                  <a:lnTo>
                    <a:pt x="20" y="143"/>
                  </a:lnTo>
                  <a:lnTo>
                    <a:pt x="16" y="138"/>
                  </a:lnTo>
                  <a:lnTo>
                    <a:pt x="16" y="138"/>
                  </a:lnTo>
                  <a:lnTo>
                    <a:pt x="14" y="131"/>
                  </a:lnTo>
                  <a:lnTo>
                    <a:pt x="14" y="131"/>
                  </a:lnTo>
                  <a:lnTo>
                    <a:pt x="14" y="129"/>
                  </a:lnTo>
                  <a:lnTo>
                    <a:pt x="14" y="129"/>
                  </a:lnTo>
                  <a:lnTo>
                    <a:pt x="14" y="129"/>
                  </a:lnTo>
                  <a:lnTo>
                    <a:pt x="14" y="129"/>
                  </a:lnTo>
                  <a:lnTo>
                    <a:pt x="14" y="125"/>
                  </a:lnTo>
                  <a:lnTo>
                    <a:pt x="14" y="125"/>
                  </a:lnTo>
                  <a:lnTo>
                    <a:pt x="14" y="125"/>
                  </a:lnTo>
                  <a:lnTo>
                    <a:pt x="14" y="125"/>
                  </a:lnTo>
                  <a:lnTo>
                    <a:pt x="14" y="124"/>
                  </a:lnTo>
                  <a:lnTo>
                    <a:pt x="14" y="124"/>
                  </a:lnTo>
                  <a:lnTo>
                    <a:pt x="16" y="124"/>
                  </a:lnTo>
                  <a:lnTo>
                    <a:pt x="16" y="124"/>
                  </a:lnTo>
                  <a:lnTo>
                    <a:pt x="16" y="124"/>
                  </a:lnTo>
                  <a:lnTo>
                    <a:pt x="16" y="124"/>
                  </a:lnTo>
                  <a:lnTo>
                    <a:pt x="16" y="124"/>
                  </a:lnTo>
                  <a:lnTo>
                    <a:pt x="16" y="122"/>
                  </a:lnTo>
                  <a:lnTo>
                    <a:pt x="16" y="122"/>
                  </a:lnTo>
                  <a:lnTo>
                    <a:pt x="16" y="120"/>
                  </a:lnTo>
                  <a:lnTo>
                    <a:pt x="16" y="120"/>
                  </a:lnTo>
                  <a:lnTo>
                    <a:pt x="16" y="120"/>
                  </a:lnTo>
                  <a:lnTo>
                    <a:pt x="16" y="120"/>
                  </a:lnTo>
                  <a:lnTo>
                    <a:pt x="18" y="118"/>
                  </a:lnTo>
                  <a:lnTo>
                    <a:pt x="23" y="102"/>
                  </a:lnTo>
                  <a:lnTo>
                    <a:pt x="23" y="102"/>
                  </a:lnTo>
                  <a:lnTo>
                    <a:pt x="32" y="82"/>
                  </a:lnTo>
                  <a:lnTo>
                    <a:pt x="32" y="82"/>
                  </a:lnTo>
                  <a:lnTo>
                    <a:pt x="39" y="66"/>
                  </a:lnTo>
                  <a:lnTo>
                    <a:pt x="55" y="28"/>
                  </a:lnTo>
                  <a:lnTo>
                    <a:pt x="55" y="28"/>
                  </a:lnTo>
                  <a:lnTo>
                    <a:pt x="61" y="21"/>
                  </a:lnTo>
                  <a:lnTo>
                    <a:pt x="61" y="21"/>
                  </a:lnTo>
                  <a:lnTo>
                    <a:pt x="64" y="18"/>
                  </a:lnTo>
                  <a:lnTo>
                    <a:pt x="68" y="16"/>
                  </a:lnTo>
                  <a:lnTo>
                    <a:pt x="79" y="14"/>
                  </a:lnTo>
                  <a:lnTo>
                    <a:pt x="79" y="14"/>
                  </a:lnTo>
                  <a:lnTo>
                    <a:pt x="86" y="14"/>
                  </a:lnTo>
                  <a:lnTo>
                    <a:pt x="91" y="18"/>
                  </a:lnTo>
                  <a:lnTo>
                    <a:pt x="186" y="66"/>
                  </a:lnTo>
                  <a:lnTo>
                    <a:pt x="281" y="161"/>
                  </a:lnTo>
                  <a:lnTo>
                    <a:pt x="254" y="187"/>
                  </a:lnTo>
                  <a:lnTo>
                    <a:pt x="244" y="197"/>
                  </a:lnTo>
                  <a:lnTo>
                    <a:pt x="226" y="215"/>
                  </a:lnTo>
                  <a:lnTo>
                    <a:pt x="222" y="219"/>
                  </a:lnTo>
                  <a:lnTo>
                    <a:pt x="215" y="226"/>
                  </a:lnTo>
                  <a:lnTo>
                    <a:pt x="199" y="244"/>
                  </a:lnTo>
                  <a:lnTo>
                    <a:pt x="199" y="264"/>
                  </a:lnTo>
                  <a:lnTo>
                    <a:pt x="226" y="237"/>
                  </a:lnTo>
                  <a:lnTo>
                    <a:pt x="233" y="230"/>
                  </a:lnTo>
                  <a:lnTo>
                    <a:pt x="254" y="208"/>
                  </a:lnTo>
                  <a:lnTo>
                    <a:pt x="292" y="170"/>
                  </a:lnTo>
                  <a:lnTo>
                    <a:pt x="292" y="170"/>
                  </a:lnTo>
                  <a:lnTo>
                    <a:pt x="294" y="165"/>
                  </a:lnTo>
                  <a:lnTo>
                    <a:pt x="295" y="160"/>
                  </a:lnTo>
                  <a:lnTo>
                    <a:pt x="294" y="154"/>
                  </a:lnTo>
                  <a:lnTo>
                    <a:pt x="290" y="149"/>
                  </a:lnTo>
                  <a:lnTo>
                    <a:pt x="290" y="149"/>
                  </a:lnTo>
                  <a:close/>
                </a:path>
              </a:pathLst>
            </a:custGeom>
            <a:solidFill>
              <a:srgbClr val="525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sp>
          <p:nvSpPr>
            <p:cNvPr id="19" name="Freeform 8">
              <a:extLst>
                <a:ext uri="{FF2B5EF4-FFF2-40B4-BE49-F238E27FC236}">
                  <a16:creationId xmlns:a16="http://schemas.microsoft.com/office/drawing/2014/main" xmlns="" id="{2995AA1D-0C65-4711-9842-E6C93D220BBB}"/>
                </a:ext>
              </a:extLst>
            </p:cNvPr>
            <p:cNvSpPr>
              <a:spLocks/>
            </p:cNvSpPr>
            <p:nvPr/>
          </p:nvSpPr>
          <p:spPr bwMode="auto">
            <a:xfrm>
              <a:off x="2320925" y="3409950"/>
              <a:ext cx="446088" cy="296862"/>
            </a:xfrm>
            <a:custGeom>
              <a:avLst/>
              <a:gdLst>
                <a:gd name="T0" fmla="*/ 174 w 281"/>
                <a:gd name="T1" fmla="*/ 0 h 187"/>
                <a:gd name="T2" fmla="*/ 168 w 281"/>
                <a:gd name="T3" fmla="*/ 11 h 187"/>
                <a:gd name="T4" fmla="*/ 254 w 281"/>
                <a:gd name="T5" fmla="*/ 15 h 187"/>
                <a:gd name="T6" fmla="*/ 260 w 281"/>
                <a:gd name="T7" fmla="*/ 17 h 187"/>
                <a:gd name="T8" fmla="*/ 265 w 281"/>
                <a:gd name="T9" fmla="*/ 24 h 187"/>
                <a:gd name="T10" fmla="*/ 267 w 281"/>
                <a:gd name="T11" fmla="*/ 160 h 187"/>
                <a:gd name="T12" fmla="*/ 265 w 281"/>
                <a:gd name="T13" fmla="*/ 166 h 187"/>
                <a:gd name="T14" fmla="*/ 260 w 281"/>
                <a:gd name="T15" fmla="*/ 173 h 187"/>
                <a:gd name="T16" fmla="*/ 27 w 281"/>
                <a:gd name="T17" fmla="*/ 173 h 187"/>
                <a:gd name="T18" fmla="*/ 23 w 281"/>
                <a:gd name="T19" fmla="*/ 173 h 187"/>
                <a:gd name="T20" fmla="*/ 16 w 281"/>
                <a:gd name="T21" fmla="*/ 166 h 187"/>
                <a:gd name="T22" fmla="*/ 14 w 281"/>
                <a:gd name="T23" fmla="*/ 29 h 187"/>
                <a:gd name="T24" fmla="*/ 16 w 281"/>
                <a:gd name="T25" fmla="*/ 24 h 187"/>
                <a:gd name="T26" fmla="*/ 23 w 281"/>
                <a:gd name="T27" fmla="*/ 17 h 187"/>
                <a:gd name="T28" fmla="*/ 100 w 281"/>
                <a:gd name="T29" fmla="*/ 15 h 187"/>
                <a:gd name="T30" fmla="*/ 97 w 281"/>
                <a:gd name="T31" fmla="*/ 8 h 187"/>
                <a:gd name="T32" fmla="*/ 95 w 281"/>
                <a:gd name="T33" fmla="*/ 0 h 187"/>
                <a:gd name="T34" fmla="*/ 27 w 281"/>
                <a:gd name="T35" fmla="*/ 0 h 187"/>
                <a:gd name="T36" fmla="*/ 16 w 281"/>
                <a:gd name="T37" fmla="*/ 2 h 187"/>
                <a:gd name="T38" fmla="*/ 2 w 281"/>
                <a:gd name="T39" fmla="*/ 17 h 187"/>
                <a:gd name="T40" fmla="*/ 0 w 281"/>
                <a:gd name="T41" fmla="*/ 29 h 187"/>
                <a:gd name="T42" fmla="*/ 0 w 281"/>
                <a:gd name="T43" fmla="*/ 160 h 187"/>
                <a:gd name="T44" fmla="*/ 2 w 281"/>
                <a:gd name="T45" fmla="*/ 171 h 187"/>
                <a:gd name="T46" fmla="*/ 16 w 281"/>
                <a:gd name="T47" fmla="*/ 186 h 187"/>
                <a:gd name="T48" fmla="*/ 27 w 281"/>
                <a:gd name="T49" fmla="*/ 187 h 187"/>
                <a:gd name="T50" fmla="*/ 254 w 281"/>
                <a:gd name="T51" fmla="*/ 187 h 187"/>
                <a:gd name="T52" fmla="*/ 265 w 281"/>
                <a:gd name="T53" fmla="*/ 186 h 187"/>
                <a:gd name="T54" fmla="*/ 279 w 281"/>
                <a:gd name="T55" fmla="*/ 171 h 187"/>
                <a:gd name="T56" fmla="*/ 281 w 281"/>
                <a:gd name="T57" fmla="*/ 160 h 187"/>
                <a:gd name="T58" fmla="*/ 281 w 281"/>
                <a:gd name="T59" fmla="*/ 29 h 187"/>
                <a:gd name="T60" fmla="*/ 279 w 281"/>
                <a:gd name="T61" fmla="*/ 17 h 187"/>
                <a:gd name="T62" fmla="*/ 265 w 281"/>
                <a:gd name="T63" fmla="*/ 2 h 187"/>
                <a:gd name="T64" fmla="*/ 254 w 281"/>
                <a:gd name="T6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1" h="187">
                  <a:moveTo>
                    <a:pt x="254" y="0"/>
                  </a:moveTo>
                  <a:lnTo>
                    <a:pt x="174" y="0"/>
                  </a:lnTo>
                  <a:lnTo>
                    <a:pt x="168" y="11"/>
                  </a:lnTo>
                  <a:lnTo>
                    <a:pt x="168" y="11"/>
                  </a:lnTo>
                  <a:lnTo>
                    <a:pt x="167" y="15"/>
                  </a:lnTo>
                  <a:lnTo>
                    <a:pt x="254" y="15"/>
                  </a:lnTo>
                  <a:lnTo>
                    <a:pt x="254" y="15"/>
                  </a:lnTo>
                  <a:lnTo>
                    <a:pt x="260" y="17"/>
                  </a:lnTo>
                  <a:lnTo>
                    <a:pt x="263" y="18"/>
                  </a:lnTo>
                  <a:lnTo>
                    <a:pt x="265" y="24"/>
                  </a:lnTo>
                  <a:lnTo>
                    <a:pt x="267" y="29"/>
                  </a:lnTo>
                  <a:lnTo>
                    <a:pt x="267" y="160"/>
                  </a:lnTo>
                  <a:lnTo>
                    <a:pt x="267" y="160"/>
                  </a:lnTo>
                  <a:lnTo>
                    <a:pt x="265" y="166"/>
                  </a:lnTo>
                  <a:lnTo>
                    <a:pt x="263" y="169"/>
                  </a:lnTo>
                  <a:lnTo>
                    <a:pt x="260" y="173"/>
                  </a:lnTo>
                  <a:lnTo>
                    <a:pt x="254" y="173"/>
                  </a:lnTo>
                  <a:lnTo>
                    <a:pt x="27" y="173"/>
                  </a:lnTo>
                  <a:lnTo>
                    <a:pt x="27" y="173"/>
                  </a:lnTo>
                  <a:lnTo>
                    <a:pt x="23" y="173"/>
                  </a:lnTo>
                  <a:lnTo>
                    <a:pt x="18" y="169"/>
                  </a:lnTo>
                  <a:lnTo>
                    <a:pt x="16" y="166"/>
                  </a:lnTo>
                  <a:lnTo>
                    <a:pt x="14" y="160"/>
                  </a:lnTo>
                  <a:lnTo>
                    <a:pt x="14" y="29"/>
                  </a:lnTo>
                  <a:lnTo>
                    <a:pt x="14" y="29"/>
                  </a:lnTo>
                  <a:lnTo>
                    <a:pt x="16" y="24"/>
                  </a:lnTo>
                  <a:lnTo>
                    <a:pt x="18" y="18"/>
                  </a:lnTo>
                  <a:lnTo>
                    <a:pt x="23" y="17"/>
                  </a:lnTo>
                  <a:lnTo>
                    <a:pt x="27" y="15"/>
                  </a:lnTo>
                  <a:lnTo>
                    <a:pt x="100" y="15"/>
                  </a:lnTo>
                  <a:lnTo>
                    <a:pt x="100" y="15"/>
                  </a:lnTo>
                  <a:lnTo>
                    <a:pt x="97" y="8"/>
                  </a:lnTo>
                  <a:lnTo>
                    <a:pt x="97" y="8"/>
                  </a:lnTo>
                  <a:lnTo>
                    <a:pt x="95" y="0"/>
                  </a:lnTo>
                  <a:lnTo>
                    <a:pt x="27" y="0"/>
                  </a:lnTo>
                  <a:lnTo>
                    <a:pt x="27" y="0"/>
                  </a:lnTo>
                  <a:lnTo>
                    <a:pt x="21" y="0"/>
                  </a:lnTo>
                  <a:lnTo>
                    <a:pt x="16" y="2"/>
                  </a:lnTo>
                  <a:lnTo>
                    <a:pt x="9" y="9"/>
                  </a:lnTo>
                  <a:lnTo>
                    <a:pt x="2" y="17"/>
                  </a:lnTo>
                  <a:lnTo>
                    <a:pt x="0" y="22"/>
                  </a:lnTo>
                  <a:lnTo>
                    <a:pt x="0" y="29"/>
                  </a:lnTo>
                  <a:lnTo>
                    <a:pt x="0" y="160"/>
                  </a:lnTo>
                  <a:lnTo>
                    <a:pt x="0" y="160"/>
                  </a:lnTo>
                  <a:lnTo>
                    <a:pt x="0" y="166"/>
                  </a:lnTo>
                  <a:lnTo>
                    <a:pt x="2" y="171"/>
                  </a:lnTo>
                  <a:lnTo>
                    <a:pt x="9" y="180"/>
                  </a:lnTo>
                  <a:lnTo>
                    <a:pt x="16" y="186"/>
                  </a:lnTo>
                  <a:lnTo>
                    <a:pt x="21" y="187"/>
                  </a:lnTo>
                  <a:lnTo>
                    <a:pt x="27" y="187"/>
                  </a:lnTo>
                  <a:lnTo>
                    <a:pt x="254" y="187"/>
                  </a:lnTo>
                  <a:lnTo>
                    <a:pt x="254" y="187"/>
                  </a:lnTo>
                  <a:lnTo>
                    <a:pt x="260" y="187"/>
                  </a:lnTo>
                  <a:lnTo>
                    <a:pt x="265" y="186"/>
                  </a:lnTo>
                  <a:lnTo>
                    <a:pt x="274" y="180"/>
                  </a:lnTo>
                  <a:lnTo>
                    <a:pt x="279" y="171"/>
                  </a:lnTo>
                  <a:lnTo>
                    <a:pt x="281" y="166"/>
                  </a:lnTo>
                  <a:lnTo>
                    <a:pt x="281" y="160"/>
                  </a:lnTo>
                  <a:lnTo>
                    <a:pt x="281" y="29"/>
                  </a:lnTo>
                  <a:lnTo>
                    <a:pt x="281" y="29"/>
                  </a:lnTo>
                  <a:lnTo>
                    <a:pt x="281" y="22"/>
                  </a:lnTo>
                  <a:lnTo>
                    <a:pt x="279" y="17"/>
                  </a:lnTo>
                  <a:lnTo>
                    <a:pt x="274" y="9"/>
                  </a:lnTo>
                  <a:lnTo>
                    <a:pt x="265" y="2"/>
                  </a:lnTo>
                  <a:lnTo>
                    <a:pt x="260" y="0"/>
                  </a:lnTo>
                  <a:lnTo>
                    <a:pt x="254" y="0"/>
                  </a:lnTo>
                  <a:lnTo>
                    <a:pt x="254" y="0"/>
                  </a:lnTo>
                  <a:close/>
                </a:path>
              </a:pathLst>
            </a:custGeom>
            <a:solidFill>
              <a:srgbClr val="525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sp>
          <p:nvSpPr>
            <p:cNvPr id="20" name="Rectangle 9">
              <a:extLst>
                <a:ext uri="{FF2B5EF4-FFF2-40B4-BE49-F238E27FC236}">
                  <a16:creationId xmlns:a16="http://schemas.microsoft.com/office/drawing/2014/main" xmlns="" id="{74343D6D-EB40-4FF1-9213-A7AFF7F16A53}"/>
                </a:ext>
              </a:extLst>
            </p:cNvPr>
            <p:cNvSpPr>
              <a:spLocks noChangeArrowheads="1"/>
            </p:cNvSpPr>
            <p:nvPr/>
          </p:nvSpPr>
          <p:spPr bwMode="auto">
            <a:xfrm>
              <a:off x="2335213" y="3587750"/>
              <a:ext cx="420688" cy="47625"/>
            </a:xfrm>
            <a:prstGeom prst="rect">
              <a:avLst/>
            </a:prstGeom>
            <a:solidFill>
              <a:srgbClr val="5257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grpSp>
      <p:grpSp>
        <p:nvGrpSpPr>
          <p:cNvPr id="21" name="Group 20">
            <a:extLst>
              <a:ext uri="{FF2B5EF4-FFF2-40B4-BE49-F238E27FC236}">
                <a16:creationId xmlns:a16="http://schemas.microsoft.com/office/drawing/2014/main" xmlns="" id="{EBF6CB83-324C-40FA-8469-491F13E225EF}"/>
              </a:ext>
            </a:extLst>
          </p:cNvPr>
          <p:cNvGrpSpPr/>
          <p:nvPr/>
        </p:nvGrpSpPr>
        <p:grpSpPr>
          <a:xfrm>
            <a:off x="2387498" y="1409068"/>
            <a:ext cx="381457" cy="529591"/>
            <a:chOff x="1581150" y="3127375"/>
            <a:chExt cx="441325" cy="649288"/>
          </a:xfrm>
        </p:grpSpPr>
        <p:sp>
          <p:nvSpPr>
            <p:cNvPr id="22" name="Freeform 10">
              <a:extLst>
                <a:ext uri="{FF2B5EF4-FFF2-40B4-BE49-F238E27FC236}">
                  <a16:creationId xmlns:a16="http://schemas.microsoft.com/office/drawing/2014/main" xmlns="" id="{5275FBF8-74E2-4E9D-9865-474D6150EE9F}"/>
                </a:ext>
              </a:extLst>
            </p:cNvPr>
            <p:cNvSpPr>
              <a:spLocks/>
            </p:cNvSpPr>
            <p:nvPr/>
          </p:nvSpPr>
          <p:spPr bwMode="auto">
            <a:xfrm>
              <a:off x="1677988" y="3127375"/>
              <a:ext cx="239713" cy="274637"/>
            </a:xfrm>
            <a:custGeom>
              <a:avLst/>
              <a:gdLst>
                <a:gd name="T0" fmla="*/ 7 w 151"/>
                <a:gd name="T1" fmla="*/ 173 h 173"/>
                <a:gd name="T2" fmla="*/ 7 w 151"/>
                <a:gd name="T3" fmla="*/ 173 h 173"/>
                <a:gd name="T4" fmla="*/ 13 w 151"/>
                <a:gd name="T5" fmla="*/ 171 h 173"/>
                <a:gd name="T6" fmla="*/ 16 w 151"/>
                <a:gd name="T7" fmla="*/ 169 h 173"/>
                <a:gd name="T8" fmla="*/ 16 w 151"/>
                <a:gd name="T9" fmla="*/ 166 h 173"/>
                <a:gd name="T10" fmla="*/ 16 w 151"/>
                <a:gd name="T11" fmla="*/ 166 h 173"/>
                <a:gd name="T12" fmla="*/ 18 w 151"/>
                <a:gd name="T13" fmla="*/ 121 h 173"/>
                <a:gd name="T14" fmla="*/ 23 w 151"/>
                <a:gd name="T15" fmla="*/ 89 h 173"/>
                <a:gd name="T16" fmla="*/ 30 w 151"/>
                <a:gd name="T17" fmla="*/ 62 h 173"/>
                <a:gd name="T18" fmla="*/ 38 w 151"/>
                <a:gd name="T19" fmla="*/ 42 h 173"/>
                <a:gd name="T20" fmla="*/ 47 w 151"/>
                <a:gd name="T21" fmla="*/ 29 h 173"/>
                <a:gd name="T22" fmla="*/ 57 w 151"/>
                <a:gd name="T23" fmla="*/ 22 h 173"/>
                <a:gd name="T24" fmla="*/ 66 w 151"/>
                <a:gd name="T25" fmla="*/ 18 h 173"/>
                <a:gd name="T26" fmla="*/ 75 w 151"/>
                <a:gd name="T27" fmla="*/ 17 h 173"/>
                <a:gd name="T28" fmla="*/ 75 w 151"/>
                <a:gd name="T29" fmla="*/ 17 h 173"/>
                <a:gd name="T30" fmla="*/ 84 w 151"/>
                <a:gd name="T31" fmla="*/ 18 h 173"/>
                <a:gd name="T32" fmla="*/ 93 w 151"/>
                <a:gd name="T33" fmla="*/ 22 h 173"/>
                <a:gd name="T34" fmla="*/ 102 w 151"/>
                <a:gd name="T35" fmla="*/ 31 h 173"/>
                <a:gd name="T36" fmla="*/ 113 w 151"/>
                <a:gd name="T37" fmla="*/ 45 h 173"/>
                <a:gd name="T38" fmla="*/ 120 w 151"/>
                <a:gd name="T39" fmla="*/ 65 h 173"/>
                <a:gd name="T40" fmla="*/ 127 w 151"/>
                <a:gd name="T41" fmla="*/ 90 h 173"/>
                <a:gd name="T42" fmla="*/ 133 w 151"/>
                <a:gd name="T43" fmla="*/ 124 h 173"/>
                <a:gd name="T44" fmla="*/ 134 w 151"/>
                <a:gd name="T45" fmla="*/ 166 h 173"/>
                <a:gd name="T46" fmla="*/ 134 w 151"/>
                <a:gd name="T47" fmla="*/ 166 h 173"/>
                <a:gd name="T48" fmla="*/ 134 w 151"/>
                <a:gd name="T49" fmla="*/ 169 h 173"/>
                <a:gd name="T50" fmla="*/ 138 w 151"/>
                <a:gd name="T51" fmla="*/ 171 h 173"/>
                <a:gd name="T52" fmla="*/ 142 w 151"/>
                <a:gd name="T53" fmla="*/ 173 h 173"/>
                <a:gd name="T54" fmla="*/ 142 w 151"/>
                <a:gd name="T55" fmla="*/ 173 h 173"/>
                <a:gd name="T56" fmla="*/ 147 w 151"/>
                <a:gd name="T57" fmla="*/ 171 h 173"/>
                <a:gd name="T58" fmla="*/ 149 w 151"/>
                <a:gd name="T59" fmla="*/ 169 h 173"/>
                <a:gd name="T60" fmla="*/ 151 w 151"/>
                <a:gd name="T61" fmla="*/ 166 h 173"/>
                <a:gd name="T62" fmla="*/ 151 w 151"/>
                <a:gd name="T63" fmla="*/ 166 h 173"/>
                <a:gd name="T64" fmla="*/ 149 w 151"/>
                <a:gd name="T65" fmla="*/ 124 h 173"/>
                <a:gd name="T66" fmla="*/ 145 w 151"/>
                <a:gd name="T67" fmla="*/ 90 h 173"/>
                <a:gd name="T68" fmla="*/ 138 w 151"/>
                <a:gd name="T69" fmla="*/ 63 h 173"/>
                <a:gd name="T70" fmla="*/ 129 w 151"/>
                <a:gd name="T71" fmla="*/ 40 h 173"/>
                <a:gd name="T72" fmla="*/ 124 w 151"/>
                <a:gd name="T73" fmla="*/ 31 h 173"/>
                <a:gd name="T74" fmla="*/ 116 w 151"/>
                <a:gd name="T75" fmla="*/ 22 h 173"/>
                <a:gd name="T76" fmla="*/ 111 w 151"/>
                <a:gd name="T77" fmla="*/ 17 h 173"/>
                <a:gd name="T78" fmla="*/ 104 w 151"/>
                <a:gd name="T79" fmla="*/ 11 h 173"/>
                <a:gd name="T80" fmla="*/ 97 w 151"/>
                <a:gd name="T81" fmla="*/ 6 h 173"/>
                <a:gd name="T82" fmla="*/ 90 w 151"/>
                <a:gd name="T83" fmla="*/ 4 h 173"/>
                <a:gd name="T84" fmla="*/ 82 w 151"/>
                <a:gd name="T85" fmla="*/ 2 h 173"/>
                <a:gd name="T86" fmla="*/ 75 w 151"/>
                <a:gd name="T87" fmla="*/ 0 h 173"/>
                <a:gd name="T88" fmla="*/ 75 w 151"/>
                <a:gd name="T89" fmla="*/ 0 h 173"/>
                <a:gd name="T90" fmla="*/ 66 w 151"/>
                <a:gd name="T91" fmla="*/ 2 h 173"/>
                <a:gd name="T92" fmla="*/ 59 w 151"/>
                <a:gd name="T93" fmla="*/ 2 h 173"/>
                <a:gd name="T94" fmla="*/ 52 w 151"/>
                <a:gd name="T95" fmla="*/ 6 h 173"/>
                <a:gd name="T96" fmla="*/ 45 w 151"/>
                <a:gd name="T97" fmla="*/ 9 h 173"/>
                <a:gd name="T98" fmla="*/ 39 w 151"/>
                <a:gd name="T99" fmla="*/ 15 h 173"/>
                <a:gd name="T100" fmla="*/ 32 w 151"/>
                <a:gd name="T101" fmla="*/ 22 h 173"/>
                <a:gd name="T102" fmla="*/ 27 w 151"/>
                <a:gd name="T103" fmla="*/ 29 h 173"/>
                <a:gd name="T104" fmla="*/ 22 w 151"/>
                <a:gd name="T105" fmla="*/ 40 h 173"/>
                <a:gd name="T106" fmla="*/ 13 w 151"/>
                <a:gd name="T107" fmla="*/ 62 h 173"/>
                <a:gd name="T108" fmla="*/ 5 w 151"/>
                <a:gd name="T109" fmla="*/ 90 h 173"/>
                <a:gd name="T110" fmla="*/ 2 w 151"/>
                <a:gd name="T111" fmla="*/ 124 h 173"/>
                <a:gd name="T112" fmla="*/ 0 w 151"/>
                <a:gd name="T113" fmla="*/ 166 h 173"/>
                <a:gd name="T114" fmla="*/ 0 w 151"/>
                <a:gd name="T115" fmla="*/ 166 h 173"/>
                <a:gd name="T116" fmla="*/ 0 w 151"/>
                <a:gd name="T117" fmla="*/ 169 h 173"/>
                <a:gd name="T118" fmla="*/ 4 w 151"/>
                <a:gd name="T119" fmla="*/ 171 h 173"/>
                <a:gd name="T120" fmla="*/ 7 w 151"/>
                <a:gd name="T121" fmla="*/ 173 h 173"/>
                <a:gd name="T122" fmla="*/ 7 w 151"/>
                <a:gd name="T123"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 h="173">
                  <a:moveTo>
                    <a:pt x="7" y="173"/>
                  </a:moveTo>
                  <a:lnTo>
                    <a:pt x="7" y="173"/>
                  </a:lnTo>
                  <a:lnTo>
                    <a:pt x="13" y="171"/>
                  </a:lnTo>
                  <a:lnTo>
                    <a:pt x="16" y="169"/>
                  </a:lnTo>
                  <a:lnTo>
                    <a:pt x="16" y="166"/>
                  </a:lnTo>
                  <a:lnTo>
                    <a:pt x="16" y="166"/>
                  </a:lnTo>
                  <a:lnTo>
                    <a:pt x="18" y="121"/>
                  </a:lnTo>
                  <a:lnTo>
                    <a:pt x="23" y="89"/>
                  </a:lnTo>
                  <a:lnTo>
                    <a:pt x="30" y="62"/>
                  </a:lnTo>
                  <a:lnTo>
                    <a:pt x="38" y="42"/>
                  </a:lnTo>
                  <a:lnTo>
                    <a:pt x="47" y="29"/>
                  </a:lnTo>
                  <a:lnTo>
                    <a:pt x="57" y="22"/>
                  </a:lnTo>
                  <a:lnTo>
                    <a:pt x="66" y="18"/>
                  </a:lnTo>
                  <a:lnTo>
                    <a:pt x="75" y="17"/>
                  </a:lnTo>
                  <a:lnTo>
                    <a:pt x="75" y="17"/>
                  </a:lnTo>
                  <a:lnTo>
                    <a:pt x="84" y="18"/>
                  </a:lnTo>
                  <a:lnTo>
                    <a:pt x="93" y="22"/>
                  </a:lnTo>
                  <a:lnTo>
                    <a:pt x="102" y="31"/>
                  </a:lnTo>
                  <a:lnTo>
                    <a:pt x="113" y="45"/>
                  </a:lnTo>
                  <a:lnTo>
                    <a:pt x="120" y="65"/>
                  </a:lnTo>
                  <a:lnTo>
                    <a:pt x="127" y="90"/>
                  </a:lnTo>
                  <a:lnTo>
                    <a:pt x="133" y="124"/>
                  </a:lnTo>
                  <a:lnTo>
                    <a:pt x="134" y="166"/>
                  </a:lnTo>
                  <a:lnTo>
                    <a:pt x="134" y="166"/>
                  </a:lnTo>
                  <a:lnTo>
                    <a:pt x="134" y="169"/>
                  </a:lnTo>
                  <a:lnTo>
                    <a:pt x="138" y="171"/>
                  </a:lnTo>
                  <a:lnTo>
                    <a:pt x="142" y="173"/>
                  </a:lnTo>
                  <a:lnTo>
                    <a:pt x="142" y="173"/>
                  </a:lnTo>
                  <a:lnTo>
                    <a:pt x="147" y="171"/>
                  </a:lnTo>
                  <a:lnTo>
                    <a:pt x="149" y="169"/>
                  </a:lnTo>
                  <a:lnTo>
                    <a:pt x="151" y="166"/>
                  </a:lnTo>
                  <a:lnTo>
                    <a:pt x="151" y="166"/>
                  </a:lnTo>
                  <a:lnTo>
                    <a:pt x="149" y="124"/>
                  </a:lnTo>
                  <a:lnTo>
                    <a:pt x="145" y="90"/>
                  </a:lnTo>
                  <a:lnTo>
                    <a:pt x="138" y="63"/>
                  </a:lnTo>
                  <a:lnTo>
                    <a:pt x="129" y="40"/>
                  </a:lnTo>
                  <a:lnTo>
                    <a:pt x="124" y="31"/>
                  </a:lnTo>
                  <a:lnTo>
                    <a:pt x="116" y="22"/>
                  </a:lnTo>
                  <a:lnTo>
                    <a:pt x="111" y="17"/>
                  </a:lnTo>
                  <a:lnTo>
                    <a:pt x="104" y="11"/>
                  </a:lnTo>
                  <a:lnTo>
                    <a:pt x="97" y="6"/>
                  </a:lnTo>
                  <a:lnTo>
                    <a:pt x="90" y="4"/>
                  </a:lnTo>
                  <a:lnTo>
                    <a:pt x="82" y="2"/>
                  </a:lnTo>
                  <a:lnTo>
                    <a:pt x="75" y="0"/>
                  </a:lnTo>
                  <a:lnTo>
                    <a:pt x="75" y="0"/>
                  </a:lnTo>
                  <a:lnTo>
                    <a:pt x="66" y="2"/>
                  </a:lnTo>
                  <a:lnTo>
                    <a:pt x="59" y="2"/>
                  </a:lnTo>
                  <a:lnTo>
                    <a:pt x="52" y="6"/>
                  </a:lnTo>
                  <a:lnTo>
                    <a:pt x="45" y="9"/>
                  </a:lnTo>
                  <a:lnTo>
                    <a:pt x="39" y="15"/>
                  </a:lnTo>
                  <a:lnTo>
                    <a:pt x="32" y="22"/>
                  </a:lnTo>
                  <a:lnTo>
                    <a:pt x="27" y="29"/>
                  </a:lnTo>
                  <a:lnTo>
                    <a:pt x="22" y="40"/>
                  </a:lnTo>
                  <a:lnTo>
                    <a:pt x="13" y="62"/>
                  </a:lnTo>
                  <a:lnTo>
                    <a:pt x="5" y="90"/>
                  </a:lnTo>
                  <a:lnTo>
                    <a:pt x="2" y="124"/>
                  </a:lnTo>
                  <a:lnTo>
                    <a:pt x="0" y="166"/>
                  </a:lnTo>
                  <a:lnTo>
                    <a:pt x="0" y="166"/>
                  </a:lnTo>
                  <a:lnTo>
                    <a:pt x="0" y="169"/>
                  </a:lnTo>
                  <a:lnTo>
                    <a:pt x="4" y="171"/>
                  </a:lnTo>
                  <a:lnTo>
                    <a:pt x="7" y="173"/>
                  </a:lnTo>
                  <a:lnTo>
                    <a:pt x="7" y="173"/>
                  </a:lnTo>
                  <a:close/>
                </a:path>
              </a:pathLst>
            </a:custGeom>
            <a:solidFill>
              <a:srgbClr val="525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sp>
          <p:nvSpPr>
            <p:cNvPr id="23" name="Freeform 11">
              <a:extLst>
                <a:ext uri="{FF2B5EF4-FFF2-40B4-BE49-F238E27FC236}">
                  <a16:creationId xmlns:a16="http://schemas.microsoft.com/office/drawing/2014/main" xmlns="" id="{A24820D8-BBD3-4ED0-9C81-2E1F274671AB}"/>
                </a:ext>
              </a:extLst>
            </p:cNvPr>
            <p:cNvSpPr>
              <a:spLocks/>
            </p:cNvSpPr>
            <p:nvPr/>
          </p:nvSpPr>
          <p:spPr bwMode="auto">
            <a:xfrm>
              <a:off x="1581150" y="3351213"/>
              <a:ext cx="441325" cy="425450"/>
            </a:xfrm>
            <a:custGeom>
              <a:avLst/>
              <a:gdLst>
                <a:gd name="T0" fmla="*/ 219 w 278"/>
                <a:gd name="T1" fmla="*/ 0 h 268"/>
                <a:gd name="T2" fmla="*/ 219 w 278"/>
                <a:gd name="T3" fmla="*/ 0 h 268"/>
                <a:gd name="T4" fmla="*/ 220 w 278"/>
                <a:gd name="T5" fmla="*/ 23 h 268"/>
                <a:gd name="T6" fmla="*/ 220 w 278"/>
                <a:gd name="T7" fmla="*/ 23 h 268"/>
                <a:gd name="T8" fmla="*/ 219 w 278"/>
                <a:gd name="T9" fmla="*/ 28 h 268"/>
                <a:gd name="T10" fmla="*/ 217 w 278"/>
                <a:gd name="T11" fmla="*/ 32 h 268"/>
                <a:gd name="T12" fmla="*/ 215 w 278"/>
                <a:gd name="T13" fmla="*/ 36 h 268"/>
                <a:gd name="T14" fmla="*/ 215 w 278"/>
                <a:gd name="T15" fmla="*/ 36 h 268"/>
                <a:gd name="T16" fmla="*/ 210 w 278"/>
                <a:gd name="T17" fmla="*/ 37 h 268"/>
                <a:gd name="T18" fmla="*/ 203 w 278"/>
                <a:gd name="T19" fmla="*/ 39 h 268"/>
                <a:gd name="T20" fmla="*/ 203 w 278"/>
                <a:gd name="T21" fmla="*/ 39 h 268"/>
                <a:gd name="T22" fmla="*/ 195 w 278"/>
                <a:gd name="T23" fmla="*/ 37 h 268"/>
                <a:gd name="T24" fmla="*/ 192 w 278"/>
                <a:gd name="T25" fmla="*/ 36 h 268"/>
                <a:gd name="T26" fmla="*/ 192 w 278"/>
                <a:gd name="T27" fmla="*/ 36 h 268"/>
                <a:gd name="T28" fmla="*/ 188 w 278"/>
                <a:gd name="T29" fmla="*/ 32 h 268"/>
                <a:gd name="T30" fmla="*/ 186 w 278"/>
                <a:gd name="T31" fmla="*/ 28 h 268"/>
                <a:gd name="T32" fmla="*/ 186 w 278"/>
                <a:gd name="T33" fmla="*/ 23 h 268"/>
                <a:gd name="T34" fmla="*/ 186 w 278"/>
                <a:gd name="T35" fmla="*/ 23 h 268"/>
                <a:gd name="T36" fmla="*/ 186 w 278"/>
                <a:gd name="T37" fmla="*/ 0 h 268"/>
                <a:gd name="T38" fmla="*/ 86 w 278"/>
                <a:gd name="T39" fmla="*/ 0 h 268"/>
                <a:gd name="T40" fmla="*/ 86 w 278"/>
                <a:gd name="T41" fmla="*/ 0 h 268"/>
                <a:gd name="T42" fmla="*/ 86 w 278"/>
                <a:gd name="T43" fmla="*/ 25 h 268"/>
                <a:gd name="T44" fmla="*/ 86 w 278"/>
                <a:gd name="T45" fmla="*/ 25 h 268"/>
                <a:gd name="T46" fmla="*/ 86 w 278"/>
                <a:gd name="T47" fmla="*/ 25 h 268"/>
                <a:gd name="T48" fmla="*/ 84 w 278"/>
                <a:gd name="T49" fmla="*/ 28 h 268"/>
                <a:gd name="T50" fmla="*/ 83 w 278"/>
                <a:gd name="T51" fmla="*/ 34 h 268"/>
                <a:gd name="T52" fmla="*/ 77 w 278"/>
                <a:gd name="T53" fmla="*/ 37 h 268"/>
                <a:gd name="T54" fmla="*/ 68 w 278"/>
                <a:gd name="T55" fmla="*/ 39 h 268"/>
                <a:gd name="T56" fmla="*/ 68 w 278"/>
                <a:gd name="T57" fmla="*/ 39 h 268"/>
                <a:gd name="T58" fmla="*/ 61 w 278"/>
                <a:gd name="T59" fmla="*/ 37 h 268"/>
                <a:gd name="T60" fmla="*/ 57 w 278"/>
                <a:gd name="T61" fmla="*/ 36 h 268"/>
                <a:gd name="T62" fmla="*/ 57 w 278"/>
                <a:gd name="T63" fmla="*/ 36 h 268"/>
                <a:gd name="T64" fmla="*/ 54 w 278"/>
                <a:gd name="T65" fmla="*/ 32 h 268"/>
                <a:gd name="T66" fmla="*/ 54 w 278"/>
                <a:gd name="T67" fmla="*/ 28 h 268"/>
                <a:gd name="T68" fmla="*/ 52 w 278"/>
                <a:gd name="T69" fmla="*/ 23 h 268"/>
                <a:gd name="T70" fmla="*/ 52 w 278"/>
                <a:gd name="T71" fmla="*/ 23 h 268"/>
                <a:gd name="T72" fmla="*/ 54 w 278"/>
                <a:gd name="T73" fmla="*/ 0 h 268"/>
                <a:gd name="T74" fmla="*/ 0 w 278"/>
                <a:gd name="T75" fmla="*/ 0 h 268"/>
                <a:gd name="T76" fmla="*/ 0 w 278"/>
                <a:gd name="T77" fmla="*/ 268 h 268"/>
                <a:gd name="T78" fmla="*/ 278 w 278"/>
                <a:gd name="T79" fmla="*/ 268 h 268"/>
                <a:gd name="T80" fmla="*/ 278 w 278"/>
                <a:gd name="T81" fmla="*/ 0 h 268"/>
                <a:gd name="T82" fmla="*/ 219 w 278"/>
                <a:gd name="T83"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8" h="268">
                  <a:moveTo>
                    <a:pt x="219" y="0"/>
                  </a:moveTo>
                  <a:lnTo>
                    <a:pt x="219" y="0"/>
                  </a:lnTo>
                  <a:lnTo>
                    <a:pt x="220" y="23"/>
                  </a:lnTo>
                  <a:lnTo>
                    <a:pt x="220" y="23"/>
                  </a:lnTo>
                  <a:lnTo>
                    <a:pt x="219" y="28"/>
                  </a:lnTo>
                  <a:lnTo>
                    <a:pt x="217" y="32"/>
                  </a:lnTo>
                  <a:lnTo>
                    <a:pt x="215" y="36"/>
                  </a:lnTo>
                  <a:lnTo>
                    <a:pt x="215" y="36"/>
                  </a:lnTo>
                  <a:lnTo>
                    <a:pt x="210" y="37"/>
                  </a:lnTo>
                  <a:lnTo>
                    <a:pt x="203" y="39"/>
                  </a:lnTo>
                  <a:lnTo>
                    <a:pt x="203" y="39"/>
                  </a:lnTo>
                  <a:lnTo>
                    <a:pt x="195" y="37"/>
                  </a:lnTo>
                  <a:lnTo>
                    <a:pt x="192" y="36"/>
                  </a:lnTo>
                  <a:lnTo>
                    <a:pt x="192" y="36"/>
                  </a:lnTo>
                  <a:lnTo>
                    <a:pt x="188" y="32"/>
                  </a:lnTo>
                  <a:lnTo>
                    <a:pt x="186" y="28"/>
                  </a:lnTo>
                  <a:lnTo>
                    <a:pt x="186" y="23"/>
                  </a:lnTo>
                  <a:lnTo>
                    <a:pt x="186" y="23"/>
                  </a:lnTo>
                  <a:lnTo>
                    <a:pt x="186" y="0"/>
                  </a:lnTo>
                  <a:lnTo>
                    <a:pt x="86" y="0"/>
                  </a:lnTo>
                  <a:lnTo>
                    <a:pt x="86" y="0"/>
                  </a:lnTo>
                  <a:lnTo>
                    <a:pt x="86" y="25"/>
                  </a:lnTo>
                  <a:lnTo>
                    <a:pt x="86" y="25"/>
                  </a:lnTo>
                  <a:lnTo>
                    <a:pt x="86" y="25"/>
                  </a:lnTo>
                  <a:lnTo>
                    <a:pt x="84" y="28"/>
                  </a:lnTo>
                  <a:lnTo>
                    <a:pt x="83" y="34"/>
                  </a:lnTo>
                  <a:lnTo>
                    <a:pt x="77" y="37"/>
                  </a:lnTo>
                  <a:lnTo>
                    <a:pt x="68" y="39"/>
                  </a:lnTo>
                  <a:lnTo>
                    <a:pt x="68" y="39"/>
                  </a:lnTo>
                  <a:lnTo>
                    <a:pt x="61" y="37"/>
                  </a:lnTo>
                  <a:lnTo>
                    <a:pt x="57" y="36"/>
                  </a:lnTo>
                  <a:lnTo>
                    <a:pt x="57" y="36"/>
                  </a:lnTo>
                  <a:lnTo>
                    <a:pt x="54" y="32"/>
                  </a:lnTo>
                  <a:lnTo>
                    <a:pt x="54" y="28"/>
                  </a:lnTo>
                  <a:lnTo>
                    <a:pt x="52" y="23"/>
                  </a:lnTo>
                  <a:lnTo>
                    <a:pt x="52" y="23"/>
                  </a:lnTo>
                  <a:lnTo>
                    <a:pt x="54" y="0"/>
                  </a:lnTo>
                  <a:lnTo>
                    <a:pt x="0" y="0"/>
                  </a:lnTo>
                  <a:lnTo>
                    <a:pt x="0" y="268"/>
                  </a:lnTo>
                  <a:lnTo>
                    <a:pt x="278" y="268"/>
                  </a:lnTo>
                  <a:lnTo>
                    <a:pt x="278" y="0"/>
                  </a:lnTo>
                  <a:lnTo>
                    <a:pt x="219" y="0"/>
                  </a:lnTo>
                  <a:close/>
                </a:path>
              </a:pathLst>
            </a:custGeom>
            <a:solidFill>
              <a:srgbClr val="525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sp>
          <p:nvSpPr>
            <p:cNvPr id="24" name="Freeform 12">
              <a:extLst>
                <a:ext uri="{FF2B5EF4-FFF2-40B4-BE49-F238E27FC236}">
                  <a16:creationId xmlns:a16="http://schemas.microsoft.com/office/drawing/2014/main" xmlns="" id="{9849B8D3-D8E1-49FC-B8D1-A2B8E1BA2D1B}"/>
                </a:ext>
              </a:extLst>
            </p:cNvPr>
            <p:cNvSpPr>
              <a:spLocks noEditPoints="1"/>
            </p:cNvSpPr>
            <p:nvPr/>
          </p:nvSpPr>
          <p:spPr bwMode="auto">
            <a:xfrm>
              <a:off x="1749425" y="3424238"/>
              <a:ext cx="247650" cy="214312"/>
            </a:xfrm>
            <a:custGeom>
              <a:avLst/>
              <a:gdLst>
                <a:gd name="T0" fmla="*/ 156 w 156"/>
                <a:gd name="T1" fmla="*/ 130 h 135"/>
                <a:gd name="T2" fmla="*/ 150 w 156"/>
                <a:gd name="T3" fmla="*/ 107 h 135"/>
                <a:gd name="T4" fmla="*/ 141 w 156"/>
                <a:gd name="T5" fmla="*/ 92 h 135"/>
                <a:gd name="T6" fmla="*/ 129 w 156"/>
                <a:gd name="T7" fmla="*/ 78 h 135"/>
                <a:gd name="T8" fmla="*/ 111 w 156"/>
                <a:gd name="T9" fmla="*/ 56 h 135"/>
                <a:gd name="T10" fmla="*/ 120 w 156"/>
                <a:gd name="T11" fmla="*/ 53 h 135"/>
                <a:gd name="T12" fmla="*/ 129 w 156"/>
                <a:gd name="T13" fmla="*/ 47 h 135"/>
                <a:gd name="T14" fmla="*/ 138 w 156"/>
                <a:gd name="T15" fmla="*/ 38 h 135"/>
                <a:gd name="T16" fmla="*/ 141 w 156"/>
                <a:gd name="T17" fmla="*/ 31 h 135"/>
                <a:gd name="T18" fmla="*/ 143 w 156"/>
                <a:gd name="T19" fmla="*/ 22 h 135"/>
                <a:gd name="T20" fmla="*/ 140 w 156"/>
                <a:gd name="T21" fmla="*/ 15 h 135"/>
                <a:gd name="T22" fmla="*/ 129 w 156"/>
                <a:gd name="T23" fmla="*/ 4 h 135"/>
                <a:gd name="T24" fmla="*/ 120 w 156"/>
                <a:gd name="T25" fmla="*/ 0 h 135"/>
                <a:gd name="T26" fmla="*/ 111 w 156"/>
                <a:gd name="T27" fmla="*/ 0 h 135"/>
                <a:gd name="T28" fmla="*/ 100 w 156"/>
                <a:gd name="T29" fmla="*/ 4 h 135"/>
                <a:gd name="T30" fmla="*/ 97 w 156"/>
                <a:gd name="T31" fmla="*/ 9 h 135"/>
                <a:gd name="T32" fmla="*/ 93 w 156"/>
                <a:gd name="T33" fmla="*/ 13 h 135"/>
                <a:gd name="T34" fmla="*/ 97 w 156"/>
                <a:gd name="T35" fmla="*/ 20 h 135"/>
                <a:gd name="T36" fmla="*/ 100 w 156"/>
                <a:gd name="T37" fmla="*/ 22 h 135"/>
                <a:gd name="T38" fmla="*/ 104 w 156"/>
                <a:gd name="T39" fmla="*/ 18 h 135"/>
                <a:gd name="T40" fmla="*/ 109 w 156"/>
                <a:gd name="T41" fmla="*/ 13 h 135"/>
                <a:gd name="T42" fmla="*/ 116 w 156"/>
                <a:gd name="T43" fmla="*/ 11 h 135"/>
                <a:gd name="T44" fmla="*/ 123 w 156"/>
                <a:gd name="T45" fmla="*/ 13 h 135"/>
                <a:gd name="T46" fmla="*/ 127 w 156"/>
                <a:gd name="T47" fmla="*/ 17 h 135"/>
                <a:gd name="T48" fmla="*/ 129 w 156"/>
                <a:gd name="T49" fmla="*/ 18 h 135"/>
                <a:gd name="T50" fmla="*/ 131 w 156"/>
                <a:gd name="T51" fmla="*/ 27 h 135"/>
                <a:gd name="T52" fmla="*/ 127 w 156"/>
                <a:gd name="T53" fmla="*/ 33 h 135"/>
                <a:gd name="T54" fmla="*/ 113 w 156"/>
                <a:gd name="T55" fmla="*/ 44 h 135"/>
                <a:gd name="T56" fmla="*/ 98 w 156"/>
                <a:gd name="T57" fmla="*/ 47 h 135"/>
                <a:gd name="T58" fmla="*/ 50 w 156"/>
                <a:gd name="T59" fmla="*/ 42 h 135"/>
                <a:gd name="T60" fmla="*/ 37 w 156"/>
                <a:gd name="T61" fmla="*/ 42 h 135"/>
                <a:gd name="T62" fmla="*/ 25 w 156"/>
                <a:gd name="T63" fmla="*/ 44 h 135"/>
                <a:gd name="T64" fmla="*/ 2 w 156"/>
                <a:gd name="T65" fmla="*/ 51 h 135"/>
                <a:gd name="T66" fmla="*/ 0 w 156"/>
                <a:gd name="T67" fmla="*/ 53 h 135"/>
                <a:gd name="T68" fmla="*/ 0 w 156"/>
                <a:gd name="T69" fmla="*/ 54 h 135"/>
                <a:gd name="T70" fmla="*/ 3 w 156"/>
                <a:gd name="T71" fmla="*/ 60 h 135"/>
                <a:gd name="T72" fmla="*/ 147 w 156"/>
                <a:gd name="T73" fmla="*/ 135 h 135"/>
                <a:gd name="T74" fmla="*/ 154 w 156"/>
                <a:gd name="T75" fmla="*/ 135 h 135"/>
                <a:gd name="T76" fmla="*/ 156 w 156"/>
                <a:gd name="T77" fmla="*/ 133 h 135"/>
                <a:gd name="T78" fmla="*/ 156 w 156"/>
                <a:gd name="T79" fmla="*/ 130 h 135"/>
                <a:gd name="T80" fmla="*/ 61 w 156"/>
                <a:gd name="T81" fmla="*/ 54 h 135"/>
                <a:gd name="T82" fmla="*/ 98 w 156"/>
                <a:gd name="T83" fmla="*/ 58 h 135"/>
                <a:gd name="T84" fmla="*/ 127 w 156"/>
                <a:gd name="T85" fmla="*/ 94 h 135"/>
                <a:gd name="T86" fmla="*/ 140 w 156"/>
                <a:gd name="T87" fmla="*/ 112 h 135"/>
                <a:gd name="T88" fmla="*/ 141 w 156"/>
                <a:gd name="T89" fmla="*/ 119 h 135"/>
                <a:gd name="T90" fmla="*/ 20 w 156"/>
                <a:gd name="T91" fmla="*/ 56 h 135"/>
                <a:gd name="T92" fmla="*/ 27 w 156"/>
                <a:gd name="T93" fmla="*/ 54 h 135"/>
                <a:gd name="T94" fmla="*/ 61 w 156"/>
                <a:gd name="T95" fmla="*/ 5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35">
                  <a:moveTo>
                    <a:pt x="156" y="130"/>
                  </a:moveTo>
                  <a:lnTo>
                    <a:pt x="156" y="130"/>
                  </a:lnTo>
                  <a:lnTo>
                    <a:pt x="154" y="117"/>
                  </a:lnTo>
                  <a:lnTo>
                    <a:pt x="150" y="107"/>
                  </a:lnTo>
                  <a:lnTo>
                    <a:pt x="150" y="107"/>
                  </a:lnTo>
                  <a:lnTo>
                    <a:pt x="141" y="92"/>
                  </a:lnTo>
                  <a:lnTo>
                    <a:pt x="129" y="78"/>
                  </a:lnTo>
                  <a:lnTo>
                    <a:pt x="129" y="78"/>
                  </a:lnTo>
                  <a:lnTo>
                    <a:pt x="111" y="56"/>
                  </a:lnTo>
                  <a:lnTo>
                    <a:pt x="111" y="56"/>
                  </a:lnTo>
                  <a:lnTo>
                    <a:pt x="120" y="53"/>
                  </a:lnTo>
                  <a:lnTo>
                    <a:pt x="120" y="53"/>
                  </a:lnTo>
                  <a:lnTo>
                    <a:pt x="129" y="47"/>
                  </a:lnTo>
                  <a:lnTo>
                    <a:pt x="129" y="47"/>
                  </a:lnTo>
                  <a:lnTo>
                    <a:pt x="134" y="44"/>
                  </a:lnTo>
                  <a:lnTo>
                    <a:pt x="138" y="38"/>
                  </a:lnTo>
                  <a:lnTo>
                    <a:pt x="138" y="38"/>
                  </a:lnTo>
                  <a:lnTo>
                    <a:pt x="141" y="31"/>
                  </a:lnTo>
                  <a:lnTo>
                    <a:pt x="141" y="31"/>
                  </a:lnTo>
                  <a:lnTo>
                    <a:pt x="143" y="22"/>
                  </a:lnTo>
                  <a:lnTo>
                    <a:pt x="140" y="15"/>
                  </a:lnTo>
                  <a:lnTo>
                    <a:pt x="140" y="15"/>
                  </a:lnTo>
                  <a:lnTo>
                    <a:pt x="136" y="8"/>
                  </a:lnTo>
                  <a:lnTo>
                    <a:pt x="129" y="4"/>
                  </a:lnTo>
                  <a:lnTo>
                    <a:pt x="129" y="4"/>
                  </a:lnTo>
                  <a:lnTo>
                    <a:pt x="120" y="0"/>
                  </a:lnTo>
                  <a:lnTo>
                    <a:pt x="111" y="0"/>
                  </a:lnTo>
                  <a:lnTo>
                    <a:pt x="111" y="0"/>
                  </a:lnTo>
                  <a:lnTo>
                    <a:pt x="106" y="2"/>
                  </a:lnTo>
                  <a:lnTo>
                    <a:pt x="100" y="4"/>
                  </a:lnTo>
                  <a:lnTo>
                    <a:pt x="100" y="4"/>
                  </a:lnTo>
                  <a:lnTo>
                    <a:pt x="97" y="9"/>
                  </a:lnTo>
                  <a:lnTo>
                    <a:pt x="93" y="13"/>
                  </a:lnTo>
                  <a:lnTo>
                    <a:pt x="93" y="13"/>
                  </a:lnTo>
                  <a:lnTo>
                    <a:pt x="93" y="17"/>
                  </a:lnTo>
                  <a:lnTo>
                    <a:pt x="97" y="20"/>
                  </a:lnTo>
                  <a:lnTo>
                    <a:pt x="97" y="20"/>
                  </a:lnTo>
                  <a:lnTo>
                    <a:pt x="100" y="22"/>
                  </a:lnTo>
                  <a:lnTo>
                    <a:pt x="104" y="18"/>
                  </a:lnTo>
                  <a:lnTo>
                    <a:pt x="104" y="18"/>
                  </a:lnTo>
                  <a:lnTo>
                    <a:pt x="109" y="13"/>
                  </a:lnTo>
                  <a:lnTo>
                    <a:pt x="109" y="13"/>
                  </a:lnTo>
                  <a:lnTo>
                    <a:pt x="113" y="11"/>
                  </a:lnTo>
                  <a:lnTo>
                    <a:pt x="116" y="11"/>
                  </a:lnTo>
                  <a:lnTo>
                    <a:pt x="116" y="11"/>
                  </a:lnTo>
                  <a:lnTo>
                    <a:pt x="123" y="13"/>
                  </a:lnTo>
                  <a:lnTo>
                    <a:pt x="123" y="13"/>
                  </a:lnTo>
                  <a:lnTo>
                    <a:pt x="127" y="17"/>
                  </a:lnTo>
                  <a:lnTo>
                    <a:pt x="129" y="18"/>
                  </a:lnTo>
                  <a:lnTo>
                    <a:pt x="129" y="18"/>
                  </a:lnTo>
                  <a:lnTo>
                    <a:pt x="131" y="24"/>
                  </a:lnTo>
                  <a:lnTo>
                    <a:pt x="131" y="27"/>
                  </a:lnTo>
                  <a:lnTo>
                    <a:pt x="131" y="27"/>
                  </a:lnTo>
                  <a:lnTo>
                    <a:pt x="127" y="33"/>
                  </a:lnTo>
                  <a:lnTo>
                    <a:pt x="122" y="40"/>
                  </a:lnTo>
                  <a:lnTo>
                    <a:pt x="113" y="44"/>
                  </a:lnTo>
                  <a:lnTo>
                    <a:pt x="98" y="47"/>
                  </a:lnTo>
                  <a:lnTo>
                    <a:pt x="98" y="47"/>
                  </a:lnTo>
                  <a:lnTo>
                    <a:pt x="79" y="45"/>
                  </a:lnTo>
                  <a:lnTo>
                    <a:pt x="50" y="42"/>
                  </a:lnTo>
                  <a:lnTo>
                    <a:pt x="50" y="42"/>
                  </a:lnTo>
                  <a:lnTo>
                    <a:pt x="37" y="42"/>
                  </a:lnTo>
                  <a:lnTo>
                    <a:pt x="25" y="44"/>
                  </a:lnTo>
                  <a:lnTo>
                    <a:pt x="25" y="44"/>
                  </a:lnTo>
                  <a:lnTo>
                    <a:pt x="14" y="45"/>
                  </a:lnTo>
                  <a:lnTo>
                    <a:pt x="2" y="51"/>
                  </a:lnTo>
                  <a:lnTo>
                    <a:pt x="2" y="51"/>
                  </a:lnTo>
                  <a:lnTo>
                    <a:pt x="0" y="53"/>
                  </a:lnTo>
                  <a:lnTo>
                    <a:pt x="0" y="54"/>
                  </a:lnTo>
                  <a:lnTo>
                    <a:pt x="0" y="54"/>
                  </a:lnTo>
                  <a:lnTo>
                    <a:pt x="0" y="58"/>
                  </a:lnTo>
                  <a:lnTo>
                    <a:pt x="3" y="60"/>
                  </a:lnTo>
                  <a:lnTo>
                    <a:pt x="147" y="135"/>
                  </a:lnTo>
                  <a:lnTo>
                    <a:pt x="147" y="135"/>
                  </a:lnTo>
                  <a:lnTo>
                    <a:pt x="150" y="135"/>
                  </a:lnTo>
                  <a:lnTo>
                    <a:pt x="154" y="135"/>
                  </a:lnTo>
                  <a:lnTo>
                    <a:pt x="154" y="135"/>
                  </a:lnTo>
                  <a:lnTo>
                    <a:pt x="156" y="133"/>
                  </a:lnTo>
                  <a:lnTo>
                    <a:pt x="156" y="130"/>
                  </a:lnTo>
                  <a:lnTo>
                    <a:pt x="156" y="130"/>
                  </a:lnTo>
                  <a:close/>
                  <a:moveTo>
                    <a:pt x="61" y="54"/>
                  </a:moveTo>
                  <a:lnTo>
                    <a:pt x="61" y="54"/>
                  </a:lnTo>
                  <a:lnTo>
                    <a:pt x="98" y="58"/>
                  </a:lnTo>
                  <a:lnTo>
                    <a:pt x="98" y="58"/>
                  </a:lnTo>
                  <a:lnTo>
                    <a:pt x="127" y="94"/>
                  </a:lnTo>
                  <a:lnTo>
                    <a:pt x="127" y="94"/>
                  </a:lnTo>
                  <a:lnTo>
                    <a:pt x="134" y="103"/>
                  </a:lnTo>
                  <a:lnTo>
                    <a:pt x="140" y="112"/>
                  </a:lnTo>
                  <a:lnTo>
                    <a:pt x="140" y="112"/>
                  </a:lnTo>
                  <a:lnTo>
                    <a:pt x="141" y="119"/>
                  </a:lnTo>
                  <a:lnTo>
                    <a:pt x="20" y="56"/>
                  </a:lnTo>
                  <a:lnTo>
                    <a:pt x="20" y="56"/>
                  </a:lnTo>
                  <a:lnTo>
                    <a:pt x="27" y="54"/>
                  </a:lnTo>
                  <a:lnTo>
                    <a:pt x="27" y="54"/>
                  </a:lnTo>
                  <a:lnTo>
                    <a:pt x="43" y="53"/>
                  </a:lnTo>
                  <a:lnTo>
                    <a:pt x="61" y="54"/>
                  </a:lnTo>
                  <a:lnTo>
                    <a:pt x="61" y="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sp>
          <p:nvSpPr>
            <p:cNvPr id="25" name="Freeform 13">
              <a:extLst>
                <a:ext uri="{FF2B5EF4-FFF2-40B4-BE49-F238E27FC236}">
                  <a16:creationId xmlns:a16="http://schemas.microsoft.com/office/drawing/2014/main" xmlns="" id="{A07B11B3-67CD-43D3-B39F-68334F86BC7C}"/>
                </a:ext>
              </a:extLst>
            </p:cNvPr>
            <p:cNvSpPr>
              <a:spLocks/>
            </p:cNvSpPr>
            <p:nvPr/>
          </p:nvSpPr>
          <p:spPr bwMode="auto">
            <a:xfrm>
              <a:off x="1627188" y="3530600"/>
              <a:ext cx="36513" cy="36512"/>
            </a:xfrm>
            <a:custGeom>
              <a:avLst/>
              <a:gdLst>
                <a:gd name="T0" fmla="*/ 2 w 23"/>
                <a:gd name="T1" fmla="*/ 0 h 23"/>
                <a:gd name="T2" fmla="*/ 2 w 23"/>
                <a:gd name="T3" fmla="*/ 0 h 23"/>
                <a:gd name="T4" fmla="*/ 9 w 23"/>
                <a:gd name="T5" fmla="*/ 5 h 23"/>
                <a:gd name="T6" fmla="*/ 16 w 23"/>
                <a:gd name="T7" fmla="*/ 9 h 23"/>
                <a:gd name="T8" fmla="*/ 21 w 23"/>
                <a:gd name="T9" fmla="*/ 16 h 23"/>
                <a:gd name="T10" fmla="*/ 23 w 23"/>
                <a:gd name="T11" fmla="*/ 23 h 23"/>
                <a:gd name="T12" fmla="*/ 23 w 23"/>
                <a:gd name="T13" fmla="*/ 23 h 23"/>
                <a:gd name="T14" fmla="*/ 19 w 23"/>
                <a:gd name="T15" fmla="*/ 18 h 23"/>
                <a:gd name="T16" fmla="*/ 12 w 23"/>
                <a:gd name="T17" fmla="*/ 13 h 23"/>
                <a:gd name="T18" fmla="*/ 7 w 23"/>
                <a:gd name="T19" fmla="*/ 9 h 23"/>
                <a:gd name="T20" fmla="*/ 0 w 23"/>
                <a:gd name="T21" fmla="*/ 7 h 23"/>
                <a:gd name="T22" fmla="*/ 2 w 23"/>
                <a:gd name="T2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3">
                  <a:moveTo>
                    <a:pt x="2" y="0"/>
                  </a:moveTo>
                  <a:lnTo>
                    <a:pt x="2" y="0"/>
                  </a:lnTo>
                  <a:lnTo>
                    <a:pt x="9" y="5"/>
                  </a:lnTo>
                  <a:lnTo>
                    <a:pt x="16" y="9"/>
                  </a:lnTo>
                  <a:lnTo>
                    <a:pt x="21" y="16"/>
                  </a:lnTo>
                  <a:lnTo>
                    <a:pt x="23" y="23"/>
                  </a:lnTo>
                  <a:lnTo>
                    <a:pt x="23" y="23"/>
                  </a:lnTo>
                  <a:lnTo>
                    <a:pt x="19" y="18"/>
                  </a:lnTo>
                  <a:lnTo>
                    <a:pt x="12" y="13"/>
                  </a:lnTo>
                  <a:lnTo>
                    <a:pt x="7" y="9"/>
                  </a:lnTo>
                  <a:lnTo>
                    <a:pt x="0" y="7"/>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sp>
          <p:nvSpPr>
            <p:cNvPr id="26" name="Freeform 14">
              <a:extLst>
                <a:ext uri="{FF2B5EF4-FFF2-40B4-BE49-F238E27FC236}">
                  <a16:creationId xmlns:a16="http://schemas.microsoft.com/office/drawing/2014/main" xmlns="" id="{59E0990A-5E75-4E84-98B4-B1181A7E7A94}"/>
                </a:ext>
              </a:extLst>
            </p:cNvPr>
            <p:cNvSpPr>
              <a:spLocks/>
            </p:cNvSpPr>
            <p:nvPr/>
          </p:nvSpPr>
          <p:spPr bwMode="auto">
            <a:xfrm>
              <a:off x="1660525" y="3509963"/>
              <a:ext cx="28575" cy="52387"/>
            </a:xfrm>
            <a:custGeom>
              <a:avLst/>
              <a:gdLst>
                <a:gd name="T0" fmla="*/ 15 w 18"/>
                <a:gd name="T1" fmla="*/ 0 h 33"/>
                <a:gd name="T2" fmla="*/ 15 w 18"/>
                <a:gd name="T3" fmla="*/ 0 h 33"/>
                <a:gd name="T4" fmla="*/ 9 w 18"/>
                <a:gd name="T5" fmla="*/ 4 h 33"/>
                <a:gd name="T6" fmla="*/ 6 w 18"/>
                <a:gd name="T7" fmla="*/ 9 h 33"/>
                <a:gd name="T8" fmla="*/ 2 w 18"/>
                <a:gd name="T9" fmla="*/ 15 h 33"/>
                <a:gd name="T10" fmla="*/ 2 w 18"/>
                <a:gd name="T11" fmla="*/ 15 h 33"/>
                <a:gd name="T12" fmla="*/ 0 w 18"/>
                <a:gd name="T13" fmla="*/ 20 h 33"/>
                <a:gd name="T14" fmla="*/ 0 w 18"/>
                <a:gd name="T15" fmla="*/ 26 h 33"/>
                <a:gd name="T16" fmla="*/ 2 w 18"/>
                <a:gd name="T17" fmla="*/ 33 h 33"/>
                <a:gd name="T18" fmla="*/ 2 w 18"/>
                <a:gd name="T19" fmla="*/ 33 h 33"/>
                <a:gd name="T20" fmla="*/ 6 w 18"/>
                <a:gd name="T21" fmla="*/ 20 h 33"/>
                <a:gd name="T22" fmla="*/ 11 w 18"/>
                <a:gd name="T23" fmla="*/ 9 h 33"/>
                <a:gd name="T24" fmla="*/ 11 w 18"/>
                <a:gd name="T25" fmla="*/ 9 h 33"/>
                <a:gd name="T26" fmla="*/ 6 w 18"/>
                <a:gd name="T27" fmla="*/ 20 h 33"/>
                <a:gd name="T28" fmla="*/ 4 w 18"/>
                <a:gd name="T29" fmla="*/ 33 h 33"/>
                <a:gd name="T30" fmla="*/ 4 w 18"/>
                <a:gd name="T31" fmla="*/ 33 h 33"/>
                <a:gd name="T32" fmla="*/ 11 w 18"/>
                <a:gd name="T33" fmla="*/ 27 h 33"/>
                <a:gd name="T34" fmla="*/ 15 w 18"/>
                <a:gd name="T35" fmla="*/ 24 h 33"/>
                <a:gd name="T36" fmla="*/ 16 w 18"/>
                <a:gd name="T37" fmla="*/ 20 h 33"/>
                <a:gd name="T38" fmla="*/ 16 w 18"/>
                <a:gd name="T39" fmla="*/ 20 h 33"/>
                <a:gd name="T40" fmla="*/ 18 w 18"/>
                <a:gd name="T41" fmla="*/ 13 h 33"/>
                <a:gd name="T42" fmla="*/ 16 w 18"/>
                <a:gd name="T43" fmla="*/ 8 h 33"/>
                <a:gd name="T44" fmla="*/ 15 w 18"/>
                <a:gd name="T45" fmla="*/ 0 h 33"/>
                <a:gd name="T46" fmla="*/ 15 w 18"/>
                <a:gd name="T4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33">
                  <a:moveTo>
                    <a:pt x="15" y="0"/>
                  </a:moveTo>
                  <a:lnTo>
                    <a:pt x="15" y="0"/>
                  </a:lnTo>
                  <a:lnTo>
                    <a:pt x="9" y="4"/>
                  </a:lnTo>
                  <a:lnTo>
                    <a:pt x="6" y="9"/>
                  </a:lnTo>
                  <a:lnTo>
                    <a:pt x="2" y="15"/>
                  </a:lnTo>
                  <a:lnTo>
                    <a:pt x="2" y="15"/>
                  </a:lnTo>
                  <a:lnTo>
                    <a:pt x="0" y="20"/>
                  </a:lnTo>
                  <a:lnTo>
                    <a:pt x="0" y="26"/>
                  </a:lnTo>
                  <a:lnTo>
                    <a:pt x="2" y="33"/>
                  </a:lnTo>
                  <a:lnTo>
                    <a:pt x="2" y="33"/>
                  </a:lnTo>
                  <a:lnTo>
                    <a:pt x="6" y="20"/>
                  </a:lnTo>
                  <a:lnTo>
                    <a:pt x="11" y="9"/>
                  </a:lnTo>
                  <a:lnTo>
                    <a:pt x="11" y="9"/>
                  </a:lnTo>
                  <a:lnTo>
                    <a:pt x="6" y="20"/>
                  </a:lnTo>
                  <a:lnTo>
                    <a:pt x="4" y="33"/>
                  </a:lnTo>
                  <a:lnTo>
                    <a:pt x="4" y="33"/>
                  </a:lnTo>
                  <a:lnTo>
                    <a:pt x="11" y="27"/>
                  </a:lnTo>
                  <a:lnTo>
                    <a:pt x="15" y="24"/>
                  </a:lnTo>
                  <a:lnTo>
                    <a:pt x="16" y="20"/>
                  </a:lnTo>
                  <a:lnTo>
                    <a:pt x="16" y="20"/>
                  </a:lnTo>
                  <a:lnTo>
                    <a:pt x="18" y="13"/>
                  </a:lnTo>
                  <a:lnTo>
                    <a:pt x="16" y="8"/>
                  </a:lnTo>
                  <a:lnTo>
                    <a:pt x="15" y="0"/>
                  </a:ln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sp>
          <p:nvSpPr>
            <p:cNvPr id="27" name="Freeform 15">
              <a:extLst>
                <a:ext uri="{FF2B5EF4-FFF2-40B4-BE49-F238E27FC236}">
                  <a16:creationId xmlns:a16="http://schemas.microsoft.com/office/drawing/2014/main" xmlns="" id="{B6263F88-27E1-4359-8D7B-2F7A53D66FD9}"/>
                </a:ext>
              </a:extLst>
            </p:cNvPr>
            <p:cNvSpPr>
              <a:spLocks noEditPoints="1"/>
            </p:cNvSpPr>
            <p:nvPr/>
          </p:nvSpPr>
          <p:spPr bwMode="auto">
            <a:xfrm>
              <a:off x="1612900" y="3548063"/>
              <a:ext cx="141288" cy="130175"/>
            </a:xfrm>
            <a:custGeom>
              <a:avLst/>
              <a:gdLst>
                <a:gd name="T0" fmla="*/ 55 w 89"/>
                <a:gd name="T1" fmla="*/ 0 h 82"/>
                <a:gd name="T2" fmla="*/ 41 w 89"/>
                <a:gd name="T3" fmla="*/ 9 h 82"/>
                <a:gd name="T4" fmla="*/ 23 w 89"/>
                <a:gd name="T5" fmla="*/ 16 h 82"/>
                <a:gd name="T6" fmla="*/ 16 w 89"/>
                <a:gd name="T7" fmla="*/ 18 h 82"/>
                <a:gd name="T8" fmla="*/ 12 w 89"/>
                <a:gd name="T9" fmla="*/ 64 h 82"/>
                <a:gd name="T10" fmla="*/ 59 w 89"/>
                <a:gd name="T11" fmla="*/ 81 h 82"/>
                <a:gd name="T12" fmla="*/ 64 w 89"/>
                <a:gd name="T13" fmla="*/ 75 h 82"/>
                <a:gd name="T14" fmla="*/ 71 w 89"/>
                <a:gd name="T15" fmla="*/ 73 h 82"/>
                <a:gd name="T16" fmla="*/ 79 w 89"/>
                <a:gd name="T17" fmla="*/ 70 h 82"/>
                <a:gd name="T18" fmla="*/ 89 w 89"/>
                <a:gd name="T19" fmla="*/ 43 h 82"/>
                <a:gd name="T20" fmla="*/ 84 w 89"/>
                <a:gd name="T21" fmla="*/ 18 h 82"/>
                <a:gd name="T22" fmla="*/ 61 w 89"/>
                <a:gd name="T23" fmla="*/ 75 h 82"/>
                <a:gd name="T24" fmla="*/ 61 w 89"/>
                <a:gd name="T25" fmla="*/ 77 h 82"/>
                <a:gd name="T26" fmla="*/ 82 w 89"/>
                <a:gd name="T27" fmla="*/ 36 h 82"/>
                <a:gd name="T28" fmla="*/ 66 w 89"/>
                <a:gd name="T29" fmla="*/ 64 h 82"/>
                <a:gd name="T30" fmla="*/ 50 w 89"/>
                <a:gd name="T31" fmla="*/ 48 h 82"/>
                <a:gd name="T32" fmla="*/ 54 w 89"/>
                <a:gd name="T33" fmla="*/ 20 h 82"/>
                <a:gd name="T34" fmla="*/ 61 w 89"/>
                <a:gd name="T35" fmla="*/ 29 h 82"/>
                <a:gd name="T36" fmla="*/ 54 w 89"/>
                <a:gd name="T37" fmla="*/ 20 h 82"/>
                <a:gd name="T38" fmla="*/ 55 w 89"/>
                <a:gd name="T39" fmla="*/ 29 h 82"/>
                <a:gd name="T40" fmla="*/ 43 w 89"/>
                <a:gd name="T41" fmla="*/ 18 h 82"/>
                <a:gd name="T42" fmla="*/ 39 w 89"/>
                <a:gd name="T43" fmla="*/ 20 h 82"/>
                <a:gd name="T44" fmla="*/ 28 w 89"/>
                <a:gd name="T45" fmla="*/ 43 h 82"/>
                <a:gd name="T46" fmla="*/ 28 w 89"/>
                <a:gd name="T47" fmla="*/ 34 h 82"/>
                <a:gd name="T48" fmla="*/ 66 w 89"/>
                <a:gd name="T49" fmla="*/ 46 h 82"/>
                <a:gd name="T50" fmla="*/ 59 w 89"/>
                <a:gd name="T51" fmla="*/ 20 h 82"/>
                <a:gd name="T52" fmla="*/ 68 w 89"/>
                <a:gd name="T53" fmla="*/ 9 h 82"/>
                <a:gd name="T54" fmla="*/ 68 w 89"/>
                <a:gd name="T55" fmla="*/ 5 h 82"/>
                <a:gd name="T56" fmla="*/ 27 w 89"/>
                <a:gd name="T57" fmla="*/ 72 h 82"/>
                <a:gd name="T58" fmla="*/ 57 w 89"/>
                <a:gd name="T59" fmla="*/ 59 h 82"/>
                <a:gd name="T60" fmla="*/ 75 w 89"/>
                <a:gd name="T61" fmla="*/ 68 h 82"/>
                <a:gd name="T62" fmla="*/ 77 w 89"/>
                <a:gd name="T63" fmla="*/ 54 h 82"/>
                <a:gd name="T64" fmla="*/ 75 w 89"/>
                <a:gd name="T65" fmla="*/ 7 h 82"/>
                <a:gd name="T66" fmla="*/ 80 w 89"/>
                <a:gd name="T67" fmla="*/ 18 h 82"/>
                <a:gd name="T68" fmla="*/ 75 w 89"/>
                <a:gd name="T69" fmla="*/ 12 h 82"/>
                <a:gd name="T70" fmla="*/ 64 w 89"/>
                <a:gd name="T71" fmla="*/ 2 h 82"/>
                <a:gd name="T72" fmla="*/ 55 w 89"/>
                <a:gd name="T73" fmla="*/ 3 h 82"/>
                <a:gd name="T74" fmla="*/ 52 w 89"/>
                <a:gd name="T75" fmla="*/ 3 h 82"/>
                <a:gd name="T76" fmla="*/ 25 w 89"/>
                <a:gd name="T77" fmla="*/ 21 h 82"/>
                <a:gd name="T78" fmla="*/ 3 w 89"/>
                <a:gd name="T79" fmla="*/ 34 h 82"/>
                <a:gd name="T80" fmla="*/ 34 w 89"/>
                <a:gd name="T81" fmla="*/ 73 h 82"/>
                <a:gd name="T82" fmla="*/ 39 w 89"/>
                <a:gd name="T83" fmla="*/ 66 h 82"/>
                <a:gd name="T84" fmla="*/ 71 w 89"/>
                <a:gd name="T85" fmla="*/ 70 h 82"/>
                <a:gd name="T86" fmla="*/ 77 w 89"/>
                <a:gd name="T87" fmla="*/ 5 h 82"/>
                <a:gd name="T88" fmla="*/ 66 w 89"/>
                <a:gd name="T89" fmla="*/ 2 h 82"/>
                <a:gd name="T90" fmla="*/ 52 w 89"/>
                <a:gd name="T91" fmla="*/ 2 h 82"/>
                <a:gd name="T92" fmla="*/ 43 w 89"/>
                <a:gd name="T93" fmla="*/ 7 h 82"/>
                <a:gd name="T94" fmla="*/ 41 w 89"/>
                <a:gd name="T95" fmla="*/ 12 h 82"/>
                <a:gd name="T96" fmla="*/ 21 w 89"/>
                <a:gd name="T97" fmla="*/ 16 h 82"/>
                <a:gd name="T98" fmla="*/ 3 w 89"/>
                <a:gd name="T99" fmla="*/ 50 h 82"/>
                <a:gd name="T100" fmla="*/ 25 w 89"/>
                <a:gd name="T101" fmla="*/ 73 h 82"/>
                <a:gd name="T102" fmla="*/ 45 w 89"/>
                <a:gd name="T103" fmla="*/ 79 h 82"/>
                <a:gd name="T104" fmla="*/ 57 w 89"/>
                <a:gd name="T105" fmla="*/ 77 h 82"/>
                <a:gd name="T106" fmla="*/ 61 w 89"/>
                <a:gd name="T107" fmla="*/ 79 h 82"/>
                <a:gd name="T108" fmla="*/ 70 w 89"/>
                <a:gd name="T109" fmla="*/ 70 h 82"/>
                <a:gd name="T110" fmla="*/ 77 w 89"/>
                <a:gd name="T111" fmla="*/ 66 h 82"/>
                <a:gd name="T112" fmla="*/ 80 w 89"/>
                <a:gd name="T113" fmla="*/ 68 h 82"/>
                <a:gd name="T114" fmla="*/ 82 w 89"/>
                <a:gd name="T115" fmla="*/ 64 h 82"/>
                <a:gd name="T116" fmla="*/ 80 w 89"/>
                <a:gd name="T117" fmla="*/ 68 h 82"/>
                <a:gd name="T118" fmla="*/ 84 w 89"/>
                <a:gd name="T119" fmla="*/ 59 h 82"/>
                <a:gd name="T120" fmla="*/ 84 w 89"/>
                <a:gd name="T121" fmla="*/ 55 h 82"/>
                <a:gd name="T122" fmla="*/ 88 w 89"/>
                <a:gd name="T123" fmla="*/ 5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 h="82">
                  <a:moveTo>
                    <a:pt x="84" y="12"/>
                  </a:moveTo>
                  <a:lnTo>
                    <a:pt x="84" y="12"/>
                  </a:lnTo>
                  <a:lnTo>
                    <a:pt x="84" y="12"/>
                  </a:lnTo>
                  <a:lnTo>
                    <a:pt x="84" y="12"/>
                  </a:lnTo>
                  <a:lnTo>
                    <a:pt x="84" y="12"/>
                  </a:lnTo>
                  <a:lnTo>
                    <a:pt x="84" y="12"/>
                  </a:lnTo>
                  <a:lnTo>
                    <a:pt x="84" y="12"/>
                  </a:lnTo>
                  <a:lnTo>
                    <a:pt x="84" y="12"/>
                  </a:lnTo>
                  <a:lnTo>
                    <a:pt x="84" y="11"/>
                  </a:lnTo>
                  <a:lnTo>
                    <a:pt x="84" y="11"/>
                  </a:lnTo>
                  <a:lnTo>
                    <a:pt x="82" y="11"/>
                  </a:lnTo>
                  <a:lnTo>
                    <a:pt x="82" y="11"/>
                  </a:lnTo>
                  <a:lnTo>
                    <a:pt x="82" y="9"/>
                  </a:lnTo>
                  <a:lnTo>
                    <a:pt x="82" y="9"/>
                  </a:lnTo>
                  <a:lnTo>
                    <a:pt x="80" y="9"/>
                  </a:lnTo>
                  <a:lnTo>
                    <a:pt x="80" y="9"/>
                  </a:lnTo>
                  <a:lnTo>
                    <a:pt x="80" y="9"/>
                  </a:lnTo>
                  <a:lnTo>
                    <a:pt x="80" y="9"/>
                  </a:lnTo>
                  <a:lnTo>
                    <a:pt x="75" y="3"/>
                  </a:lnTo>
                  <a:lnTo>
                    <a:pt x="66" y="0"/>
                  </a:lnTo>
                  <a:lnTo>
                    <a:pt x="66" y="0"/>
                  </a:lnTo>
                  <a:lnTo>
                    <a:pt x="66" y="0"/>
                  </a:lnTo>
                  <a:lnTo>
                    <a:pt x="66" y="0"/>
                  </a:lnTo>
                  <a:lnTo>
                    <a:pt x="66" y="0"/>
                  </a:lnTo>
                  <a:lnTo>
                    <a:pt x="66" y="0"/>
                  </a:lnTo>
                  <a:lnTo>
                    <a:pt x="61" y="0"/>
                  </a:lnTo>
                  <a:lnTo>
                    <a:pt x="55" y="0"/>
                  </a:lnTo>
                  <a:lnTo>
                    <a:pt x="55" y="0"/>
                  </a:lnTo>
                  <a:lnTo>
                    <a:pt x="52" y="2"/>
                  </a:lnTo>
                  <a:lnTo>
                    <a:pt x="52" y="2"/>
                  </a:lnTo>
                  <a:lnTo>
                    <a:pt x="52" y="2"/>
                  </a:lnTo>
                  <a:lnTo>
                    <a:pt x="52" y="2"/>
                  </a:lnTo>
                  <a:lnTo>
                    <a:pt x="50" y="2"/>
                  </a:lnTo>
                  <a:lnTo>
                    <a:pt x="50" y="2"/>
                  </a:lnTo>
                  <a:lnTo>
                    <a:pt x="48" y="3"/>
                  </a:lnTo>
                  <a:lnTo>
                    <a:pt x="48" y="3"/>
                  </a:lnTo>
                  <a:lnTo>
                    <a:pt x="48" y="3"/>
                  </a:lnTo>
                  <a:lnTo>
                    <a:pt x="48" y="3"/>
                  </a:lnTo>
                  <a:lnTo>
                    <a:pt x="46" y="3"/>
                  </a:lnTo>
                  <a:lnTo>
                    <a:pt x="46" y="3"/>
                  </a:lnTo>
                  <a:lnTo>
                    <a:pt x="46" y="3"/>
                  </a:lnTo>
                  <a:lnTo>
                    <a:pt x="46" y="3"/>
                  </a:lnTo>
                  <a:lnTo>
                    <a:pt x="45" y="5"/>
                  </a:lnTo>
                  <a:lnTo>
                    <a:pt x="45" y="5"/>
                  </a:lnTo>
                  <a:lnTo>
                    <a:pt x="43" y="7"/>
                  </a:lnTo>
                  <a:lnTo>
                    <a:pt x="43" y="7"/>
                  </a:lnTo>
                  <a:lnTo>
                    <a:pt x="43" y="7"/>
                  </a:lnTo>
                  <a:lnTo>
                    <a:pt x="43" y="7"/>
                  </a:lnTo>
                  <a:lnTo>
                    <a:pt x="43" y="7"/>
                  </a:lnTo>
                  <a:lnTo>
                    <a:pt x="43" y="7"/>
                  </a:lnTo>
                  <a:lnTo>
                    <a:pt x="41" y="9"/>
                  </a:lnTo>
                  <a:lnTo>
                    <a:pt x="41" y="9"/>
                  </a:lnTo>
                  <a:lnTo>
                    <a:pt x="43" y="7"/>
                  </a:lnTo>
                  <a:lnTo>
                    <a:pt x="43" y="7"/>
                  </a:lnTo>
                  <a:lnTo>
                    <a:pt x="41" y="9"/>
                  </a:lnTo>
                  <a:lnTo>
                    <a:pt x="41" y="9"/>
                  </a:lnTo>
                  <a:lnTo>
                    <a:pt x="37" y="11"/>
                  </a:lnTo>
                  <a:lnTo>
                    <a:pt x="37" y="11"/>
                  </a:lnTo>
                  <a:lnTo>
                    <a:pt x="37" y="11"/>
                  </a:lnTo>
                  <a:lnTo>
                    <a:pt x="37" y="11"/>
                  </a:lnTo>
                  <a:lnTo>
                    <a:pt x="37" y="12"/>
                  </a:lnTo>
                  <a:lnTo>
                    <a:pt x="37" y="12"/>
                  </a:lnTo>
                  <a:lnTo>
                    <a:pt x="34" y="14"/>
                  </a:lnTo>
                  <a:lnTo>
                    <a:pt x="32" y="14"/>
                  </a:lnTo>
                  <a:lnTo>
                    <a:pt x="32" y="14"/>
                  </a:lnTo>
                  <a:lnTo>
                    <a:pt x="32" y="14"/>
                  </a:lnTo>
                  <a:lnTo>
                    <a:pt x="32" y="14"/>
                  </a:lnTo>
                  <a:lnTo>
                    <a:pt x="25" y="14"/>
                  </a:lnTo>
                  <a:lnTo>
                    <a:pt x="25" y="14"/>
                  </a:lnTo>
                  <a:lnTo>
                    <a:pt x="25" y="14"/>
                  </a:lnTo>
                  <a:lnTo>
                    <a:pt x="25" y="14"/>
                  </a:lnTo>
                  <a:lnTo>
                    <a:pt x="25" y="14"/>
                  </a:lnTo>
                  <a:lnTo>
                    <a:pt x="25" y="14"/>
                  </a:lnTo>
                  <a:lnTo>
                    <a:pt x="25" y="14"/>
                  </a:lnTo>
                  <a:lnTo>
                    <a:pt x="25" y="14"/>
                  </a:lnTo>
                  <a:lnTo>
                    <a:pt x="25" y="14"/>
                  </a:lnTo>
                  <a:lnTo>
                    <a:pt x="23" y="16"/>
                  </a:lnTo>
                  <a:lnTo>
                    <a:pt x="23" y="16"/>
                  </a:lnTo>
                  <a:lnTo>
                    <a:pt x="23" y="16"/>
                  </a:lnTo>
                  <a:lnTo>
                    <a:pt x="23" y="16"/>
                  </a:lnTo>
                  <a:lnTo>
                    <a:pt x="23" y="16"/>
                  </a:lnTo>
                  <a:lnTo>
                    <a:pt x="23" y="16"/>
                  </a:lnTo>
                  <a:lnTo>
                    <a:pt x="23" y="16"/>
                  </a:lnTo>
                  <a:lnTo>
                    <a:pt x="23" y="16"/>
                  </a:lnTo>
                  <a:lnTo>
                    <a:pt x="23" y="16"/>
                  </a:lnTo>
                  <a:lnTo>
                    <a:pt x="23" y="16"/>
                  </a:lnTo>
                  <a:lnTo>
                    <a:pt x="23" y="16"/>
                  </a:lnTo>
                  <a:lnTo>
                    <a:pt x="21" y="16"/>
                  </a:lnTo>
                  <a:lnTo>
                    <a:pt x="21" y="16"/>
                  </a:lnTo>
                  <a:lnTo>
                    <a:pt x="21" y="16"/>
                  </a:lnTo>
                  <a:lnTo>
                    <a:pt x="21" y="16"/>
                  </a:lnTo>
                  <a:lnTo>
                    <a:pt x="21" y="16"/>
                  </a:lnTo>
                  <a:lnTo>
                    <a:pt x="21" y="16"/>
                  </a:lnTo>
                  <a:lnTo>
                    <a:pt x="20" y="16"/>
                  </a:lnTo>
                  <a:lnTo>
                    <a:pt x="20" y="16"/>
                  </a:lnTo>
                  <a:lnTo>
                    <a:pt x="18" y="18"/>
                  </a:lnTo>
                  <a:lnTo>
                    <a:pt x="18" y="18"/>
                  </a:lnTo>
                  <a:lnTo>
                    <a:pt x="16" y="18"/>
                  </a:lnTo>
                  <a:lnTo>
                    <a:pt x="16" y="18"/>
                  </a:lnTo>
                  <a:lnTo>
                    <a:pt x="16" y="18"/>
                  </a:lnTo>
                  <a:lnTo>
                    <a:pt x="16" y="20"/>
                  </a:lnTo>
                  <a:lnTo>
                    <a:pt x="16" y="20"/>
                  </a:lnTo>
                  <a:lnTo>
                    <a:pt x="14" y="20"/>
                  </a:lnTo>
                  <a:lnTo>
                    <a:pt x="14" y="20"/>
                  </a:lnTo>
                  <a:lnTo>
                    <a:pt x="14" y="20"/>
                  </a:lnTo>
                  <a:lnTo>
                    <a:pt x="14" y="20"/>
                  </a:lnTo>
                  <a:lnTo>
                    <a:pt x="14" y="20"/>
                  </a:lnTo>
                  <a:lnTo>
                    <a:pt x="14" y="20"/>
                  </a:lnTo>
                  <a:lnTo>
                    <a:pt x="14" y="20"/>
                  </a:lnTo>
                  <a:lnTo>
                    <a:pt x="14" y="20"/>
                  </a:lnTo>
                  <a:lnTo>
                    <a:pt x="16" y="18"/>
                  </a:lnTo>
                  <a:lnTo>
                    <a:pt x="16" y="18"/>
                  </a:lnTo>
                  <a:lnTo>
                    <a:pt x="16" y="18"/>
                  </a:lnTo>
                  <a:lnTo>
                    <a:pt x="16" y="18"/>
                  </a:lnTo>
                  <a:lnTo>
                    <a:pt x="16" y="18"/>
                  </a:lnTo>
                  <a:lnTo>
                    <a:pt x="16" y="18"/>
                  </a:lnTo>
                  <a:lnTo>
                    <a:pt x="16" y="18"/>
                  </a:lnTo>
                  <a:lnTo>
                    <a:pt x="16" y="18"/>
                  </a:lnTo>
                  <a:lnTo>
                    <a:pt x="16" y="18"/>
                  </a:lnTo>
                  <a:lnTo>
                    <a:pt x="16" y="18"/>
                  </a:lnTo>
                  <a:lnTo>
                    <a:pt x="16" y="18"/>
                  </a:lnTo>
                  <a:lnTo>
                    <a:pt x="16" y="18"/>
                  </a:lnTo>
                  <a:lnTo>
                    <a:pt x="12" y="20"/>
                  </a:lnTo>
                  <a:lnTo>
                    <a:pt x="12" y="20"/>
                  </a:lnTo>
                  <a:lnTo>
                    <a:pt x="12" y="20"/>
                  </a:lnTo>
                  <a:lnTo>
                    <a:pt x="12" y="20"/>
                  </a:lnTo>
                  <a:lnTo>
                    <a:pt x="7" y="25"/>
                  </a:lnTo>
                  <a:lnTo>
                    <a:pt x="2" y="32"/>
                  </a:lnTo>
                  <a:lnTo>
                    <a:pt x="2" y="32"/>
                  </a:lnTo>
                  <a:lnTo>
                    <a:pt x="2" y="32"/>
                  </a:lnTo>
                  <a:lnTo>
                    <a:pt x="2" y="32"/>
                  </a:lnTo>
                  <a:lnTo>
                    <a:pt x="2" y="32"/>
                  </a:lnTo>
                  <a:lnTo>
                    <a:pt x="0" y="39"/>
                  </a:lnTo>
                  <a:lnTo>
                    <a:pt x="2" y="46"/>
                  </a:lnTo>
                  <a:lnTo>
                    <a:pt x="2" y="46"/>
                  </a:lnTo>
                  <a:lnTo>
                    <a:pt x="2" y="46"/>
                  </a:lnTo>
                  <a:lnTo>
                    <a:pt x="5" y="55"/>
                  </a:lnTo>
                  <a:lnTo>
                    <a:pt x="12" y="64"/>
                  </a:lnTo>
                  <a:lnTo>
                    <a:pt x="12" y="64"/>
                  </a:lnTo>
                  <a:lnTo>
                    <a:pt x="12" y="64"/>
                  </a:lnTo>
                  <a:lnTo>
                    <a:pt x="12" y="64"/>
                  </a:lnTo>
                  <a:lnTo>
                    <a:pt x="12" y="64"/>
                  </a:lnTo>
                  <a:lnTo>
                    <a:pt x="12" y="64"/>
                  </a:lnTo>
                  <a:lnTo>
                    <a:pt x="12" y="64"/>
                  </a:lnTo>
                  <a:lnTo>
                    <a:pt x="28" y="75"/>
                  </a:lnTo>
                  <a:lnTo>
                    <a:pt x="28" y="75"/>
                  </a:lnTo>
                  <a:lnTo>
                    <a:pt x="28" y="75"/>
                  </a:lnTo>
                  <a:lnTo>
                    <a:pt x="37" y="81"/>
                  </a:lnTo>
                  <a:lnTo>
                    <a:pt x="46" y="82"/>
                  </a:lnTo>
                  <a:lnTo>
                    <a:pt x="46" y="82"/>
                  </a:lnTo>
                  <a:lnTo>
                    <a:pt x="46" y="82"/>
                  </a:lnTo>
                  <a:lnTo>
                    <a:pt x="46" y="82"/>
                  </a:lnTo>
                  <a:lnTo>
                    <a:pt x="46" y="82"/>
                  </a:lnTo>
                  <a:lnTo>
                    <a:pt x="46" y="82"/>
                  </a:lnTo>
                  <a:lnTo>
                    <a:pt x="46" y="82"/>
                  </a:lnTo>
                  <a:lnTo>
                    <a:pt x="55" y="81"/>
                  </a:lnTo>
                  <a:lnTo>
                    <a:pt x="55" y="81"/>
                  </a:lnTo>
                  <a:lnTo>
                    <a:pt x="57" y="81"/>
                  </a:lnTo>
                  <a:lnTo>
                    <a:pt x="57" y="81"/>
                  </a:lnTo>
                  <a:lnTo>
                    <a:pt x="57" y="81"/>
                  </a:lnTo>
                  <a:lnTo>
                    <a:pt x="57" y="81"/>
                  </a:lnTo>
                  <a:lnTo>
                    <a:pt x="59" y="81"/>
                  </a:lnTo>
                  <a:lnTo>
                    <a:pt x="59" y="81"/>
                  </a:lnTo>
                  <a:lnTo>
                    <a:pt x="59" y="81"/>
                  </a:lnTo>
                  <a:lnTo>
                    <a:pt x="59" y="81"/>
                  </a:lnTo>
                  <a:lnTo>
                    <a:pt x="59" y="81"/>
                  </a:lnTo>
                  <a:lnTo>
                    <a:pt x="59" y="81"/>
                  </a:lnTo>
                  <a:lnTo>
                    <a:pt x="59" y="81"/>
                  </a:lnTo>
                  <a:lnTo>
                    <a:pt x="59" y="81"/>
                  </a:lnTo>
                  <a:lnTo>
                    <a:pt x="59" y="81"/>
                  </a:lnTo>
                  <a:lnTo>
                    <a:pt x="59" y="81"/>
                  </a:lnTo>
                  <a:lnTo>
                    <a:pt x="59" y="79"/>
                  </a:lnTo>
                  <a:lnTo>
                    <a:pt x="59" y="79"/>
                  </a:lnTo>
                  <a:lnTo>
                    <a:pt x="57" y="81"/>
                  </a:lnTo>
                  <a:lnTo>
                    <a:pt x="57" y="81"/>
                  </a:lnTo>
                  <a:lnTo>
                    <a:pt x="59" y="79"/>
                  </a:lnTo>
                  <a:lnTo>
                    <a:pt x="59" y="79"/>
                  </a:lnTo>
                  <a:lnTo>
                    <a:pt x="61" y="79"/>
                  </a:lnTo>
                  <a:lnTo>
                    <a:pt x="61" y="79"/>
                  </a:lnTo>
                  <a:lnTo>
                    <a:pt x="54" y="79"/>
                  </a:lnTo>
                  <a:lnTo>
                    <a:pt x="54" y="79"/>
                  </a:lnTo>
                  <a:lnTo>
                    <a:pt x="48" y="75"/>
                  </a:lnTo>
                  <a:lnTo>
                    <a:pt x="43" y="70"/>
                  </a:lnTo>
                  <a:lnTo>
                    <a:pt x="43" y="70"/>
                  </a:lnTo>
                  <a:lnTo>
                    <a:pt x="43" y="70"/>
                  </a:lnTo>
                  <a:lnTo>
                    <a:pt x="43" y="70"/>
                  </a:lnTo>
                  <a:lnTo>
                    <a:pt x="43" y="70"/>
                  </a:lnTo>
                  <a:lnTo>
                    <a:pt x="48" y="75"/>
                  </a:lnTo>
                  <a:lnTo>
                    <a:pt x="54" y="79"/>
                  </a:lnTo>
                  <a:lnTo>
                    <a:pt x="54" y="79"/>
                  </a:lnTo>
                  <a:lnTo>
                    <a:pt x="54" y="79"/>
                  </a:lnTo>
                  <a:lnTo>
                    <a:pt x="61" y="79"/>
                  </a:lnTo>
                  <a:lnTo>
                    <a:pt x="61" y="79"/>
                  </a:lnTo>
                  <a:lnTo>
                    <a:pt x="64" y="77"/>
                  </a:lnTo>
                  <a:lnTo>
                    <a:pt x="64" y="77"/>
                  </a:lnTo>
                  <a:lnTo>
                    <a:pt x="64" y="75"/>
                  </a:lnTo>
                  <a:lnTo>
                    <a:pt x="64" y="75"/>
                  </a:lnTo>
                  <a:lnTo>
                    <a:pt x="64" y="75"/>
                  </a:lnTo>
                  <a:lnTo>
                    <a:pt x="64" y="75"/>
                  </a:lnTo>
                  <a:lnTo>
                    <a:pt x="64" y="75"/>
                  </a:lnTo>
                  <a:lnTo>
                    <a:pt x="64" y="75"/>
                  </a:lnTo>
                  <a:lnTo>
                    <a:pt x="66" y="75"/>
                  </a:lnTo>
                  <a:lnTo>
                    <a:pt x="66" y="75"/>
                  </a:lnTo>
                  <a:lnTo>
                    <a:pt x="66" y="75"/>
                  </a:lnTo>
                  <a:lnTo>
                    <a:pt x="66" y="75"/>
                  </a:lnTo>
                  <a:lnTo>
                    <a:pt x="66" y="75"/>
                  </a:lnTo>
                  <a:lnTo>
                    <a:pt x="66" y="75"/>
                  </a:lnTo>
                  <a:lnTo>
                    <a:pt x="66" y="75"/>
                  </a:lnTo>
                  <a:lnTo>
                    <a:pt x="66" y="75"/>
                  </a:lnTo>
                  <a:lnTo>
                    <a:pt x="68" y="73"/>
                  </a:lnTo>
                  <a:lnTo>
                    <a:pt x="68" y="73"/>
                  </a:lnTo>
                  <a:lnTo>
                    <a:pt x="68" y="73"/>
                  </a:lnTo>
                  <a:lnTo>
                    <a:pt x="68" y="73"/>
                  </a:lnTo>
                  <a:lnTo>
                    <a:pt x="68" y="73"/>
                  </a:lnTo>
                  <a:lnTo>
                    <a:pt x="68" y="73"/>
                  </a:lnTo>
                  <a:lnTo>
                    <a:pt x="71" y="73"/>
                  </a:lnTo>
                  <a:lnTo>
                    <a:pt x="71" y="73"/>
                  </a:lnTo>
                  <a:lnTo>
                    <a:pt x="71" y="73"/>
                  </a:lnTo>
                  <a:lnTo>
                    <a:pt x="71" y="73"/>
                  </a:lnTo>
                  <a:lnTo>
                    <a:pt x="71" y="73"/>
                  </a:lnTo>
                  <a:lnTo>
                    <a:pt x="71" y="73"/>
                  </a:lnTo>
                  <a:lnTo>
                    <a:pt x="71" y="73"/>
                  </a:lnTo>
                  <a:lnTo>
                    <a:pt x="71" y="73"/>
                  </a:lnTo>
                  <a:lnTo>
                    <a:pt x="71" y="73"/>
                  </a:lnTo>
                  <a:lnTo>
                    <a:pt x="71" y="73"/>
                  </a:lnTo>
                  <a:lnTo>
                    <a:pt x="71" y="73"/>
                  </a:lnTo>
                  <a:lnTo>
                    <a:pt x="71" y="73"/>
                  </a:lnTo>
                  <a:lnTo>
                    <a:pt x="71" y="73"/>
                  </a:lnTo>
                  <a:lnTo>
                    <a:pt x="71" y="73"/>
                  </a:lnTo>
                  <a:lnTo>
                    <a:pt x="71" y="73"/>
                  </a:lnTo>
                  <a:lnTo>
                    <a:pt x="71" y="73"/>
                  </a:lnTo>
                  <a:lnTo>
                    <a:pt x="71" y="73"/>
                  </a:lnTo>
                  <a:lnTo>
                    <a:pt x="73" y="73"/>
                  </a:lnTo>
                  <a:lnTo>
                    <a:pt x="73" y="73"/>
                  </a:lnTo>
                  <a:lnTo>
                    <a:pt x="73" y="73"/>
                  </a:lnTo>
                  <a:lnTo>
                    <a:pt x="73" y="73"/>
                  </a:lnTo>
                  <a:lnTo>
                    <a:pt x="73" y="73"/>
                  </a:lnTo>
                  <a:lnTo>
                    <a:pt x="73" y="73"/>
                  </a:lnTo>
                  <a:lnTo>
                    <a:pt x="77" y="72"/>
                  </a:lnTo>
                  <a:lnTo>
                    <a:pt x="77" y="72"/>
                  </a:lnTo>
                  <a:lnTo>
                    <a:pt x="77" y="72"/>
                  </a:lnTo>
                  <a:lnTo>
                    <a:pt x="77" y="72"/>
                  </a:lnTo>
                  <a:lnTo>
                    <a:pt x="77" y="72"/>
                  </a:lnTo>
                  <a:lnTo>
                    <a:pt x="77" y="72"/>
                  </a:lnTo>
                  <a:lnTo>
                    <a:pt x="77" y="70"/>
                  </a:lnTo>
                  <a:lnTo>
                    <a:pt x="77" y="70"/>
                  </a:lnTo>
                  <a:lnTo>
                    <a:pt x="79" y="70"/>
                  </a:lnTo>
                  <a:lnTo>
                    <a:pt x="79" y="70"/>
                  </a:lnTo>
                  <a:lnTo>
                    <a:pt x="79" y="70"/>
                  </a:lnTo>
                  <a:lnTo>
                    <a:pt x="79" y="70"/>
                  </a:lnTo>
                  <a:lnTo>
                    <a:pt x="79" y="70"/>
                  </a:lnTo>
                  <a:lnTo>
                    <a:pt x="79" y="70"/>
                  </a:lnTo>
                  <a:lnTo>
                    <a:pt x="79" y="70"/>
                  </a:lnTo>
                  <a:lnTo>
                    <a:pt x="79" y="70"/>
                  </a:lnTo>
                  <a:lnTo>
                    <a:pt x="79" y="70"/>
                  </a:lnTo>
                  <a:lnTo>
                    <a:pt x="79" y="70"/>
                  </a:lnTo>
                  <a:lnTo>
                    <a:pt x="79" y="70"/>
                  </a:lnTo>
                  <a:lnTo>
                    <a:pt x="86" y="63"/>
                  </a:lnTo>
                  <a:lnTo>
                    <a:pt x="86" y="63"/>
                  </a:lnTo>
                  <a:lnTo>
                    <a:pt x="86" y="63"/>
                  </a:lnTo>
                  <a:lnTo>
                    <a:pt x="86" y="63"/>
                  </a:lnTo>
                  <a:lnTo>
                    <a:pt x="86" y="63"/>
                  </a:lnTo>
                  <a:lnTo>
                    <a:pt x="86" y="63"/>
                  </a:lnTo>
                  <a:lnTo>
                    <a:pt x="88" y="55"/>
                  </a:lnTo>
                  <a:lnTo>
                    <a:pt x="89" y="46"/>
                  </a:lnTo>
                  <a:lnTo>
                    <a:pt x="89" y="46"/>
                  </a:lnTo>
                  <a:lnTo>
                    <a:pt x="89" y="46"/>
                  </a:lnTo>
                  <a:lnTo>
                    <a:pt x="89" y="46"/>
                  </a:lnTo>
                  <a:lnTo>
                    <a:pt x="89" y="46"/>
                  </a:lnTo>
                  <a:lnTo>
                    <a:pt x="89" y="46"/>
                  </a:lnTo>
                  <a:lnTo>
                    <a:pt x="89" y="46"/>
                  </a:lnTo>
                  <a:lnTo>
                    <a:pt x="89" y="46"/>
                  </a:lnTo>
                  <a:lnTo>
                    <a:pt x="89" y="45"/>
                  </a:lnTo>
                  <a:lnTo>
                    <a:pt x="89" y="45"/>
                  </a:lnTo>
                  <a:lnTo>
                    <a:pt x="89" y="45"/>
                  </a:lnTo>
                  <a:lnTo>
                    <a:pt x="89" y="45"/>
                  </a:lnTo>
                  <a:lnTo>
                    <a:pt x="89" y="43"/>
                  </a:lnTo>
                  <a:lnTo>
                    <a:pt x="89" y="43"/>
                  </a:lnTo>
                  <a:lnTo>
                    <a:pt x="89" y="43"/>
                  </a:lnTo>
                  <a:lnTo>
                    <a:pt x="89" y="43"/>
                  </a:lnTo>
                  <a:lnTo>
                    <a:pt x="89" y="41"/>
                  </a:lnTo>
                  <a:lnTo>
                    <a:pt x="89" y="41"/>
                  </a:lnTo>
                  <a:lnTo>
                    <a:pt x="89" y="41"/>
                  </a:lnTo>
                  <a:lnTo>
                    <a:pt x="89" y="41"/>
                  </a:lnTo>
                  <a:lnTo>
                    <a:pt x="89" y="41"/>
                  </a:lnTo>
                  <a:lnTo>
                    <a:pt x="89" y="41"/>
                  </a:lnTo>
                  <a:lnTo>
                    <a:pt x="89" y="41"/>
                  </a:lnTo>
                  <a:lnTo>
                    <a:pt x="89" y="41"/>
                  </a:lnTo>
                  <a:lnTo>
                    <a:pt x="89" y="41"/>
                  </a:lnTo>
                  <a:lnTo>
                    <a:pt x="89" y="41"/>
                  </a:lnTo>
                  <a:lnTo>
                    <a:pt x="89" y="39"/>
                  </a:lnTo>
                  <a:lnTo>
                    <a:pt x="89" y="39"/>
                  </a:lnTo>
                  <a:lnTo>
                    <a:pt x="89" y="34"/>
                  </a:lnTo>
                  <a:lnTo>
                    <a:pt x="89" y="34"/>
                  </a:lnTo>
                  <a:lnTo>
                    <a:pt x="89" y="34"/>
                  </a:lnTo>
                  <a:lnTo>
                    <a:pt x="89" y="34"/>
                  </a:lnTo>
                  <a:lnTo>
                    <a:pt x="89" y="29"/>
                  </a:lnTo>
                  <a:lnTo>
                    <a:pt x="89" y="29"/>
                  </a:lnTo>
                  <a:lnTo>
                    <a:pt x="89" y="27"/>
                  </a:lnTo>
                  <a:lnTo>
                    <a:pt x="89" y="27"/>
                  </a:lnTo>
                  <a:lnTo>
                    <a:pt x="88" y="21"/>
                  </a:lnTo>
                  <a:lnTo>
                    <a:pt x="88" y="21"/>
                  </a:lnTo>
                  <a:lnTo>
                    <a:pt x="88" y="21"/>
                  </a:lnTo>
                  <a:lnTo>
                    <a:pt x="88" y="21"/>
                  </a:lnTo>
                  <a:lnTo>
                    <a:pt x="84" y="12"/>
                  </a:lnTo>
                  <a:lnTo>
                    <a:pt x="84" y="12"/>
                  </a:lnTo>
                  <a:close/>
                  <a:moveTo>
                    <a:pt x="84" y="18"/>
                  </a:moveTo>
                  <a:lnTo>
                    <a:pt x="84" y="18"/>
                  </a:lnTo>
                  <a:lnTo>
                    <a:pt x="84" y="18"/>
                  </a:lnTo>
                  <a:lnTo>
                    <a:pt x="84" y="18"/>
                  </a:lnTo>
                  <a:lnTo>
                    <a:pt x="84" y="18"/>
                  </a:lnTo>
                  <a:lnTo>
                    <a:pt x="84" y="18"/>
                  </a:lnTo>
                  <a:close/>
                  <a:moveTo>
                    <a:pt x="88" y="54"/>
                  </a:moveTo>
                  <a:lnTo>
                    <a:pt x="88" y="54"/>
                  </a:lnTo>
                  <a:lnTo>
                    <a:pt x="88" y="52"/>
                  </a:lnTo>
                  <a:lnTo>
                    <a:pt x="88" y="52"/>
                  </a:lnTo>
                  <a:lnTo>
                    <a:pt x="88" y="52"/>
                  </a:lnTo>
                  <a:lnTo>
                    <a:pt x="88" y="52"/>
                  </a:lnTo>
                  <a:lnTo>
                    <a:pt x="88" y="50"/>
                  </a:lnTo>
                  <a:lnTo>
                    <a:pt x="88" y="50"/>
                  </a:lnTo>
                  <a:lnTo>
                    <a:pt x="88" y="52"/>
                  </a:lnTo>
                  <a:lnTo>
                    <a:pt x="88" y="52"/>
                  </a:lnTo>
                  <a:lnTo>
                    <a:pt x="88" y="52"/>
                  </a:lnTo>
                  <a:lnTo>
                    <a:pt x="88" y="52"/>
                  </a:lnTo>
                  <a:lnTo>
                    <a:pt x="88" y="54"/>
                  </a:lnTo>
                  <a:lnTo>
                    <a:pt x="88" y="54"/>
                  </a:lnTo>
                  <a:close/>
                  <a:moveTo>
                    <a:pt x="86" y="48"/>
                  </a:moveTo>
                  <a:lnTo>
                    <a:pt x="86" y="48"/>
                  </a:lnTo>
                  <a:lnTo>
                    <a:pt x="86" y="48"/>
                  </a:lnTo>
                  <a:lnTo>
                    <a:pt x="86" y="48"/>
                  </a:lnTo>
                  <a:lnTo>
                    <a:pt x="86" y="48"/>
                  </a:lnTo>
                  <a:lnTo>
                    <a:pt x="86" y="48"/>
                  </a:lnTo>
                  <a:lnTo>
                    <a:pt x="86" y="48"/>
                  </a:lnTo>
                  <a:lnTo>
                    <a:pt x="86" y="48"/>
                  </a:lnTo>
                  <a:lnTo>
                    <a:pt x="86" y="48"/>
                  </a:lnTo>
                  <a:close/>
                  <a:moveTo>
                    <a:pt x="61" y="75"/>
                  </a:moveTo>
                  <a:lnTo>
                    <a:pt x="61" y="75"/>
                  </a:lnTo>
                  <a:lnTo>
                    <a:pt x="59" y="75"/>
                  </a:lnTo>
                  <a:lnTo>
                    <a:pt x="59" y="75"/>
                  </a:lnTo>
                  <a:lnTo>
                    <a:pt x="59" y="75"/>
                  </a:lnTo>
                  <a:lnTo>
                    <a:pt x="59" y="75"/>
                  </a:lnTo>
                  <a:lnTo>
                    <a:pt x="59" y="75"/>
                  </a:lnTo>
                  <a:lnTo>
                    <a:pt x="59" y="75"/>
                  </a:lnTo>
                  <a:lnTo>
                    <a:pt x="59" y="75"/>
                  </a:lnTo>
                  <a:lnTo>
                    <a:pt x="59" y="75"/>
                  </a:lnTo>
                  <a:lnTo>
                    <a:pt x="59" y="75"/>
                  </a:lnTo>
                  <a:lnTo>
                    <a:pt x="59" y="75"/>
                  </a:lnTo>
                  <a:lnTo>
                    <a:pt x="59" y="75"/>
                  </a:lnTo>
                  <a:lnTo>
                    <a:pt x="59" y="75"/>
                  </a:lnTo>
                  <a:lnTo>
                    <a:pt x="59" y="75"/>
                  </a:lnTo>
                  <a:lnTo>
                    <a:pt x="59" y="75"/>
                  </a:lnTo>
                  <a:lnTo>
                    <a:pt x="59" y="75"/>
                  </a:lnTo>
                  <a:lnTo>
                    <a:pt x="59" y="75"/>
                  </a:lnTo>
                  <a:lnTo>
                    <a:pt x="61" y="75"/>
                  </a:lnTo>
                  <a:lnTo>
                    <a:pt x="61" y="75"/>
                  </a:lnTo>
                  <a:close/>
                  <a:moveTo>
                    <a:pt x="59" y="77"/>
                  </a:moveTo>
                  <a:lnTo>
                    <a:pt x="59" y="77"/>
                  </a:lnTo>
                  <a:lnTo>
                    <a:pt x="59" y="77"/>
                  </a:lnTo>
                  <a:lnTo>
                    <a:pt x="59" y="77"/>
                  </a:lnTo>
                  <a:lnTo>
                    <a:pt x="59" y="77"/>
                  </a:lnTo>
                  <a:lnTo>
                    <a:pt x="59" y="77"/>
                  </a:lnTo>
                  <a:close/>
                  <a:moveTo>
                    <a:pt x="61" y="77"/>
                  </a:moveTo>
                  <a:lnTo>
                    <a:pt x="61" y="77"/>
                  </a:lnTo>
                  <a:lnTo>
                    <a:pt x="61" y="77"/>
                  </a:lnTo>
                  <a:lnTo>
                    <a:pt x="61" y="77"/>
                  </a:lnTo>
                  <a:lnTo>
                    <a:pt x="61" y="77"/>
                  </a:lnTo>
                  <a:lnTo>
                    <a:pt x="61" y="77"/>
                  </a:lnTo>
                  <a:close/>
                  <a:moveTo>
                    <a:pt x="61" y="77"/>
                  </a:moveTo>
                  <a:lnTo>
                    <a:pt x="61" y="77"/>
                  </a:lnTo>
                  <a:lnTo>
                    <a:pt x="61" y="77"/>
                  </a:lnTo>
                  <a:lnTo>
                    <a:pt x="61" y="77"/>
                  </a:lnTo>
                  <a:lnTo>
                    <a:pt x="61" y="77"/>
                  </a:lnTo>
                  <a:lnTo>
                    <a:pt x="61" y="77"/>
                  </a:lnTo>
                  <a:lnTo>
                    <a:pt x="61" y="77"/>
                  </a:lnTo>
                  <a:lnTo>
                    <a:pt x="61" y="77"/>
                  </a:lnTo>
                  <a:close/>
                  <a:moveTo>
                    <a:pt x="21" y="16"/>
                  </a:moveTo>
                  <a:lnTo>
                    <a:pt x="21" y="16"/>
                  </a:lnTo>
                  <a:lnTo>
                    <a:pt x="21" y="16"/>
                  </a:lnTo>
                  <a:lnTo>
                    <a:pt x="21" y="16"/>
                  </a:lnTo>
                  <a:close/>
                  <a:moveTo>
                    <a:pt x="54" y="7"/>
                  </a:moveTo>
                  <a:lnTo>
                    <a:pt x="54" y="7"/>
                  </a:lnTo>
                  <a:lnTo>
                    <a:pt x="54" y="7"/>
                  </a:lnTo>
                  <a:lnTo>
                    <a:pt x="54" y="7"/>
                  </a:lnTo>
                  <a:lnTo>
                    <a:pt x="54" y="7"/>
                  </a:lnTo>
                  <a:lnTo>
                    <a:pt x="54" y="7"/>
                  </a:lnTo>
                  <a:lnTo>
                    <a:pt x="54" y="7"/>
                  </a:lnTo>
                  <a:lnTo>
                    <a:pt x="54" y="7"/>
                  </a:lnTo>
                  <a:lnTo>
                    <a:pt x="54" y="7"/>
                  </a:lnTo>
                  <a:lnTo>
                    <a:pt x="54" y="7"/>
                  </a:lnTo>
                  <a:close/>
                  <a:moveTo>
                    <a:pt x="82" y="36"/>
                  </a:moveTo>
                  <a:lnTo>
                    <a:pt x="82" y="36"/>
                  </a:lnTo>
                  <a:lnTo>
                    <a:pt x="82" y="36"/>
                  </a:lnTo>
                  <a:lnTo>
                    <a:pt x="82" y="36"/>
                  </a:lnTo>
                  <a:lnTo>
                    <a:pt x="82" y="36"/>
                  </a:lnTo>
                  <a:lnTo>
                    <a:pt x="82" y="36"/>
                  </a:lnTo>
                  <a:close/>
                  <a:moveTo>
                    <a:pt x="73" y="68"/>
                  </a:moveTo>
                  <a:lnTo>
                    <a:pt x="73" y="68"/>
                  </a:lnTo>
                  <a:lnTo>
                    <a:pt x="71" y="68"/>
                  </a:lnTo>
                  <a:lnTo>
                    <a:pt x="71" y="68"/>
                  </a:lnTo>
                  <a:lnTo>
                    <a:pt x="71" y="66"/>
                  </a:lnTo>
                  <a:lnTo>
                    <a:pt x="71" y="66"/>
                  </a:lnTo>
                  <a:lnTo>
                    <a:pt x="71" y="68"/>
                  </a:lnTo>
                  <a:lnTo>
                    <a:pt x="71" y="68"/>
                  </a:lnTo>
                  <a:lnTo>
                    <a:pt x="73" y="68"/>
                  </a:lnTo>
                  <a:lnTo>
                    <a:pt x="73" y="68"/>
                  </a:lnTo>
                  <a:close/>
                  <a:moveTo>
                    <a:pt x="59" y="55"/>
                  </a:moveTo>
                  <a:lnTo>
                    <a:pt x="59" y="55"/>
                  </a:lnTo>
                  <a:lnTo>
                    <a:pt x="61" y="57"/>
                  </a:lnTo>
                  <a:lnTo>
                    <a:pt x="61" y="57"/>
                  </a:lnTo>
                  <a:lnTo>
                    <a:pt x="59" y="55"/>
                  </a:lnTo>
                  <a:lnTo>
                    <a:pt x="59" y="55"/>
                  </a:lnTo>
                  <a:close/>
                  <a:moveTo>
                    <a:pt x="64" y="66"/>
                  </a:moveTo>
                  <a:lnTo>
                    <a:pt x="64" y="66"/>
                  </a:lnTo>
                  <a:lnTo>
                    <a:pt x="64" y="64"/>
                  </a:lnTo>
                  <a:lnTo>
                    <a:pt x="64" y="64"/>
                  </a:lnTo>
                  <a:lnTo>
                    <a:pt x="64" y="66"/>
                  </a:lnTo>
                  <a:lnTo>
                    <a:pt x="64" y="66"/>
                  </a:lnTo>
                  <a:lnTo>
                    <a:pt x="64" y="66"/>
                  </a:lnTo>
                  <a:lnTo>
                    <a:pt x="64" y="66"/>
                  </a:lnTo>
                  <a:close/>
                  <a:moveTo>
                    <a:pt x="66" y="64"/>
                  </a:moveTo>
                  <a:lnTo>
                    <a:pt x="66" y="64"/>
                  </a:lnTo>
                  <a:lnTo>
                    <a:pt x="64" y="64"/>
                  </a:lnTo>
                  <a:lnTo>
                    <a:pt x="64" y="64"/>
                  </a:lnTo>
                  <a:lnTo>
                    <a:pt x="66" y="64"/>
                  </a:lnTo>
                  <a:lnTo>
                    <a:pt x="66" y="64"/>
                  </a:lnTo>
                  <a:close/>
                  <a:moveTo>
                    <a:pt x="55" y="48"/>
                  </a:moveTo>
                  <a:lnTo>
                    <a:pt x="55" y="48"/>
                  </a:lnTo>
                  <a:lnTo>
                    <a:pt x="54" y="46"/>
                  </a:lnTo>
                  <a:lnTo>
                    <a:pt x="55" y="45"/>
                  </a:lnTo>
                  <a:lnTo>
                    <a:pt x="55" y="45"/>
                  </a:lnTo>
                  <a:lnTo>
                    <a:pt x="54" y="46"/>
                  </a:lnTo>
                  <a:lnTo>
                    <a:pt x="55" y="48"/>
                  </a:lnTo>
                  <a:lnTo>
                    <a:pt x="55" y="48"/>
                  </a:lnTo>
                  <a:close/>
                  <a:moveTo>
                    <a:pt x="55" y="57"/>
                  </a:moveTo>
                  <a:lnTo>
                    <a:pt x="55" y="57"/>
                  </a:lnTo>
                  <a:lnTo>
                    <a:pt x="55" y="57"/>
                  </a:lnTo>
                  <a:lnTo>
                    <a:pt x="55" y="57"/>
                  </a:lnTo>
                  <a:lnTo>
                    <a:pt x="55" y="57"/>
                  </a:lnTo>
                  <a:lnTo>
                    <a:pt x="55" y="57"/>
                  </a:lnTo>
                  <a:close/>
                  <a:moveTo>
                    <a:pt x="52" y="54"/>
                  </a:moveTo>
                  <a:lnTo>
                    <a:pt x="52" y="54"/>
                  </a:lnTo>
                  <a:lnTo>
                    <a:pt x="52" y="50"/>
                  </a:lnTo>
                  <a:lnTo>
                    <a:pt x="52" y="50"/>
                  </a:lnTo>
                  <a:lnTo>
                    <a:pt x="52" y="48"/>
                  </a:lnTo>
                  <a:lnTo>
                    <a:pt x="50" y="48"/>
                  </a:lnTo>
                  <a:lnTo>
                    <a:pt x="48" y="48"/>
                  </a:lnTo>
                  <a:lnTo>
                    <a:pt x="48" y="48"/>
                  </a:lnTo>
                  <a:lnTo>
                    <a:pt x="50" y="48"/>
                  </a:lnTo>
                  <a:lnTo>
                    <a:pt x="52" y="48"/>
                  </a:lnTo>
                  <a:lnTo>
                    <a:pt x="52" y="50"/>
                  </a:lnTo>
                  <a:lnTo>
                    <a:pt x="52" y="50"/>
                  </a:lnTo>
                  <a:lnTo>
                    <a:pt x="52" y="54"/>
                  </a:lnTo>
                  <a:lnTo>
                    <a:pt x="52" y="54"/>
                  </a:lnTo>
                  <a:close/>
                  <a:moveTo>
                    <a:pt x="57" y="18"/>
                  </a:moveTo>
                  <a:lnTo>
                    <a:pt x="57" y="18"/>
                  </a:lnTo>
                  <a:lnTo>
                    <a:pt x="57" y="18"/>
                  </a:lnTo>
                  <a:lnTo>
                    <a:pt x="57" y="18"/>
                  </a:lnTo>
                  <a:lnTo>
                    <a:pt x="57" y="18"/>
                  </a:lnTo>
                  <a:lnTo>
                    <a:pt x="57" y="18"/>
                  </a:lnTo>
                  <a:close/>
                  <a:moveTo>
                    <a:pt x="59" y="20"/>
                  </a:moveTo>
                  <a:lnTo>
                    <a:pt x="59" y="20"/>
                  </a:lnTo>
                  <a:lnTo>
                    <a:pt x="59" y="20"/>
                  </a:lnTo>
                  <a:lnTo>
                    <a:pt x="59" y="20"/>
                  </a:lnTo>
                  <a:lnTo>
                    <a:pt x="59" y="20"/>
                  </a:lnTo>
                  <a:lnTo>
                    <a:pt x="59" y="20"/>
                  </a:lnTo>
                  <a:close/>
                  <a:moveTo>
                    <a:pt x="57" y="18"/>
                  </a:moveTo>
                  <a:lnTo>
                    <a:pt x="57" y="18"/>
                  </a:lnTo>
                  <a:lnTo>
                    <a:pt x="55" y="14"/>
                  </a:lnTo>
                  <a:lnTo>
                    <a:pt x="54" y="14"/>
                  </a:lnTo>
                  <a:lnTo>
                    <a:pt x="54" y="14"/>
                  </a:lnTo>
                  <a:lnTo>
                    <a:pt x="55" y="14"/>
                  </a:lnTo>
                  <a:lnTo>
                    <a:pt x="57" y="18"/>
                  </a:lnTo>
                  <a:lnTo>
                    <a:pt x="57" y="18"/>
                  </a:lnTo>
                  <a:close/>
                  <a:moveTo>
                    <a:pt x="55" y="21"/>
                  </a:moveTo>
                  <a:lnTo>
                    <a:pt x="55" y="21"/>
                  </a:lnTo>
                  <a:lnTo>
                    <a:pt x="54" y="20"/>
                  </a:lnTo>
                  <a:lnTo>
                    <a:pt x="54" y="20"/>
                  </a:lnTo>
                  <a:lnTo>
                    <a:pt x="55" y="21"/>
                  </a:lnTo>
                  <a:lnTo>
                    <a:pt x="55" y="21"/>
                  </a:lnTo>
                  <a:close/>
                  <a:moveTo>
                    <a:pt x="59" y="27"/>
                  </a:moveTo>
                  <a:lnTo>
                    <a:pt x="59" y="27"/>
                  </a:lnTo>
                  <a:lnTo>
                    <a:pt x="59" y="27"/>
                  </a:lnTo>
                  <a:lnTo>
                    <a:pt x="59" y="27"/>
                  </a:lnTo>
                  <a:lnTo>
                    <a:pt x="59" y="27"/>
                  </a:lnTo>
                  <a:lnTo>
                    <a:pt x="59" y="27"/>
                  </a:lnTo>
                  <a:close/>
                  <a:moveTo>
                    <a:pt x="55" y="21"/>
                  </a:moveTo>
                  <a:lnTo>
                    <a:pt x="55" y="21"/>
                  </a:lnTo>
                  <a:lnTo>
                    <a:pt x="55" y="21"/>
                  </a:lnTo>
                  <a:lnTo>
                    <a:pt x="55" y="21"/>
                  </a:lnTo>
                  <a:lnTo>
                    <a:pt x="55" y="21"/>
                  </a:lnTo>
                  <a:lnTo>
                    <a:pt x="55" y="21"/>
                  </a:lnTo>
                  <a:close/>
                  <a:moveTo>
                    <a:pt x="59" y="27"/>
                  </a:moveTo>
                  <a:lnTo>
                    <a:pt x="59" y="27"/>
                  </a:lnTo>
                  <a:lnTo>
                    <a:pt x="61" y="29"/>
                  </a:lnTo>
                  <a:lnTo>
                    <a:pt x="61" y="29"/>
                  </a:lnTo>
                  <a:lnTo>
                    <a:pt x="59" y="27"/>
                  </a:lnTo>
                  <a:lnTo>
                    <a:pt x="59" y="27"/>
                  </a:lnTo>
                  <a:close/>
                  <a:moveTo>
                    <a:pt x="61" y="29"/>
                  </a:moveTo>
                  <a:lnTo>
                    <a:pt x="61" y="29"/>
                  </a:lnTo>
                  <a:lnTo>
                    <a:pt x="61" y="29"/>
                  </a:lnTo>
                  <a:lnTo>
                    <a:pt x="61" y="29"/>
                  </a:lnTo>
                  <a:lnTo>
                    <a:pt x="61" y="29"/>
                  </a:lnTo>
                  <a:lnTo>
                    <a:pt x="61" y="29"/>
                  </a:lnTo>
                  <a:close/>
                  <a:moveTo>
                    <a:pt x="61" y="29"/>
                  </a:moveTo>
                  <a:lnTo>
                    <a:pt x="61" y="29"/>
                  </a:lnTo>
                  <a:lnTo>
                    <a:pt x="61" y="29"/>
                  </a:lnTo>
                  <a:lnTo>
                    <a:pt x="61" y="29"/>
                  </a:lnTo>
                  <a:lnTo>
                    <a:pt x="61" y="29"/>
                  </a:lnTo>
                  <a:lnTo>
                    <a:pt x="61" y="29"/>
                  </a:lnTo>
                  <a:close/>
                  <a:moveTo>
                    <a:pt x="54" y="14"/>
                  </a:moveTo>
                  <a:lnTo>
                    <a:pt x="54" y="14"/>
                  </a:lnTo>
                  <a:lnTo>
                    <a:pt x="54" y="14"/>
                  </a:lnTo>
                  <a:lnTo>
                    <a:pt x="54" y="14"/>
                  </a:lnTo>
                  <a:lnTo>
                    <a:pt x="54" y="14"/>
                  </a:lnTo>
                  <a:lnTo>
                    <a:pt x="54" y="14"/>
                  </a:lnTo>
                  <a:lnTo>
                    <a:pt x="54" y="14"/>
                  </a:lnTo>
                  <a:lnTo>
                    <a:pt x="54" y="14"/>
                  </a:lnTo>
                  <a:lnTo>
                    <a:pt x="52" y="14"/>
                  </a:lnTo>
                  <a:lnTo>
                    <a:pt x="52" y="14"/>
                  </a:lnTo>
                  <a:lnTo>
                    <a:pt x="54" y="14"/>
                  </a:lnTo>
                  <a:lnTo>
                    <a:pt x="54" y="14"/>
                  </a:lnTo>
                  <a:lnTo>
                    <a:pt x="54" y="14"/>
                  </a:lnTo>
                  <a:close/>
                  <a:moveTo>
                    <a:pt x="52" y="16"/>
                  </a:moveTo>
                  <a:lnTo>
                    <a:pt x="52" y="16"/>
                  </a:lnTo>
                  <a:lnTo>
                    <a:pt x="52" y="14"/>
                  </a:lnTo>
                  <a:lnTo>
                    <a:pt x="52" y="14"/>
                  </a:lnTo>
                  <a:lnTo>
                    <a:pt x="52" y="16"/>
                  </a:lnTo>
                  <a:lnTo>
                    <a:pt x="52" y="16"/>
                  </a:lnTo>
                  <a:close/>
                  <a:moveTo>
                    <a:pt x="54" y="20"/>
                  </a:moveTo>
                  <a:lnTo>
                    <a:pt x="54" y="20"/>
                  </a:lnTo>
                  <a:lnTo>
                    <a:pt x="54" y="20"/>
                  </a:lnTo>
                  <a:lnTo>
                    <a:pt x="54" y="20"/>
                  </a:lnTo>
                  <a:lnTo>
                    <a:pt x="54" y="20"/>
                  </a:lnTo>
                  <a:lnTo>
                    <a:pt x="54" y="20"/>
                  </a:lnTo>
                  <a:lnTo>
                    <a:pt x="54" y="20"/>
                  </a:lnTo>
                  <a:lnTo>
                    <a:pt x="52" y="18"/>
                  </a:lnTo>
                  <a:lnTo>
                    <a:pt x="52" y="18"/>
                  </a:lnTo>
                  <a:lnTo>
                    <a:pt x="54" y="20"/>
                  </a:lnTo>
                  <a:lnTo>
                    <a:pt x="54" y="20"/>
                  </a:lnTo>
                  <a:close/>
                  <a:moveTo>
                    <a:pt x="54" y="20"/>
                  </a:moveTo>
                  <a:lnTo>
                    <a:pt x="54" y="20"/>
                  </a:lnTo>
                  <a:lnTo>
                    <a:pt x="54" y="20"/>
                  </a:lnTo>
                  <a:lnTo>
                    <a:pt x="54" y="20"/>
                  </a:lnTo>
                  <a:lnTo>
                    <a:pt x="54" y="20"/>
                  </a:lnTo>
                  <a:lnTo>
                    <a:pt x="54" y="20"/>
                  </a:lnTo>
                  <a:close/>
                  <a:moveTo>
                    <a:pt x="57" y="27"/>
                  </a:moveTo>
                  <a:lnTo>
                    <a:pt x="57" y="27"/>
                  </a:lnTo>
                  <a:lnTo>
                    <a:pt x="57" y="27"/>
                  </a:lnTo>
                  <a:lnTo>
                    <a:pt x="57" y="27"/>
                  </a:lnTo>
                  <a:lnTo>
                    <a:pt x="57" y="27"/>
                  </a:lnTo>
                  <a:lnTo>
                    <a:pt x="57" y="27"/>
                  </a:lnTo>
                  <a:close/>
                  <a:moveTo>
                    <a:pt x="55" y="29"/>
                  </a:moveTo>
                  <a:lnTo>
                    <a:pt x="55" y="29"/>
                  </a:lnTo>
                  <a:lnTo>
                    <a:pt x="57" y="29"/>
                  </a:lnTo>
                  <a:lnTo>
                    <a:pt x="57" y="29"/>
                  </a:lnTo>
                  <a:lnTo>
                    <a:pt x="57" y="27"/>
                  </a:lnTo>
                  <a:lnTo>
                    <a:pt x="57" y="27"/>
                  </a:lnTo>
                  <a:lnTo>
                    <a:pt x="55" y="29"/>
                  </a:lnTo>
                  <a:lnTo>
                    <a:pt x="55" y="29"/>
                  </a:lnTo>
                  <a:close/>
                  <a:moveTo>
                    <a:pt x="55" y="29"/>
                  </a:moveTo>
                  <a:lnTo>
                    <a:pt x="55" y="29"/>
                  </a:lnTo>
                  <a:lnTo>
                    <a:pt x="55" y="29"/>
                  </a:lnTo>
                  <a:lnTo>
                    <a:pt x="55" y="29"/>
                  </a:lnTo>
                  <a:lnTo>
                    <a:pt x="55" y="29"/>
                  </a:lnTo>
                  <a:lnTo>
                    <a:pt x="55" y="29"/>
                  </a:lnTo>
                  <a:close/>
                  <a:moveTo>
                    <a:pt x="55" y="30"/>
                  </a:moveTo>
                  <a:lnTo>
                    <a:pt x="55" y="30"/>
                  </a:lnTo>
                  <a:lnTo>
                    <a:pt x="55" y="29"/>
                  </a:lnTo>
                  <a:lnTo>
                    <a:pt x="55" y="29"/>
                  </a:lnTo>
                  <a:lnTo>
                    <a:pt x="55" y="30"/>
                  </a:lnTo>
                  <a:lnTo>
                    <a:pt x="55" y="30"/>
                  </a:lnTo>
                  <a:close/>
                  <a:moveTo>
                    <a:pt x="54" y="30"/>
                  </a:moveTo>
                  <a:lnTo>
                    <a:pt x="54" y="30"/>
                  </a:lnTo>
                  <a:lnTo>
                    <a:pt x="52" y="29"/>
                  </a:lnTo>
                  <a:lnTo>
                    <a:pt x="52" y="29"/>
                  </a:lnTo>
                  <a:lnTo>
                    <a:pt x="54" y="30"/>
                  </a:lnTo>
                  <a:lnTo>
                    <a:pt x="54" y="30"/>
                  </a:lnTo>
                  <a:lnTo>
                    <a:pt x="55" y="30"/>
                  </a:lnTo>
                  <a:lnTo>
                    <a:pt x="55" y="30"/>
                  </a:lnTo>
                  <a:lnTo>
                    <a:pt x="54" y="30"/>
                  </a:lnTo>
                  <a:lnTo>
                    <a:pt x="54" y="30"/>
                  </a:lnTo>
                  <a:close/>
                  <a:moveTo>
                    <a:pt x="50" y="25"/>
                  </a:moveTo>
                  <a:lnTo>
                    <a:pt x="50" y="25"/>
                  </a:lnTo>
                  <a:lnTo>
                    <a:pt x="50" y="25"/>
                  </a:lnTo>
                  <a:lnTo>
                    <a:pt x="50" y="25"/>
                  </a:lnTo>
                  <a:lnTo>
                    <a:pt x="50" y="25"/>
                  </a:lnTo>
                  <a:close/>
                  <a:moveTo>
                    <a:pt x="43" y="18"/>
                  </a:moveTo>
                  <a:lnTo>
                    <a:pt x="43" y="18"/>
                  </a:lnTo>
                  <a:lnTo>
                    <a:pt x="43" y="18"/>
                  </a:lnTo>
                  <a:lnTo>
                    <a:pt x="43" y="18"/>
                  </a:lnTo>
                  <a:lnTo>
                    <a:pt x="43" y="18"/>
                  </a:lnTo>
                  <a:lnTo>
                    <a:pt x="43" y="18"/>
                  </a:lnTo>
                  <a:close/>
                  <a:moveTo>
                    <a:pt x="43" y="18"/>
                  </a:moveTo>
                  <a:lnTo>
                    <a:pt x="43" y="18"/>
                  </a:lnTo>
                  <a:lnTo>
                    <a:pt x="43" y="18"/>
                  </a:lnTo>
                  <a:lnTo>
                    <a:pt x="43" y="18"/>
                  </a:lnTo>
                  <a:lnTo>
                    <a:pt x="43" y="18"/>
                  </a:lnTo>
                  <a:lnTo>
                    <a:pt x="43" y="18"/>
                  </a:lnTo>
                  <a:close/>
                  <a:moveTo>
                    <a:pt x="39" y="20"/>
                  </a:moveTo>
                  <a:lnTo>
                    <a:pt x="39" y="20"/>
                  </a:lnTo>
                  <a:lnTo>
                    <a:pt x="39" y="20"/>
                  </a:lnTo>
                  <a:lnTo>
                    <a:pt x="39" y="20"/>
                  </a:lnTo>
                  <a:lnTo>
                    <a:pt x="39" y="20"/>
                  </a:lnTo>
                  <a:lnTo>
                    <a:pt x="39" y="20"/>
                  </a:lnTo>
                  <a:close/>
                  <a:moveTo>
                    <a:pt x="37" y="20"/>
                  </a:moveTo>
                  <a:lnTo>
                    <a:pt x="37" y="20"/>
                  </a:lnTo>
                  <a:lnTo>
                    <a:pt x="37" y="20"/>
                  </a:lnTo>
                  <a:lnTo>
                    <a:pt x="37" y="20"/>
                  </a:lnTo>
                  <a:lnTo>
                    <a:pt x="37" y="20"/>
                  </a:lnTo>
                  <a:lnTo>
                    <a:pt x="37" y="20"/>
                  </a:lnTo>
                  <a:lnTo>
                    <a:pt x="37" y="20"/>
                  </a:lnTo>
                  <a:close/>
                  <a:moveTo>
                    <a:pt x="39" y="20"/>
                  </a:moveTo>
                  <a:lnTo>
                    <a:pt x="39" y="20"/>
                  </a:lnTo>
                  <a:lnTo>
                    <a:pt x="39" y="20"/>
                  </a:lnTo>
                  <a:lnTo>
                    <a:pt x="39" y="20"/>
                  </a:lnTo>
                  <a:lnTo>
                    <a:pt x="39" y="20"/>
                  </a:lnTo>
                  <a:lnTo>
                    <a:pt x="39" y="20"/>
                  </a:lnTo>
                  <a:close/>
                  <a:moveTo>
                    <a:pt x="25" y="34"/>
                  </a:moveTo>
                  <a:lnTo>
                    <a:pt x="25" y="34"/>
                  </a:lnTo>
                  <a:lnTo>
                    <a:pt x="25" y="34"/>
                  </a:lnTo>
                  <a:lnTo>
                    <a:pt x="25" y="34"/>
                  </a:lnTo>
                  <a:lnTo>
                    <a:pt x="25" y="34"/>
                  </a:lnTo>
                  <a:lnTo>
                    <a:pt x="25" y="34"/>
                  </a:lnTo>
                  <a:close/>
                  <a:moveTo>
                    <a:pt x="23" y="38"/>
                  </a:moveTo>
                  <a:lnTo>
                    <a:pt x="23" y="38"/>
                  </a:lnTo>
                  <a:lnTo>
                    <a:pt x="23" y="38"/>
                  </a:lnTo>
                  <a:lnTo>
                    <a:pt x="23" y="38"/>
                  </a:lnTo>
                  <a:lnTo>
                    <a:pt x="23" y="38"/>
                  </a:lnTo>
                  <a:lnTo>
                    <a:pt x="23" y="38"/>
                  </a:lnTo>
                  <a:lnTo>
                    <a:pt x="23" y="38"/>
                  </a:lnTo>
                  <a:lnTo>
                    <a:pt x="23" y="38"/>
                  </a:lnTo>
                  <a:close/>
                  <a:moveTo>
                    <a:pt x="20" y="39"/>
                  </a:moveTo>
                  <a:lnTo>
                    <a:pt x="20" y="39"/>
                  </a:lnTo>
                  <a:lnTo>
                    <a:pt x="20" y="39"/>
                  </a:lnTo>
                  <a:lnTo>
                    <a:pt x="20" y="39"/>
                  </a:lnTo>
                  <a:lnTo>
                    <a:pt x="20" y="39"/>
                  </a:lnTo>
                  <a:lnTo>
                    <a:pt x="20" y="39"/>
                  </a:lnTo>
                  <a:lnTo>
                    <a:pt x="20" y="39"/>
                  </a:lnTo>
                  <a:close/>
                  <a:moveTo>
                    <a:pt x="28" y="43"/>
                  </a:moveTo>
                  <a:lnTo>
                    <a:pt x="28" y="43"/>
                  </a:lnTo>
                  <a:lnTo>
                    <a:pt x="28" y="43"/>
                  </a:lnTo>
                  <a:lnTo>
                    <a:pt x="28" y="43"/>
                  </a:lnTo>
                  <a:lnTo>
                    <a:pt x="28" y="43"/>
                  </a:lnTo>
                  <a:lnTo>
                    <a:pt x="28" y="43"/>
                  </a:lnTo>
                  <a:close/>
                  <a:moveTo>
                    <a:pt x="30" y="43"/>
                  </a:moveTo>
                  <a:lnTo>
                    <a:pt x="30" y="43"/>
                  </a:lnTo>
                  <a:lnTo>
                    <a:pt x="30" y="43"/>
                  </a:lnTo>
                  <a:lnTo>
                    <a:pt x="30" y="43"/>
                  </a:lnTo>
                  <a:lnTo>
                    <a:pt x="30" y="43"/>
                  </a:lnTo>
                  <a:lnTo>
                    <a:pt x="30" y="43"/>
                  </a:lnTo>
                  <a:close/>
                  <a:moveTo>
                    <a:pt x="21" y="23"/>
                  </a:moveTo>
                  <a:lnTo>
                    <a:pt x="21" y="23"/>
                  </a:lnTo>
                  <a:lnTo>
                    <a:pt x="21" y="23"/>
                  </a:lnTo>
                  <a:close/>
                  <a:moveTo>
                    <a:pt x="14" y="54"/>
                  </a:moveTo>
                  <a:lnTo>
                    <a:pt x="14" y="54"/>
                  </a:lnTo>
                  <a:lnTo>
                    <a:pt x="12" y="54"/>
                  </a:lnTo>
                  <a:lnTo>
                    <a:pt x="12" y="54"/>
                  </a:lnTo>
                  <a:lnTo>
                    <a:pt x="14" y="54"/>
                  </a:lnTo>
                  <a:lnTo>
                    <a:pt x="14" y="54"/>
                  </a:lnTo>
                  <a:close/>
                  <a:moveTo>
                    <a:pt x="12" y="55"/>
                  </a:moveTo>
                  <a:lnTo>
                    <a:pt x="12" y="55"/>
                  </a:lnTo>
                  <a:lnTo>
                    <a:pt x="12" y="55"/>
                  </a:lnTo>
                  <a:lnTo>
                    <a:pt x="12" y="55"/>
                  </a:lnTo>
                  <a:lnTo>
                    <a:pt x="12" y="55"/>
                  </a:lnTo>
                  <a:lnTo>
                    <a:pt x="12" y="55"/>
                  </a:lnTo>
                  <a:close/>
                  <a:moveTo>
                    <a:pt x="27" y="34"/>
                  </a:moveTo>
                  <a:lnTo>
                    <a:pt x="27" y="34"/>
                  </a:lnTo>
                  <a:lnTo>
                    <a:pt x="27" y="34"/>
                  </a:lnTo>
                  <a:lnTo>
                    <a:pt x="27" y="34"/>
                  </a:lnTo>
                  <a:lnTo>
                    <a:pt x="27" y="34"/>
                  </a:lnTo>
                  <a:lnTo>
                    <a:pt x="27" y="34"/>
                  </a:lnTo>
                  <a:close/>
                  <a:moveTo>
                    <a:pt x="28" y="34"/>
                  </a:moveTo>
                  <a:lnTo>
                    <a:pt x="28" y="34"/>
                  </a:lnTo>
                  <a:lnTo>
                    <a:pt x="28" y="34"/>
                  </a:lnTo>
                  <a:lnTo>
                    <a:pt x="28" y="34"/>
                  </a:lnTo>
                  <a:lnTo>
                    <a:pt x="28" y="34"/>
                  </a:lnTo>
                  <a:lnTo>
                    <a:pt x="28" y="34"/>
                  </a:lnTo>
                  <a:close/>
                  <a:moveTo>
                    <a:pt x="64" y="46"/>
                  </a:moveTo>
                  <a:lnTo>
                    <a:pt x="64" y="46"/>
                  </a:lnTo>
                  <a:lnTo>
                    <a:pt x="66" y="46"/>
                  </a:lnTo>
                  <a:lnTo>
                    <a:pt x="66" y="46"/>
                  </a:lnTo>
                  <a:lnTo>
                    <a:pt x="64" y="46"/>
                  </a:lnTo>
                  <a:lnTo>
                    <a:pt x="64" y="46"/>
                  </a:lnTo>
                  <a:close/>
                  <a:moveTo>
                    <a:pt x="73" y="64"/>
                  </a:moveTo>
                  <a:lnTo>
                    <a:pt x="73" y="64"/>
                  </a:lnTo>
                  <a:lnTo>
                    <a:pt x="73" y="64"/>
                  </a:lnTo>
                  <a:lnTo>
                    <a:pt x="73" y="64"/>
                  </a:lnTo>
                  <a:lnTo>
                    <a:pt x="73" y="64"/>
                  </a:lnTo>
                  <a:lnTo>
                    <a:pt x="73" y="64"/>
                  </a:lnTo>
                  <a:close/>
                  <a:moveTo>
                    <a:pt x="73" y="64"/>
                  </a:moveTo>
                  <a:lnTo>
                    <a:pt x="73" y="64"/>
                  </a:lnTo>
                  <a:lnTo>
                    <a:pt x="73" y="64"/>
                  </a:lnTo>
                  <a:lnTo>
                    <a:pt x="73" y="64"/>
                  </a:lnTo>
                  <a:lnTo>
                    <a:pt x="73" y="64"/>
                  </a:lnTo>
                  <a:close/>
                  <a:moveTo>
                    <a:pt x="66" y="46"/>
                  </a:moveTo>
                  <a:lnTo>
                    <a:pt x="66" y="46"/>
                  </a:lnTo>
                  <a:lnTo>
                    <a:pt x="66" y="46"/>
                  </a:lnTo>
                  <a:lnTo>
                    <a:pt x="66" y="46"/>
                  </a:lnTo>
                  <a:lnTo>
                    <a:pt x="66" y="46"/>
                  </a:lnTo>
                  <a:lnTo>
                    <a:pt x="66" y="46"/>
                  </a:lnTo>
                  <a:close/>
                  <a:moveTo>
                    <a:pt x="70" y="48"/>
                  </a:moveTo>
                  <a:lnTo>
                    <a:pt x="70" y="48"/>
                  </a:lnTo>
                  <a:lnTo>
                    <a:pt x="68" y="46"/>
                  </a:lnTo>
                  <a:lnTo>
                    <a:pt x="68" y="46"/>
                  </a:lnTo>
                  <a:lnTo>
                    <a:pt x="68" y="48"/>
                  </a:lnTo>
                  <a:lnTo>
                    <a:pt x="68" y="48"/>
                  </a:lnTo>
                  <a:lnTo>
                    <a:pt x="70" y="48"/>
                  </a:lnTo>
                  <a:lnTo>
                    <a:pt x="70" y="48"/>
                  </a:lnTo>
                  <a:lnTo>
                    <a:pt x="68" y="50"/>
                  </a:lnTo>
                  <a:lnTo>
                    <a:pt x="68" y="50"/>
                  </a:lnTo>
                  <a:lnTo>
                    <a:pt x="70" y="48"/>
                  </a:lnTo>
                  <a:lnTo>
                    <a:pt x="70" y="48"/>
                  </a:lnTo>
                  <a:close/>
                  <a:moveTo>
                    <a:pt x="66" y="46"/>
                  </a:moveTo>
                  <a:lnTo>
                    <a:pt x="66" y="46"/>
                  </a:lnTo>
                  <a:lnTo>
                    <a:pt x="66" y="46"/>
                  </a:lnTo>
                  <a:lnTo>
                    <a:pt x="66" y="46"/>
                  </a:lnTo>
                  <a:lnTo>
                    <a:pt x="66" y="46"/>
                  </a:lnTo>
                  <a:lnTo>
                    <a:pt x="66" y="46"/>
                  </a:lnTo>
                  <a:lnTo>
                    <a:pt x="66" y="46"/>
                  </a:lnTo>
                  <a:lnTo>
                    <a:pt x="66" y="46"/>
                  </a:lnTo>
                  <a:close/>
                  <a:moveTo>
                    <a:pt x="61" y="20"/>
                  </a:moveTo>
                  <a:lnTo>
                    <a:pt x="61" y="20"/>
                  </a:lnTo>
                  <a:lnTo>
                    <a:pt x="61" y="20"/>
                  </a:lnTo>
                  <a:lnTo>
                    <a:pt x="61" y="20"/>
                  </a:lnTo>
                  <a:lnTo>
                    <a:pt x="61" y="20"/>
                  </a:lnTo>
                  <a:lnTo>
                    <a:pt x="61" y="20"/>
                  </a:lnTo>
                  <a:lnTo>
                    <a:pt x="61" y="20"/>
                  </a:lnTo>
                  <a:lnTo>
                    <a:pt x="59" y="20"/>
                  </a:lnTo>
                  <a:lnTo>
                    <a:pt x="59" y="20"/>
                  </a:lnTo>
                  <a:lnTo>
                    <a:pt x="61" y="20"/>
                  </a:lnTo>
                  <a:lnTo>
                    <a:pt x="61" y="20"/>
                  </a:lnTo>
                  <a:lnTo>
                    <a:pt x="63" y="18"/>
                  </a:lnTo>
                  <a:lnTo>
                    <a:pt x="63" y="18"/>
                  </a:lnTo>
                  <a:lnTo>
                    <a:pt x="61" y="20"/>
                  </a:lnTo>
                  <a:lnTo>
                    <a:pt x="61" y="20"/>
                  </a:lnTo>
                  <a:lnTo>
                    <a:pt x="61" y="20"/>
                  </a:lnTo>
                  <a:lnTo>
                    <a:pt x="61" y="20"/>
                  </a:lnTo>
                  <a:close/>
                  <a:moveTo>
                    <a:pt x="68" y="9"/>
                  </a:moveTo>
                  <a:lnTo>
                    <a:pt x="68" y="9"/>
                  </a:lnTo>
                  <a:lnTo>
                    <a:pt x="68" y="9"/>
                  </a:lnTo>
                  <a:lnTo>
                    <a:pt x="68" y="9"/>
                  </a:lnTo>
                  <a:lnTo>
                    <a:pt x="68" y="9"/>
                  </a:lnTo>
                  <a:lnTo>
                    <a:pt x="68" y="9"/>
                  </a:lnTo>
                  <a:lnTo>
                    <a:pt x="68" y="9"/>
                  </a:lnTo>
                  <a:lnTo>
                    <a:pt x="68" y="9"/>
                  </a:lnTo>
                  <a:close/>
                  <a:moveTo>
                    <a:pt x="64" y="7"/>
                  </a:moveTo>
                  <a:lnTo>
                    <a:pt x="64" y="7"/>
                  </a:lnTo>
                  <a:lnTo>
                    <a:pt x="64" y="7"/>
                  </a:lnTo>
                  <a:lnTo>
                    <a:pt x="64" y="7"/>
                  </a:lnTo>
                  <a:lnTo>
                    <a:pt x="64" y="7"/>
                  </a:lnTo>
                  <a:lnTo>
                    <a:pt x="64" y="7"/>
                  </a:lnTo>
                  <a:close/>
                  <a:moveTo>
                    <a:pt x="68" y="9"/>
                  </a:moveTo>
                  <a:lnTo>
                    <a:pt x="68" y="9"/>
                  </a:lnTo>
                  <a:lnTo>
                    <a:pt x="70" y="9"/>
                  </a:lnTo>
                  <a:lnTo>
                    <a:pt x="70" y="9"/>
                  </a:lnTo>
                  <a:lnTo>
                    <a:pt x="68" y="9"/>
                  </a:lnTo>
                  <a:lnTo>
                    <a:pt x="68" y="9"/>
                  </a:lnTo>
                  <a:close/>
                  <a:moveTo>
                    <a:pt x="64" y="5"/>
                  </a:moveTo>
                  <a:lnTo>
                    <a:pt x="64" y="5"/>
                  </a:lnTo>
                  <a:lnTo>
                    <a:pt x="64" y="5"/>
                  </a:lnTo>
                  <a:lnTo>
                    <a:pt x="64" y="5"/>
                  </a:lnTo>
                  <a:lnTo>
                    <a:pt x="64" y="5"/>
                  </a:lnTo>
                  <a:lnTo>
                    <a:pt x="64" y="5"/>
                  </a:lnTo>
                  <a:lnTo>
                    <a:pt x="64" y="5"/>
                  </a:lnTo>
                  <a:lnTo>
                    <a:pt x="64" y="5"/>
                  </a:lnTo>
                  <a:close/>
                  <a:moveTo>
                    <a:pt x="64" y="18"/>
                  </a:moveTo>
                  <a:lnTo>
                    <a:pt x="64" y="18"/>
                  </a:lnTo>
                  <a:lnTo>
                    <a:pt x="64" y="18"/>
                  </a:lnTo>
                  <a:lnTo>
                    <a:pt x="64" y="16"/>
                  </a:lnTo>
                  <a:lnTo>
                    <a:pt x="64" y="18"/>
                  </a:lnTo>
                  <a:close/>
                  <a:moveTo>
                    <a:pt x="70" y="9"/>
                  </a:moveTo>
                  <a:lnTo>
                    <a:pt x="70" y="9"/>
                  </a:lnTo>
                  <a:lnTo>
                    <a:pt x="70" y="9"/>
                  </a:lnTo>
                  <a:lnTo>
                    <a:pt x="70" y="9"/>
                  </a:lnTo>
                  <a:lnTo>
                    <a:pt x="70" y="9"/>
                  </a:lnTo>
                  <a:lnTo>
                    <a:pt x="70" y="9"/>
                  </a:lnTo>
                  <a:close/>
                  <a:moveTo>
                    <a:pt x="68" y="5"/>
                  </a:moveTo>
                  <a:lnTo>
                    <a:pt x="68" y="5"/>
                  </a:lnTo>
                  <a:lnTo>
                    <a:pt x="68" y="5"/>
                  </a:lnTo>
                  <a:lnTo>
                    <a:pt x="68" y="5"/>
                  </a:lnTo>
                  <a:lnTo>
                    <a:pt x="68" y="5"/>
                  </a:lnTo>
                  <a:lnTo>
                    <a:pt x="68" y="5"/>
                  </a:lnTo>
                  <a:lnTo>
                    <a:pt x="68" y="5"/>
                  </a:lnTo>
                  <a:lnTo>
                    <a:pt x="68" y="5"/>
                  </a:lnTo>
                  <a:close/>
                  <a:moveTo>
                    <a:pt x="66" y="5"/>
                  </a:moveTo>
                  <a:lnTo>
                    <a:pt x="66" y="5"/>
                  </a:lnTo>
                  <a:lnTo>
                    <a:pt x="66" y="5"/>
                  </a:lnTo>
                  <a:lnTo>
                    <a:pt x="66" y="5"/>
                  </a:lnTo>
                  <a:lnTo>
                    <a:pt x="66" y="5"/>
                  </a:lnTo>
                  <a:lnTo>
                    <a:pt x="66" y="5"/>
                  </a:lnTo>
                  <a:close/>
                  <a:moveTo>
                    <a:pt x="20" y="23"/>
                  </a:moveTo>
                  <a:lnTo>
                    <a:pt x="20" y="23"/>
                  </a:lnTo>
                  <a:lnTo>
                    <a:pt x="20" y="23"/>
                  </a:lnTo>
                  <a:lnTo>
                    <a:pt x="20" y="23"/>
                  </a:lnTo>
                  <a:lnTo>
                    <a:pt x="20" y="23"/>
                  </a:lnTo>
                  <a:lnTo>
                    <a:pt x="20" y="23"/>
                  </a:lnTo>
                  <a:lnTo>
                    <a:pt x="20" y="23"/>
                  </a:lnTo>
                  <a:lnTo>
                    <a:pt x="20" y="23"/>
                  </a:lnTo>
                  <a:lnTo>
                    <a:pt x="20" y="23"/>
                  </a:lnTo>
                  <a:close/>
                  <a:moveTo>
                    <a:pt x="9" y="25"/>
                  </a:moveTo>
                  <a:lnTo>
                    <a:pt x="9" y="25"/>
                  </a:lnTo>
                  <a:lnTo>
                    <a:pt x="9" y="25"/>
                  </a:lnTo>
                  <a:lnTo>
                    <a:pt x="9" y="25"/>
                  </a:lnTo>
                  <a:lnTo>
                    <a:pt x="9" y="25"/>
                  </a:lnTo>
                  <a:lnTo>
                    <a:pt x="9" y="25"/>
                  </a:lnTo>
                  <a:lnTo>
                    <a:pt x="9" y="25"/>
                  </a:lnTo>
                  <a:lnTo>
                    <a:pt x="9" y="25"/>
                  </a:lnTo>
                  <a:close/>
                  <a:moveTo>
                    <a:pt x="27" y="72"/>
                  </a:moveTo>
                  <a:lnTo>
                    <a:pt x="27" y="72"/>
                  </a:lnTo>
                  <a:lnTo>
                    <a:pt x="27" y="72"/>
                  </a:lnTo>
                  <a:lnTo>
                    <a:pt x="27" y="72"/>
                  </a:lnTo>
                  <a:lnTo>
                    <a:pt x="27" y="72"/>
                  </a:lnTo>
                  <a:lnTo>
                    <a:pt x="27" y="72"/>
                  </a:lnTo>
                  <a:close/>
                  <a:moveTo>
                    <a:pt x="28" y="70"/>
                  </a:moveTo>
                  <a:lnTo>
                    <a:pt x="28" y="70"/>
                  </a:lnTo>
                  <a:lnTo>
                    <a:pt x="28" y="70"/>
                  </a:lnTo>
                  <a:lnTo>
                    <a:pt x="28" y="70"/>
                  </a:lnTo>
                  <a:lnTo>
                    <a:pt x="28" y="70"/>
                  </a:lnTo>
                  <a:lnTo>
                    <a:pt x="28" y="70"/>
                  </a:lnTo>
                  <a:lnTo>
                    <a:pt x="28" y="70"/>
                  </a:lnTo>
                  <a:lnTo>
                    <a:pt x="28" y="70"/>
                  </a:lnTo>
                  <a:close/>
                  <a:moveTo>
                    <a:pt x="57" y="63"/>
                  </a:moveTo>
                  <a:lnTo>
                    <a:pt x="57" y="63"/>
                  </a:lnTo>
                  <a:lnTo>
                    <a:pt x="54" y="64"/>
                  </a:lnTo>
                  <a:lnTo>
                    <a:pt x="54" y="64"/>
                  </a:lnTo>
                  <a:lnTo>
                    <a:pt x="54" y="64"/>
                  </a:lnTo>
                  <a:lnTo>
                    <a:pt x="57" y="63"/>
                  </a:lnTo>
                  <a:lnTo>
                    <a:pt x="57" y="63"/>
                  </a:lnTo>
                  <a:lnTo>
                    <a:pt x="57" y="61"/>
                  </a:lnTo>
                  <a:lnTo>
                    <a:pt x="57" y="59"/>
                  </a:lnTo>
                  <a:lnTo>
                    <a:pt x="57" y="59"/>
                  </a:lnTo>
                  <a:lnTo>
                    <a:pt x="57" y="61"/>
                  </a:lnTo>
                  <a:lnTo>
                    <a:pt x="57" y="63"/>
                  </a:lnTo>
                  <a:lnTo>
                    <a:pt x="57" y="63"/>
                  </a:lnTo>
                  <a:close/>
                  <a:moveTo>
                    <a:pt x="55" y="59"/>
                  </a:moveTo>
                  <a:lnTo>
                    <a:pt x="55" y="59"/>
                  </a:lnTo>
                  <a:lnTo>
                    <a:pt x="55" y="57"/>
                  </a:lnTo>
                  <a:lnTo>
                    <a:pt x="55" y="57"/>
                  </a:lnTo>
                  <a:lnTo>
                    <a:pt x="57" y="59"/>
                  </a:lnTo>
                  <a:lnTo>
                    <a:pt x="57" y="59"/>
                  </a:lnTo>
                  <a:lnTo>
                    <a:pt x="55" y="59"/>
                  </a:lnTo>
                  <a:lnTo>
                    <a:pt x="55" y="59"/>
                  </a:lnTo>
                  <a:close/>
                  <a:moveTo>
                    <a:pt x="54" y="54"/>
                  </a:moveTo>
                  <a:lnTo>
                    <a:pt x="54" y="54"/>
                  </a:lnTo>
                  <a:lnTo>
                    <a:pt x="55" y="54"/>
                  </a:lnTo>
                  <a:lnTo>
                    <a:pt x="55" y="54"/>
                  </a:lnTo>
                  <a:lnTo>
                    <a:pt x="55" y="54"/>
                  </a:lnTo>
                  <a:lnTo>
                    <a:pt x="55" y="54"/>
                  </a:lnTo>
                  <a:lnTo>
                    <a:pt x="55" y="54"/>
                  </a:lnTo>
                  <a:lnTo>
                    <a:pt x="55" y="54"/>
                  </a:lnTo>
                  <a:lnTo>
                    <a:pt x="54" y="54"/>
                  </a:lnTo>
                  <a:lnTo>
                    <a:pt x="54" y="54"/>
                  </a:lnTo>
                  <a:close/>
                  <a:moveTo>
                    <a:pt x="64" y="68"/>
                  </a:moveTo>
                  <a:lnTo>
                    <a:pt x="64" y="68"/>
                  </a:lnTo>
                  <a:lnTo>
                    <a:pt x="63" y="66"/>
                  </a:lnTo>
                  <a:lnTo>
                    <a:pt x="63" y="66"/>
                  </a:lnTo>
                  <a:lnTo>
                    <a:pt x="63" y="66"/>
                  </a:lnTo>
                  <a:lnTo>
                    <a:pt x="63" y="66"/>
                  </a:lnTo>
                  <a:lnTo>
                    <a:pt x="64" y="68"/>
                  </a:lnTo>
                  <a:lnTo>
                    <a:pt x="64" y="68"/>
                  </a:lnTo>
                  <a:close/>
                  <a:moveTo>
                    <a:pt x="70" y="57"/>
                  </a:moveTo>
                  <a:lnTo>
                    <a:pt x="70" y="57"/>
                  </a:lnTo>
                  <a:lnTo>
                    <a:pt x="70" y="57"/>
                  </a:lnTo>
                  <a:lnTo>
                    <a:pt x="70" y="57"/>
                  </a:lnTo>
                  <a:lnTo>
                    <a:pt x="70" y="57"/>
                  </a:lnTo>
                  <a:lnTo>
                    <a:pt x="70" y="57"/>
                  </a:lnTo>
                  <a:close/>
                  <a:moveTo>
                    <a:pt x="75" y="68"/>
                  </a:moveTo>
                  <a:lnTo>
                    <a:pt x="75" y="68"/>
                  </a:lnTo>
                  <a:lnTo>
                    <a:pt x="73" y="68"/>
                  </a:lnTo>
                  <a:lnTo>
                    <a:pt x="73" y="68"/>
                  </a:lnTo>
                  <a:lnTo>
                    <a:pt x="73" y="68"/>
                  </a:lnTo>
                  <a:lnTo>
                    <a:pt x="73" y="68"/>
                  </a:lnTo>
                  <a:lnTo>
                    <a:pt x="75" y="68"/>
                  </a:lnTo>
                  <a:lnTo>
                    <a:pt x="75" y="68"/>
                  </a:lnTo>
                  <a:close/>
                  <a:moveTo>
                    <a:pt x="75" y="66"/>
                  </a:moveTo>
                  <a:lnTo>
                    <a:pt x="75" y="66"/>
                  </a:lnTo>
                  <a:lnTo>
                    <a:pt x="75" y="66"/>
                  </a:lnTo>
                  <a:lnTo>
                    <a:pt x="75" y="66"/>
                  </a:lnTo>
                  <a:lnTo>
                    <a:pt x="75" y="66"/>
                  </a:lnTo>
                  <a:lnTo>
                    <a:pt x="75" y="66"/>
                  </a:lnTo>
                  <a:lnTo>
                    <a:pt x="75" y="66"/>
                  </a:lnTo>
                  <a:lnTo>
                    <a:pt x="75" y="66"/>
                  </a:lnTo>
                  <a:lnTo>
                    <a:pt x="75" y="66"/>
                  </a:lnTo>
                  <a:lnTo>
                    <a:pt x="75" y="66"/>
                  </a:lnTo>
                  <a:close/>
                  <a:moveTo>
                    <a:pt x="75" y="64"/>
                  </a:moveTo>
                  <a:lnTo>
                    <a:pt x="75" y="64"/>
                  </a:lnTo>
                  <a:lnTo>
                    <a:pt x="75" y="64"/>
                  </a:lnTo>
                  <a:lnTo>
                    <a:pt x="75" y="64"/>
                  </a:lnTo>
                  <a:lnTo>
                    <a:pt x="75" y="64"/>
                  </a:lnTo>
                  <a:lnTo>
                    <a:pt x="75" y="64"/>
                  </a:lnTo>
                  <a:lnTo>
                    <a:pt x="75" y="66"/>
                  </a:lnTo>
                  <a:lnTo>
                    <a:pt x="75" y="66"/>
                  </a:lnTo>
                  <a:lnTo>
                    <a:pt x="75" y="64"/>
                  </a:lnTo>
                  <a:lnTo>
                    <a:pt x="75" y="64"/>
                  </a:lnTo>
                  <a:close/>
                  <a:moveTo>
                    <a:pt x="77" y="54"/>
                  </a:moveTo>
                  <a:lnTo>
                    <a:pt x="77" y="54"/>
                  </a:lnTo>
                  <a:lnTo>
                    <a:pt x="77" y="54"/>
                  </a:lnTo>
                  <a:lnTo>
                    <a:pt x="77" y="54"/>
                  </a:lnTo>
                  <a:lnTo>
                    <a:pt x="77" y="54"/>
                  </a:lnTo>
                  <a:lnTo>
                    <a:pt x="77" y="54"/>
                  </a:lnTo>
                  <a:close/>
                  <a:moveTo>
                    <a:pt x="73" y="36"/>
                  </a:moveTo>
                  <a:lnTo>
                    <a:pt x="73" y="36"/>
                  </a:lnTo>
                  <a:lnTo>
                    <a:pt x="73" y="36"/>
                  </a:lnTo>
                  <a:lnTo>
                    <a:pt x="73" y="36"/>
                  </a:lnTo>
                  <a:lnTo>
                    <a:pt x="73" y="36"/>
                  </a:lnTo>
                  <a:lnTo>
                    <a:pt x="73" y="36"/>
                  </a:lnTo>
                  <a:lnTo>
                    <a:pt x="73" y="36"/>
                  </a:lnTo>
                  <a:lnTo>
                    <a:pt x="73" y="36"/>
                  </a:lnTo>
                  <a:close/>
                  <a:moveTo>
                    <a:pt x="82" y="48"/>
                  </a:moveTo>
                  <a:lnTo>
                    <a:pt x="82" y="48"/>
                  </a:lnTo>
                  <a:lnTo>
                    <a:pt x="82" y="48"/>
                  </a:lnTo>
                  <a:lnTo>
                    <a:pt x="82" y="48"/>
                  </a:lnTo>
                  <a:lnTo>
                    <a:pt x="82" y="48"/>
                  </a:lnTo>
                  <a:lnTo>
                    <a:pt x="82" y="48"/>
                  </a:lnTo>
                  <a:lnTo>
                    <a:pt x="82" y="48"/>
                  </a:lnTo>
                  <a:lnTo>
                    <a:pt x="82" y="48"/>
                  </a:lnTo>
                  <a:close/>
                  <a:moveTo>
                    <a:pt x="86" y="38"/>
                  </a:moveTo>
                  <a:lnTo>
                    <a:pt x="86" y="38"/>
                  </a:lnTo>
                  <a:lnTo>
                    <a:pt x="84" y="36"/>
                  </a:lnTo>
                  <a:lnTo>
                    <a:pt x="84" y="36"/>
                  </a:lnTo>
                  <a:lnTo>
                    <a:pt x="86" y="38"/>
                  </a:lnTo>
                  <a:lnTo>
                    <a:pt x="86" y="38"/>
                  </a:lnTo>
                  <a:close/>
                  <a:moveTo>
                    <a:pt x="75" y="7"/>
                  </a:moveTo>
                  <a:lnTo>
                    <a:pt x="75" y="7"/>
                  </a:lnTo>
                  <a:lnTo>
                    <a:pt x="75" y="7"/>
                  </a:lnTo>
                  <a:lnTo>
                    <a:pt x="75" y="7"/>
                  </a:lnTo>
                  <a:lnTo>
                    <a:pt x="73" y="5"/>
                  </a:lnTo>
                  <a:lnTo>
                    <a:pt x="73" y="5"/>
                  </a:lnTo>
                  <a:lnTo>
                    <a:pt x="75" y="7"/>
                  </a:lnTo>
                  <a:lnTo>
                    <a:pt x="75" y="7"/>
                  </a:lnTo>
                  <a:close/>
                  <a:moveTo>
                    <a:pt x="77" y="9"/>
                  </a:moveTo>
                  <a:lnTo>
                    <a:pt x="77" y="9"/>
                  </a:lnTo>
                  <a:lnTo>
                    <a:pt x="77" y="9"/>
                  </a:lnTo>
                  <a:lnTo>
                    <a:pt x="77" y="9"/>
                  </a:lnTo>
                  <a:lnTo>
                    <a:pt x="77" y="9"/>
                  </a:lnTo>
                  <a:lnTo>
                    <a:pt x="77" y="9"/>
                  </a:lnTo>
                  <a:close/>
                  <a:moveTo>
                    <a:pt x="80" y="18"/>
                  </a:moveTo>
                  <a:lnTo>
                    <a:pt x="80" y="18"/>
                  </a:lnTo>
                  <a:lnTo>
                    <a:pt x="80" y="18"/>
                  </a:lnTo>
                  <a:lnTo>
                    <a:pt x="80" y="18"/>
                  </a:lnTo>
                  <a:lnTo>
                    <a:pt x="80" y="18"/>
                  </a:lnTo>
                  <a:lnTo>
                    <a:pt x="80" y="18"/>
                  </a:lnTo>
                  <a:lnTo>
                    <a:pt x="80" y="18"/>
                  </a:lnTo>
                  <a:close/>
                  <a:moveTo>
                    <a:pt x="80" y="18"/>
                  </a:moveTo>
                  <a:lnTo>
                    <a:pt x="80" y="18"/>
                  </a:lnTo>
                  <a:lnTo>
                    <a:pt x="80" y="18"/>
                  </a:lnTo>
                  <a:lnTo>
                    <a:pt x="80" y="18"/>
                  </a:lnTo>
                  <a:lnTo>
                    <a:pt x="80" y="18"/>
                  </a:lnTo>
                  <a:lnTo>
                    <a:pt x="80" y="18"/>
                  </a:lnTo>
                  <a:close/>
                  <a:moveTo>
                    <a:pt x="80" y="18"/>
                  </a:moveTo>
                  <a:lnTo>
                    <a:pt x="80" y="18"/>
                  </a:lnTo>
                  <a:lnTo>
                    <a:pt x="80" y="18"/>
                  </a:lnTo>
                  <a:lnTo>
                    <a:pt x="80" y="18"/>
                  </a:lnTo>
                  <a:lnTo>
                    <a:pt x="80" y="18"/>
                  </a:lnTo>
                  <a:lnTo>
                    <a:pt x="80" y="18"/>
                  </a:lnTo>
                  <a:lnTo>
                    <a:pt x="80" y="18"/>
                  </a:lnTo>
                  <a:lnTo>
                    <a:pt x="80" y="18"/>
                  </a:lnTo>
                  <a:close/>
                  <a:moveTo>
                    <a:pt x="80" y="18"/>
                  </a:moveTo>
                  <a:lnTo>
                    <a:pt x="80" y="18"/>
                  </a:lnTo>
                  <a:lnTo>
                    <a:pt x="80" y="18"/>
                  </a:lnTo>
                  <a:lnTo>
                    <a:pt x="80" y="18"/>
                  </a:lnTo>
                  <a:lnTo>
                    <a:pt x="80" y="18"/>
                  </a:lnTo>
                  <a:lnTo>
                    <a:pt x="80" y="18"/>
                  </a:lnTo>
                  <a:close/>
                  <a:moveTo>
                    <a:pt x="77" y="5"/>
                  </a:moveTo>
                  <a:lnTo>
                    <a:pt x="77" y="5"/>
                  </a:lnTo>
                  <a:lnTo>
                    <a:pt x="77" y="5"/>
                  </a:lnTo>
                  <a:lnTo>
                    <a:pt x="77" y="5"/>
                  </a:lnTo>
                  <a:lnTo>
                    <a:pt x="77" y="5"/>
                  </a:lnTo>
                  <a:lnTo>
                    <a:pt x="77" y="5"/>
                  </a:lnTo>
                  <a:close/>
                  <a:moveTo>
                    <a:pt x="79" y="11"/>
                  </a:moveTo>
                  <a:lnTo>
                    <a:pt x="79" y="11"/>
                  </a:lnTo>
                  <a:lnTo>
                    <a:pt x="79" y="11"/>
                  </a:lnTo>
                  <a:lnTo>
                    <a:pt x="79" y="11"/>
                  </a:lnTo>
                  <a:lnTo>
                    <a:pt x="79" y="11"/>
                  </a:lnTo>
                  <a:lnTo>
                    <a:pt x="79" y="11"/>
                  </a:lnTo>
                  <a:close/>
                  <a:moveTo>
                    <a:pt x="77" y="12"/>
                  </a:moveTo>
                  <a:lnTo>
                    <a:pt x="77" y="12"/>
                  </a:lnTo>
                  <a:lnTo>
                    <a:pt x="75" y="12"/>
                  </a:lnTo>
                  <a:lnTo>
                    <a:pt x="75" y="12"/>
                  </a:lnTo>
                  <a:lnTo>
                    <a:pt x="75" y="12"/>
                  </a:lnTo>
                  <a:lnTo>
                    <a:pt x="77" y="12"/>
                  </a:lnTo>
                  <a:lnTo>
                    <a:pt x="77" y="12"/>
                  </a:lnTo>
                  <a:close/>
                  <a:moveTo>
                    <a:pt x="68" y="3"/>
                  </a:moveTo>
                  <a:lnTo>
                    <a:pt x="68" y="3"/>
                  </a:lnTo>
                  <a:lnTo>
                    <a:pt x="70" y="3"/>
                  </a:lnTo>
                  <a:lnTo>
                    <a:pt x="70" y="3"/>
                  </a:lnTo>
                  <a:lnTo>
                    <a:pt x="68" y="3"/>
                  </a:lnTo>
                  <a:lnTo>
                    <a:pt x="68" y="3"/>
                  </a:lnTo>
                  <a:close/>
                  <a:moveTo>
                    <a:pt x="68" y="2"/>
                  </a:moveTo>
                  <a:lnTo>
                    <a:pt x="68" y="2"/>
                  </a:lnTo>
                  <a:lnTo>
                    <a:pt x="66" y="2"/>
                  </a:lnTo>
                  <a:lnTo>
                    <a:pt x="66" y="2"/>
                  </a:lnTo>
                  <a:lnTo>
                    <a:pt x="68" y="2"/>
                  </a:lnTo>
                  <a:lnTo>
                    <a:pt x="68" y="2"/>
                  </a:lnTo>
                  <a:close/>
                  <a:moveTo>
                    <a:pt x="64" y="2"/>
                  </a:moveTo>
                  <a:lnTo>
                    <a:pt x="64" y="2"/>
                  </a:lnTo>
                  <a:lnTo>
                    <a:pt x="64" y="2"/>
                  </a:lnTo>
                  <a:lnTo>
                    <a:pt x="64" y="2"/>
                  </a:lnTo>
                  <a:lnTo>
                    <a:pt x="64" y="2"/>
                  </a:lnTo>
                  <a:lnTo>
                    <a:pt x="64" y="2"/>
                  </a:lnTo>
                  <a:lnTo>
                    <a:pt x="64" y="2"/>
                  </a:lnTo>
                  <a:lnTo>
                    <a:pt x="64" y="2"/>
                  </a:lnTo>
                  <a:lnTo>
                    <a:pt x="64" y="2"/>
                  </a:lnTo>
                  <a:lnTo>
                    <a:pt x="66" y="2"/>
                  </a:lnTo>
                  <a:lnTo>
                    <a:pt x="66" y="2"/>
                  </a:lnTo>
                  <a:lnTo>
                    <a:pt x="64" y="2"/>
                  </a:lnTo>
                  <a:lnTo>
                    <a:pt x="64" y="2"/>
                  </a:lnTo>
                  <a:lnTo>
                    <a:pt x="64" y="2"/>
                  </a:lnTo>
                  <a:lnTo>
                    <a:pt x="64" y="2"/>
                  </a:lnTo>
                  <a:lnTo>
                    <a:pt x="63" y="3"/>
                  </a:lnTo>
                  <a:lnTo>
                    <a:pt x="63" y="3"/>
                  </a:lnTo>
                  <a:lnTo>
                    <a:pt x="63" y="3"/>
                  </a:lnTo>
                  <a:lnTo>
                    <a:pt x="64" y="2"/>
                  </a:lnTo>
                  <a:lnTo>
                    <a:pt x="64" y="2"/>
                  </a:lnTo>
                  <a:close/>
                  <a:moveTo>
                    <a:pt x="57" y="2"/>
                  </a:moveTo>
                  <a:lnTo>
                    <a:pt x="57" y="2"/>
                  </a:lnTo>
                  <a:lnTo>
                    <a:pt x="57" y="2"/>
                  </a:lnTo>
                  <a:lnTo>
                    <a:pt x="57" y="2"/>
                  </a:lnTo>
                  <a:lnTo>
                    <a:pt x="57" y="2"/>
                  </a:lnTo>
                  <a:lnTo>
                    <a:pt x="57" y="2"/>
                  </a:lnTo>
                  <a:lnTo>
                    <a:pt x="57" y="2"/>
                  </a:lnTo>
                  <a:lnTo>
                    <a:pt x="55" y="2"/>
                  </a:lnTo>
                  <a:lnTo>
                    <a:pt x="55" y="2"/>
                  </a:lnTo>
                  <a:lnTo>
                    <a:pt x="55" y="2"/>
                  </a:lnTo>
                  <a:lnTo>
                    <a:pt x="55" y="2"/>
                  </a:lnTo>
                  <a:lnTo>
                    <a:pt x="57" y="2"/>
                  </a:lnTo>
                  <a:lnTo>
                    <a:pt x="57" y="2"/>
                  </a:lnTo>
                  <a:close/>
                  <a:moveTo>
                    <a:pt x="57" y="2"/>
                  </a:moveTo>
                  <a:lnTo>
                    <a:pt x="57" y="2"/>
                  </a:lnTo>
                  <a:lnTo>
                    <a:pt x="55" y="3"/>
                  </a:lnTo>
                  <a:lnTo>
                    <a:pt x="55" y="3"/>
                  </a:lnTo>
                  <a:lnTo>
                    <a:pt x="55" y="3"/>
                  </a:lnTo>
                  <a:lnTo>
                    <a:pt x="55" y="3"/>
                  </a:lnTo>
                  <a:lnTo>
                    <a:pt x="55" y="3"/>
                  </a:lnTo>
                  <a:lnTo>
                    <a:pt x="55" y="3"/>
                  </a:lnTo>
                  <a:lnTo>
                    <a:pt x="55" y="3"/>
                  </a:lnTo>
                  <a:lnTo>
                    <a:pt x="55" y="3"/>
                  </a:lnTo>
                  <a:lnTo>
                    <a:pt x="55" y="3"/>
                  </a:lnTo>
                  <a:lnTo>
                    <a:pt x="55" y="3"/>
                  </a:lnTo>
                  <a:lnTo>
                    <a:pt x="55" y="3"/>
                  </a:lnTo>
                  <a:lnTo>
                    <a:pt x="55" y="3"/>
                  </a:lnTo>
                  <a:lnTo>
                    <a:pt x="55" y="3"/>
                  </a:lnTo>
                  <a:lnTo>
                    <a:pt x="55" y="3"/>
                  </a:lnTo>
                  <a:lnTo>
                    <a:pt x="55" y="3"/>
                  </a:lnTo>
                  <a:lnTo>
                    <a:pt x="57" y="2"/>
                  </a:lnTo>
                  <a:lnTo>
                    <a:pt x="57" y="2"/>
                  </a:lnTo>
                  <a:close/>
                  <a:moveTo>
                    <a:pt x="54" y="2"/>
                  </a:moveTo>
                  <a:lnTo>
                    <a:pt x="54" y="2"/>
                  </a:lnTo>
                  <a:lnTo>
                    <a:pt x="54" y="2"/>
                  </a:lnTo>
                  <a:lnTo>
                    <a:pt x="54" y="2"/>
                  </a:lnTo>
                  <a:lnTo>
                    <a:pt x="52" y="3"/>
                  </a:lnTo>
                  <a:lnTo>
                    <a:pt x="52" y="3"/>
                  </a:lnTo>
                  <a:lnTo>
                    <a:pt x="52" y="3"/>
                  </a:lnTo>
                  <a:lnTo>
                    <a:pt x="52" y="3"/>
                  </a:lnTo>
                  <a:lnTo>
                    <a:pt x="52" y="3"/>
                  </a:lnTo>
                  <a:lnTo>
                    <a:pt x="54" y="3"/>
                  </a:lnTo>
                  <a:lnTo>
                    <a:pt x="54" y="3"/>
                  </a:lnTo>
                  <a:lnTo>
                    <a:pt x="52" y="3"/>
                  </a:lnTo>
                  <a:lnTo>
                    <a:pt x="52" y="3"/>
                  </a:lnTo>
                  <a:lnTo>
                    <a:pt x="52" y="3"/>
                  </a:lnTo>
                  <a:lnTo>
                    <a:pt x="52" y="3"/>
                  </a:lnTo>
                  <a:lnTo>
                    <a:pt x="52" y="3"/>
                  </a:lnTo>
                  <a:lnTo>
                    <a:pt x="52" y="3"/>
                  </a:lnTo>
                  <a:lnTo>
                    <a:pt x="52" y="3"/>
                  </a:lnTo>
                  <a:lnTo>
                    <a:pt x="52" y="3"/>
                  </a:lnTo>
                  <a:lnTo>
                    <a:pt x="52" y="3"/>
                  </a:lnTo>
                  <a:lnTo>
                    <a:pt x="52" y="3"/>
                  </a:lnTo>
                  <a:lnTo>
                    <a:pt x="54" y="2"/>
                  </a:lnTo>
                  <a:lnTo>
                    <a:pt x="54" y="2"/>
                  </a:lnTo>
                  <a:lnTo>
                    <a:pt x="54" y="2"/>
                  </a:lnTo>
                  <a:lnTo>
                    <a:pt x="54" y="2"/>
                  </a:lnTo>
                  <a:lnTo>
                    <a:pt x="54" y="2"/>
                  </a:lnTo>
                  <a:lnTo>
                    <a:pt x="54" y="2"/>
                  </a:lnTo>
                  <a:lnTo>
                    <a:pt x="54" y="2"/>
                  </a:lnTo>
                  <a:lnTo>
                    <a:pt x="54" y="2"/>
                  </a:lnTo>
                  <a:lnTo>
                    <a:pt x="54" y="2"/>
                  </a:lnTo>
                  <a:lnTo>
                    <a:pt x="54" y="2"/>
                  </a:lnTo>
                  <a:lnTo>
                    <a:pt x="54" y="2"/>
                  </a:lnTo>
                  <a:lnTo>
                    <a:pt x="54" y="2"/>
                  </a:lnTo>
                  <a:close/>
                  <a:moveTo>
                    <a:pt x="54" y="2"/>
                  </a:moveTo>
                  <a:lnTo>
                    <a:pt x="54" y="2"/>
                  </a:lnTo>
                  <a:lnTo>
                    <a:pt x="54" y="2"/>
                  </a:lnTo>
                  <a:lnTo>
                    <a:pt x="54" y="2"/>
                  </a:lnTo>
                  <a:lnTo>
                    <a:pt x="54" y="2"/>
                  </a:lnTo>
                  <a:lnTo>
                    <a:pt x="54" y="2"/>
                  </a:lnTo>
                  <a:lnTo>
                    <a:pt x="54" y="2"/>
                  </a:lnTo>
                  <a:close/>
                  <a:moveTo>
                    <a:pt x="25" y="21"/>
                  </a:moveTo>
                  <a:lnTo>
                    <a:pt x="25" y="21"/>
                  </a:lnTo>
                  <a:lnTo>
                    <a:pt x="25" y="21"/>
                  </a:lnTo>
                  <a:lnTo>
                    <a:pt x="25" y="21"/>
                  </a:lnTo>
                  <a:lnTo>
                    <a:pt x="25" y="21"/>
                  </a:lnTo>
                  <a:lnTo>
                    <a:pt x="25" y="21"/>
                  </a:lnTo>
                  <a:lnTo>
                    <a:pt x="25" y="21"/>
                  </a:lnTo>
                  <a:lnTo>
                    <a:pt x="25" y="21"/>
                  </a:lnTo>
                  <a:close/>
                  <a:moveTo>
                    <a:pt x="21" y="16"/>
                  </a:moveTo>
                  <a:lnTo>
                    <a:pt x="21" y="16"/>
                  </a:lnTo>
                  <a:lnTo>
                    <a:pt x="21" y="16"/>
                  </a:lnTo>
                  <a:lnTo>
                    <a:pt x="21" y="16"/>
                  </a:lnTo>
                  <a:lnTo>
                    <a:pt x="21" y="16"/>
                  </a:lnTo>
                  <a:lnTo>
                    <a:pt x="21" y="16"/>
                  </a:lnTo>
                  <a:close/>
                  <a:moveTo>
                    <a:pt x="21" y="16"/>
                  </a:moveTo>
                  <a:lnTo>
                    <a:pt x="21" y="16"/>
                  </a:lnTo>
                  <a:lnTo>
                    <a:pt x="21" y="16"/>
                  </a:lnTo>
                  <a:lnTo>
                    <a:pt x="21" y="16"/>
                  </a:lnTo>
                  <a:lnTo>
                    <a:pt x="21" y="16"/>
                  </a:lnTo>
                  <a:lnTo>
                    <a:pt x="21" y="16"/>
                  </a:lnTo>
                  <a:close/>
                  <a:moveTo>
                    <a:pt x="5" y="36"/>
                  </a:moveTo>
                  <a:lnTo>
                    <a:pt x="5" y="36"/>
                  </a:lnTo>
                  <a:lnTo>
                    <a:pt x="5" y="36"/>
                  </a:lnTo>
                  <a:lnTo>
                    <a:pt x="5" y="34"/>
                  </a:lnTo>
                  <a:lnTo>
                    <a:pt x="5" y="34"/>
                  </a:lnTo>
                  <a:lnTo>
                    <a:pt x="5" y="36"/>
                  </a:lnTo>
                  <a:lnTo>
                    <a:pt x="5" y="36"/>
                  </a:lnTo>
                  <a:lnTo>
                    <a:pt x="5" y="36"/>
                  </a:lnTo>
                  <a:lnTo>
                    <a:pt x="5" y="36"/>
                  </a:lnTo>
                  <a:close/>
                  <a:moveTo>
                    <a:pt x="3" y="34"/>
                  </a:moveTo>
                  <a:lnTo>
                    <a:pt x="3" y="34"/>
                  </a:lnTo>
                  <a:lnTo>
                    <a:pt x="3" y="34"/>
                  </a:lnTo>
                  <a:lnTo>
                    <a:pt x="3" y="34"/>
                  </a:lnTo>
                  <a:lnTo>
                    <a:pt x="3" y="34"/>
                  </a:lnTo>
                  <a:lnTo>
                    <a:pt x="3" y="34"/>
                  </a:lnTo>
                  <a:lnTo>
                    <a:pt x="3" y="34"/>
                  </a:lnTo>
                  <a:lnTo>
                    <a:pt x="3" y="34"/>
                  </a:lnTo>
                  <a:lnTo>
                    <a:pt x="3" y="34"/>
                  </a:lnTo>
                  <a:lnTo>
                    <a:pt x="3" y="34"/>
                  </a:lnTo>
                  <a:lnTo>
                    <a:pt x="3" y="34"/>
                  </a:lnTo>
                  <a:lnTo>
                    <a:pt x="3" y="34"/>
                  </a:lnTo>
                  <a:lnTo>
                    <a:pt x="3" y="34"/>
                  </a:lnTo>
                  <a:lnTo>
                    <a:pt x="3" y="34"/>
                  </a:lnTo>
                  <a:lnTo>
                    <a:pt x="3" y="34"/>
                  </a:lnTo>
                  <a:lnTo>
                    <a:pt x="3" y="34"/>
                  </a:lnTo>
                  <a:lnTo>
                    <a:pt x="3" y="34"/>
                  </a:lnTo>
                  <a:close/>
                  <a:moveTo>
                    <a:pt x="5" y="39"/>
                  </a:moveTo>
                  <a:lnTo>
                    <a:pt x="5" y="39"/>
                  </a:lnTo>
                  <a:lnTo>
                    <a:pt x="5" y="39"/>
                  </a:lnTo>
                  <a:lnTo>
                    <a:pt x="5" y="39"/>
                  </a:lnTo>
                  <a:lnTo>
                    <a:pt x="5" y="39"/>
                  </a:lnTo>
                  <a:lnTo>
                    <a:pt x="5" y="39"/>
                  </a:lnTo>
                  <a:lnTo>
                    <a:pt x="5" y="39"/>
                  </a:lnTo>
                  <a:lnTo>
                    <a:pt x="5" y="39"/>
                  </a:lnTo>
                  <a:close/>
                  <a:moveTo>
                    <a:pt x="16" y="63"/>
                  </a:moveTo>
                  <a:lnTo>
                    <a:pt x="16" y="63"/>
                  </a:lnTo>
                  <a:lnTo>
                    <a:pt x="18" y="66"/>
                  </a:lnTo>
                  <a:lnTo>
                    <a:pt x="18" y="66"/>
                  </a:lnTo>
                  <a:lnTo>
                    <a:pt x="16" y="63"/>
                  </a:lnTo>
                  <a:lnTo>
                    <a:pt x="16" y="63"/>
                  </a:lnTo>
                  <a:close/>
                  <a:moveTo>
                    <a:pt x="34" y="73"/>
                  </a:moveTo>
                  <a:lnTo>
                    <a:pt x="34" y="73"/>
                  </a:lnTo>
                  <a:lnTo>
                    <a:pt x="36" y="73"/>
                  </a:lnTo>
                  <a:lnTo>
                    <a:pt x="36" y="73"/>
                  </a:lnTo>
                  <a:lnTo>
                    <a:pt x="34" y="73"/>
                  </a:lnTo>
                  <a:lnTo>
                    <a:pt x="34" y="73"/>
                  </a:lnTo>
                  <a:close/>
                  <a:moveTo>
                    <a:pt x="39" y="72"/>
                  </a:moveTo>
                  <a:lnTo>
                    <a:pt x="39" y="72"/>
                  </a:lnTo>
                  <a:lnTo>
                    <a:pt x="39" y="73"/>
                  </a:lnTo>
                  <a:lnTo>
                    <a:pt x="39" y="73"/>
                  </a:lnTo>
                  <a:lnTo>
                    <a:pt x="39" y="72"/>
                  </a:lnTo>
                  <a:lnTo>
                    <a:pt x="39" y="72"/>
                  </a:lnTo>
                  <a:close/>
                  <a:moveTo>
                    <a:pt x="34" y="61"/>
                  </a:moveTo>
                  <a:lnTo>
                    <a:pt x="34" y="61"/>
                  </a:lnTo>
                  <a:lnTo>
                    <a:pt x="30" y="57"/>
                  </a:lnTo>
                  <a:lnTo>
                    <a:pt x="30" y="57"/>
                  </a:lnTo>
                  <a:lnTo>
                    <a:pt x="30" y="57"/>
                  </a:lnTo>
                  <a:lnTo>
                    <a:pt x="30" y="57"/>
                  </a:lnTo>
                  <a:lnTo>
                    <a:pt x="30" y="57"/>
                  </a:lnTo>
                  <a:lnTo>
                    <a:pt x="30" y="57"/>
                  </a:lnTo>
                  <a:lnTo>
                    <a:pt x="30" y="57"/>
                  </a:lnTo>
                  <a:lnTo>
                    <a:pt x="30" y="57"/>
                  </a:lnTo>
                  <a:lnTo>
                    <a:pt x="34" y="61"/>
                  </a:lnTo>
                  <a:lnTo>
                    <a:pt x="34" y="61"/>
                  </a:lnTo>
                  <a:lnTo>
                    <a:pt x="34" y="61"/>
                  </a:lnTo>
                  <a:lnTo>
                    <a:pt x="34" y="61"/>
                  </a:lnTo>
                  <a:lnTo>
                    <a:pt x="34" y="61"/>
                  </a:lnTo>
                  <a:lnTo>
                    <a:pt x="34" y="61"/>
                  </a:lnTo>
                  <a:close/>
                  <a:moveTo>
                    <a:pt x="39" y="66"/>
                  </a:moveTo>
                  <a:lnTo>
                    <a:pt x="39" y="66"/>
                  </a:lnTo>
                  <a:lnTo>
                    <a:pt x="39" y="66"/>
                  </a:lnTo>
                  <a:lnTo>
                    <a:pt x="39" y="66"/>
                  </a:lnTo>
                  <a:lnTo>
                    <a:pt x="39" y="66"/>
                  </a:lnTo>
                  <a:lnTo>
                    <a:pt x="39" y="66"/>
                  </a:lnTo>
                  <a:lnTo>
                    <a:pt x="39" y="66"/>
                  </a:lnTo>
                  <a:lnTo>
                    <a:pt x="39" y="66"/>
                  </a:lnTo>
                  <a:close/>
                  <a:moveTo>
                    <a:pt x="55" y="57"/>
                  </a:moveTo>
                  <a:lnTo>
                    <a:pt x="55" y="57"/>
                  </a:lnTo>
                  <a:lnTo>
                    <a:pt x="55" y="55"/>
                  </a:lnTo>
                  <a:lnTo>
                    <a:pt x="55" y="55"/>
                  </a:lnTo>
                  <a:lnTo>
                    <a:pt x="55" y="55"/>
                  </a:lnTo>
                  <a:lnTo>
                    <a:pt x="55" y="55"/>
                  </a:lnTo>
                  <a:lnTo>
                    <a:pt x="55" y="55"/>
                  </a:lnTo>
                  <a:lnTo>
                    <a:pt x="57" y="54"/>
                  </a:lnTo>
                  <a:lnTo>
                    <a:pt x="57" y="54"/>
                  </a:lnTo>
                  <a:lnTo>
                    <a:pt x="57" y="54"/>
                  </a:lnTo>
                  <a:lnTo>
                    <a:pt x="57" y="54"/>
                  </a:lnTo>
                  <a:lnTo>
                    <a:pt x="55" y="55"/>
                  </a:lnTo>
                  <a:lnTo>
                    <a:pt x="55" y="55"/>
                  </a:lnTo>
                  <a:lnTo>
                    <a:pt x="55" y="55"/>
                  </a:lnTo>
                  <a:lnTo>
                    <a:pt x="55" y="55"/>
                  </a:lnTo>
                  <a:lnTo>
                    <a:pt x="55" y="57"/>
                  </a:lnTo>
                  <a:lnTo>
                    <a:pt x="55" y="57"/>
                  </a:lnTo>
                  <a:close/>
                  <a:moveTo>
                    <a:pt x="71" y="70"/>
                  </a:moveTo>
                  <a:lnTo>
                    <a:pt x="71" y="70"/>
                  </a:lnTo>
                  <a:lnTo>
                    <a:pt x="71" y="70"/>
                  </a:lnTo>
                  <a:lnTo>
                    <a:pt x="71" y="70"/>
                  </a:lnTo>
                  <a:lnTo>
                    <a:pt x="71" y="70"/>
                  </a:lnTo>
                  <a:lnTo>
                    <a:pt x="71" y="70"/>
                  </a:lnTo>
                  <a:lnTo>
                    <a:pt x="71" y="70"/>
                  </a:lnTo>
                  <a:lnTo>
                    <a:pt x="71" y="70"/>
                  </a:lnTo>
                  <a:lnTo>
                    <a:pt x="71" y="70"/>
                  </a:lnTo>
                  <a:lnTo>
                    <a:pt x="71" y="70"/>
                  </a:lnTo>
                  <a:close/>
                  <a:moveTo>
                    <a:pt x="82" y="48"/>
                  </a:moveTo>
                  <a:lnTo>
                    <a:pt x="82" y="48"/>
                  </a:lnTo>
                  <a:lnTo>
                    <a:pt x="82" y="50"/>
                  </a:lnTo>
                  <a:lnTo>
                    <a:pt x="82" y="50"/>
                  </a:lnTo>
                  <a:lnTo>
                    <a:pt x="82" y="48"/>
                  </a:lnTo>
                  <a:lnTo>
                    <a:pt x="82" y="48"/>
                  </a:lnTo>
                  <a:close/>
                  <a:moveTo>
                    <a:pt x="82" y="50"/>
                  </a:moveTo>
                  <a:lnTo>
                    <a:pt x="82" y="50"/>
                  </a:lnTo>
                  <a:lnTo>
                    <a:pt x="82" y="50"/>
                  </a:lnTo>
                  <a:lnTo>
                    <a:pt x="82" y="50"/>
                  </a:lnTo>
                  <a:lnTo>
                    <a:pt x="82" y="50"/>
                  </a:lnTo>
                  <a:lnTo>
                    <a:pt x="82" y="50"/>
                  </a:lnTo>
                  <a:close/>
                  <a:moveTo>
                    <a:pt x="82" y="23"/>
                  </a:moveTo>
                  <a:lnTo>
                    <a:pt x="82" y="23"/>
                  </a:lnTo>
                  <a:lnTo>
                    <a:pt x="82" y="23"/>
                  </a:lnTo>
                  <a:lnTo>
                    <a:pt x="82" y="23"/>
                  </a:lnTo>
                  <a:lnTo>
                    <a:pt x="82" y="23"/>
                  </a:lnTo>
                  <a:lnTo>
                    <a:pt x="82" y="23"/>
                  </a:lnTo>
                  <a:close/>
                  <a:moveTo>
                    <a:pt x="77" y="5"/>
                  </a:moveTo>
                  <a:lnTo>
                    <a:pt x="77" y="5"/>
                  </a:lnTo>
                  <a:lnTo>
                    <a:pt x="77" y="7"/>
                  </a:lnTo>
                  <a:lnTo>
                    <a:pt x="77" y="7"/>
                  </a:lnTo>
                  <a:lnTo>
                    <a:pt x="77" y="5"/>
                  </a:lnTo>
                  <a:lnTo>
                    <a:pt x="77" y="5"/>
                  </a:lnTo>
                  <a:close/>
                  <a:moveTo>
                    <a:pt x="71" y="3"/>
                  </a:moveTo>
                  <a:lnTo>
                    <a:pt x="71" y="3"/>
                  </a:lnTo>
                  <a:lnTo>
                    <a:pt x="71" y="3"/>
                  </a:lnTo>
                  <a:lnTo>
                    <a:pt x="71" y="3"/>
                  </a:lnTo>
                  <a:lnTo>
                    <a:pt x="71" y="3"/>
                  </a:lnTo>
                  <a:lnTo>
                    <a:pt x="71" y="3"/>
                  </a:lnTo>
                  <a:lnTo>
                    <a:pt x="71" y="3"/>
                  </a:lnTo>
                  <a:lnTo>
                    <a:pt x="71" y="3"/>
                  </a:lnTo>
                  <a:lnTo>
                    <a:pt x="71" y="3"/>
                  </a:lnTo>
                  <a:lnTo>
                    <a:pt x="71" y="3"/>
                  </a:lnTo>
                  <a:lnTo>
                    <a:pt x="71" y="3"/>
                  </a:lnTo>
                  <a:lnTo>
                    <a:pt x="71" y="3"/>
                  </a:lnTo>
                  <a:lnTo>
                    <a:pt x="71" y="3"/>
                  </a:lnTo>
                  <a:lnTo>
                    <a:pt x="71" y="3"/>
                  </a:lnTo>
                  <a:lnTo>
                    <a:pt x="71" y="3"/>
                  </a:lnTo>
                  <a:lnTo>
                    <a:pt x="71" y="3"/>
                  </a:lnTo>
                  <a:close/>
                  <a:moveTo>
                    <a:pt x="70" y="2"/>
                  </a:moveTo>
                  <a:lnTo>
                    <a:pt x="70" y="2"/>
                  </a:lnTo>
                  <a:lnTo>
                    <a:pt x="68" y="2"/>
                  </a:lnTo>
                  <a:lnTo>
                    <a:pt x="68" y="2"/>
                  </a:lnTo>
                  <a:lnTo>
                    <a:pt x="70" y="2"/>
                  </a:lnTo>
                  <a:lnTo>
                    <a:pt x="70" y="2"/>
                  </a:lnTo>
                  <a:close/>
                  <a:moveTo>
                    <a:pt x="66" y="2"/>
                  </a:moveTo>
                  <a:lnTo>
                    <a:pt x="66" y="2"/>
                  </a:lnTo>
                  <a:lnTo>
                    <a:pt x="66" y="2"/>
                  </a:lnTo>
                  <a:lnTo>
                    <a:pt x="66" y="2"/>
                  </a:lnTo>
                  <a:lnTo>
                    <a:pt x="66" y="2"/>
                  </a:lnTo>
                  <a:lnTo>
                    <a:pt x="66" y="2"/>
                  </a:lnTo>
                  <a:lnTo>
                    <a:pt x="66" y="2"/>
                  </a:lnTo>
                  <a:lnTo>
                    <a:pt x="66" y="2"/>
                  </a:lnTo>
                  <a:lnTo>
                    <a:pt x="66" y="2"/>
                  </a:lnTo>
                  <a:lnTo>
                    <a:pt x="66" y="2"/>
                  </a:lnTo>
                  <a:lnTo>
                    <a:pt x="66" y="2"/>
                  </a:lnTo>
                  <a:lnTo>
                    <a:pt x="66" y="2"/>
                  </a:lnTo>
                  <a:lnTo>
                    <a:pt x="66" y="2"/>
                  </a:lnTo>
                  <a:lnTo>
                    <a:pt x="66" y="0"/>
                  </a:lnTo>
                  <a:lnTo>
                    <a:pt x="66" y="2"/>
                  </a:lnTo>
                  <a:close/>
                  <a:moveTo>
                    <a:pt x="59" y="2"/>
                  </a:moveTo>
                  <a:lnTo>
                    <a:pt x="59" y="2"/>
                  </a:lnTo>
                  <a:lnTo>
                    <a:pt x="59" y="2"/>
                  </a:lnTo>
                  <a:lnTo>
                    <a:pt x="59" y="2"/>
                  </a:lnTo>
                  <a:lnTo>
                    <a:pt x="59" y="2"/>
                  </a:lnTo>
                  <a:lnTo>
                    <a:pt x="59" y="2"/>
                  </a:lnTo>
                  <a:lnTo>
                    <a:pt x="59" y="2"/>
                  </a:lnTo>
                  <a:close/>
                  <a:moveTo>
                    <a:pt x="57" y="2"/>
                  </a:moveTo>
                  <a:lnTo>
                    <a:pt x="57" y="2"/>
                  </a:lnTo>
                  <a:lnTo>
                    <a:pt x="57" y="2"/>
                  </a:lnTo>
                  <a:lnTo>
                    <a:pt x="57" y="2"/>
                  </a:lnTo>
                  <a:lnTo>
                    <a:pt x="57" y="2"/>
                  </a:lnTo>
                  <a:lnTo>
                    <a:pt x="57" y="2"/>
                  </a:lnTo>
                  <a:lnTo>
                    <a:pt x="57" y="2"/>
                  </a:lnTo>
                  <a:lnTo>
                    <a:pt x="57" y="2"/>
                  </a:lnTo>
                  <a:close/>
                  <a:moveTo>
                    <a:pt x="50" y="2"/>
                  </a:moveTo>
                  <a:lnTo>
                    <a:pt x="50" y="2"/>
                  </a:lnTo>
                  <a:lnTo>
                    <a:pt x="52" y="2"/>
                  </a:lnTo>
                  <a:lnTo>
                    <a:pt x="52" y="2"/>
                  </a:lnTo>
                  <a:lnTo>
                    <a:pt x="57" y="0"/>
                  </a:lnTo>
                  <a:lnTo>
                    <a:pt x="57" y="0"/>
                  </a:lnTo>
                  <a:lnTo>
                    <a:pt x="57" y="0"/>
                  </a:lnTo>
                  <a:lnTo>
                    <a:pt x="57" y="0"/>
                  </a:lnTo>
                  <a:lnTo>
                    <a:pt x="57" y="0"/>
                  </a:lnTo>
                  <a:lnTo>
                    <a:pt x="55" y="0"/>
                  </a:lnTo>
                  <a:lnTo>
                    <a:pt x="55" y="0"/>
                  </a:lnTo>
                  <a:lnTo>
                    <a:pt x="57" y="0"/>
                  </a:lnTo>
                  <a:lnTo>
                    <a:pt x="57" y="0"/>
                  </a:lnTo>
                  <a:lnTo>
                    <a:pt x="57" y="0"/>
                  </a:lnTo>
                  <a:lnTo>
                    <a:pt x="57" y="0"/>
                  </a:lnTo>
                  <a:lnTo>
                    <a:pt x="57" y="0"/>
                  </a:lnTo>
                  <a:lnTo>
                    <a:pt x="57" y="0"/>
                  </a:lnTo>
                  <a:lnTo>
                    <a:pt x="57" y="0"/>
                  </a:lnTo>
                  <a:lnTo>
                    <a:pt x="57" y="0"/>
                  </a:lnTo>
                  <a:lnTo>
                    <a:pt x="57" y="0"/>
                  </a:lnTo>
                  <a:lnTo>
                    <a:pt x="50" y="2"/>
                  </a:lnTo>
                  <a:lnTo>
                    <a:pt x="50" y="2"/>
                  </a:lnTo>
                  <a:lnTo>
                    <a:pt x="48" y="3"/>
                  </a:lnTo>
                  <a:lnTo>
                    <a:pt x="48" y="3"/>
                  </a:lnTo>
                  <a:lnTo>
                    <a:pt x="48" y="3"/>
                  </a:lnTo>
                  <a:lnTo>
                    <a:pt x="48" y="3"/>
                  </a:lnTo>
                  <a:lnTo>
                    <a:pt x="48" y="3"/>
                  </a:lnTo>
                  <a:lnTo>
                    <a:pt x="50" y="2"/>
                  </a:lnTo>
                  <a:lnTo>
                    <a:pt x="50" y="2"/>
                  </a:lnTo>
                  <a:close/>
                  <a:moveTo>
                    <a:pt x="43" y="7"/>
                  </a:moveTo>
                  <a:lnTo>
                    <a:pt x="43" y="7"/>
                  </a:lnTo>
                  <a:lnTo>
                    <a:pt x="43" y="7"/>
                  </a:lnTo>
                  <a:lnTo>
                    <a:pt x="43" y="7"/>
                  </a:lnTo>
                  <a:lnTo>
                    <a:pt x="43" y="7"/>
                  </a:lnTo>
                  <a:lnTo>
                    <a:pt x="43" y="7"/>
                  </a:lnTo>
                  <a:lnTo>
                    <a:pt x="43" y="7"/>
                  </a:lnTo>
                  <a:lnTo>
                    <a:pt x="43" y="7"/>
                  </a:lnTo>
                  <a:lnTo>
                    <a:pt x="43" y="7"/>
                  </a:lnTo>
                  <a:lnTo>
                    <a:pt x="43" y="7"/>
                  </a:lnTo>
                  <a:lnTo>
                    <a:pt x="43" y="7"/>
                  </a:lnTo>
                  <a:lnTo>
                    <a:pt x="43" y="7"/>
                  </a:lnTo>
                  <a:close/>
                  <a:moveTo>
                    <a:pt x="43" y="7"/>
                  </a:moveTo>
                  <a:lnTo>
                    <a:pt x="43" y="7"/>
                  </a:lnTo>
                  <a:lnTo>
                    <a:pt x="43" y="7"/>
                  </a:lnTo>
                  <a:lnTo>
                    <a:pt x="43" y="7"/>
                  </a:lnTo>
                  <a:lnTo>
                    <a:pt x="43" y="7"/>
                  </a:lnTo>
                  <a:lnTo>
                    <a:pt x="43" y="7"/>
                  </a:lnTo>
                  <a:lnTo>
                    <a:pt x="43" y="7"/>
                  </a:lnTo>
                  <a:lnTo>
                    <a:pt x="43" y="7"/>
                  </a:lnTo>
                  <a:close/>
                  <a:moveTo>
                    <a:pt x="43" y="7"/>
                  </a:moveTo>
                  <a:lnTo>
                    <a:pt x="43" y="7"/>
                  </a:lnTo>
                  <a:lnTo>
                    <a:pt x="43" y="7"/>
                  </a:lnTo>
                  <a:lnTo>
                    <a:pt x="43" y="7"/>
                  </a:lnTo>
                  <a:close/>
                  <a:moveTo>
                    <a:pt x="43" y="7"/>
                  </a:moveTo>
                  <a:lnTo>
                    <a:pt x="43" y="7"/>
                  </a:lnTo>
                  <a:lnTo>
                    <a:pt x="43" y="7"/>
                  </a:lnTo>
                  <a:lnTo>
                    <a:pt x="43" y="7"/>
                  </a:lnTo>
                  <a:close/>
                  <a:moveTo>
                    <a:pt x="41" y="12"/>
                  </a:moveTo>
                  <a:lnTo>
                    <a:pt x="41" y="12"/>
                  </a:lnTo>
                  <a:lnTo>
                    <a:pt x="41" y="12"/>
                  </a:lnTo>
                  <a:lnTo>
                    <a:pt x="41" y="12"/>
                  </a:lnTo>
                  <a:lnTo>
                    <a:pt x="41" y="12"/>
                  </a:lnTo>
                  <a:lnTo>
                    <a:pt x="41" y="12"/>
                  </a:lnTo>
                  <a:close/>
                  <a:moveTo>
                    <a:pt x="39" y="11"/>
                  </a:moveTo>
                  <a:lnTo>
                    <a:pt x="39" y="11"/>
                  </a:lnTo>
                  <a:lnTo>
                    <a:pt x="39" y="11"/>
                  </a:lnTo>
                  <a:lnTo>
                    <a:pt x="39" y="11"/>
                  </a:lnTo>
                  <a:lnTo>
                    <a:pt x="39" y="11"/>
                  </a:lnTo>
                  <a:lnTo>
                    <a:pt x="39" y="11"/>
                  </a:lnTo>
                  <a:lnTo>
                    <a:pt x="39" y="11"/>
                  </a:lnTo>
                  <a:close/>
                  <a:moveTo>
                    <a:pt x="30" y="14"/>
                  </a:moveTo>
                  <a:lnTo>
                    <a:pt x="30" y="14"/>
                  </a:lnTo>
                  <a:lnTo>
                    <a:pt x="28" y="14"/>
                  </a:lnTo>
                  <a:lnTo>
                    <a:pt x="28" y="14"/>
                  </a:lnTo>
                  <a:lnTo>
                    <a:pt x="30" y="14"/>
                  </a:lnTo>
                  <a:lnTo>
                    <a:pt x="30" y="14"/>
                  </a:lnTo>
                  <a:close/>
                  <a:moveTo>
                    <a:pt x="28" y="16"/>
                  </a:moveTo>
                  <a:lnTo>
                    <a:pt x="28" y="16"/>
                  </a:lnTo>
                  <a:lnTo>
                    <a:pt x="28" y="16"/>
                  </a:lnTo>
                  <a:lnTo>
                    <a:pt x="28" y="16"/>
                  </a:lnTo>
                  <a:lnTo>
                    <a:pt x="28" y="16"/>
                  </a:lnTo>
                  <a:lnTo>
                    <a:pt x="28" y="16"/>
                  </a:lnTo>
                  <a:lnTo>
                    <a:pt x="28" y="16"/>
                  </a:lnTo>
                  <a:lnTo>
                    <a:pt x="28" y="16"/>
                  </a:lnTo>
                  <a:close/>
                  <a:moveTo>
                    <a:pt x="21" y="16"/>
                  </a:moveTo>
                  <a:lnTo>
                    <a:pt x="21" y="16"/>
                  </a:lnTo>
                  <a:lnTo>
                    <a:pt x="21" y="16"/>
                  </a:lnTo>
                  <a:lnTo>
                    <a:pt x="21" y="16"/>
                  </a:lnTo>
                  <a:lnTo>
                    <a:pt x="21" y="16"/>
                  </a:lnTo>
                  <a:lnTo>
                    <a:pt x="21" y="16"/>
                  </a:lnTo>
                  <a:lnTo>
                    <a:pt x="21" y="16"/>
                  </a:lnTo>
                  <a:lnTo>
                    <a:pt x="21" y="16"/>
                  </a:lnTo>
                  <a:lnTo>
                    <a:pt x="21" y="16"/>
                  </a:lnTo>
                  <a:lnTo>
                    <a:pt x="21" y="16"/>
                  </a:lnTo>
                  <a:lnTo>
                    <a:pt x="21" y="16"/>
                  </a:lnTo>
                  <a:close/>
                  <a:moveTo>
                    <a:pt x="3" y="36"/>
                  </a:moveTo>
                  <a:lnTo>
                    <a:pt x="3" y="36"/>
                  </a:lnTo>
                  <a:lnTo>
                    <a:pt x="3" y="36"/>
                  </a:lnTo>
                  <a:lnTo>
                    <a:pt x="3" y="36"/>
                  </a:lnTo>
                  <a:lnTo>
                    <a:pt x="3" y="36"/>
                  </a:lnTo>
                  <a:lnTo>
                    <a:pt x="3" y="36"/>
                  </a:lnTo>
                  <a:close/>
                  <a:moveTo>
                    <a:pt x="3" y="36"/>
                  </a:moveTo>
                  <a:lnTo>
                    <a:pt x="3" y="36"/>
                  </a:lnTo>
                  <a:lnTo>
                    <a:pt x="3" y="36"/>
                  </a:lnTo>
                  <a:lnTo>
                    <a:pt x="3" y="36"/>
                  </a:lnTo>
                  <a:lnTo>
                    <a:pt x="3" y="36"/>
                  </a:lnTo>
                  <a:lnTo>
                    <a:pt x="3" y="36"/>
                  </a:lnTo>
                  <a:close/>
                  <a:moveTo>
                    <a:pt x="3" y="38"/>
                  </a:moveTo>
                  <a:lnTo>
                    <a:pt x="3" y="38"/>
                  </a:lnTo>
                  <a:lnTo>
                    <a:pt x="3" y="36"/>
                  </a:lnTo>
                  <a:lnTo>
                    <a:pt x="3" y="36"/>
                  </a:lnTo>
                  <a:lnTo>
                    <a:pt x="3" y="38"/>
                  </a:lnTo>
                  <a:lnTo>
                    <a:pt x="3" y="38"/>
                  </a:lnTo>
                  <a:close/>
                  <a:moveTo>
                    <a:pt x="3" y="50"/>
                  </a:moveTo>
                  <a:lnTo>
                    <a:pt x="3" y="50"/>
                  </a:lnTo>
                  <a:lnTo>
                    <a:pt x="5" y="52"/>
                  </a:lnTo>
                  <a:lnTo>
                    <a:pt x="5" y="52"/>
                  </a:lnTo>
                  <a:lnTo>
                    <a:pt x="3" y="50"/>
                  </a:lnTo>
                  <a:lnTo>
                    <a:pt x="3" y="50"/>
                  </a:lnTo>
                  <a:lnTo>
                    <a:pt x="3" y="50"/>
                  </a:lnTo>
                  <a:lnTo>
                    <a:pt x="3" y="50"/>
                  </a:lnTo>
                  <a:close/>
                  <a:moveTo>
                    <a:pt x="7" y="54"/>
                  </a:moveTo>
                  <a:lnTo>
                    <a:pt x="7" y="54"/>
                  </a:lnTo>
                  <a:lnTo>
                    <a:pt x="7" y="54"/>
                  </a:lnTo>
                  <a:lnTo>
                    <a:pt x="7" y="54"/>
                  </a:lnTo>
                  <a:lnTo>
                    <a:pt x="5" y="52"/>
                  </a:lnTo>
                  <a:lnTo>
                    <a:pt x="5" y="52"/>
                  </a:lnTo>
                  <a:lnTo>
                    <a:pt x="7" y="54"/>
                  </a:lnTo>
                  <a:lnTo>
                    <a:pt x="7" y="54"/>
                  </a:lnTo>
                  <a:lnTo>
                    <a:pt x="7" y="54"/>
                  </a:lnTo>
                  <a:lnTo>
                    <a:pt x="7" y="54"/>
                  </a:lnTo>
                  <a:lnTo>
                    <a:pt x="7" y="54"/>
                  </a:lnTo>
                  <a:lnTo>
                    <a:pt x="7" y="54"/>
                  </a:lnTo>
                  <a:lnTo>
                    <a:pt x="7" y="54"/>
                  </a:lnTo>
                  <a:lnTo>
                    <a:pt x="7" y="54"/>
                  </a:lnTo>
                  <a:close/>
                  <a:moveTo>
                    <a:pt x="21" y="70"/>
                  </a:moveTo>
                  <a:lnTo>
                    <a:pt x="21" y="70"/>
                  </a:lnTo>
                  <a:lnTo>
                    <a:pt x="20" y="68"/>
                  </a:lnTo>
                  <a:lnTo>
                    <a:pt x="20" y="68"/>
                  </a:lnTo>
                  <a:lnTo>
                    <a:pt x="21" y="70"/>
                  </a:lnTo>
                  <a:lnTo>
                    <a:pt x="21" y="70"/>
                  </a:lnTo>
                  <a:close/>
                  <a:moveTo>
                    <a:pt x="25" y="73"/>
                  </a:moveTo>
                  <a:lnTo>
                    <a:pt x="25" y="73"/>
                  </a:lnTo>
                  <a:lnTo>
                    <a:pt x="25" y="72"/>
                  </a:lnTo>
                  <a:lnTo>
                    <a:pt x="25" y="72"/>
                  </a:lnTo>
                  <a:lnTo>
                    <a:pt x="25" y="73"/>
                  </a:lnTo>
                  <a:lnTo>
                    <a:pt x="25" y="73"/>
                  </a:lnTo>
                  <a:close/>
                  <a:moveTo>
                    <a:pt x="52" y="81"/>
                  </a:moveTo>
                  <a:lnTo>
                    <a:pt x="52" y="81"/>
                  </a:lnTo>
                  <a:lnTo>
                    <a:pt x="52" y="81"/>
                  </a:lnTo>
                  <a:lnTo>
                    <a:pt x="52" y="81"/>
                  </a:lnTo>
                  <a:lnTo>
                    <a:pt x="52" y="81"/>
                  </a:lnTo>
                  <a:lnTo>
                    <a:pt x="52" y="81"/>
                  </a:lnTo>
                  <a:lnTo>
                    <a:pt x="52" y="81"/>
                  </a:lnTo>
                  <a:close/>
                  <a:moveTo>
                    <a:pt x="57" y="81"/>
                  </a:moveTo>
                  <a:lnTo>
                    <a:pt x="57" y="81"/>
                  </a:lnTo>
                  <a:lnTo>
                    <a:pt x="57" y="81"/>
                  </a:lnTo>
                  <a:lnTo>
                    <a:pt x="57" y="81"/>
                  </a:lnTo>
                  <a:close/>
                  <a:moveTo>
                    <a:pt x="59" y="81"/>
                  </a:moveTo>
                  <a:lnTo>
                    <a:pt x="59" y="81"/>
                  </a:lnTo>
                  <a:lnTo>
                    <a:pt x="57" y="81"/>
                  </a:lnTo>
                  <a:lnTo>
                    <a:pt x="57" y="81"/>
                  </a:lnTo>
                  <a:lnTo>
                    <a:pt x="59" y="81"/>
                  </a:lnTo>
                  <a:lnTo>
                    <a:pt x="59" y="81"/>
                  </a:lnTo>
                  <a:close/>
                  <a:moveTo>
                    <a:pt x="48" y="81"/>
                  </a:moveTo>
                  <a:lnTo>
                    <a:pt x="48" y="81"/>
                  </a:lnTo>
                  <a:lnTo>
                    <a:pt x="48" y="81"/>
                  </a:lnTo>
                  <a:lnTo>
                    <a:pt x="48" y="81"/>
                  </a:lnTo>
                  <a:lnTo>
                    <a:pt x="48" y="81"/>
                  </a:lnTo>
                  <a:lnTo>
                    <a:pt x="45" y="79"/>
                  </a:lnTo>
                  <a:lnTo>
                    <a:pt x="45" y="79"/>
                  </a:lnTo>
                  <a:lnTo>
                    <a:pt x="45" y="79"/>
                  </a:lnTo>
                  <a:lnTo>
                    <a:pt x="45" y="79"/>
                  </a:lnTo>
                  <a:lnTo>
                    <a:pt x="45" y="79"/>
                  </a:lnTo>
                  <a:lnTo>
                    <a:pt x="45" y="79"/>
                  </a:lnTo>
                  <a:lnTo>
                    <a:pt x="45" y="79"/>
                  </a:lnTo>
                  <a:lnTo>
                    <a:pt x="48" y="81"/>
                  </a:lnTo>
                  <a:lnTo>
                    <a:pt x="48" y="81"/>
                  </a:lnTo>
                  <a:close/>
                  <a:moveTo>
                    <a:pt x="39" y="72"/>
                  </a:moveTo>
                  <a:lnTo>
                    <a:pt x="39" y="72"/>
                  </a:lnTo>
                  <a:lnTo>
                    <a:pt x="39" y="72"/>
                  </a:lnTo>
                  <a:lnTo>
                    <a:pt x="39" y="72"/>
                  </a:lnTo>
                  <a:lnTo>
                    <a:pt x="39" y="72"/>
                  </a:lnTo>
                  <a:lnTo>
                    <a:pt x="39" y="72"/>
                  </a:lnTo>
                  <a:lnTo>
                    <a:pt x="39" y="72"/>
                  </a:lnTo>
                  <a:lnTo>
                    <a:pt x="39" y="72"/>
                  </a:lnTo>
                  <a:lnTo>
                    <a:pt x="39" y="72"/>
                  </a:lnTo>
                  <a:close/>
                  <a:moveTo>
                    <a:pt x="39" y="66"/>
                  </a:moveTo>
                  <a:lnTo>
                    <a:pt x="39" y="66"/>
                  </a:lnTo>
                  <a:lnTo>
                    <a:pt x="39" y="66"/>
                  </a:lnTo>
                  <a:lnTo>
                    <a:pt x="39" y="66"/>
                  </a:lnTo>
                  <a:lnTo>
                    <a:pt x="43" y="70"/>
                  </a:lnTo>
                  <a:lnTo>
                    <a:pt x="43" y="70"/>
                  </a:lnTo>
                  <a:lnTo>
                    <a:pt x="43" y="70"/>
                  </a:lnTo>
                  <a:lnTo>
                    <a:pt x="43" y="70"/>
                  </a:lnTo>
                  <a:lnTo>
                    <a:pt x="39" y="66"/>
                  </a:lnTo>
                  <a:lnTo>
                    <a:pt x="39" y="66"/>
                  </a:lnTo>
                  <a:close/>
                  <a:moveTo>
                    <a:pt x="57" y="77"/>
                  </a:moveTo>
                  <a:lnTo>
                    <a:pt x="57" y="77"/>
                  </a:lnTo>
                  <a:lnTo>
                    <a:pt x="57" y="77"/>
                  </a:lnTo>
                  <a:lnTo>
                    <a:pt x="57" y="77"/>
                  </a:lnTo>
                  <a:lnTo>
                    <a:pt x="57" y="77"/>
                  </a:lnTo>
                  <a:lnTo>
                    <a:pt x="57" y="77"/>
                  </a:lnTo>
                  <a:lnTo>
                    <a:pt x="57" y="77"/>
                  </a:lnTo>
                  <a:lnTo>
                    <a:pt x="57" y="77"/>
                  </a:lnTo>
                  <a:lnTo>
                    <a:pt x="57" y="77"/>
                  </a:lnTo>
                  <a:lnTo>
                    <a:pt x="57" y="77"/>
                  </a:lnTo>
                  <a:lnTo>
                    <a:pt x="57" y="77"/>
                  </a:lnTo>
                  <a:lnTo>
                    <a:pt x="57" y="77"/>
                  </a:lnTo>
                  <a:lnTo>
                    <a:pt x="57" y="77"/>
                  </a:lnTo>
                  <a:lnTo>
                    <a:pt x="59" y="77"/>
                  </a:lnTo>
                  <a:lnTo>
                    <a:pt x="59" y="77"/>
                  </a:lnTo>
                  <a:lnTo>
                    <a:pt x="57" y="77"/>
                  </a:lnTo>
                  <a:lnTo>
                    <a:pt x="57" y="77"/>
                  </a:lnTo>
                  <a:close/>
                  <a:moveTo>
                    <a:pt x="59" y="77"/>
                  </a:moveTo>
                  <a:lnTo>
                    <a:pt x="59" y="77"/>
                  </a:lnTo>
                  <a:lnTo>
                    <a:pt x="59" y="79"/>
                  </a:lnTo>
                  <a:lnTo>
                    <a:pt x="59" y="79"/>
                  </a:lnTo>
                  <a:lnTo>
                    <a:pt x="59" y="77"/>
                  </a:lnTo>
                  <a:lnTo>
                    <a:pt x="59" y="77"/>
                  </a:lnTo>
                  <a:close/>
                  <a:moveTo>
                    <a:pt x="61" y="79"/>
                  </a:moveTo>
                  <a:lnTo>
                    <a:pt x="61" y="79"/>
                  </a:lnTo>
                  <a:lnTo>
                    <a:pt x="61" y="79"/>
                  </a:lnTo>
                  <a:lnTo>
                    <a:pt x="61" y="79"/>
                  </a:lnTo>
                  <a:lnTo>
                    <a:pt x="61" y="79"/>
                  </a:lnTo>
                  <a:lnTo>
                    <a:pt x="61" y="79"/>
                  </a:lnTo>
                  <a:lnTo>
                    <a:pt x="61" y="79"/>
                  </a:lnTo>
                  <a:lnTo>
                    <a:pt x="61" y="79"/>
                  </a:lnTo>
                  <a:close/>
                  <a:moveTo>
                    <a:pt x="63" y="77"/>
                  </a:moveTo>
                  <a:lnTo>
                    <a:pt x="63" y="77"/>
                  </a:lnTo>
                  <a:lnTo>
                    <a:pt x="63" y="77"/>
                  </a:lnTo>
                  <a:lnTo>
                    <a:pt x="63" y="77"/>
                  </a:lnTo>
                  <a:lnTo>
                    <a:pt x="63" y="77"/>
                  </a:lnTo>
                  <a:lnTo>
                    <a:pt x="63" y="77"/>
                  </a:lnTo>
                  <a:lnTo>
                    <a:pt x="63" y="77"/>
                  </a:lnTo>
                  <a:close/>
                  <a:moveTo>
                    <a:pt x="64" y="75"/>
                  </a:moveTo>
                  <a:lnTo>
                    <a:pt x="64" y="75"/>
                  </a:lnTo>
                  <a:lnTo>
                    <a:pt x="64" y="75"/>
                  </a:lnTo>
                  <a:lnTo>
                    <a:pt x="64" y="75"/>
                  </a:lnTo>
                  <a:lnTo>
                    <a:pt x="63" y="75"/>
                  </a:lnTo>
                  <a:lnTo>
                    <a:pt x="63" y="75"/>
                  </a:lnTo>
                  <a:lnTo>
                    <a:pt x="63" y="75"/>
                  </a:lnTo>
                  <a:lnTo>
                    <a:pt x="63" y="75"/>
                  </a:lnTo>
                  <a:lnTo>
                    <a:pt x="64" y="75"/>
                  </a:lnTo>
                  <a:lnTo>
                    <a:pt x="64" y="75"/>
                  </a:lnTo>
                  <a:lnTo>
                    <a:pt x="64" y="75"/>
                  </a:lnTo>
                  <a:lnTo>
                    <a:pt x="64" y="75"/>
                  </a:lnTo>
                  <a:lnTo>
                    <a:pt x="64" y="75"/>
                  </a:lnTo>
                  <a:lnTo>
                    <a:pt x="64" y="75"/>
                  </a:lnTo>
                  <a:close/>
                  <a:moveTo>
                    <a:pt x="63" y="73"/>
                  </a:moveTo>
                  <a:lnTo>
                    <a:pt x="63" y="73"/>
                  </a:lnTo>
                  <a:lnTo>
                    <a:pt x="63" y="73"/>
                  </a:lnTo>
                  <a:lnTo>
                    <a:pt x="70" y="70"/>
                  </a:lnTo>
                  <a:lnTo>
                    <a:pt x="70" y="70"/>
                  </a:lnTo>
                  <a:lnTo>
                    <a:pt x="70" y="70"/>
                  </a:lnTo>
                  <a:lnTo>
                    <a:pt x="70" y="70"/>
                  </a:lnTo>
                  <a:lnTo>
                    <a:pt x="70" y="70"/>
                  </a:lnTo>
                  <a:lnTo>
                    <a:pt x="70" y="70"/>
                  </a:lnTo>
                  <a:lnTo>
                    <a:pt x="70" y="70"/>
                  </a:lnTo>
                  <a:lnTo>
                    <a:pt x="63" y="73"/>
                  </a:lnTo>
                  <a:lnTo>
                    <a:pt x="63" y="73"/>
                  </a:lnTo>
                  <a:close/>
                  <a:moveTo>
                    <a:pt x="71" y="73"/>
                  </a:moveTo>
                  <a:lnTo>
                    <a:pt x="71" y="73"/>
                  </a:lnTo>
                  <a:lnTo>
                    <a:pt x="71" y="73"/>
                  </a:lnTo>
                  <a:lnTo>
                    <a:pt x="71" y="73"/>
                  </a:lnTo>
                  <a:lnTo>
                    <a:pt x="71" y="73"/>
                  </a:lnTo>
                  <a:lnTo>
                    <a:pt x="71" y="73"/>
                  </a:lnTo>
                  <a:lnTo>
                    <a:pt x="71" y="73"/>
                  </a:lnTo>
                  <a:lnTo>
                    <a:pt x="71" y="73"/>
                  </a:lnTo>
                  <a:lnTo>
                    <a:pt x="71" y="73"/>
                  </a:lnTo>
                  <a:lnTo>
                    <a:pt x="71" y="73"/>
                  </a:lnTo>
                  <a:close/>
                  <a:moveTo>
                    <a:pt x="71" y="73"/>
                  </a:moveTo>
                  <a:lnTo>
                    <a:pt x="71" y="73"/>
                  </a:lnTo>
                  <a:lnTo>
                    <a:pt x="71" y="73"/>
                  </a:lnTo>
                  <a:lnTo>
                    <a:pt x="71" y="73"/>
                  </a:lnTo>
                  <a:lnTo>
                    <a:pt x="71" y="73"/>
                  </a:lnTo>
                  <a:lnTo>
                    <a:pt x="71" y="73"/>
                  </a:lnTo>
                  <a:lnTo>
                    <a:pt x="71" y="73"/>
                  </a:lnTo>
                  <a:lnTo>
                    <a:pt x="71" y="73"/>
                  </a:lnTo>
                  <a:lnTo>
                    <a:pt x="71" y="73"/>
                  </a:lnTo>
                  <a:lnTo>
                    <a:pt x="71" y="73"/>
                  </a:lnTo>
                  <a:close/>
                  <a:moveTo>
                    <a:pt x="77" y="66"/>
                  </a:moveTo>
                  <a:lnTo>
                    <a:pt x="77" y="66"/>
                  </a:lnTo>
                  <a:lnTo>
                    <a:pt x="77" y="66"/>
                  </a:lnTo>
                  <a:lnTo>
                    <a:pt x="77" y="66"/>
                  </a:lnTo>
                  <a:lnTo>
                    <a:pt x="77" y="66"/>
                  </a:lnTo>
                  <a:lnTo>
                    <a:pt x="77" y="66"/>
                  </a:lnTo>
                  <a:lnTo>
                    <a:pt x="77" y="66"/>
                  </a:lnTo>
                  <a:lnTo>
                    <a:pt x="79" y="66"/>
                  </a:lnTo>
                  <a:lnTo>
                    <a:pt x="79" y="66"/>
                  </a:lnTo>
                  <a:lnTo>
                    <a:pt x="77" y="66"/>
                  </a:lnTo>
                  <a:lnTo>
                    <a:pt x="77" y="66"/>
                  </a:lnTo>
                  <a:lnTo>
                    <a:pt x="75" y="70"/>
                  </a:lnTo>
                  <a:lnTo>
                    <a:pt x="73" y="73"/>
                  </a:lnTo>
                  <a:lnTo>
                    <a:pt x="73" y="73"/>
                  </a:lnTo>
                  <a:lnTo>
                    <a:pt x="75" y="70"/>
                  </a:lnTo>
                  <a:lnTo>
                    <a:pt x="77" y="66"/>
                  </a:lnTo>
                  <a:lnTo>
                    <a:pt x="77" y="66"/>
                  </a:lnTo>
                  <a:close/>
                  <a:moveTo>
                    <a:pt x="79" y="68"/>
                  </a:moveTo>
                  <a:lnTo>
                    <a:pt x="79" y="68"/>
                  </a:lnTo>
                  <a:lnTo>
                    <a:pt x="79" y="68"/>
                  </a:lnTo>
                  <a:lnTo>
                    <a:pt x="79" y="70"/>
                  </a:lnTo>
                  <a:lnTo>
                    <a:pt x="79" y="70"/>
                  </a:lnTo>
                  <a:lnTo>
                    <a:pt x="80" y="68"/>
                  </a:lnTo>
                  <a:lnTo>
                    <a:pt x="80" y="68"/>
                  </a:lnTo>
                  <a:lnTo>
                    <a:pt x="79" y="68"/>
                  </a:lnTo>
                  <a:lnTo>
                    <a:pt x="79" y="68"/>
                  </a:lnTo>
                  <a:lnTo>
                    <a:pt x="79" y="68"/>
                  </a:lnTo>
                  <a:lnTo>
                    <a:pt x="79" y="68"/>
                  </a:lnTo>
                  <a:close/>
                  <a:moveTo>
                    <a:pt x="80" y="68"/>
                  </a:moveTo>
                  <a:lnTo>
                    <a:pt x="80" y="68"/>
                  </a:lnTo>
                  <a:lnTo>
                    <a:pt x="82" y="66"/>
                  </a:lnTo>
                  <a:lnTo>
                    <a:pt x="80" y="68"/>
                  </a:lnTo>
                  <a:lnTo>
                    <a:pt x="80" y="68"/>
                  </a:lnTo>
                  <a:lnTo>
                    <a:pt x="80" y="68"/>
                  </a:lnTo>
                  <a:lnTo>
                    <a:pt x="80" y="68"/>
                  </a:lnTo>
                  <a:lnTo>
                    <a:pt x="80" y="68"/>
                  </a:lnTo>
                  <a:lnTo>
                    <a:pt x="80" y="68"/>
                  </a:lnTo>
                  <a:close/>
                  <a:moveTo>
                    <a:pt x="84" y="63"/>
                  </a:moveTo>
                  <a:lnTo>
                    <a:pt x="84" y="63"/>
                  </a:lnTo>
                  <a:lnTo>
                    <a:pt x="84" y="63"/>
                  </a:lnTo>
                  <a:lnTo>
                    <a:pt x="84" y="63"/>
                  </a:lnTo>
                  <a:lnTo>
                    <a:pt x="84" y="63"/>
                  </a:lnTo>
                  <a:lnTo>
                    <a:pt x="84" y="63"/>
                  </a:lnTo>
                  <a:lnTo>
                    <a:pt x="84" y="63"/>
                  </a:lnTo>
                  <a:close/>
                  <a:moveTo>
                    <a:pt x="84" y="64"/>
                  </a:moveTo>
                  <a:lnTo>
                    <a:pt x="84" y="64"/>
                  </a:lnTo>
                  <a:lnTo>
                    <a:pt x="84" y="64"/>
                  </a:lnTo>
                  <a:lnTo>
                    <a:pt x="84" y="64"/>
                  </a:lnTo>
                  <a:lnTo>
                    <a:pt x="84" y="64"/>
                  </a:lnTo>
                  <a:lnTo>
                    <a:pt x="84" y="64"/>
                  </a:lnTo>
                  <a:lnTo>
                    <a:pt x="84" y="64"/>
                  </a:lnTo>
                  <a:lnTo>
                    <a:pt x="82" y="64"/>
                  </a:lnTo>
                  <a:lnTo>
                    <a:pt x="82" y="64"/>
                  </a:lnTo>
                  <a:lnTo>
                    <a:pt x="84" y="64"/>
                  </a:lnTo>
                  <a:lnTo>
                    <a:pt x="84" y="64"/>
                  </a:lnTo>
                  <a:close/>
                  <a:moveTo>
                    <a:pt x="82" y="66"/>
                  </a:moveTo>
                  <a:lnTo>
                    <a:pt x="82" y="66"/>
                  </a:lnTo>
                  <a:lnTo>
                    <a:pt x="82" y="64"/>
                  </a:lnTo>
                  <a:lnTo>
                    <a:pt x="82" y="64"/>
                  </a:lnTo>
                  <a:lnTo>
                    <a:pt x="82" y="66"/>
                  </a:lnTo>
                  <a:lnTo>
                    <a:pt x="82" y="66"/>
                  </a:lnTo>
                  <a:close/>
                  <a:moveTo>
                    <a:pt x="82" y="66"/>
                  </a:moveTo>
                  <a:lnTo>
                    <a:pt x="82" y="66"/>
                  </a:lnTo>
                  <a:lnTo>
                    <a:pt x="84" y="64"/>
                  </a:lnTo>
                  <a:lnTo>
                    <a:pt x="84" y="64"/>
                  </a:lnTo>
                  <a:lnTo>
                    <a:pt x="82" y="66"/>
                  </a:lnTo>
                  <a:lnTo>
                    <a:pt x="82" y="66"/>
                  </a:lnTo>
                  <a:close/>
                  <a:moveTo>
                    <a:pt x="84" y="63"/>
                  </a:moveTo>
                  <a:lnTo>
                    <a:pt x="84" y="63"/>
                  </a:lnTo>
                  <a:lnTo>
                    <a:pt x="84" y="64"/>
                  </a:lnTo>
                  <a:lnTo>
                    <a:pt x="84" y="64"/>
                  </a:lnTo>
                  <a:lnTo>
                    <a:pt x="84" y="63"/>
                  </a:lnTo>
                  <a:lnTo>
                    <a:pt x="84" y="63"/>
                  </a:lnTo>
                  <a:lnTo>
                    <a:pt x="84" y="63"/>
                  </a:lnTo>
                  <a:lnTo>
                    <a:pt x="84" y="63"/>
                  </a:lnTo>
                  <a:lnTo>
                    <a:pt x="84" y="63"/>
                  </a:lnTo>
                  <a:lnTo>
                    <a:pt x="84" y="63"/>
                  </a:lnTo>
                  <a:lnTo>
                    <a:pt x="84" y="63"/>
                  </a:lnTo>
                  <a:close/>
                  <a:moveTo>
                    <a:pt x="84" y="61"/>
                  </a:moveTo>
                  <a:lnTo>
                    <a:pt x="84" y="61"/>
                  </a:lnTo>
                  <a:lnTo>
                    <a:pt x="82" y="64"/>
                  </a:lnTo>
                  <a:lnTo>
                    <a:pt x="82" y="64"/>
                  </a:lnTo>
                  <a:lnTo>
                    <a:pt x="80" y="68"/>
                  </a:lnTo>
                  <a:lnTo>
                    <a:pt x="80" y="68"/>
                  </a:lnTo>
                  <a:lnTo>
                    <a:pt x="80" y="68"/>
                  </a:lnTo>
                  <a:lnTo>
                    <a:pt x="80" y="68"/>
                  </a:lnTo>
                  <a:lnTo>
                    <a:pt x="80" y="68"/>
                  </a:lnTo>
                  <a:lnTo>
                    <a:pt x="80" y="68"/>
                  </a:lnTo>
                  <a:lnTo>
                    <a:pt x="80" y="68"/>
                  </a:lnTo>
                  <a:lnTo>
                    <a:pt x="82" y="64"/>
                  </a:lnTo>
                  <a:lnTo>
                    <a:pt x="82" y="64"/>
                  </a:lnTo>
                  <a:lnTo>
                    <a:pt x="84" y="61"/>
                  </a:lnTo>
                  <a:lnTo>
                    <a:pt x="84" y="61"/>
                  </a:lnTo>
                  <a:lnTo>
                    <a:pt x="84" y="61"/>
                  </a:lnTo>
                  <a:lnTo>
                    <a:pt x="84" y="61"/>
                  </a:lnTo>
                  <a:lnTo>
                    <a:pt x="84" y="61"/>
                  </a:lnTo>
                  <a:lnTo>
                    <a:pt x="84" y="61"/>
                  </a:lnTo>
                  <a:lnTo>
                    <a:pt x="84" y="61"/>
                  </a:lnTo>
                  <a:lnTo>
                    <a:pt x="84" y="61"/>
                  </a:lnTo>
                  <a:close/>
                  <a:moveTo>
                    <a:pt x="84" y="59"/>
                  </a:moveTo>
                  <a:lnTo>
                    <a:pt x="84" y="59"/>
                  </a:lnTo>
                  <a:lnTo>
                    <a:pt x="84" y="59"/>
                  </a:lnTo>
                  <a:lnTo>
                    <a:pt x="84" y="59"/>
                  </a:lnTo>
                  <a:lnTo>
                    <a:pt x="84" y="59"/>
                  </a:lnTo>
                  <a:lnTo>
                    <a:pt x="84" y="59"/>
                  </a:lnTo>
                  <a:lnTo>
                    <a:pt x="84" y="59"/>
                  </a:lnTo>
                  <a:lnTo>
                    <a:pt x="84" y="59"/>
                  </a:lnTo>
                  <a:close/>
                  <a:moveTo>
                    <a:pt x="84" y="59"/>
                  </a:moveTo>
                  <a:lnTo>
                    <a:pt x="84" y="59"/>
                  </a:lnTo>
                  <a:lnTo>
                    <a:pt x="84" y="59"/>
                  </a:lnTo>
                  <a:lnTo>
                    <a:pt x="84" y="59"/>
                  </a:lnTo>
                  <a:lnTo>
                    <a:pt x="84" y="59"/>
                  </a:lnTo>
                  <a:lnTo>
                    <a:pt x="84" y="59"/>
                  </a:lnTo>
                  <a:lnTo>
                    <a:pt x="84" y="59"/>
                  </a:lnTo>
                  <a:lnTo>
                    <a:pt x="84" y="59"/>
                  </a:lnTo>
                  <a:lnTo>
                    <a:pt x="84" y="59"/>
                  </a:lnTo>
                  <a:lnTo>
                    <a:pt x="84" y="59"/>
                  </a:lnTo>
                  <a:lnTo>
                    <a:pt x="84" y="59"/>
                  </a:lnTo>
                  <a:lnTo>
                    <a:pt x="84" y="59"/>
                  </a:lnTo>
                  <a:lnTo>
                    <a:pt x="84" y="59"/>
                  </a:lnTo>
                  <a:lnTo>
                    <a:pt x="84" y="59"/>
                  </a:lnTo>
                  <a:lnTo>
                    <a:pt x="84" y="59"/>
                  </a:lnTo>
                  <a:lnTo>
                    <a:pt x="84" y="59"/>
                  </a:lnTo>
                  <a:close/>
                  <a:moveTo>
                    <a:pt x="82" y="59"/>
                  </a:moveTo>
                  <a:lnTo>
                    <a:pt x="82" y="59"/>
                  </a:lnTo>
                  <a:lnTo>
                    <a:pt x="82" y="55"/>
                  </a:lnTo>
                  <a:lnTo>
                    <a:pt x="82" y="55"/>
                  </a:lnTo>
                  <a:lnTo>
                    <a:pt x="82" y="59"/>
                  </a:lnTo>
                  <a:lnTo>
                    <a:pt x="82" y="59"/>
                  </a:lnTo>
                  <a:close/>
                  <a:moveTo>
                    <a:pt x="84" y="55"/>
                  </a:moveTo>
                  <a:lnTo>
                    <a:pt x="84" y="55"/>
                  </a:lnTo>
                  <a:lnTo>
                    <a:pt x="84" y="55"/>
                  </a:lnTo>
                  <a:lnTo>
                    <a:pt x="84" y="55"/>
                  </a:lnTo>
                  <a:lnTo>
                    <a:pt x="84" y="55"/>
                  </a:lnTo>
                  <a:lnTo>
                    <a:pt x="84" y="55"/>
                  </a:lnTo>
                  <a:lnTo>
                    <a:pt x="84" y="55"/>
                  </a:lnTo>
                  <a:lnTo>
                    <a:pt x="84" y="55"/>
                  </a:lnTo>
                  <a:close/>
                  <a:moveTo>
                    <a:pt x="84" y="55"/>
                  </a:moveTo>
                  <a:lnTo>
                    <a:pt x="84" y="55"/>
                  </a:lnTo>
                  <a:lnTo>
                    <a:pt x="84" y="55"/>
                  </a:lnTo>
                  <a:lnTo>
                    <a:pt x="84" y="55"/>
                  </a:lnTo>
                  <a:lnTo>
                    <a:pt x="84" y="55"/>
                  </a:lnTo>
                  <a:lnTo>
                    <a:pt x="84" y="55"/>
                  </a:lnTo>
                  <a:lnTo>
                    <a:pt x="84" y="55"/>
                  </a:lnTo>
                  <a:lnTo>
                    <a:pt x="84" y="55"/>
                  </a:lnTo>
                  <a:close/>
                  <a:moveTo>
                    <a:pt x="84" y="55"/>
                  </a:moveTo>
                  <a:lnTo>
                    <a:pt x="84" y="55"/>
                  </a:lnTo>
                  <a:lnTo>
                    <a:pt x="86" y="54"/>
                  </a:lnTo>
                  <a:lnTo>
                    <a:pt x="86" y="54"/>
                  </a:lnTo>
                  <a:lnTo>
                    <a:pt x="86" y="54"/>
                  </a:lnTo>
                  <a:lnTo>
                    <a:pt x="86" y="54"/>
                  </a:lnTo>
                  <a:lnTo>
                    <a:pt x="86" y="54"/>
                  </a:lnTo>
                  <a:lnTo>
                    <a:pt x="86" y="54"/>
                  </a:lnTo>
                  <a:lnTo>
                    <a:pt x="84" y="55"/>
                  </a:lnTo>
                  <a:lnTo>
                    <a:pt x="84" y="55"/>
                  </a:lnTo>
                  <a:close/>
                  <a:moveTo>
                    <a:pt x="88" y="54"/>
                  </a:moveTo>
                  <a:lnTo>
                    <a:pt x="88" y="54"/>
                  </a:lnTo>
                  <a:lnTo>
                    <a:pt x="88" y="52"/>
                  </a:lnTo>
                  <a:lnTo>
                    <a:pt x="88" y="52"/>
                  </a:lnTo>
                  <a:lnTo>
                    <a:pt x="88" y="54"/>
                  </a:lnTo>
                  <a:lnTo>
                    <a:pt x="88" y="54"/>
                  </a:lnTo>
                  <a:close/>
                  <a:moveTo>
                    <a:pt x="88" y="50"/>
                  </a:moveTo>
                  <a:lnTo>
                    <a:pt x="88" y="50"/>
                  </a:lnTo>
                  <a:lnTo>
                    <a:pt x="88" y="50"/>
                  </a:lnTo>
                  <a:lnTo>
                    <a:pt x="88" y="50"/>
                  </a:lnTo>
                  <a:lnTo>
                    <a:pt x="88" y="50"/>
                  </a:lnTo>
                  <a:lnTo>
                    <a:pt x="88" y="50"/>
                  </a:lnTo>
                  <a:close/>
                  <a:moveTo>
                    <a:pt x="88" y="50"/>
                  </a:moveTo>
                  <a:lnTo>
                    <a:pt x="88" y="50"/>
                  </a:lnTo>
                  <a:lnTo>
                    <a:pt x="88" y="50"/>
                  </a:lnTo>
                  <a:lnTo>
                    <a:pt x="89" y="48"/>
                  </a:lnTo>
                  <a:lnTo>
                    <a:pt x="89" y="48"/>
                  </a:lnTo>
                  <a:lnTo>
                    <a:pt x="88" y="50"/>
                  </a:lnTo>
                  <a:lnTo>
                    <a:pt x="88" y="50"/>
                  </a:lnTo>
                  <a:close/>
                  <a:moveTo>
                    <a:pt x="77" y="7"/>
                  </a:moveTo>
                  <a:lnTo>
                    <a:pt x="77" y="7"/>
                  </a:lnTo>
                  <a:lnTo>
                    <a:pt x="77" y="7"/>
                  </a:lnTo>
                  <a:lnTo>
                    <a:pt x="77" y="7"/>
                  </a:lnTo>
                  <a:lnTo>
                    <a:pt x="77" y="7"/>
                  </a:lnTo>
                  <a:lnTo>
                    <a:pt x="77" y="7"/>
                  </a:lnTo>
                  <a:lnTo>
                    <a:pt x="79" y="9"/>
                  </a:lnTo>
                  <a:lnTo>
                    <a:pt x="79" y="9"/>
                  </a:lnTo>
                  <a:lnTo>
                    <a:pt x="77" y="7"/>
                  </a:lnTo>
                  <a:lnTo>
                    <a:pt x="77" y="7"/>
                  </a:lnTo>
                  <a:close/>
                  <a:moveTo>
                    <a:pt x="80" y="9"/>
                  </a:moveTo>
                  <a:lnTo>
                    <a:pt x="80" y="9"/>
                  </a:lnTo>
                  <a:lnTo>
                    <a:pt x="80" y="9"/>
                  </a:lnTo>
                  <a:lnTo>
                    <a:pt x="80" y="9"/>
                  </a:lnTo>
                  <a:lnTo>
                    <a:pt x="80" y="9"/>
                  </a:lnTo>
                  <a:lnTo>
                    <a:pt x="8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sp>
          <p:nvSpPr>
            <p:cNvPr id="28" name="Freeform 16">
              <a:extLst>
                <a:ext uri="{FF2B5EF4-FFF2-40B4-BE49-F238E27FC236}">
                  <a16:creationId xmlns:a16="http://schemas.microsoft.com/office/drawing/2014/main" xmlns="" id="{9A23EB69-F584-461B-B699-D38718CD0352}"/>
                </a:ext>
              </a:extLst>
            </p:cNvPr>
            <p:cNvSpPr>
              <a:spLocks/>
            </p:cNvSpPr>
            <p:nvPr/>
          </p:nvSpPr>
          <p:spPr bwMode="auto">
            <a:xfrm>
              <a:off x="1752600" y="3581400"/>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sp>
          <p:nvSpPr>
            <p:cNvPr id="29" name="Freeform 17">
              <a:extLst>
                <a:ext uri="{FF2B5EF4-FFF2-40B4-BE49-F238E27FC236}">
                  <a16:creationId xmlns:a16="http://schemas.microsoft.com/office/drawing/2014/main" xmlns="" id="{2F283F4A-9E7D-4B8A-B32B-2D97D8EF25DA}"/>
                </a:ext>
              </a:extLst>
            </p:cNvPr>
            <p:cNvSpPr>
              <a:spLocks noEditPoints="1"/>
            </p:cNvSpPr>
            <p:nvPr/>
          </p:nvSpPr>
          <p:spPr bwMode="auto">
            <a:xfrm>
              <a:off x="1825625" y="3663950"/>
              <a:ext cx="74613" cy="69850"/>
            </a:xfrm>
            <a:custGeom>
              <a:avLst/>
              <a:gdLst>
                <a:gd name="T0" fmla="*/ 23 w 47"/>
                <a:gd name="T1" fmla="*/ 0 h 44"/>
                <a:gd name="T2" fmla="*/ 23 w 47"/>
                <a:gd name="T3" fmla="*/ 0 h 44"/>
                <a:gd name="T4" fmla="*/ 15 w 47"/>
                <a:gd name="T5" fmla="*/ 2 h 44"/>
                <a:gd name="T6" fmla="*/ 7 w 47"/>
                <a:gd name="T7" fmla="*/ 6 h 44"/>
                <a:gd name="T8" fmla="*/ 2 w 47"/>
                <a:gd name="T9" fmla="*/ 13 h 44"/>
                <a:gd name="T10" fmla="*/ 0 w 47"/>
                <a:gd name="T11" fmla="*/ 22 h 44"/>
                <a:gd name="T12" fmla="*/ 0 w 47"/>
                <a:gd name="T13" fmla="*/ 22 h 44"/>
                <a:gd name="T14" fmla="*/ 2 w 47"/>
                <a:gd name="T15" fmla="*/ 31 h 44"/>
                <a:gd name="T16" fmla="*/ 7 w 47"/>
                <a:gd name="T17" fmla="*/ 38 h 44"/>
                <a:gd name="T18" fmla="*/ 15 w 47"/>
                <a:gd name="T19" fmla="*/ 42 h 44"/>
                <a:gd name="T20" fmla="*/ 23 w 47"/>
                <a:gd name="T21" fmla="*/ 44 h 44"/>
                <a:gd name="T22" fmla="*/ 23 w 47"/>
                <a:gd name="T23" fmla="*/ 44 h 44"/>
                <a:gd name="T24" fmla="*/ 32 w 47"/>
                <a:gd name="T25" fmla="*/ 42 h 44"/>
                <a:gd name="T26" fmla="*/ 40 w 47"/>
                <a:gd name="T27" fmla="*/ 38 h 44"/>
                <a:gd name="T28" fmla="*/ 45 w 47"/>
                <a:gd name="T29" fmla="*/ 31 h 44"/>
                <a:gd name="T30" fmla="*/ 47 w 47"/>
                <a:gd name="T31" fmla="*/ 22 h 44"/>
                <a:gd name="T32" fmla="*/ 47 w 47"/>
                <a:gd name="T33" fmla="*/ 22 h 44"/>
                <a:gd name="T34" fmla="*/ 45 w 47"/>
                <a:gd name="T35" fmla="*/ 13 h 44"/>
                <a:gd name="T36" fmla="*/ 40 w 47"/>
                <a:gd name="T37" fmla="*/ 6 h 44"/>
                <a:gd name="T38" fmla="*/ 32 w 47"/>
                <a:gd name="T39" fmla="*/ 2 h 44"/>
                <a:gd name="T40" fmla="*/ 23 w 47"/>
                <a:gd name="T41" fmla="*/ 0 h 44"/>
                <a:gd name="T42" fmla="*/ 23 w 47"/>
                <a:gd name="T43" fmla="*/ 0 h 44"/>
                <a:gd name="T44" fmla="*/ 34 w 47"/>
                <a:gd name="T45" fmla="*/ 29 h 44"/>
                <a:gd name="T46" fmla="*/ 34 w 47"/>
                <a:gd name="T47" fmla="*/ 29 h 44"/>
                <a:gd name="T48" fmla="*/ 34 w 47"/>
                <a:gd name="T49" fmla="*/ 22 h 44"/>
                <a:gd name="T50" fmla="*/ 31 w 47"/>
                <a:gd name="T51" fmla="*/ 15 h 44"/>
                <a:gd name="T52" fmla="*/ 23 w 47"/>
                <a:gd name="T53" fmla="*/ 11 h 44"/>
                <a:gd name="T54" fmla="*/ 20 w 47"/>
                <a:gd name="T55" fmla="*/ 11 h 44"/>
                <a:gd name="T56" fmla="*/ 16 w 47"/>
                <a:gd name="T57" fmla="*/ 11 h 44"/>
                <a:gd name="T58" fmla="*/ 16 w 47"/>
                <a:gd name="T59" fmla="*/ 11 h 44"/>
                <a:gd name="T60" fmla="*/ 20 w 47"/>
                <a:gd name="T61" fmla="*/ 8 h 44"/>
                <a:gd name="T62" fmla="*/ 25 w 47"/>
                <a:gd name="T63" fmla="*/ 8 h 44"/>
                <a:gd name="T64" fmla="*/ 31 w 47"/>
                <a:gd name="T65" fmla="*/ 9 h 44"/>
                <a:gd name="T66" fmla="*/ 34 w 47"/>
                <a:gd name="T67" fmla="*/ 11 h 44"/>
                <a:gd name="T68" fmla="*/ 34 w 47"/>
                <a:gd name="T69" fmla="*/ 11 h 44"/>
                <a:gd name="T70" fmla="*/ 38 w 47"/>
                <a:gd name="T71" fmla="*/ 15 h 44"/>
                <a:gd name="T72" fmla="*/ 38 w 47"/>
                <a:gd name="T73" fmla="*/ 20 h 44"/>
                <a:gd name="T74" fmla="*/ 38 w 47"/>
                <a:gd name="T75" fmla="*/ 24 h 44"/>
                <a:gd name="T76" fmla="*/ 34 w 47"/>
                <a:gd name="T77" fmla="*/ 29 h 44"/>
                <a:gd name="T78" fmla="*/ 34 w 47"/>
                <a:gd name="T79" fmla="*/ 2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 h="44">
                  <a:moveTo>
                    <a:pt x="23" y="0"/>
                  </a:moveTo>
                  <a:lnTo>
                    <a:pt x="23" y="0"/>
                  </a:lnTo>
                  <a:lnTo>
                    <a:pt x="15" y="2"/>
                  </a:lnTo>
                  <a:lnTo>
                    <a:pt x="7" y="6"/>
                  </a:lnTo>
                  <a:lnTo>
                    <a:pt x="2" y="13"/>
                  </a:lnTo>
                  <a:lnTo>
                    <a:pt x="0" y="22"/>
                  </a:lnTo>
                  <a:lnTo>
                    <a:pt x="0" y="22"/>
                  </a:lnTo>
                  <a:lnTo>
                    <a:pt x="2" y="31"/>
                  </a:lnTo>
                  <a:lnTo>
                    <a:pt x="7" y="38"/>
                  </a:lnTo>
                  <a:lnTo>
                    <a:pt x="15" y="42"/>
                  </a:lnTo>
                  <a:lnTo>
                    <a:pt x="23" y="44"/>
                  </a:lnTo>
                  <a:lnTo>
                    <a:pt x="23" y="44"/>
                  </a:lnTo>
                  <a:lnTo>
                    <a:pt x="32" y="42"/>
                  </a:lnTo>
                  <a:lnTo>
                    <a:pt x="40" y="38"/>
                  </a:lnTo>
                  <a:lnTo>
                    <a:pt x="45" y="31"/>
                  </a:lnTo>
                  <a:lnTo>
                    <a:pt x="47" y="22"/>
                  </a:lnTo>
                  <a:lnTo>
                    <a:pt x="47" y="22"/>
                  </a:lnTo>
                  <a:lnTo>
                    <a:pt x="45" y="13"/>
                  </a:lnTo>
                  <a:lnTo>
                    <a:pt x="40" y="6"/>
                  </a:lnTo>
                  <a:lnTo>
                    <a:pt x="32" y="2"/>
                  </a:lnTo>
                  <a:lnTo>
                    <a:pt x="23" y="0"/>
                  </a:lnTo>
                  <a:lnTo>
                    <a:pt x="23" y="0"/>
                  </a:lnTo>
                  <a:close/>
                  <a:moveTo>
                    <a:pt x="34" y="29"/>
                  </a:moveTo>
                  <a:lnTo>
                    <a:pt x="34" y="29"/>
                  </a:lnTo>
                  <a:lnTo>
                    <a:pt x="34" y="22"/>
                  </a:lnTo>
                  <a:lnTo>
                    <a:pt x="31" y="15"/>
                  </a:lnTo>
                  <a:lnTo>
                    <a:pt x="23" y="11"/>
                  </a:lnTo>
                  <a:lnTo>
                    <a:pt x="20" y="11"/>
                  </a:lnTo>
                  <a:lnTo>
                    <a:pt x="16" y="11"/>
                  </a:lnTo>
                  <a:lnTo>
                    <a:pt x="16" y="11"/>
                  </a:lnTo>
                  <a:lnTo>
                    <a:pt x="20" y="8"/>
                  </a:lnTo>
                  <a:lnTo>
                    <a:pt x="25" y="8"/>
                  </a:lnTo>
                  <a:lnTo>
                    <a:pt x="31" y="9"/>
                  </a:lnTo>
                  <a:lnTo>
                    <a:pt x="34" y="11"/>
                  </a:lnTo>
                  <a:lnTo>
                    <a:pt x="34" y="11"/>
                  </a:lnTo>
                  <a:lnTo>
                    <a:pt x="38" y="15"/>
                  </a:lnTo>
                  <a:lnTo>
                    <a:pt x="38" y="20"/>
                  </a:lnTo>
                  <a:lnTo>
                    <a:pt x="38" y="24"/>
                  </a:lnTo>
                  <a:lnTo>
                    <a:pt x="34" y="29"/>
                  </a:lnTo>
                  <a:lnTo>
                    <a:pt x="34"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sp>
          <p:nvSpPr>
            <p:cNvPr id="30" name="Freeform 18">
              <a:extLst>
                <a:ext uri="{FF2B5EF4-FFF2-40B4-BE49-F238E27FC236}">
                  <a16:creationId xmlns:a16="http://schemas.microsoft.com/office/drawing/2014/main" xmlns="" id="{462655B2-540B-431B-8FAB-95D0B190F01C}"/>
                </a:ext>
              </a:extLst>
            </p:cNvPr>
            <p:cNvSpPr>
              <a:spLocks noEditPoints="1"/>
            </p:cNvSpPr>
            <p:nvPr/>
          </p:nvSpPr>
          <p:spPr bwMode="auto">
            <a:xfrm>
              <a:off x="1766888" y="3630613"/>
              <a:ext cx="155575" cy="119062"/>
            </a:xfrm>
            <a:custGeom>
              <a:avLst/>
              <a:gdLst>
                <a:gd name="T0" fmla="*/ 84 w 98"/>
                <a:gd name="T1" fmla="*/ 9 h 75"/>
                <a:gd name="T2" fmla="*/ 84 w 98"/>
                <a:gd name="T3" fmla="*/ 9 h 75"/>
                <a:gd name="T4" fmla="*/ 78 w 98"/>
                <a:gd name="T5" fmla="*/ 3 h 75"/>
                <a:gd name="T6" fmla="*/ 77 w 98"/>
                <a:gd name="T7" fmla="*/ 3 h 75"/>
                <a:gd name="T8" fmla="*/ 73 w 98"/>
                <a:gd name="T9" fmla="*/ 9 h 75"/>
                <a:gd name="T10" fmla="*/ 35 w 98"/>
                <a:gd name="T11" fmla="*/ 9 h 75"/>
                <a:gd name="T12" fmla="*/ 35 w 98"/>
                <a:gd name="T13" fmla="*/ 7 h 75"/>
                <a:gd name="T14" fmla="*/ 34 w 98"/>
                <a:gd name="T15" fmla="*/ 2 h 75"/>
                <a:gd name="T16" fmla="*/ 28 w 98"/>
                <a:gd name="T17" fmla="*/ 0 h 75"/>
                <a:gd name="T18" fmla="*/ 19 w 98"/>
                <a:gd name="T19" fmla="*/ 0 h 75"/>
                <a:gd name="T20" fmla="*/ 14 w 98"/>
                <a:gd name="T21" fmla="*/ 2 h 75"/>
                <a:gd name="T22" fmla="*/ 12 w 98"/>
                <a:gd name="T23" fmla="*/ 7 h 75"/>
                <a:gd name="T24" fmla="*/ 9 w 98"/>
                <a:gd name="T25" fmla="*/ 9 h 75"/>
                <a:gd name="T26" fmla="*/ 5 w 98"/>
                <a:gd name="T27" fmla="*/ 11 h 75"/>
                <a:gd name="T28" fmla="*/ 0 w 98"/>
                <a:gd name="T29" fmla="*/ 14 h 75"/>
                <a:gd name="T30" fmla="*/ 0 w 98"/>
                <a:gd name="T31" fmla="*/ 66 h 75"/>
                <a:gd name="T32" fmla="*/ 0 w 98"/>
                <a:gd name="T33" fmla="*/ 70 h 75"/>
                <a:gd name="T34" fmla="*/ 5 w 98"/>
                <a:gd name="T35" fmla="*/ 75 h 75"/>
                <a:gd name="T36" fmla="*/ 87 w 98"/>
                <a:gd name="T37" fmla="*/ 75 h 75"/>
                <a:gd name="T38" fmla="*/ 91 w 98"/>
                <a:gd name="T39" fmla="*/ 75 h 75"/>
                <a:gd name="T40" fmla="*/ 96 w 98"/>
                <a:gd name="T41" fmla="*/ 70 h 75"/>
                <a:gd name="T42" fmla="*/ 98 w 98"/>
                <a:gd name="T43" fmla="*/ 18 h 75"/>
                <a:gd name="T44" fmla="*/ 96 w 98"/>
                <a:gd name="T45" fmla="*/ 14 h 75"/>
                <a:gd name="T46" fmla="*/ 91 w 98"/>
                <a:gd name="T47" fmla="*/ 11 h 75"/>
                <a:gd name="T48" fmla="*/ 87 w 98"/>
                <a:gd name="T49" fmla="*/ 9 h 75"/>
                <a:gd name="T50" fmla="*/ 17 w 98"/>
                <a:gd name="T51" fmla="*/ 29 h 75"/>
                <a:gd name="T52" fmla="*/ 12 w 98"/>
                <a:gd name="T53" fmla="*/ 25 h 75"/>
                <a:gd name="T54" fmla="*/ 14 w 98"/>
                <a:gd name="T55" fmla="*/ 21 h 75"/>
                <a:gd name="T56" fmla="*/ 17 w 98"/>
                <a:gd name="T57" fmla="*/ 20 h 75"/>
                <a:gd name="T58" fmla="*/ 23 w 98"/>
                <a:gd name="T59" fmla="*/ 25 h 75"/>
                <a:gd name="T60" fmla="*/ 21 w 98"/>
                <a:gd name="T61" fmla="*/ 29 h 75"/>
                <a:gd name="T62" fmla="*/ 17 w 98"/>
                <a:gd name="T63" fmla="*/ 29 h 75"/>
                <a:gd name="T64" fmla="*/ 60 w 98"/>
                <a:gd name="T65" fmla="*/ 70 h 75"/>
                <a:gd name="T66" fmla="*/ 50 w 98"/>
                <a:gd name="T67" fmla="*/ 68 h 75"/>
                <a:gd name="T68" fmla="*/ 34 w 98"/>
                <a:gd name="T69" fmla="*/ 54 h 75"/>
                <a:gd name="T70" fmla="*/ 32 w 98"/>
                <a:gd name="T71" fmla="*/ 43 h 75"/>
                <a:gd name="T72" fmla="*/ 32 w 98"/>
                <a:gd name="T73" fmla="*/ 38 h 75"/>
                <a:gd name="T74" fmla="*/ 39 w 98"/>
                <a:gd name="T75" fmla="*/ 23 h 75"/>
                <a:gd name="T76" fmla="*/ 55 w 98"/>
                <a:gd name="T77" fmla="*/ 16 h 75"/>
                <a:gd name="T78" fmla="*/ 60 w 98"/>
                <a:gd name="T79" fmla="*/ 16 h 75"/>
                <a:gd name="T80" fmla="*/ 71 w 98"/>
                <a:gd name="T81" fmla="*/ 18 h 75"/>
                <a:gd name="T82" fmla="*/ 87 w 98"/>
                <a:gd name="T83" fmla="*/ 32 h 75"/>
                <a:gd name="T84" fmla="*/ 89 w 98"/>
                <a:gd name="T85" fmla="*/ 43 h 75"/>
                <a:gd name="T86" fmla="*/ 89 w 98"/>
                <a:gd name="T87" fmla="*/ 48 h 75"/>
                <a:gd name="T88" fmla="*/ 80 w 98"/>
                <a:gd name="T89" fmla="*/ 63 h 75"/>
                <a:gd name="T90" fmla="*/ 66 w 98"/>
                <a:gd name="T91" fmla="*/ 70 h 75"/>
                <a:gd name="T92" fmla="*/ 60 w 98"/>
                <a:gd name="T93" fmla="*/ 7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8" h="75">
                  <a:moveTo>
                    <a:pt x="87" y="9"/>
                  </a:moveTo>
                  <a:lnTo>
                    <a:pt x="84" y="9"/>
                  </a:lnTo>
                  <a:lnTo>
                    <a:pt x="84" y="9"/>
                  </a:lnTo>
                  <a:lnTo>
                    <a:pt x="84" y="9"/>
                  </a:lnTo>
                  <a:lnTo>
                    <a:pt x="82" y="5"/>
                  </a:lnTo>
                  <a:lnTo>
                    <a:pt x="78" y="3"/>
                  </a:lnTo>
                  <a:lnTo>
                    <a:pt x="77" y="3"/>
                  </a:lnTo>
                  <a:lnTo>
                    <a:pt x="77" y="3"/>
                  </a:lnTo>
                  <a:lnTo>
                    <a:pt x="73" y="5"/>
                  </a:lnTo>
                  <a:lnTo>
                    <a:pt x="73" y="9"/>
                  </a:lnTo>
                  <a:lnTo>
                    <a:pt x="73" y="9"/>
                  </a:lnTo>
                  <a:lnTo>
                    <a:pt x="35" y="9"/>
                  </a:lnTo>
                  <a:lnTo>
                    <a:pt x="35" y="7"/>
                  </a:lnTo>
                  <a:lnTo>
                    <a:pt x="35" y="7"/>
                  </a:lnTo>
                  <a:lnTo>
                    <a:pt x="35" y="3"/>
                  </a:lnTo>
                  <a:lnTo>
                    <a:pt x="34" y="2"/>
                  </a:lnTo>
                  <a:lnTo>
                    <a:pt x="30" y="0"/>
                  </a:lnTo>
                  <a:lnTo>
                    <a:pt x="28" y="0"/>
                  </a:lnTo>
                  <a:lnTo>
                    <a:pt x="19" y="0"/>
                  </a:lnTo>
                  <a:lnTo>
                    <a:pt x="19" y="0"/>
                  </a:lnTo>
                  <a:lnTo>
                    <a:pt x="17" y="0"/>
                  </a:lnTo>
                  <a:lnTo>
                    <a:pt x="14" y="2"/>
                  </a:lnTo>
                  <a:lnTo>
                    <a:pt x="12" y="3"/>
                  </a:lnTo>
                  <a:lnTo>
                    <a:pt x="12" y="7"/>
                  </a:lnTo>
                  <a:lnTo>
                    <a:pt x="12" y="9"/>
                  </a:lnTo>
                  <a:lnTo>
                    <a:pt x="9" y="9"/>
                  </a:lnTo>
                  <a:lnTo>
                    <a:pt x="9" y="9"/>
                  </a:lnTo>
                  <a:lnTo>
                    <a:pt x="5" y="11"/>
                  </a:lnTo>
                  <a:lnTo>
                    <a:pt x="3" y="12"/>
                  </a:lnTo>
                  <a:lnTo>
                    <a:pt x="0" y="14"/>
                  </a:lnTo>
                  <a:lnTo>
                    <a:pt x="0" y="18"/>
                  </a:lnTo>
                  <a:lnTo>
                    <a:pt x="0" y="66"/>
                  </a:lnTo>
                  <a:lnTo>
                    <a:pt x="0" y="66"/>
                  </a:lnTo>
                  <a:lnTo>
                    <a:pt x="0" y="70"/>
                  </a:lnTo>
                  <a:lnTo>
                    <a:pt x="3" y="74"/>
                  </a:lnTo>
                  <a:lnTo>
                    <a:pt x="5" y="75"/>
                  </a:lnTo>
                  <a:lnTo>
                    <a:pt x="9" y="75"/>
                  </a:lnTo>
                  <a:lnTo>
                    <a:pt x="87" y="75"/>
                  </a:lnTo>
                  <a:lnTo>
                    <a:pt x="87" y="75"/>
                  </a:lnTo>
                  <a:lnTo>
                    <a:pt x="91" y="75"/>
                  </a:lnTo>
                  <a:lnTo>
                    <a:pt x="95" y="74"/>
                  </a:lnTo>
                  <a:lnTo>
                    <a:pt x="96" y="70"/>
                  </a:lnTo>
                  <a:lnTo>
                    <a:pt x="98" y="66"/>
                  </a:lnTo>
                  <a:lnTo>
                    <a:pt x="98" y="18"/>
                  </a:lnTo>
                  <a:lnTo>
                    <a:pt x="98" y="18"/>
                  </a:lnTo>
                  <a:lnTo>
                    <a:pt x="96" y="14"/>
                  </a:lnTo>
                  <a:lnTo>
                    <a:pt x="95" y="12"/>
                  </a:lnTo>
                  <a:lnTo>
                    <a:pt x="91" y="11"/>
                  </a:lnTo>
                  <a:lnTo>
                    <a:pt x="87" y="9"/>
                  </a:lnTo>
                  <a:lnTo>
                    <a:pt x="87" y="9"/>
                  </a:lnTo>
                  <a:close/>
                  <a:moveTo>
                    <a:pt x="17" y="29"/>
                  </a:moveTo>
                  <a:lnTo>
                    <a:pt x="17" y="29"/>
                  </a:lnTo>
                  <a:lnTo>
                    <a:pt x="14" y="29"/>
                  </a:lnTo>
                  <a:lnTo>
                    <a:pt x="12" y="25"/>
                  </a:lnTo>
                  <a:lnTo>
                    <a:pt x="12" y="25"/>
                  </a:lnTo>
                  <a:lnTo>
                    <a:pt x="14" y="21"/>
                  </a:lnTo>
                  <a:lnTo>
                    <a:pt x="17" y="20"/>
                  </a:lnTo>
                  <a:lnTo>
                    <a:pt x="17" y="20"/>
                  </a:lnTo>
                  <a:lnTo>
                    <a:pt x="21" y="21"/>
                  </a:lnTo>
                  <a:lnTo>
                    <a:pt x="23" y="25"/>
                  </a:lnTo>
                  <a:lnTo>
                    <a:pt x="23" y="25"/>
                  </a:lnTo>
                  <a:lnTo>
                    <a:pt x="21" y="29"/>
                  </a:lnTo>
                  <a:lnTo>
                    <a:pt x="17" y="29"/>
                  </a:lnTo>
                  <a:lnTo>
                    <a:pt x="17" y="29"/>
                  </a:lnTo>
                  <a:close/>
                  <a:moveTo>
                    <a:pt x="60" y="70"/>
                  </a:moveTo>
                  <a:lnTo>
                    <a:pt x="60" y="70"/>
                  </a:lnTo>
                  <a:lnTo>
                    <a:pt x="55" y="70"/>
                  </a:lnTo>
                  <a:lnTo>
                    <a:pt x="50" y="68"/>
                  </a:lnTo>
                  <a:lnTo>
                    <a:pt x="39" y="63"/>
                  </a:lnTo>
                  <a:lnTo>
                    <a:pt x="34" y="54"/>
                  </a:lnTo>
                  <a:lnTo>
                    <a:pt x="32" y="48"/>
                  </a:lnTo>
                  <a:lnTo>
                    <a:pt x="32" y="43"/>
                  </a:lnTo>
                  <a:lnTo>
                    <a:pt x="32" y="43"/>
                  </a:lnTo>
                  <a:lnTo>
                    <a:pt x="32" y="38"/>
                  </a:lnTo>
                  <a:lnTo>
                    <a:pt x="34" y="32"/>
                  </a:lnTo>
                  <a:lnTo>
                    <a:pt x="39" y="23"/>
                  </a:lnTo>
                  <a:lnTo>
                    <a:pt x="50" y="18"/>
                  </a:lnTo>
                  <a:lnTo>
                    <a:pt x="55" y="16"/>
                  </a:lnTo>
                  <a:lnTo>
                    <a:pt x="60" y="16"/>
                  </a:lnTo>
                  <a:lnTo>
                    <a:pt x="60" y="16"/>
                  </a:lnTo>
                  <a:lnTo>
                    <a:pt x="66" y="16"/>
                  </a:lnTo>
                  <a:lnTo>
                    <a:pt x="71" y="18"/>
                  </a:lnTo>
                  <a:lnTo>
                    <a:pt x="80" y="23"/>
                  </a:lnTo>
                  <a:lnTo>
                    <a:pt x="87" y="32"/>
                  </a:lnTo>
                  <a:lnTo>
                    <a:pt x="89" y="38"/>
                  </a:lnTo>
                  <a:lnTo>
                    <a:pt x="89" y="43"/>
                  </a:lnTo>
                  <a:lnTo>
                    <a:pt x="89" y="43"/>
                  </a:lnTo>
                  <a:lnTo>
                    <a:pt x="89" y="48"/>
                  </a:lnTo>
                  <a:lnTo>
                    <a:pt x="87" y="54"/>
                  </a:lnTo>
                  <a:lnTo>
                    <a:pt x="80" y="63"/>
                  </a:lnTo>
                  <a:lnTo>
                    <a:pt x="71" y="68"/>
                  </a:lnTo>
                  <a:lnTo>
                    <a:pt x="66" y="70"/>
                  </a:lnTo>
                  <a:lnTo>
                    <a:pt x="60" y="70"/>
                  </a:lnTo>
                  <a:lnTo>
                    <a:pt x="60"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grpSp>
      <p:grpSp>
        <p:nvGrpSpPr>
          <p:cNvPr id="31" name="Group 30">
            <a:extLst>
              <a:ext uri="{FF2B5EF4-FFF2-40B4-BE49-F238E27FC236}">
                <a16:creationId xmlns:a16="http://schemas.microsoft.com/office/drawing/2014/main" xmlns="" id="{71DC42CD-B2A6-472A-8477-5B26281D57C6}"/>
              </a:ext>
            </a:extLst>
          </p:cNvPr>
          <p:cNvGrpSpPr/>
          <p:nvPr/>
        </p:nvGrpSpPr>
        <p:grpSpPr>
          <a:xfrm>
            <a:off x="2678394" y="2534691"/>
            <a:ext cx="408900" cy="418233"/>
            <a:chOff x="4183063" y="3197225"/>
            <a:chExt cx="473075" cy="512762"/>
          </a:xfrm>
        </p:grpSpPr>
        <p:sp>
          <p:nvSpPr>
            <p:cNvPr id="32" name="Rectangle 19">
              <a:extLst>
                <a:ext uri="{FF2B5EF4-FFF2-40B4-BE49-F238E27FC236}">
                  <a16:creationId xmlns:a16="http://schemas.microsoft.com/office/drawing/2014/main" xmlns="" id="{DBD2EFA5-CED4-4408-9F8A-F8A3A303AED1}"/>
                </a:ext>
              </a:extLst>
            </p:cNvPr>
            <p:cNvSpPr>
              <a:spLocks noChangeArrowheads="1"/>
            </p:cNvSpPr>
            <p:nvPr/>
          </p:nvSpPr>
          <p:spPr bwMode="auto">
            <a:xfrm>
              <a:off x="4183063" y="3197225"/>
              <a:ext cx="473075" cy="512762"/>
            </a:xfrm>
            <a:prstGeom prst="rect">
              <a:avLst/>
            </a:prstGeom>
            <a:solidFill>
              <a:srgbClr val="FFFFFF"/>
            </a:solidFill>
            <a:ln w="36513">
              <a:solidFill>
                <a:srgbClr val="52575A"/>
              </a:solidFill>
              <a:prstDash val="solid"/>
              <a:miter lim="800000"/>
              <a:headEnd/>
              <a:tailEnd/>
            </a:ln>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sp>
          <p:nvSpPr>
            <p:cNvPr id="33" name="Rectangle 20">
              <a:extLst>
                <a:ext uri="{FF2B5EF4-FFF2-40B4-BE49-F238E27FC236}">
                  <a16:creationId xmlns:a16="http://schemas.microsoft.com/office/drawing/2014/main" xmlns="" id="{B26BEC95-2F24-48D0-9353-44DF827F0CD4}"/>
                </a:ext>
              </a:extLst>
            </p:cNvPr>
            <p:cNvSpPr>
              <a:spLocks noChangeArrowheads="1"/>
            </p:cNvSpPr>
            <p:nvPr/>
          </p:nvSpPr>
          <p:spPr bwMode="auto">
            <a:xfrm>
              <a:off x="4254500" y="3565525"/>
              <a:ext cx="341313" cy="68262"/>
            </a:xfrm>
            <a:prstGeom prst="rect">
              <a:avLst/>
            </a:prstGeom>
            <a:solidFill>
              <a:srgbClr val="5257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sp>
          <p:nvSpPr>
            <p:cNvPr id="34" name="Freeform 21">
              <a:extLst>
                <a:ext uri="{FF2B5EF4-FFF2-40B4-BE49-F238E27FC236}">
                  <a16:creationId xmlns:a16="http://schemas.microsoft.com/office/drawing/2014/main" xmlns="" id="{B2AFB545-DEAE-4FEC-95AF-58D00FF20904}"/>
                </a:ext>
              </a:extLst>
            </p:cNvPr>
            <p:cNvSpPr>
              <a:spLocks/>
            </p:cNvSpPr>
            <p:nvPr/>
          </p:nvSpPr>
          <p:spPr bwMode="auto">
            <a:xfrm>
              <a:off x="4260850" y="3309938"/>
              <a:ext cx="144463" cy="188912"/>
            </a:xfrm>
            <a:custGeom>
              <a:avLst/>
              <a:gdLst>
                <a:gd name="T0" fmla="*/ 70 w 91"/>
                <a:gd name="T1" fmla="*/ 26 h 119"/>
                <a:gd name="T2" fmla="*/ 0 w 91"/>
                <a:gd name="T3" fmla="*/ 26 h 119"/>
                <a:gd name="T4" fmla="*/ 0 w 91"/>
                <a:gd name="T5" fmla="*/ 0 h 119"/>
                <a:gd name="T6" fmla="*/ 91 w 91"/>
                <a:gd name="T7" fmla="*/ 0 h 119"/>
                <a:gd name="T8" fmla="*/ 91 w 91"/>
                <a:gd name="T9" fmla="*/ 72 h 119"/>
                <a:gd name="T10" fmla="*/ 23 w 91"/>
                <a:gd name="T11" fmla="*/ 72 h 119"/>
                <a:gd name="T12" fmla="*/ 23 w 91"/>
                <a:gd name="T13" fmla="*/ 96 h 119"/>
                <a:gd name="T14" fmla="*/ 91 w 91"/>
                <a:gd name="T15" fmla="*/ 96 h 119"/>
                <a:gd name="T16" fmla="*/ 91 w 91"/>
                <a:gd name="T17" fmla="*/ 119 h 119"/>
                <a:gd name="T18" fmla="*/ 0 w 91"/>
                <a:gd name="T19" fmla="*/ 119 h 119"/>
                <a:gd name="T20" fmla="*/ 0 w 91"/>
                <a:gd name="T21" fmla="*/ 49 h 119"/>
                <a:gd name="T22" fmla="*/ 70 w 91"/>
                <a:gd name="T23" fmla="*/ 49 h 119"/>
                <a:gd name="T24" fmla="*/ 70 w 91"/>
                <a:gd name="T25" fmla="*/ 2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119">
                  <a:moveTo>
                    <a:pt x="70" y="26"/>
                  </a:moveTo>
                  <a:lnTo>
                    <a:pt x="0" y="26"/>
                  </a:lnTo>
                  <a:lnTo>
                    <a:pt x="0" y="0"/>
                  </a:lnTo>
                  <a:lnTo>
                    <a:pt x="91" y="0"/>
                  </a:lnTo>
                  <a:lnTo>
                    <a:pt x="91" y="72"/>
                  </a:lnTo>
                  <a:lnTo>
                    <a:pt x="23" y="72"/>
                  </a:lnTo>
                  <a:lnTo>
                    <a:pt x="23" y="96"/>
                  </a:lnTo>
                  <a:lnTo>
                    <a:pt x="91" y="96"/>
                  </a:lnTo>
                  <a:lnTo>
                    <a:pt x="91" y="119"/>
                  </a:lnTo>
                  <a:lnTo>
                    <a:pt x="0" y="119"/>
                  </a:lnTo>
                  <a:lnTo>
                    <a:pt x="0" y="49"/>
                  </a:lnTo>
                  <a:lnTo>
                    <a:pt x="70" y="49"/>
                  </a:lnTo>
                  <a:lnTo>
                    <a:pt x="70" y="26"/>
                  </a:lnTo>
                  <a:close/>
                </a:path>
              </a:pathLst>
            </a:custGeom>
            <a:solidFill>
              <a:srgbClr val="525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sp>
          <p:nvSpPr>
            <p:cNvPr id="35" name="Freeform 22">
              <a:extLst>
                <a:ext uri="{FF2B5EF4-FFF2-40B4-BE49-F238E27FC236}">
                  <a16:creationId xmlns:a16="http://schemas.microsoft.com/office/drawing/2014/main" xmlns="" id="{339D8B9B-922B-462D-9CC9-0B6D5C1C6D11}"/>
                </a:ext>
              </a:extLst>
            </p:cNvPr>
            <p:cNvSpPr>
              <a:spLocks/>
            </p:cNvSpPr>
            <p:nvPr/>
          </p:nvSpPr>
          <p:spPr bwMode="auto">
            <a:xfrm>
              <a:off x="4441825" y="3309938"/>
              <a:ext cx="146050" cy="188912"/>
            </a:xfrm>
            <a:custGeom>
              <a:avLst/>
              <a:gdLst>
                <a:gd name="T0" fmla="*/ 92 w 92"/>
                <a:gd name="T1" fmla="*/ 0 h 119"/>
                <a:gd name="T2" fmla="*/ 92 w 92"/>
                <a:gd name="T3" fmla="*/ 119 h 119"/>
                <a:gd name="T4" fmla="*/ 69 w 92"/>
                <a:gd name="T5" fmla="*/ 119 h 119"/>
                <a:gd name="T6" fmla="*/ 69 w 92"/>
                <a:gd name="T7" fmla="*/ 72 h 119"/>
                <a:gd name="T8" fmla="*/ 0 w 92"/>
                <a:gd name="T9" fmla="*/ 72 h 119"/>
                <a:gd name="T10" fmla="*/ 0 w 92"/>
                <a:gd name="T11" fmla="*/ 0 h 119"/>
                <a:gd name="T12" fmla="*/ 24 w 92"/>
                <a:gd name="T13" fmla="*/ 0 h 119"/>
                <a:gd name="T14" fmla="*/ 24 w 92"/>
                <a:gd name="T15" fmla="*/ 49 h 119"/>
                <a:gd name="T16" fmla="*/ 69 w 92"/>
                <a:gd name="T17" fmla="*/ 49 h 119"/>
                <a:gd name="T18" fmla="*/ 69 w 92"/>
                <a:gd name="T19" fmla="*/ 0 h 119"/>
                <a:gd name="T20" fmla="*/ 92 w 92"/>
                <a:gd name="T21"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119">
                  <a:moveTo>
                    <a:pt x="92" y="0"/>
                  </a:moveTo>
                  <a:lnTo>
                    <a:pt x="92" y="119"/>
                  </a:lnTo>
                  <a:lnTo>
                    <a:pt x="69" y="119"/>
                  </a:lnTo>
                  <a:lnTo>
                    <a:pt x="69" y="72"/>
                  </a:lnTo>
                  <a:lnTo>
                    <a:pt x="0" y="72"/>
                  </a:lnTo>
                  <a:lnTo>
                    <a:pt x="0" y="0"/>
                  </a:lnTo>
                  <a:lnTo>
                    <a:pt x="24" y="0"/>
                  </a:lnTo>
                  <a:lnTo>
                    <a:pt x="24" y="49"/>
                  </a:lnTo>
                  <a:lnTo>
                    <a:pt x="69" y="49"/>
                  </a:lnTo>
                  <a:lnTo>
                    <a:pt x="69" y="0"/>
                  </a:lnTo>
                  <a:lnTo>
                    <a:pt x="92" y="0"/>
                  </a:lnTo>
                  <a:close/>
                </a:path>
              </a:pathLst>
            </a:custGeom>
            <a:solidFill>
              <a:srgbClr val="525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grpSp>
      <p:grpSp>
        <p:nvGrpSpPr>
          <p:cNvPr id="36" name="Group 35">
            <a:extLst>
              <a:ext uri="{FF2B5EF4-FFF2-40B4-BE49-F238E27FC236}">
                <a16:creationId xmlns:a16="http://schemas.microsoft.com/office/drawing/2014/main" xmlns="" id="{7BD80A05-798E-4F4A-BDB1-71F972D50314}"/>
              </a:ext>
            </a:extLst>
          </p:cNvPr>
          <p:cNvGrpSpPr/>
          <p:nvPr/>
        </p:nvGrpSpPr>
        <p:grpSpPr>
          <a:xfrm>
            <a:off x="6544775" y="1504239"/>
            <a:ext cx="521417" cy="485564"/>
            <a:chOff x="3244850" y="3154363"/>
            <a:chExt cx="603250" cy="595312"/>
          </a:xfrm>
        </p:grpSpPr>
        <p:sp>
          <p:nvSpPr>
            <p:cNvPr id="37" name="Freeform 23">
              <a:extLst>
                <a:ext uri="{FF2B5EF4-FFF2-40B4-BE49-F238E27FC236}">
                  <a16:creationId xmlns:a16="http://schemas.microsoft.com/office/drawing/2014/main" xmlns="" id="{48755030-234B-4AE0-B4CD-87342D738D14}"/>
                </a:ext>
              </a:extLst>
            </p:cNvPr>
            <p:cNvSpPr>
              <a:spLocks noEditPoints="1"/>
            </p:cNvSpPr>
            <p:nvPr/>
          </p:nvSpPr>
          <p:spPr bwMode="auto">
            <a:xfrm>
              <a:off x="3244850" y="3154363"/>
              <a:ext cx="603250" cy="595312"/>
            </a:xfrm>
            <a:custGeom>
              <a:avLst/>
              <a:gdLst>
                <a:gd name="T0" fmla="*/ 170 w 380"/>
                <a:gd name="T1" fmla="*/ 0 h 375"/>
                <a:gd name="T2" fmla="*/ 117 w 380"/>
                <a:gd name="T3" fmla="*/ 14 h 375"/>
                <a:gd name="T4" fmla="*/ 70 w 380"/>
                <a:gd name="T5" fmla="*/ 43 h 375"/>
                <a:gd name="T6" fmla="*/ 32 w 380"/>
                <a:gd name="T7" fmla="*/ 82 h 375"/>
                <a:gd name="T8" fmla="*/ 9 w 380"/>
                <a:gd name="T9" fmla="*/ 131 h 375"/>
                <a:gd name="T10" fmla="*/ 0 w 380"/>
                <a:gd name="T11" fmla="*/ 188 h 375"/>
                <a:gd name="T12" fmla="*/ 4 w 380"/>
                <a:gd name="T13" fmla="*/ 226 h 375"/>
                <a:gd name="T14" fmla="*/ 23 w 380"/>
                <a:gd name="T15" fmla="*/ 278 h 375"/>
                <a:gd name="T16" fmla="*/ 56 w 380"/>
                <a:gd name="T17" fmla="*/ 321 h 375"/>
                <a:gd name="T18" fmla="*/ 101 w 380"/>
                <a:gd name="T19" fmla="*/ 354 h 375"/>
                <a:gd name="T20" fmla="*/ 152 w 380"/>
                <a:gd name="T21" fmla="*/ 372 h 375"/>
                <a:gd name="T22" fmla="*/ 190 w 380"/>
                <a:gd name="T23" fmla="*/ 375 h 375"/>
                <a:gd name="T24" fmla="*/ 247 w 380"/>
                <a:gd name="T25" fmla="*/ 368 h 375"/>
                <a:gd name="T26" fmla="*/ 296 w 380"/>
                <a:gd name="T27" fmla="*/ 345 h 375"/>
                <a:gd name="T28" fmla="*/ 337 w 380"/>
                <a:gd name="T29" fmla="*/ 307 h 375"/>
                <a:gd name="T30" fmla="*/ 366 w 380"/>
                <a:gd name="T31" fmla="*/ 260 h 375"/>
                <a:gd name="T32" fmla="*/ 380 w 380"/>
                <a:gd name="T33" fmla="*/ 206 h 375"/>
                <a:gd name="T34" fmla="*/ 380 w 380"/>
                <a:gd name="T35" fmla="*/ 169 h 375"/>
                <a:gd name="T36" fmla="*/ 366 w 380"/>
                <a:gd name="T37" fmla="*/ 115 h 375"/>
                <a:gd name="T38" fmla="*/ 337 w 380"/>
                <a:gd name="T39" fmla="*/ 68 h 375"/>
                <a:gd name="T40" fmla="*/ 296 w 380"/>
                <a:gd name="T41" fmla="*/ 32 h 375"/>
                <a:gd name="T42" fmla="*/ 247 w 380"/>
                <a:gd name="T43" fmla="*/ 7 h 375"/>
                <a:gd name="T44" fmla="*/ 190 w 380"/>
                <a:gd name="T45" fmla="*/ 0 h 375"/>
                <a:gd name="T46" fmla="*/ 190 w 380"/>
                <a:gd name="T47" fmla="*/ 348 h 375"/>
                <a:gd name="T48" fmla="*/ 142 w 380"/>
                <a:gd name="T49" fmla="*/ 341 h 375"/>
                <a:gd name="T50" fmla="*/ 101 w 380"/>
                <a:gd name="T51" fmla="*/ 321 h 375"/>
                <a:gd name="T52" fmla="*/ 65 w 380"/>
                <a:gd name="T53" fmla="*/ 291 h 375"/>
                <a:gd name="T54" fmla="*/ 41 w 380"/>
                <a:gd name="T55" fmla="*/ 250 h 375"/>
                <a:gd name="T56" fmla="*/ 29 w 380"/>
                <a:gd name="T57" fmla="*/ 205 h 375"/>
                <a:gd name="T58" fmla="*/ 29 w 380"/>
                <a:gd name="T59" fmla="*/ 170 h 375"/>
                <a:gd name="T60" fmla="*/ 41 w 380"/>
                <a:gd name="T61" fmla="*/ 125 h 375"/>
                <a:gd name="T62" fmla="*/ 65 w 380"/>
                <a:gd name="T63" fmla="*/ 86 h 375"/>
                <a:gd name="T64" fmla="*/ 101 w 380"/>
                <a:gd name="T65" fmla="*/ 54 h 375"/>
                <a:gd name="T66" fmla="*/ 142 w 380"/>
                <a:gd name="T67" fmla="*/ 34 h 375"/>
                <a:gd name="T68" fmla="*/ 190 w 380"/>
                <a:gd name="T69" fmla="*/ 27 h 375"/>
                <a:gd name="T70" fmla="*/ 222 w 380"/>
                <a:gd name="T71" fmla="*/ 30 h 375"/>
                <a:gd name="T72" fmla="*/ 267 w 380"/>
                <a:gd name="T73" fmla="*/ 46 h 375"/>
                <a:gd name="T74" fmla="*/ 305 w 380"/>
                <a:gd name="T75" fmla="*/ 73 h 375"/>
                <a:gd name="T76" fmla="*/ 333 w 380"/>
                <a:gd name="T77" fmla="*/ 111 h 375"/>
                <a:gd name="T78" fmla="*/ 350 w 380"/>
                <a:gd name="T79" fmla="*/ 154 h 375"/>
                <a:gd name="T80" fmla="*/ 353 w 380"/>
                <a:gd name="T81" fmla="*/ 188 h 375"/>
                <a:gd name="T82" fmla="*/ 346 w 380"/>
                <a:gd name="T83" fmla="*/ 235 h 375"/>
                <a:gd name="T84" fmla="*/ 324 w 380"/>
                <a:gd name="T85" fmla="*/ 278 h 375"/>
                <a:gd name="T86" fmla="*/ 294 w 380"/>
                <a:gd name="T87" fmla="*/ 312 h 375"/>
                <a:gd name="T88" fmla="*/ 253 w 380"/>
                <a:gd name="T89" fmla="*/ 336 h 375"/>
                <a:gd name="T90" fmla="*/ 206 w 380"/>
                <a:gd name="T91" fmla="*/ 34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0" h="375">
                  <a:moveTo>
                    <a:pt x="190" y="0"/>
                  </a:moveTo>
                  <a:lnTo>
                    <a:pt x="190" y="0"/>
                  </a:lnTo>
                  <a:lnTo>
                    <a:pt x="170" y="0"/>
                  </a:lnTo>
                  <a:lnTo>
                    <a:pt x="152" y="3"/>
                  </a:lnTo>
                  <a:lnTo>
                    <a:pt x="135" y="7"/>
                  </a:lnTo>
                  <a:lnTo>
                    <a:pt x="117" y="14"/>
                  </a:lnTo>
                  <a:lnTo>
                    <a:pt x="101" y="21"/>
                  </a:lnTo>
                  <a:lnTo>
                    <a:pt x="84" y="32"/>
                  </a:lnTo>
                  <a:lnTo>
                    <a:pt x="70" y="43"/>
                  </a:lnTo>
                  <a:lnTo>
                    <a:pt x="56" y="54"/>
                  </a:lnTo>
                  <a:lnTo>
                    <a:pt x="43" y="68"/>
                  </a:lnTo>
                  <a:lnTo>
                    <a:pt x="32" y="82"/>
                  </a:lnTo>
                  <a:lnTo>
                    <a:pt x="23" y="98"/>
                  </a:lnTo>
                  <a:lnTo>
                    <a:pt x="16" y="115"/>
                  </a:lnTo>
                  <a:lnTo>
                    <a:pt x="9" y="131"/>
                  </a:lnTo>
                  <a:lnTo>
                    <a:pt x="4" y="149"/>
                  </a:lnTo>
                  <a:lnTo>
                    <a:pt x="2" y="169"/>
                  </a:lnTo>
                  <a:lnTo>
                    <a:pt x="0" y="188"/>
                  </a:lnTo>
                  <a:lnTo>
                    <a:pt x="0" y="188"/>
                  </a:lnTo>
                  <a:lnTo>
                    <a:pt x="2" y="206"/>
                  </a:lnTo>
                  <a:lnTo>
                    <a:pt x="4" y="226"/>
                  </a:lnTo>
                  <a:lnTo>
                    <a:pt x="9" y="244"/>
                  </a:lnTo>
                  <a:lnTo>
                    <a:pt x="16" y="260"/>
                  </a:lnTo>
                  <a:lnTo>
                    <a:pt x="23" y="278"/>
                  </a:lnTo>
                  <a:lnTo>
                    <a:pt x="32" y="293"/>
                  </a:lnTo>
                  <a:lnTo>
                    <a:pt x="43" y="307"/>
                  </a:lnTo>
                  <a:lnTo>
                    <a:pt x="56" y="321"/>
                  </a:lnTo>
                  <a:lnTo>
                    <a:pt x="70" y="334"/>
                  </a:lnTo>
                  <a:lnTo>
                    <a:pt x="84" y="345"/>
                  </a:lnTo>
                  <a:lnTo>
                    <a:pt x="101" y="354"/>
                  </a:lnTo>
                  <a:lnTo>
                    <a:pt x="117" y="361"/>
                  </a:lnTo>
                  <a:lnTo>
                    <a:pt x="135" y="368"/>
                  </a:lnTo>
                  <a:lnTo>
                    <a:pt x="152" y="372"/>
                  </a:lnTo>
                  <a:lnTo>
                    <a:pt x="170" y="375"/>
                  </a:lnTo>
                  <a:lnTo>
                    <a:pt x="190" y="375"/>
                  </a:lnTo>
                  <a:lnTo>
                    <a:pt x="190" y="375"/>
                  </a:lnTo>
                  <a:lnTo>
                    <a:pt x="210" y="375"/>
                  </a:lnTo>
                  <a:lnTo>
                    <a:pt x="230" y="372"/>
                  </a:lnTo>
                  <a:lnTo>
                    <a:pt x="247" y="368"/>
                  </a:lnTo>
                  <a:lnTo>
                    <a:pt x="264" y="361"/>
                  </a:lnTo>
                  <a:lnTo>
                    <a:pt x="281" y="354"/>
                  </a:lnTo>
                  <a:lnTo>
                    <a:pt x="296" y="345"/>
                  </a:lnTo>
                  <a:lnTo>
                    <a:pt x="312" y="334"/>
                  </a:lnTo>
                  <a:lnTo>
                    <a:pt x="324" y="321"/>
                  </a:lnTo>
                  <a:lnTo>
                    <a:pt x="337" y="307"/>
                  </a:lnTo>
                  <a:lnTo>
                    <a:pt x="348" y="293"/>
                  </a:lnTo>
                  <a:lnTo>
                    <a:pt x="357" y="278"/>
                  </a:lnTo>
                  <a:lnTo>
                    <a:pt x="366" y="260"/>
                  </a:lnTo>
                  <a:lnTo>
                    <a:pt x="371" y="244"/>
                  </a:lnTo>
                  <a:lnTo>
                    <a:pt x="376" y="226"/>
                  </a:lnTo>
                  <a:lnTo>
                    <a:pt x="380" y="206"/>
                  </a:lnTo>
                  <a:lnTo>
                    <a:pt x="380" y="188"/>
                  </a:lnTo>
                  <a:lnTo>
                    <a:pt x="380" y="188"/>
                  </a:lnTo>
                  <a:lnTo>
                    <a:pt x="380" y="169"/>
                  </a:lnTo>
                  <a:lnTo>
                    <a:pt x="376" y="149"/>
                  </a:lnTo>
                  <a:lnTo>
                    <a:pt x="371" y="131"/>
                  </a:lnTo>
                  <a:lnTo>
                    <a:pt x="366" y="115"/>
                  </a:lnTo>
                  <a:lnTo>
                    <a:pt x="357" y="98"/>
                  </a:lnTo>
                  <a:lnTo>
                    <a:pt x="348" y="82"/>
                  </a:lnTo>
                  <a:lnTo>
                    <a:pt x="337" y="68"/>
                  </a:lnTo>
                  <a:lnTo>
                    <a:pt x="324" y="54"/>
                  </a:lnTo>
                  <a:lnTo>
                    <a:pt x="312" y="43"/>
                  </a:lnTo>
                  <a:lnTo>
                    <a:pt x="296" y="32"/>
                  </a:lnTo>
                  <a:lnTo>
                    <a:pt x="281" y="21"/>
                  </a:lnTo>
                  <a:lnTo>
                    <a:pt x="264" y="14"/>
                  </a:lnTo>
                  <a:lnTo>
                    <a:pt x="247" y="7"/>
                  </a:lnTo>
                  <a:lnTo>
                    <a:pt x="230" y="3"/>
                  </a:lnTo>
                  <a:lnTo>
                    <a:pt x="210" y="0"/>
                  </a:lnTo>
                  <a:lnTo>
                    <a:pt x="190" y="0"/>
                  </a:lnTo>
                  <a:lnTo>
                    <a:pt x="190" y="0"/>
                  </a:lnTo>
                  <a:close/>
                  <a:moveTo>
                    <a:pt x="190" y="348"/>
                  </a:moveTo>
                  <a:lnTo>
                    <a:pt x="190" y="348"/>
                  </a:lnTo>
                  <a:lnTo>
                    <a:pt x="174" y="348"/>
                  </a:lnTo>
                  <a:lnTo>
                    <a:pt x="158" y="345"/>
                  </a:lnTo>
                  <a:lnTo>
                    <a:pt x="142" y="341"/>
                  </a:lnTo>
                  <a:lnTo>
                    <a:pt x="127" y="336"/>
                  </a:lnTo>
                  <a:lnTo>
                    <a:pt x="113" y="329"/>
                  </a:lnTo>
                  <a:lnTo>
                    <a:pt x="101" y="321"/>
                  </a:lnTo>
                  <a:lnTo>
                    <a:pt x="88" y="312"/>
                  </a:lnTo>
                  <a:lnTo>
                    <a:pt x="75" y="302"/>
                  </a:lnTo>
                  <a:lnTo>
                    <a:pt x="65" y="291"/>
                  </a:lnTo>
                  <a:lnTo>
                    <a:pt x="56" y="278"/>
                  </a:lnTo>
                  <a:lnTo>
                    <a:pt x="49" y="264"/>
                  </a:lnTo>
                  <a:lnTo>
                    <a:pt x="41" y="250"/>
                  </a:lnTo>
                  <a:lnTo>
                    <a:pt x="36" y="235"/>
                  </a:lnTo>
                  <a:lnTo>
                    <a:pt x="31" y="221"/>
                  </a:lnTo>
                  <a:lnTo>
                    <a:pt x="29" y="205"/>
                  </a:lnTo>
                  <a:lnTo>
                    <a:pt x="29" y="188"/>
                  </a:lnTo>
                  <a:lnTo>
                    <a:pt x="29" y="188"/>
                  </a:lnTo>
                  <a:lnTo>
                    <a:pt x="29" y="170"/>
                  </a:lnTo>
                  <a:lnTo>
                    <a:pt x="31" y="154"/>
                  </a:lnTo>
                  <a:lnTo>
                    <a:pt x="36" y="140"/>
                  </a:lnTo>
                  <a:lnTo>
                    <a:pt x="41" y="125"/>
                  </a:lnTo>
                  <a:lnTo>
                    <a:pt x="49" y="111"/>
                  </a:lnTo>
                  <a:lnTo>
                    <a:pt x="56" y="97"/>
                  </a:lnTo>
                  <a:lnTo>
                    <a:pt x="65" y="86"/>
                  </a:lnTo>
                  <a:lnTo>
                    <a:pt x="75" y="73"/>
                  </a:lnTo>
                  <a:lnTo>
                    <a:pt x="88" y="63"/>
                  </a:lnTo>
                  <a:lnTo>
                    <a:pt x="101" y="54"/>
                  </a:lnTo>
                  <a:lnTo>
                    <a:pt x="113" y="46"/>
                  </a:lnTo>
                  <a:lnTo>
                    <a:pt x="127" y="39"/>
                  </a:lnTo>
                  <a:lnTo>
                    <a:pt x="142" y="34"/>
                  </a:lnTo>
                  <a:lnTo>
                    <a:pt x="158" y="30"/>
                  </a:lnTo>
                  <a:lnTo>
                    <a:pt x="174" y="27"/>
                  </a:lnTo>
                  <a:lnTo>
                    <a:pt x="190" y="27"/>
                  </a:lnTo>
                  <a:lnTo>
                    <a:pt x="190" y="27"/>
                  </a:lnTo>
                  <a:lnTo>
                    <a:pt x="206" y="27"/>
                  </a:lnTo>
                  <a:lnTo>
                    <a:pt x="222" y="30"/>
                  </a:lnTo>
                  <a:lnTo>
                    <a:pt x="238" y="34"/>
                  </a:lnTo>
                  <a:lnTo>
                    <a:pt x="253" y="39"/>
                  </a:lnTo>
                  <a:lnTo>
                    <a:pt x="267" y="46"/>
                  </a:lnTo>
                  <a:lnTo>
                    <a:pt x="281" y="54"/>
                  </a:lnTo>
                  <a:lnTo>
                    <a:pt x="294" y="63"/>
                  </a:lnTo>
                  <a:lnTo>
                    <a:pt x="305" y="73"/>
                  </a:lnTo>
                  <a:lnTo>
                    <a:pt x="316" y="86"/>
                  </a:lnTo>
                  <a:lnTo>
                    <a:pt x="324" y="97"/>
                  </a:lnTo>
                  <a:lnTo>
                    <a:pt x="333" y="111"/>
                  </a:lnTo>
                  <a:lnTo>
                    <a:pt x="341" y="125"/>
                  </a:lnTo>
                  <a:lnTo>
                    <a:pt x="346" y="140"/>
                  </a:lnTo>
                  <a:lnTo>
                    <a:pt x="350" y="154"/>
                  </a:lnTo>
                  <a:lnTo>
                    <a:pt x="351" y="170"/>
                  </a:lnTo>
                  <a:lnTo>
                    <a:pt x="353" y="188"/>
                  </a:lnTo>
                  <a:lnTo>
                    <a:pt x="353" y="188"/>
                  </a:lnTo>
                  <a:lnTo>
                    <a:pt x="351" y="205"/>
                  </a:lnTo>
                  <a:lnTo>
                    <a:pt x="350" y="221"/>
                  </a:lnTo>
                  <a:lnTo>
                    <a:pt x="346" y="235"/>
                  </a:lnTo>
                  <a:lnTo>
                    <a:pt x="341" y="250"/>
                  </a:lnTo>
                  <a:lnTo>
                    <a:pt x="333" y="264"/>
                  </a:lnTo>
                  <a:lnTo>
                    <a:pt x="324" y="278"/>
                  </a:lnTo>
                  <a:lnTo>
                    <a:pt x="316" y="291"/>
                  </a:lnTo>
                  <a:lnTo>
                    <a:pt x="305" y="302"/>
                  </a:lnTo>
                  <a:lnTo>
                    <a:pt x="294" y="312"/>
                  </a:lnTo>
                  <a:lnTo>
                    <a:pt x="281" y="321"/>
                  </a:lnTo>
                  <a:lnTo>
                    <a:pt x="267" y="329"/>
                  </a:lnTo>
                  <a:lnTo>
                    <a:pt x="253" y="336"/>
                  </a:lnTo>
                  <a:lnTo>
                    <a:pt x="238" y="341"/>
                  </a:lnTo>
                  <a:lnTo>
                    <a:pt x="222" y="345"/>
                  </a:lnTo>
                  <a:lnTo>
                    <a:pt x="206" y="348"/>
                  </a:lnTo>
                  <a:lnTo>
                    <a:pt x="190" y="348"/>
                  </a:lnTo>
                  <a:lnTo>
                    <a:pt x="190" y="348"/>
                  </a:lnTo>
                  <a:close/>
                </a:path>
              </a:pathLst>
            </a:custGeom>
            <a:solidFill>
              <a:srgbClr val="525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sp>
          <p:nvSpPr>
            <p:cNvPr id="38" name="Freeform 24">
              <a:extLst>
                <a:ext uri="{FF2B5EF4-FFF2-40B4-BE49-F238E27FC236}">
                  <a16:creationId xmlns:a16="http://schemas.microsoft.com/office/drawing/2014/main" xmlns="" id="{D7D93C84-99E5-47C2-8CB8-DC1F5F5819CC}"/>
                </a:ext>
              </a:extLst>
            </p:cNvPr>
            <p:cNvSpPr>
              <a:spLocks/>
            </p:cNvSpPr>
            <p:nvPr/>
          </p:nvSpPr>
          <p:spPr bwMode="auto">
            <a:xfrm>
              <a:off x="3568700" y="3330575"/>
              <a:ext cx="165100" cy="339725"/>
            </a:xfrm>
            <a:custGeom>
              <a:avLst/>
              <a:gdLst>
                <a:gd name="T0" fmla="*/ 33 w 104"/>
                <a:gd name="T1" fmla="*/ 214 h 214"/>
                <a:gd name="T2" fmla="*/ 33 w 104"/>
                <a:gd name="T3" fmla="*/ 214 h 214"/>
                <a:gd name="T4" fmla="*/ 40 w 104"/>
                <a:gd name="T5" fmla="*/ 210 h 214"/>
                <a:gd name="T6" fmla="*/ 52 w 104"/>
                <a:gd name="T7" fmla="*/ 203 h 214"/>
                <a:gd name="T8" fmla="*/ 61 w 104"/>
                <a:gd name="T9" fmla="*/ 196 h 214"/>
                <a:gd name="T10" fmla="*/ 70 w 104"/>
                <a:gd name="T11" fmla="*/ 189 h 214"/>
                <a:gd name="T12" fmla="*/ 79 w 104"/>
                <a:gd name="T13" fmla="*/ 178 h 214"/>
                <a:gd name="T14" fmla="*/ 88 w 104"/>
                <a:gd name="T15" fmla="*/ 167 h 214"/>
                <a:gd name="T16" fmla="*/ 95 w 104"/>
                <a:gd name="T17" fmla="*/ 155 h 214"/>
                <a:gd name="T18" fmla="*/ 101 w 104"/>
                <a:gd name="T19" fmla="*/ 139 h 214"/>
                <a:gd name="T20" fmla="*/ 104 w 104"/>
                <a:gd name="T21" fmla="*/ 121 h 214"/>
                <a:gd name="T22" fmla="*/ 104 w 104"/>
                <a:gd name="T23" fmla="*/ 103 h 214"/>
                <a:gd name="T24" fmla="*/ 101 w 104"/>
                <a:gd name="T25" fmla="*/ 79 h 214"/>
                <a:gd name="T26" fmla="*/ 95 w 104"/>
                <a:gd name="T27" fmla="*/ 56 h 214"/>
                <a:gd name="T28" fmla="*/ 83 w 104"/>
                <a:gd name="T29" fmla="*/ 29 h 214"/>
                <a:gd name="T30" fmla="*/ 67 w 104"/>
                <a:gd name="T31" fmla="*/ 0 h 214"/>
                <a:gd name="T32" fmla="*/ 67 w 104"/>
                <a:gd name="T33" fmla="*/ 0 h 214"/>
                <a:gd name="T34" fmla="*/ 52 w 104"/>
                <a:gd name="T35" fmla="*/ 16 h 214"/>
                <a:gd name="T36" fmla="*/ 38 w 104"/>
                <a:gd name="T37" fmla="*/ 36 h 214"/>
                <a:gd name="T38" fmla="*/ 22 w 104"/>
                <a:gd name="T39" fmla="*/ 61 h 214"/>
                <a:gd name="T40" fmla="*/ 15 w 104"/>
                <a:gd name="T41" fmla="*/ 76 h 214"/>
                <a:gd name="T42" fmla="*/ 9 w 104"/>
                <a:gd name="T43" fmla="*/ 92 h 214"/>
                <a:gd name="T44" fmla="*/ 4 w 104"/>
                <a:gd name="T45" fmla="*/ 108 h 214"/>
                <a:gd name="T46" fmla="*/ 2 w 104"/>
                <a:gd name="T47" fmla="*/ 126 h 214"/>
                <a:gd name="T48" fmla="*/ 0 w 104"/>
                <a:gd name="T49" fmla="*/ 146 h 214"/>
                <a:gd name="T50" fmla="*/ 2 w 104"/>
                <a:gd name="T51" fmla="*/ 166 h 214"/>
                <a:gd name="T52" fmla="*/ 6 w 104"/>
                <a:gd name="T53" fmla="*/ 185 h 214"/>
                <a:gd name="T54" fmla="*/ 15 w 104"/>
                <a:gd name="T55" fmla="*/ 205 h 214"/>
                <a:gd name="T56" fmla="*/ 15 w 104"/>
                <a:gd name="T57" fmla="*/ 205 h 214"/>
                <a:gd name="T58" fmla="*/ 18 w 104"/>
                <a:gd name="T59" fmla="*/ 201 h 214"/>
                <a:gd name="T60" fmla="*/ 24 w 104"/>
                <a:gd name="T61" fmla="*/ 196 h 214"/>
                <a:gd name="T62" fmla="*/ 31 w 104"/>
                <a:gd name="T63" fmla="*/ 180 h 214"/>
                <a:gd name="T64" fmla="*/ 40 w 104"/>
                <a:gd name="T65" fmla="*/ 162 h 214"/>
                <a:gd name="T66" fmla="*/ 45 w 104"/>
                <a:gd name="T67" fmla="*/ 140 h 214"/>
                <a:gd name="T68" fmla="*/ 54 w 104"/>
                <a:gd name="T69" fmla="*/ 101 h 214"/>
                <a:gd name="T70" fmla="*/ 58 w 104"/>
                <a:gd name="T71" fmla="*/ 79 h 214"/>
                <a:gd name="T72" fmla="*/ 58 w 104"/>
                <a:gd name="T73" fmla="*/ 79 h 214"/>
                <a:gd name="T74" fmla="*/ 60 w 104"/>
                <a:gd name="T75" fmla="*/ 88 h 214"/>
                <a:gd name="T76" fmla="*/ 61 w 104"/>
                <a:gd name="T77" fmla="*/ 97 h 214"/>
                <a:gd name="T78" fmla="*/ 61 w 104"/>
                <a:gd name="T79" fmla="*/ 112 h 214"/>
                <a:gd name="T80" fmla="*/ 60 w 104"/>
                <a:gd name="T81" fmla="*/ 131 h 214"/>
                <a:gd name="T82" fmla="*/ 56 w 104"/>
                <a:gd name="T83" fmla="*/ 155 h 214"/>
                <a:gd name="T84" fmla="*/ 47 w 104"/>
                <a:gd name="T85" fmla="*/ 182 h 214"/>
                <a:gd name="T86" fmla="*/ 33 w 104"/>
                <a:gd name="T87" fmla="*/ 214 h 214"/>
                <a:gd name="T88" fmla="*/ 33 w 104"/>
                <a:gd name="T89" fmla="*/ 21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4" h="214">
                  <a:moveTo>
                    <a:pt x="33" y="214"/>
                  </a:moveTo>
                  <a:lnTo>
                    <a:pt x="33" y="214"/>
                  </a:lnTo>
                  <a:lnTo>
                    <a:pt x="40" y="210"/>
                  </a:lnTo>
                  <a:lnTo>
                    <a:pt x="52" y="203"/>
                  </a:lnTo>
                  <a:lnTo>
                    <a:pt x="61" y="196"/>
                  </a:lnTo>
                  <a:lnTo>
                    <a:pt x="70" y="189"/>
                  </a:lnTo>
                  <a:lnTo>
                    <a:pt x="79" y="178"/>
                  </a:lnTo>
                  <a:lnTo>
                    <a:pt x="88" y="167"/>
                  </a:lnTo>
                  <a:lnTo>
                    <a:pt x="95" y="155"/>
                  </a:lnTo>
                  <a:lnTo>
                    <a:pt x="101" y="139"/>
                  </a:lnTo>
                  <a:lnTo>
                    <a:pt x="104" y="121"/>
                  </a:lnTo>
                  <a:lnTo>
                    <a:pt x="104" y="103"/>
                  </a:lnTo>
                  <a:lnTo>
                    <a:pt x="101" y="79"/>
                  </a:lnTo>
                  <a:lnTo>
                    <a:pt x="95" y="56"/>
                  </a:lnTo>
                  <a:lnTo>
                    <a:pt x="83" y="29"/>
                  </a:lnTo>
                  <a:lnTo>
                    <a:pt x="67" y="0"/>
                  </a:lnTo>
                  <a:lnTo>
                    <a:pt x="67" y="0"/>
                  </a:lnTo>
                  <a:lnTo>
                    <a:pt x="52" y="16"/>
                  </a:lnTo>
                  <a:lnTo>
                    <a:pt x="38" y="36"/>
                  </a:lnTo>
                  <a:lnTo>
                    <a:pt x="22" y="61"/>
                  </a:lnTo>
                  <a:lnTo>
                    <a:pt x="15" y="76"/>
                  </a:lnTo>
                  <a:lnTo>
                    <a:pt x="9" y="92"/>
                  </a:lnTo>
                  <a:lnTo>
                    <a:pt x="4" y="108"/>
                  </a:lnTo>
                  <a:lnTo>
                    <a:pt x="2" y="126"/>
                  </a:lnTo>
                  <a:lnTo>
                    <a:pt x="0" y="146"/>
                  </a:lnTo>
                  <a:lnTo>
                    <a:pt x="2" y="166"/>
                  </a:lnTo>
                  <a:lnTo>
                    <a:pt x="6" y="185"/>
                  </a:lnTo>
                  <a:lnTo>
                    <a:pt x="15" y="205"/>
                  </a:lnTo>
                  <a:lnTo>
                    <a:pt x="15" y="205"/>
                  </a:lnTo>
                  <a:lnTo>
                    <a:pt x="18" y="201"/>
                  </a:lnTo>
                  <a:lnTo>
                    <a:pt x="24" y="196"/>
                  </a:lnTo>
                  <a:lnTo>
                    <a:pt x="31" y="180"/>
                  </a:lnTo>
                  <a:lnTo>
                    <a:pt x="40" y="162"/>
                  </a:lnTo>
                  <a:lnTo>
                    <a:pt x="45" y="140"/>
                  </a:lnTo>
                  <a:lnTo>
                    <a:pt x="54" y="101"/>
                  </a:lnTo>
                  <a:lnTo>
                    <a:pt x="58" y="79"/>
                  </a:lnTo>
                  <a:lnTo>
                    <a:pt x="58" y="79"/>
                  </a:lnTo>
                  <a:lnTo>
                    <a:pt x="60" y="88"/>
                  </a:lnTo>
                  <a:lnTo>
                    <a:pt x="61" y="97"/>
                  </a:lnTo>
                  <a:lnTo>
                    <a:pt x="61" y="112"/>
                  </a:lnTo>
                  <a:lnTo>
                    <a:pt x="60" y="131"/>
                  </a:lnTo>
                  <a:lnTo>
                    <a:pt x="56" y="155"/>
                  </a:lnTo>
                  <a:lnTo>
                    <a:pt x="47" y="182"/>
                  </a:lnTo>
                  <a:lnTo>
                    <a:pt x="33" y="214"/>
                  </a:lnTo>
                  <a:lnTo>
                    <a:pt x="33" y="214"/>
                  </a:lnTo>
                  <a:close/>
                </a:path>
              </a:pathLst>
            </a:custGeom>
            <a:solidFill>
              <a:srgbClr val="525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sp>
          <p:nvSpPr>
            <p:cNvPr id="39" name="Freeform 25">
              <a:extLst>
                <a:ext uri="{FF2B5EF4-FFF2-40B4-BE49-F238E27FC236}">
                  <a16:creationId xmlns:a16="http://schemas.microsoft.com/office/drawing/2014/main" xmlns="" id="{8138A776-C481-45A0-A332-BEA768119820}"/>
                </a:ext>
              </a:extLst>
            </p:cNvPr>
            <p:cNvSpPr>
              <a:spLocks/>
            </p:cNvSpPr>
            <p:nvPr/>
          </p:nvSpPr>
          <p:spPr bwMode="auto">
            <a:xfrm>
              <a:off x="3376613" y="3255963"/>
              <a:ext cx="220663" cy="407987"/>
            </a:xfrm>
            <a:custGeom>
              <a:avLst/>
              <a:gdLst>
                <a:gd name="T0" fmla="*/ 139 w 139"/>
                <a:gd name="T1" fmla="*/ 87 h 257"/>
                <a:gd name="T2" fmla="*/ 139 w 139"/>
                <a:gd name="T3" fmla="*/ 87 h 257"/>
                <a:gd name="T4" fmla="*/ 130 w 139"/>
                <a:gd name="T5" fmla="*/ 76 h 257"/>
                <a:gd name="T6" fmla="*/ 120 w 139"/>
                <a:gd name="T7" fmla="*/ 63 h 257"/>
                <a:gd name="T8" fmla="*/ 107 w 139"/>
                <a:gd name="T9" fmla="*/ 52 h 257"/>
                <a:gd name="T10" fmla="*/ 93 w 139"/>
                <a:gd name="T11" fmla="*/ 42 h 257"/>
                <a:gd name="T12" fmla="*/ 77 w 139"/>
                <a:gd name="T13" fmla="*/ 31 h 257"/>
                <a:gd name="T14" fmla="*/ 57 w 139"/>
                <a:gd name="T15" fmla="*/ 20 h 257"/>
                <a:gd name="T16" fmla="*/ 35 w 139"/>
                <a:gd name="T17" fmla="*/ 11 h 257"/>
                <a:gd name="T18" fmla="*/ 12 w 139"/>
                <a:gd name="T19" fmla="*/ 0 h 257"/>
                <a:gd name="T20" fmla="*/ 12 w 139"/>
                <a:gd name="T21" fmla="*/ 0 h 257"/>
                <a:gd name="T22" fmla="*/ 7 w 139"/>
                <a:gd name="T23" fmla="*/ 24 h 257"/>
                <a:gd name="T24" fmla="*/ 1 w 139"/>
                <a:gd name="T25" fmla="*/ 51 h 257"/>
                <a:gd name="T26" fmla="*/ 0 w 139"/>
                <a:gd name="T27" fmla="*/ 83 h 257"/>
                <a:gd name="T28" fmla="*/ 0 w 139"/>
                <a:gd name="T29" fmla="*/ 101 h 257"/>
                <a:gd name="T30" fmla="*/ 0 w 139"/>
                <a:gd name="T31" fmla="*/ 119 h 257"/>
                <a:gd name="T32" fmla="*/ 3 w 139"/>
                <a:gd name="T33" fmla="*/ 137 h 257"/>
                <a:gd name="T34" fmla="*/ 7 w 139"/>
                <a:gd name="T35" fmla="*/ 157 h 257"/>
                <a:gd name="T36" fmla="*/ 12 w 139"/>
                <a:gd name="T37" fmla="*/ 173 h 257"/>
                <a:gd name="T38" fmla="*/ 21 w 139"/>
                <a:gd name="T39" fmla="*/ 191 h 257"/>
                <a:gd name="T40" fmla="*/ 32 w 139"/>
                <a:gd name="T41" fmla="*/ 207 h 257"/>
                <a:gd name="T42" fmla="*/ 44 w 139"/>
                <a:gd name="T43" fmla="*/ 222 h 257"/>
                <a:gd name="T44" fmla="*/ 44 w 139"/>
                <a:gd name="T45" fmla="*/ 222 h 257"/>
                <a:gd name="T46" fmla="*/ 55 w 139"/>
                <a:gd name="T47" fmla="*/ 230 h 257"/>
                <a:gd name="T48" fmla="*/ 68 w 139"/>
                <a:gd name="T49" fmla="*/ 239 h 257"/>
                <a:gd name="T50" fmla="*/ 89 w 139"/>
                <a:gd name="T51" fmla="*/ 250 h 257"/>
                <a:gd name="T52" fmla="*/ 105 w 139"/>
                <a:gd name="T53" fmla="*/ 256 h 257"/>
                <a:gd name="T54" fmla="*/ 111 w 139"/>
                <a:gd name="T55" fmla="*/ 257 h 257"/>
                <a:gd name="T56" fmla="*/ 111 w 139"/>
                <a:gd name="T57" fmla="*/ 257 h 257"/>
                <a:gd name="T58" fmla="*/ 111 w 139"/>
                <a:gd name="T59" fmla="*/ 238 h 257"/>
                <a:gd name="T60" fmla="*/ 107 w 139"/>
                <a:gd name="T61" fmla="*/ 213 h 257"/>
                <a:gd name="T62" fmla="*/ 102 w 139"/>
                <a:gd name="T63" fmla="*/ 186 h 257"/>
                <a:gd name="T64" fmla="*/ 93 w 139"/>
                <a:gd name="T65" fmla="*/ 157 h 257"/>
                <a:gd name="T66" fmla="*/ 82 w 139"/>
                <a:gd name="T67" fmla="*/ 128 h 257"/>
                <a:gd name="T68" fmla="*/ 71 w 139"/>
                <a:gd name="T69" fmla="*/ 101 h 257"/>
                <a:gd name="T70" fmla="*/ 61 w 139"/>
                <a:gd name="T71" fmla="*/ 79 h 257"/>
                <a:gd name="T72" fmla="*/ 50 w 139"/>
                <a:gd name="T73" fmla="*/ 63 h 257"/>
                <a:gd name="T74" fmla="*/ 50 w 139"/>
                <a:gd name="T75" fmla="*/ 63 h 257"/>
                <a:gd name="T76" fmla="*/ 57 w 139"/>
                <a:gd name="T77" fmla="*/ 69 h 257"/>
                <a:gd name="T78" fmla="*/ 73 w 139"/>
                <a:gd name="T79" fmla="*/ 87 h 257"/>
                <a:gd name="T80" fmla="*/ 84 w 139"/>
                <a:gd name="T81" fmla="*/ 101 h 257"/>
                <a:gd name="T82" fmla="*/ 95 w 139"/>
                <a:gd name="T83" fmla="*/ 117 h 257"/>
                <a:gd name="T84" fmla="*/ 105 w 139"/>
                <a:gd name="T85" fmla="*/ 137 h 257"/>
                <a:gd name="T86" fmla="*/ 114 w 139"/>
                <a:gd name="T87" fmla="*/ 160 h 257"/>
                <a:gd name="T88" fmla="*/ 114 w 139"/>
                <a:gd name="T89" fmla="*/ 160 h 257"/>
                <a:gd name="T90" fmla="*/ 118 w 139"/>
                <a:gd name="T91" fmla="*/ 141 h 257"/>
                <a:gd name="T92" fmla="*/ 123 w 139"/>
                <a:gd name="T93" fmla="*/ 123 h 257"/>
                <a:gd name="T94" fmla="*/ 130 w 139"/>
                <a:gd name="T95" fmla="*/ 105 h 257"/>
                <a:gd name="T96" fmla="*/ 139 w 139"/>
                <a:gd name="T97" fmla="*/ 87 h 257"/>
                <a:gd name="T98" fmla="*/ 139 w 139"/>
                <a:gd name="T99" fmla="*/ 8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9" h="257">
                  <a:moveTo>
                    <a:pt x="139" y="87"/>
                  </a:moveTo>
                  <a:lnTo>
                    <a:pt x="139" y="87"/>
                  </a:lnTo>
                  <a:lnTo>
                    <a:pt x="130" y="76"/>
                  </a:lnTo>
                  <a:lnTo>
                    <a:pt x="120" y="63"/>
                  </a:lnTo>
                  <a:lnTo>
                    <a:pt x="107" y="52"/>
                  </a:lnTo>
                  <a:lnTo>
                    <a:pt x="93" y="42"/>
                  </a:lnTo>
                  <a:lnTo>
                    <a:pt x="77" y="31"/>
                  </a:lnTo>
                  <a:lnTo>
                    <a:pt x="57" y="20"/>
                  </a:lnTo>
                  <a:lnTo>
                    <a:pt x="35" y="11"/>
                  </a:lnTo>
                  <a:lnTo>
                    <a:pt x="12" y="0"/>
                  </a:lnTo>
                  <a:lnTo>
                    <a:pt x="12" y="0"/>
                  </a:lnTo>
                  <a:lnTo>
                    <a:pt x="7" y="24"/>
                  </a:lnTo>
                  <a:lnTo>
                    <a:pt x="1" y="51"/>
                  </a:lnTo>
                  <a:lnTo>
                    <a:pt x="0" y="83"/>
                  </a:lnTo>
                  <a:lnTo>
                    <a:pt x="0" y="101"/>
                  </a:lnTo>
                  <a:lnTo>
                    <a:pt x="0" y="119"/>
                  </a:lnTo>
                  <a:lnTo>
                    <a:pt x="3" y="137"/>
                  </a:lnTo>
                  <a:lnTo>
                    <a:pt x="7" y="157"/>
                  </a:lnTo>
                  <a:lnTo>
                    <a:pt x="12" y="173"/>
                  </a:lnTo>
                  <a:lnTo>
                    <a:pt x="21" y="191"/>
                  </a:lnTo>
                  <a:lnTo>
                    <a:pt x="32" y="207"/>
                  </a:lnTo>
                  <a:lnTo>
                    <a:pt x="44" y="222"/>
                  </a:lnTo>
                  <a:lnTo>
                    <a:pt x="44" y="222"/>
                  </a:lnTo>
                  <a:lnTo>
                    <a:pt x="55" y="230"/>
                  </a:lnTo>
                  <a:lnTo>
                    <a:pt x="68" y="239"/>
                  </a:lnTo>
                  <a:lnTo>
                    <a:pt x="89" y="250"/>
                  </a:lnTo>
                  <a:lnTo>
                    <a:pt x="105" y="256"/>
                  </a:lnTo>
                  <a:lnTo>
                    <a:pt x="111" y="257"/>
                  </a:lnTo>
                  <a:lnTo>
                    <a:pt x="111" y="257"/>
                  </a:lnTo>
                  <a:lnTo>
                    <a:pt x="111" y="238"/>
                  </a:lnTo>
                  <a:lnTo>
                    <a:pt x="107" y="213"/>
                  </a:lnTo>
                  <a:lnTo>
                    <a:pt x="102" y="186"/>
                  </a:lnTo>
                  <a:lnTo>
                    <a:pt x="93" y="157"/>
                  </a:lnTo>
                  <a:lnTo>
                    <a:pt x="82" y="128"/>
                  </a:lnTo>
                  <a:lnTo>
                    <a:pt x="71" y="101"/>
                  </a:lnTo>
                  <a:lnTo>
                    <a:pt x="61" y="79"/>
                  </a:lnTo>
                  <a:lnTo>
                    <a:pt x="50" y="63"/>
                  </a:lnTo>
                  <a:lnTo>
                    <a:pt x="50" y="63"/>
                  </a:lnTo>
                  <a:lnTo>
                    <a:pt x="57" y="69"/>
                  </a:lnTo>
                  <a:lnTo>
                    <a:pt x="73" y="87"/>
                  </a:lnTo>
                  <a:lnTo>
                    <a:pt x="84" y="101"/>
                  </a:lnTo>
                  <a:lnTo>
                    <a:pt x="95" y="117"/>
                  </a:lnTo>
                  <a:lnTo>
                    <a:pt x="105" y="137"/>
                  </a:lnTo>
                  <a:lnTo>
                    <a:pt x="114" y="160"/>
                  </a:lnTo>
                  <a:lnTo>
                    <a:pt x="114" y="160"/>
                  </a:lnTo>
                  <a:lnTo>
                    <a:pt x="118" y="141"/>
                  </a:lnTo>
                  <a:lnTo>
                    <a:pt x="123" y="123"/>
                  </a:lnTo>
                  <a:lnTo>
                    <a:pt x="130" y="105"/>
                  </a:lnTo>
                  <a:lnTo>
                    <a:pt x="139" y="87"/>
                  </a:lnTo>
                  <a:lnTo>
                    <a:pt x="139" y="87"/>
                  </a:lnTo>
                  <a:close/>
                </a:path>
              </a:pathLst>
            </a:custGeom>
            <a:solidFill>
              <a:srgbClr val="525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grpSp>
      <p:grpSp>
        <p:nvGrpSpPr>
          <p:cNvPr id="40" name="Group 39">
            <a:extLst>
              <a:ext uri="{FF2B5EF4-FFF2-40B4-BE49-F238E27FC236}">
                <a16:creationId xmlns:a16="http://schemas.microsoft.com/office/drawing/2014/main" xmlns="" id="{ABE4DBB1-ADB2-4D1F-872E-20E08685D304}"/>
              </a:ext>
            </a:extLst>
          </p:cNvPr>
          <p:cNvGrpSpPr/>
          <p:nvPr/>
        </p:nvGrpSpPr>
        <p:grpSpPr>
          <a:xfrm>
            <a:off x="3380559" y="1755249"/>
            <a:ext cx="584535" cy="413053"/>
            <a:chOff x="4954588" y="3198813"/>
            <a:chExt cx="676275" cy="506412"/>
          </a:xfrm>
        </p:grpSpPr>
        <p:sp>
          <p:nvSpPr>
            <p:cNvPr id="41" name="Freeform 26">
              <a:extLst>
                <a:ext uri="{FF2B5EF4-FFF2-40B4-BE49-F238E27FC236}">
                  <a16:creationId xmlns:a16="http://schemas.microsoft.com/office/drawing/2014/main" xmlns="" id="{AB35D3D1-9C38-4170-9229-4CD8440F1B0C}"/>
                </a:ext>
              </a:extLst>
            </p:cNvPr>
            <p:cNvSpPr>
              <a:spLocks/>
            </p:cNvSpPr>
            <p:nvPr/>
          </p:nvSpPr>
          <p:spPr bwMode="auto">
            <a:xfrm>
              <a:off x="4954588" y="3530600"/>
              <a:ext cx="165100" cy="90487"/>
            </a:xfrm>
            <a:custGeom>
              <a:avLst/>
              <a:gdLst>
                <a:gd name="T0" fmla="*/ 2 w 104"/>
                <a:gd name="T1" fmla="*/ 52 h 57"/>
                <a:gd name="T2" fmla="*/ 2 w 104"/>
                <a:gd name="T3" fmla="*/ 52 h 57"/>
                <a:gd name="T4" fmla="*/ 0 w 104"/>
                <a:gd name="T5" fmla="*/ 47 h 57"/>
                <a:gd name="T6" fmla="*/ 0 w 104"/>
                <a:gd name="T7" fmla="*/ 40 h 57"/>
                <a:gd name="T8" fmla="*/ 0 w 104"/>
                <a:gd name="T9" fmla="*/ 40 h 57"/>
                <a:gd name="T10" fmla="*/ 2 w 104"/>
                <a:gd name="T11" fmla="*/ 38 h 57"/>
                <a:gd name="T12" fmla="*/ 2 w 104"/>
                <a:gd name="T13" fmla="*/ 38 h 57"/>
                <a:gd name="T14" fmla="*/ 5 w 104"/>
                <a:gd name="T15" fmla="*/ 34 h 57"/>
                <a:gd name="T16" fmla="*/ 9 w 104"/>
                <a:gd name="T17" fmla="*/ 32 h 57"/>
                <a:gd name="T18" fmla="*/ 9 w 104"/>
                <a:gd name="T19" fmla="*/ 32 h 57"/>
                <a:gd name="T20" fmla="*/ 55 w 104"/>
                <a:gd name="T21" fmla="*/ 14 h 57"/>
                <a:gd name="T22" fmla="*/ 55 w 104"/>
                <a:gd name="T23" fmla="*/ 14 h 57"/>
                <a:gd name="T24" fmla="*/ 86 w 104"/>
                <a:gd name="T25" fmla="*/ 2 h 57"/>
                <a:gd name="T26" fmla="*/ 86 w 104"/>
                <a:gd name="T27" fmla="*/ 2 h 57"/>
                <a:gd name="T28" fmla="*/ 86 w 104"/>
                <a:gd name="T29" fmla="*/ 2 h 57"/>
                <a:gd name="T30" fmla="*/ 88 w 104"/>
                <a:gd name="T31" fmla="*/ 0 h 57"/>
                <a:gd name="T32" fmla="*/ 88 w 104"/>
                <a:gd name="T33" fmla="*/ 0 h 57"/>
                <a:gd name="T34" fmla="*/ 95 w 104"/>
                <a:gd name="T35" fmla="*/ 0 h 57"/>
                <a:gd name="T36" fmla="*/ 100 w 104"/>
                <a:gd name="T37" fmla="*/ 4 h 57"/>
                <a:gd name="T38" fmla="*/ 100 w 104"/>
                <a:gd name="T39" fmla="*/ 4 h 57"/>
                <a:gd name="T40" fmla="*/ 104 w 104"/>
                <a:gd name="T41" fmla="*/ 11 h 57"/>
                <a:gd name="T42" fmla="*/ 102 w 104"/>
                <a:gd name="T43" fmla="*/ 18 h 57"/>
                <a:gd name="T44" fmla="*/ 102 w 104"/>
                <a:gd name="T45" fmla="*/ 18 h 57"/>
                <a:gd name="T46" fmla="*/ 102 w 104"/>
                <a:gd name="T47" fmla="*/ 18 h 57"/>
                <a:gd name="T48" fmla="*/ 102 w 104"/>
                <a:gd name="T49" fmla="*/ 18 h 57"/>
                <a:gd name="T50" fmla="*/ 98 w 104"/>
                <a:gd name="T51" fmla="*/ 22 h 57"/>
                <a:gd name="T52" fmla="*/ 95 w 104"/>
                <a:gd name="T53" fmla="*/ 25 h 57"/>
                <a:gd name="T54" fmla="*/ 95 w 104"/>
                <a:gd name="T55" fmla="*/ 25 h 57"/>
                <a:gd name="T56" fmla="*/ 45 w 104"/>
                <a:gd name="T57" fmla="*/ 45 h 57"/>
                <a:gd name="T58" fmla="*/ 45 w 104"/>
                <a:gd name="T59" fmla="*/ 45 h 57"/>
                <a:gd name="T60" fmla="*/ 18 w 104"/>
                <a:gd name="T61" fmla="*/ 56 h 57"/>
                <a:gd name="T62" fmla="*/ 18 w 104"/>
                <a:gd name="T63" fmla="*/ 56 h 57"/>
                <a:gd name="T64" fmla="*/ 14 w 104"/>
                <a:gd name="T65" fmla="*/ 57 h 57"/>
                <a:gd name="T66" fmla="*/ 14 w 104"/>
                <a:gd name="T67" fmla="*/ 57 h 57"/>
                <a:gd name="T68" fmla="*/ 11 w 104"/>
                <a:gd name="T69" fmla="*/ 57 h 57"/>
                <a:gd name="T70" fmla="*/ 7 w 104"/>
                <a:gd name="T71" fmla="*/ 56 h 57"/>
                <a:gd name="T72" fmla="*/ 4 w 104"/>
                <a:gd name="T73" fmla="*/ 54 h 57"/>
                <a:gd name="T74" fmla="*/ 2 w 104"/>
                <a:gd name="T75" fmla="*/ 52 h 57"/>
                <a:gd name="T76" fmla="*/ 2 w 104"/>
                <a:gd name="T77" fmla="*/ 5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57">
                  <a:moveTo>
                    <a:pt x="2" y="52"/>
                  </a:moveTo>
                  <a:lnTo>
                    <a:pt x="2" y="52"/>
                  </a:lnTo>
                  <a:lnTo>
                    <a:pt x="0" y="47"/>
                  </a:lnTo>
                  <a:lnTo>
                    <a:pt x="0" y="40"/>
                  </a:lnTo>
                  <a:lnTo>
                    <a:pt x="0" y="40"/>
                  </a:lnTo>
                  <a:lnTo>
                    <a:pt x="2" y="38"/>
                  </a:lnTo>
                  <a:lnTo>
                    <a:pt x="2" y="38"/>
                  </a:lnTo>
                  <a:lnTo>
                    <a:pt x="5" y="34"/>
                  </a:lnTo>
                  <a:lnTo>
                    <a:pt x="9" y="32"/>
                  </a:lnTo>
                  <a:lnTo>
                    <a:pt x="9" y="32"/>
                  </a:lnTo>
                  <a:lnTo>
                    <a:pt x="55" y="14"/>
                  </a:lnTo>
                  <a:lnTo>
                    <a:pt x="55" y="14"/>
                  </a:lnTo>
                  <a:lnTo>
                    <a:pt x="86" y="2"/>
                  </a:lnTo>
                  <a:lnTo>
                    <a:pt x="86" y="2"/>
                  </a:lnTo>
                  <a:lnTo>
                    <a:pt x="86" y="2"/>
                  </a:lnTo>
                  <a:lnTo>
                    <a:pt x="88" y="0"/>
                  </a:lnTo>
                  <a:lnTo>
                    <a:pt x="88" y="0"/>
                  </a:lnTo>
                  <a:lnTo>
                    <a:pt x="95" y="0"/>
                  </a:lnTo>
                  <a:lnTo>
                    <a:pt x="100" y="4"/>
                  </a:lnTo>
                  <a:lnTo>
                    <a:pt x="100" y="4"/>
                  </a:lnTo>
                  <a:lnTo>
                    <a:pt x="104" y="11"/>
                  </a:lnTo>
                  <a:lnTo>
                    <a:pt x="102" y="18"/>
                  </a:lnTo>
                  <a:lnTo>
                    <a:pt x="102" y="18"/>
                  </a:lnTo>
                  <a:lnTo>
                    <a:pt x="102" y="18"/>
                  </a:lnTo>
                  <a:lnTo>
                    <a:pt x="102" y="18"/>
                  </a:lnTo>
                  <a:lnTo>
                    <a:pt x="98" y="22"/>
                  </a:lnTo>
                  <a:lnTo>
                    <a:pt x="95" y="25"/>
                  </a:lnTo>
                  <a:lnTo>
                    <a:pt x="95" y="25"/>
                  </a:lnTo>
                  <a:lnTo>
                    <a:pt x="45" y="45"/>
                  </a:lnTo>
                  <a:lnTo>
                    <a:pt x="45" y="45"/>
                  </a:lnTo>
                  <a:lnTo>
                    <a:pt x="18" y="56"/>
                  </a:lnTo>
                  <a:lnTo>
                    <a:pt x="18" y="56"/>
                  </a:lnTo>
                  <a:lnTo>
                    <a:pt x="14" y="57"/>
                  </a:lnTo>
                  <a:lnTo>
                    <a:pt x="14" y="57"/>
                  </a:lnTo>
                  <a:lnTo>
                    <a:pt x="11" y="57"/>
                  </a:lnTo>
                  <a:lnTo>
                    <a:pt x="7" y="56"/>
                  </a:lnTo>
                  <a:lnTo>
                    <a:pt x="4" y="54"/>
                  </a:lnTo>
                  <a:lnTo>
                    <a:pt x="2" y="52"/>
                  </a:lnTo>
                  <a:lnTo>
                    <a:pt x="2" y="52"/>
                  </a:lnTo>
                  <a:close/>
                </a:path>
              </a:pathLst>
            </a:custGeom>
            <a:solidFill>
              <a:srgbClr val="525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sp>
          <p:nvSpPr>
            <p:cNvPr id="42" name="Freeform 27">
              <a:extLst>
                <a:ext uri="{FF2B5EF4-FFF2-40B4-BE49-F238E27FC236}">
                  <a16:creationId xmlns:a16="http://schemas.microsoft.com/office/drawing/2014/main" xmlns="" id="{6FCDBBCA-50AE-43D5-AB43-E0D006AFA0DF}"/>
                </a:ext>
              </a:extLst>
            </p:cNvPr>
            <p:cNvSpPr>
              <a:spLocks/>
            </p:cNvSpPr>
            <p:nvPr/>
          </p:nvSpPr>
          <p:spPr bwMode="auto">
            <a:xfrm>
              <a:off x="5008563" y="3198813"/>
              <a:ext cx="622300" cy="506412"/>
            </a:xfrm>
            <a:custGeom>
              <a:avLst/>
              <a:gdLst>
                <a:gd name="T0" fmla="*/ 32 w 392"/>
                <a:gd name="T1" fmla="*/ 279 h 319"/>
                <a:gd name="T2" fmla="*/ 27 w 392"/>
                <a:gd name="T3" fmla="*/ 270 h 319"/>
                <a:gd name="T4" fmla="*/ 25 w 392"/>
                <a:gd name="T5" fmla="*/ 265 h 319"/>
                <a:gd name="T6" fmla="*/ 23 w 392"/>
                <a:gd name="T7" fmla="*/ 263 h 319"/>
                <a:gd name="T8" fmla="*/ 21 w 392"/>
                <a:gd name="T9" fmla="*/ 258 h 319"/>
                <a:gd name="T10" fmla="*/ 56 w 392"/>
                <a:gd name="T11" fmla="*/ 245 h 319"/>
                <a:gd name="T12" fmla="*/ 66 w 392"/>
                <a:gd name="T13" fmla="*/ 247 h 319"/>
                <a:gd name="T14" fmla="*/ 75 w 392"/>
                <a:gd name="T15" fmla="*/ 245 h 319"/>
                <a:gd name="T16" fmla="*/ 86 w 392"/>
                <a:gd name="T17" fmla="*/ 240 h 319"/>
                <a:gd name="T18" fmla="*/ 93 w 392"/>
                <a:gd name="T19" fmla="*/ 229 h 319"/>
                <a:gd name="T20" fmla="*/ 93 w 392"/>
                <a:gd name="T21" fmla="*/ 229 h 319"/>
                <a:gd name="T22" fmla="*/ 95 w 392"/>
                <a:gd name="T23" fmla="*/ 223 h 319"/>
                <a:gd name="T24" fmla="*/ 93 w 392"/>
                <a:gd name="T25" fmla="*/ 211 h 319"/>
                <a:gd name="T26" fmla="*/ 91 w 392"/>
                <a:gd name="T27" fmla="*/ 204 h 319"/>
                <a:gd name="T28" fmla="*/ 82 w 392"/>
                <a:gd name="T29" fmla="*/ 195 h 319"/>
                <a:gd name="T30" fmla="*/ 72 w 392"/>
                <a:gd name="T31" fmla="*/ 189 h 319"/>
                <a:gd name="T32" fmla="*/ 63 w 392"/>
                <a:gd name="T33" fmla="*/ 189 h 319"/>
                <a:gd name="T34" fmla="*/ 47 w 392"/>
                <a:gd name="T35" fmla="*/ 198 h 319"/>
                <a:gd name="T36" fmla="*/ 41 w 392"/>
                <a:gd name="T37" fmla="*/ 205 h 319"/>
                <a:gd name="T38" fmla="*/ 18 w 392"/>
                <a:gd name="T39" fmla="*/ 216 h 319"/>
                <a:gd name="T40" fmla="*/ 7 w 392"/>
                <a:gd name="T41" fmla="*/ 220 h 319"/>
                <a:gd name="T42" fmla="*/ 7 w 392"/>
                <a:gd name="T43" fmla="*/ 220 h 319"/>
                <a:gd name="T44" fmla="*/ 5 w 392"/>
                <a:gd name="T45" fmla="*/ 214 h 319"/>
                <a:gd name="T46" fmla="*/ 2 w 392"/>
                <a:gd name="T47" fmla="*/ 207 h 319"/>
                <a:gd name="T48" fmla="*/ 0 w 392"/>
                <a:gd name="T49" fmla="*/ 202 h 319"/>
                <a:gd name="T50" fmla="*/ 0 w 392"/>
                <a:gd name="T51" fmla="*/ 196 h 319"/>
                <a:gd name="T52" fmla="*/ 2 w 392"/>
                <a:gd name="T53" fmla="*/ 191 h 319"/>
                <a:gd name="T54" fmla="*/ 13 w 392"/>
                <a:gd name="T55" fmla="*/ 159 h 319"/>
                <a:gd name="T56" fmla="*/ 16 w 392"/>
                <a:gd name="T57" fmla="*/ 151 h 319"/>
                <a:gd name="T58" fmla="*/ 27 w 392"/>
                <a:gd name="T59" fmla="*/ 126 h 319"/>
                <a:gd name="T60" fmla="*/ 36 w 392"/>
                <a:gd name="T61" fmla="*/ 112 h 319"/>
                <a:gd name="T62" fmla="*/ 38 w 392"/>
                <a:gd name="T63" fmla="*/ 108 h 319"/>
                <a:gd name="T64" fmla="*/ 43 w 392"/>
                <a:gd name="T65" fmla="*/ 101 h 319"/>
                <a:gd name="T66" fmla="*/ 52 w 392"/>
                <a:gd name="T67" fmla="*/ 96 h 319"/>
                <a:gd name="T68" fmla="*/ 179 w 392"/>
                <a:gd name="T69" fmla="*/ 45 h 319"/>
                <a:gd name="T70" fmla="*/ 215 w 392"/>
                <a:gd name="T71" fmla="*/ 31 h 319"/>
                <a:gd name="T72" fmla="*/ 235 w 392"/>
                <a:gd name="T73" fmla="*/ 22 h 319"/>
                <a:gd name="T74" fmla="*/ 287 w 392"/>
                <a:gd name="T75" fmla="*/ 2 h 319"/>
                <a:gd name="T76" fmla="*/ 297 w 392"/>
                <a:gd name="T77" fmla="*/ 0 h 319"/>
                <a:gd name="T78" fmla="*/ 317 w 392"/>
                <a:gd name="T79" fmla="*/ 8 h 319"/>
                <a:gd name="T80" fmla="*/ 324 w 392"/>
                <a:gd name="T81" fmla="*/ 18 h 319"/>
                <a:gd name="T82" fmla="*/ 324 w 392"/>
                <a:gd name="T83" fmla="*/ 20 h 319"/>
                <a:gd name="T84" fmla="*/ 324 w 392"/>
                <a:gd name="T85" fmla="*/ 20 h 319"/>
                <a:gd name="T86" fmla="*/ 391 w 392"/>
                <a:gd name="T87" fmla="*/ 186 h 319"/>
                <a:gd name="T88" fmla="*/ 391 w 392"/>
                <a:gd name="T89" fmla="*/ 186 h 319"/>
                <a:gd name="T90" fmla="*/ 391 w 392"/>
                <a:gd name="T91" fmla="*/ 187 h 319"/>
                <a:gd name="T92" fmla="*/ 391 w 392"/>
                <a:gd name="T93" fmla="*/ 207 h 319"/>
                <a:gd name="T94" fmla="*/ 387 w 392"/>
                <a:gd name="T95" fmla="*/ 213 h 319"/>
                <a:gd name="T96" fmla="*/ 382 w 392"/>
                <a:gd name="T97" fmla="*/ 220 h 319"/>
                <a:gd name="T98" fmla="*/ 373 w 392"/>
                <a:gd name="T99" fmla="*/ 223 h 319"/>
                <a:gd name="T100" fmla="*/ 138 w 392"/>
                <a:gd name="T101" fmla="*/ 317 h 319"/>
                <a:gd name="T102" fmla="*/ 124 w 392"/>
                <a:gd name="T103" fmla="*/ 319 h 319"/>
                <a:gd name="T104" fmla="*/ 124 w 392"/>
                <a:gd name="T105" fmla="*/ 319 h 319"/>
                <a:gd name="T106" fmla="*/ 122 w 392"/>
                <a:gd name="T107" fmla="*/ 319 h 319"/>
                <a:gd name="T108" fmla="*/ 104 w 392"/>
                <a:gd name="T109" fmla="*/ 313 h 319"/>
                <a:gd name="T110" fmla="*/ 90 w 392"/>
                <a:gd name="T111" fmla="*/ 308 h 319"/>
                <a:gd name="T112" fmla="*/ 47 w 392"/>
                <a:gd name="T113" fmla="*/ 288 h 319"/>
                <a:gd name="T114" fmla="*/ 32 w 392"/>
                <a:gd name="T115" fmla="*/ 279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2" h="319">
                  <a:moveTo>
                    <a:pt x="32" y="279"/>
                  </a:moveTo>
                  <a:lnTo>
                    <a:pt x="32" y="279"/>
                  </a:lnTo>
                  <a:lnTo>
                    <a:pt x="29" y="275"/>
                  </a:lnTo>
                  <a:lnTo>
                    <a:pt x="27" y="270"/>
                  </a:lnTo>
                  <a:lnTo>
                    <a:pt x="27" y="270"/>
                  </a:lnTo>
                  <a:lnTo>
                    <a:pt x="25" y="265"/>
                  </a:lnTo>
                  <a:lnTo>
                    <a:pt x="25" y="265"/>
                  </a:lnTo>
                  <a:lnTo>
                    <a:pt x="23" y="263"/>
                  </a:lnTo>
                  <a:lnTo>
                    <a:pt x="23" y="263"/>
                  </a:lnTo>
                  <a:lnTo>
                    <a:pt x="21" y="258"/>
                  </a:lnTo>
                  <a:lnTo>
                    <a:pt x="21" y="258"/>
                  </a:lnTo>
                  <a:lnTo>
                    <a:pt x="56" y="245"/>
                  </a:lnTo>
                  <a:lnTo>
                    <a:pt x="56" y="245"/>
                  </a:lnTo>
                  <a:lnTo>
                    <a:pt x="66" y="247"/>
                  </a:lnTo>
                  <a:lnTo>
                    <a:pt x="75" y="245"/>
                  </a:lnTo>
                  <a:lnTo>
                    <a:pt x="75" y="245"/>
                  </a:lnTo>
                  <a:lnTo>
                    <a:pt x="81" y="243"/>
                  </a:lnTo>
                  <a:lnTo>
                    <a:pt x="86" y="240"/>
                  </a:lnTo>
                  <a:lnTo>
                    <a:pt x="90" y="234"/>
                  </a:lnTo>
                  <a:lnTo>
                    <a:pt x="93" y="229"/>
                  </a:lnTo>
                  <a:lnTo>
                    <a:pt x="93" y="229"/>
                  </a:lnTo>
                  <a:lnTo>
                    <a:pt x="93" y="229"/>
                  </a:lnTo>
                  <a:lnTo>
                    <a:pt x="93" y="229"/>
                  </a:lnTo>
                  <a:lnTo>
                    <a:pt x="95" y="223"/>
                  </a:lnTo>
                  <a:lnTo>
                    <a:pt x="95" y="216"/>
                  </a:lnTo>
                  <a:lnTo>
                    <a:pt x="93" y="211"/>
                  </a:lnTo>
                  <a:lnTo>
                    <a:pt x="91" y="204"/>
                  </a:lnTo>
                  <a:lnTo>
                    <a:pt x="91" y="204"/>
                  </a:lnTo>
                  <a:lnTo>
                    <a:pt x="88" y="200"/>
                  </a:lnTo>
                  <a:lnTo>
                    <a:pt x="82" y="195"/>
                  </a:lnTo>
                  <a:lnTo>
                    <a:pt x="77" y="191"/>
                  </a:lnTo>
                  <a:lnTo>
                    <a:pt x="72" y="189"/>
                  </a:lnTo>
                  <a:lnTo>
                    <a:pt x="72" y="189"/>
                  </a:lnTo>
                  <a:lnTo>
                    <a:pt x="63" y="189"/>
                  </a:lnTo>
                  <a:lnTo>
                    <a:pt x="54" y="193"/>
                  </a:lnTo>
                  <a:lnTo>
                    <a:pt x="47" y="198"/>
                  </a:lnTo>
                  <a:lnTo>
                    <a:pt x="41" y="205"/>
                  </a:lnTo>
                  <a:lnTo>
                    <a:pt x="41" y="205"/>
                  </a:lnTo>
                  <a:lnTo>
                    <a:pt x="20" y="214"/>
                  </a:lnTo>
                  <a:lnTo>
                    <a:pt x="18" y="216"/>
                  </a:lnTo>
                  <a:lnTo>
                    <a:pt x="18" y="216"/>
                  </a:lnTo>
                  <a:lnTo>
                    <a:pt x="7" y="220"/>
                  </a:lnTo>
                  <a:lnTo>
                    <a:pt x="7" y="220"/>
                  </a:lnTo>
                  <a:lnTo>
                    <a:pt x="7" y="220"/>
                  </a:lnTo>
                  <a:lnTo>
                    <a:pt x="7" y="220"/>
                  </a:lnTo>
                  <a:lnTo>
                    <a:pt x="5" y="214"/>
                  </a:lnTo>
                  <a:lnTo>
                    <a:pt x="5" y="214"/>
                  </a:lnTo>
                  <a:lnTo>
                    <a:pt x="2" y="207"/>
                  </a:lnTo>
                  <a:lnTo>
                    <a:pt x="2" y="207"/>
                  </a:lnTo>
                  <a:lnTo>
                    <a:pt x="0" y="202"/>
                  </a:lnTo>
                  <a:lnTo>
                    <a:pt x="0" y="196"/>
                  </a:lnTo>
                  <a:lnTo>
                    <a:pt x="0" y="196"/>
                  </a:lnTo>
                  <a:lnTo>
                    <a:pt x="2" y="191"/>
                  </a:lnTo>
                  <a:lnTo>
                    <a:pt x="2" y="191"/>
                  </a:lnTo>
                  <a:lnTo>
                    <a:pt x="5" y="175"/>
                  </a:lnTo>
                  <a:lnTo>
                    <a:pt x="13" y="159"/>
                  </a:lnTo>
                  <a:lnTo>
                    <a:pt x="13" y="159"/>
                  </a:lnTo>
                  <a:lnTo>
                    <a:pt x="16" y="151"/>
                  </a:lnTo>
                  <a:lnTo>
                    <a:pt x="16" y="151"/>
                  </a:lnTo>
                  <a:lnTo>
                    <a:pt x="27" y="126"/>
                  </a:lnTo>
                  <a:lnTo>
                    <a:pt x="27" y="126"/>
                  </a:lnTo>
                  <a:lnTo>
                    <a:pt x="36" y="112"/>
                  </a:lnTo>
                  <a:lnTo>
                    <a:pt x="36" y="112"/>
                  </a:lnTo>
                  <a:lnTo>
                    <a:pt x="38" y="108"/>
                  </a:lnTo>
                  <a:lnTo>
                    <a:pt x="38" y="108"/>
                  </a:lnTo>
                  <a:lnTo>
                    <a:pt x="43" y="101"/>
                  </a:lnTo>
                  <a:lnTo>
                    <a:pt x="52" y="96"/>
                  </a:lnTo>
                  <a:lnTo>
                    <a:pt x="52" y="96"/>
                  </a:lnTo>
                  <a:lnTo>
                    <a:pt x="179" y="45"/>
                  </a:lnTo>
                  <a:lnTo>
                    <a:pt x="179" y="45"/>
                  </a:lnTo>
                  <a:lnTo>
                    <a:pt x="215" y="31"/>
                  </a:lnTo>
                  <a:lnTo>
                    <a:pt x="215" y="31"/>
                  </a:lnTo>
                  <a:lnTo>
                    <a:pt x="235" y="22"/>
                  </a:lnTo>
                  <a:lnTo>
                    <a:pt x="235" y="22"/>
                  </a:lnTo>
                  <a:lnTo>
                    <a:pt x="287" y="2"/>
                  </a:lnTo>
                  <a:lnTo>
                    <a:pt x="287" y="2"/>
                  </a:lnTo>
                  <a:lnTo>
                    <a:pt x="292" y="0"/>
                  </a:lnTo>
                  <a:lnTo>
                    <a:pt x="297" y="0"/>
                  </a:lnTo>
                  <a:lnTo>
                    <a:pt x="308" y="2"/>
                  </a:lnTo>
                  <a:lnTo>
                    <a:pt x="317" y="8"/>
                  </a:lnTo>
                  <a:lnTo>
                    <a:pt x="321" y="13"/>
                  </a:lnTo>
                  <a:lnTo>
                    <a:pt x="324" y="18"/>
                  </a:lnTo>
                  <a:lnTo>
                    <a:pt x="324" y="18"/>
                  </a:lnTo>
                  <a:lnTo>
                    <a:pt x="324" y="20"/>
                  </a:lnTo>
                  <a:lnTo>
                    <a:pt x="324" y="20"/>
                  </a:lnTo>
                  <a:lnTo>
                    <a:pt x="324" y="20"/>
                  </a:lnTo>
                  <a:lnTo>
                    <a:pt x="391" y="186"/>
                  </a:lnTo>
                  <a:lnTo>
                    <a:pt x="391" y="186"/>
                  </a:lnTo>
                  <a:lnTo>
                    <a:pt x="391" y="186"/>
                  </a:lnTo>
                  <a:lnTo>
                    <a:pt x="391" y="186"/>
                  </a:lnTo>
                  <a:lnTo>
                    <a:pt x="391" y="187"/>
                  </a:lnTo>
                  <a:lnTo>
                    <a:pt x="391" y="187"/>
                  </a:lnTo>
                  <a:lnTo>
                    <a:pt x="392" y="198"/>
                  </a:lnTo>
                  <a:lnTo>
                    <a:pt x="391" y="207"/>
                  </a:lnTo>
                  <a:lnTo>
                    <a:pt x="391" y="207"/>
                  </a:lnTo>
                  <a:lnTo>
                    <a:pt x="387" y="213"/>
                  </a:lnTo>
                  <a:lnTo>
                    <a:pt x="387" y="213"/>
                  </a:lnTo>
                  <a:lnTo>
                    <a:pt x="382" y="220"/>
                  </a:lnTo>
                  <a:lnTo>
                    <a:pt x="373" y="223"/>
                  </a:lnTo>
                  <a:lnTo>
                    <a:pt x="373" y="223"/>
                  </a:lnTo>
                  <a:lnTo>
                    <a:pt x="138" y="317"/>
                  </a:lnTo>
                  <a:lnTo>
                    <a:pt x="138" y="317"/>
                  </a:lnTo>
                  <a:lnTo>
                    <a:pt x="131" y="319"/>
                  </a:lnTo>
                  <a:lnTo>
                    <a:pt x="124" y="319"/>
                  </a:lnTo>
                  <a:lnTo>
                    <a:pt x="124" y="319"/>
                  </a:lnTo>
                  <a:lnTo>
                    <a:pt x="124" y="319"/>
                  </a:lnTo>
                  <a:lnTo>
                    <a:pt x="124" y="319"/>
                  </a:lnTo>
                  <a:lnTo>
                    <a:pt x="122" y="319"/>
                  </a:lnTo>
                  <a:lnTo>
                    <a:pt x="122" y="319"/>
                  </a:lnTo>
                  <a:lnTo>
                    <a:pt x="104" y="313"/>
                  </a:lnTo>
                  <a:lnTo>
                    <a:pt x="90" y="308"/>
                  </a:lnTo>
                  <a:lnTo>
                    <a:pt x="90" y="308"/>
                  </a:lnTo>
                  <a:lnTo>
                    <a:pt x="66" y="297"/>
                  </a:lnTo>
                  <a:lnTo>
                    <a:pt x="47" y="288"/>
                  </a:lnTo>
                  <a:lnTo>
                    <a:pt x="47" y="288"/>
                  </a:lnTo>
                  <a:lnTo>
                    <a:pt x="32" y="279"/>
                  </a:lnTo>
                  <a:lnTo>
                    <a:pt x="32" y="279"/>
                  </a:lnTo>
                  <a:close/>
                </a:path>
              </a:pathLst>
            </a:custGeom>
            <a:solidFill>
              <a:srgbClr val="525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sp>
          <p:nvSpPr>
            <p:cNvPr id="43" name="Freeform 28">
              <a:extLst>
                <a:ext uri="{FF2B5EF4-FFF2-40B4-BE49-F238E27FC236}">
                  <a16:creationId xmlns:a16="http://schemas.microsoft.com/office/drawing/2014/main" xmlns="" id="{E5C5A9EA-3559-4BD0-B770-E6B64F05C326}"/>
                </a:ext>
              </a:extLst>
            </p:cNvPr>
            <p:cNvSpPr>
              <a:spLocks/>
            </p:cNvSpPr>
            <p:nvPr/>
          </p:nvSpPr>
          <p:spPr bwMode="auto">
            <a:xfrm>
              <a:off x="5264150" y="3305175"/>
              <a:ext cx="153988" cy="303212"/>
            </a:xfrm>
            <a:custGeom>
              <a:avLst/>
              <a:gdLst>
                <a:gd name="T0" fmla="*/ 38 w 97"/>
                <a:gd name="T1" fmla="*/ 167 h 191"/>
                <a:gd name="T2" fmla="*/ 27 w 97"/>
                <a:gd name="T3" fmla="*/ 167 h 191"/>
                <a:gd name="T4" fmla="*/ 7 w 97"/>
                <a:gd name="T5" fmla="*/ 162 h 191"/>
                <a:gd name="T6" fmla="*/ 6 w 97"/>
                <a:gd name="T7" fmla="*/ 135 h 191"/>
                <a:gd name="T8" fmla="*/ 15 w 97"/>
                <a:gd name="T9" fmla="*/ 140 h 191"/>
                <a:gd name="T10" fmla="*/ 32 w 97"/>
                <a:gd name="T11" fmla="*/ 146 h 191"/>
                <a:gd name="T12" fmla="*/ 43 w 97"/>
                <a:gd name="T13" fmla="*/ 146 h 191"/>
                <a:gd name="T14" fmla="*/ 61 w 97"/>
                <a:gd name="T15" fmla="*/ 140 h 191"/>
                <a:gd name="T16" fmla="*/ 67 w 97"/>
                <a:gd name="T17" fmla="*/ 128 h 191"/>
                <a:gd name="T18" fmla="*/ 67 w 97"/>
                <a:gd name="T19" fmla="*/ 120 h 191"/>
                <a:gd name="T20" fmla="*/ 54 w 97"/>
                <a:gd name="T21" fmla="*/ 110 h 191"/>
                <a:gd name="T22" fmla="*/ 41 w 97"/>
                <a:gd name="T23" fmla="*/ 104 h 191"/>
                <a:gd name="T24" fmla="*/ 13 w 97"/>
                <a:gd name="T25" fmla="*/ 88 h 191"/>
                <a:gd name="T26" fmla="*/ 4 w 97"/>
                <a:gd name="T27" fmla="*/ 77 h 191"/>
                <a:gd name="T28" fmla="*/ 2 w 97"/>
                <a:gd name="T29" fmla="*/ 63 h 191"/>
                <a:gd name="T30" fmla="*/ 2 w 97"/>
                <a:gd name="T31" fmla="*/ 54 h 191"/>
                <a:gd name="T32" fmla="*/ 7 w 97"/>
                <a:gd name="T33" fmla="*/ 41 h 191"/>
                <a:gd name="T34" fmla="*/ 16 w 97"/>
                <a:gd name="T35" fmla="*/ 32 h 191"/>
                <a:gd name="T36" fmla="*/ 31 w 97"/>
                <a:gd name="T37" fmla="*/ 25 h 191"/>
                <a:gd name="T38" fmla="*/ 40 w 97"/>
                <a:gd name="T39" fmla="*/ 0 h 191"/>
                <a:gd name="T40" fmla="*/ 58 w 97"/>
                <a:gd name="T41" fmla="*/ 21 h 191"/>
                <a:gd name="T42" fmla="*/ 68 w 97"/>
                <a:gd name="T43" fmla="*/ 21 h 191"/>
                <a:gd name="T44" fmla="*/ 90 w 97"/>
                <a:gd name="T45" fmla="*/ 29 h 191"/>
                <a:gd name="T46" fmla="*/ 84 w 97"/>
                <a:gd name="T47" fmla="*/ 50 h 191"/>
                <a:gd name="T48" fmla="*/ 63 w 97"/>
                <a:gd name="T49" fmla="*/ 43 h 191"/>
                <a:gd name="T50" fmla="*/ 52 w 97"/>
                <a:gd name="T51" fmla="*/ 43 h 191"/>
                <a:gd name="T52" fmla="*/ 36 w 97"/>
                <a:gd name="T53" fmla="*/ 48 h 191"/>
                <a:gd name="T54" fmla="*/ 31 w 97"/>
                <a:gd name="T55" fmla="*/ 59 h 191"/>
                <a:gd name="T56" fmla="*/ 32 w 97"/>
                <a:gd name="T57" fmla="*/ 65 h 191"/>
                <a:gd name="T58" fmla="*/ 45 w 97"/>
                <a:gd name="T59" fmla="*/ 75 h 191"/>
                <a:gd name="T60" fmla="*/ 58 w 97"/>
                <a:gd name="T61" fmla="*/ 81 h 191"/>
                <a:gd name="T62" fmla="*/ 83 w 97"/>
                <a:gd name="T63" fmla="*/ 93 h 191"/>
                <a:gd name="T64" fmla="*/ 92 w 97"/>
                <a:gd name="T65" fmla="*/ 104 h 191"/>
                <a:gd name="T66" fmla="*/ 95 w 97"/>
                <a:gd name="T67" fmla="*/ 117 h 191"/>
                <a:gd name="T68" fmla="*/ 97 w 97"/>
                <a:gd name="T69" fmla="*/ 126 h 191"/>
                <a:gd name="T70" fmla="*/ 93 w 97"/>
                <a:gd name="T71" fmla="*/ 138 h 191"/>
                <a:gd name="T72" fmla="*/ 86 w 97"/>
                <a:gd name="T73" fmla="*/ 151 h 191"/>
                <a:gd name="T74" fmla="*/ 74 w 97"/>
                <a:gd name="T75" fmla="*/ 162 h 191"/>
                <a:gd name="T76" fmla="*/ 58 w 97"/>
                <a:gd name="T77" fmla="*/ 167 h 191"/>
                <a:gd name="T78" fmla="*/ 38 w 97"/>
                <a:gd name="T79"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7" h="191">
                  <a:moveTo>
                    <a:pt x="38" y="191"/>
                  </a:moveTo>
                  <a:lnTo>
                    <a:pt x="38" y="167"/>
                  </a:lnTo>
                  <a:lnTo>
                    <a:pt x="38" y="167"/>
                  </a:lnTo>
                  <a:lnTo>
                    <a:pt x="27" y="167"/>
                  </a:lnTo>
                  <a:lnTo>
                    <a:pt x="16" y="165"/>
                  </a:lnTo>
                  <a:lnTo>
                    <a:pt x="7" y="162"/>
                  </a:lnTo>
                  <a:lnTo>
                    <a:pt x="0" y="158"/>
                  </a:lnTo>
                  <a:lnTo>
                    <a:pt x="6" y="135"/>
                  </a:lnTo>
                  <a:lnTo>
                    <a:pt x="6" y="135"/>
                  </a:lnTo>
                  <a:lnTo>
                    <a:pt x="15" y="140"/>
                  </a:lnTo>
                  <a:lnTo>
                    <a:pt x="22" y="142"/>
                  </a:lnTo>
                  <a:lnTo>
                    <a:pt x="32" y="146"/>
                  </a:lnTo>
                  <a:lnTo>
                    <a:pt x="43" y="146"/>
                  </a:lnTo>
                  <a:lnTo>
                    <a:pt x="43" y="146"/>
                  </a:lnTo>
                  <a:lnTo>
                    <a:pt x="52" y="144"/>
                  </a:lnTo>
                  <a:lnTo>
                    <a:pt x="61" y="140"/>
                  </a:lnTo>
                  <a:lnTo>
                    <a:pt x="65" y="135"/>
                  </a:lnTo>
                  <a:lnTo>
                    <a:pt x="67" y="128"/>
                  </a:lnTo>
                  <a:lnTo>
                    <a:pt x="67" y="128"/>
                  </a:lnTo>
                  <a:lnTo>
                    <a:pt x="67" y="120"/>
                  </a:lnTo>
                  <a:lnTo>
                    <a:pt x="61" y="113"/>
                  </a:lnTo>
                  <a:lnTo>
                    <a:pt x="54" y="110"/>
                  </a:lnTo>
                  <a:lnTo>
                    <a:pt x="41" y="104"/>
                  </a:lnTo>
                  <a:lnTo>
                    <a:pt x="41" y="104"/>
                  </a:lnTo>
                  <a:lnTo>
                    <a:pt x="25" y="97"/>
                  </a:lnTo>
                  <a:lnTo>
                    <a:pt x="13" y="88"/>
                  </a:lnTo>
                  <a:lnTo>
                    <a:pt x="7" y="83"/>
                  </a:lnTo>
                  <a:lnTo>
                    <a:pt x="4" y="77"/>
                  </a:lnTo>
                  <a:lnTo>
                    <a:pt x="2" y="70"/>
                  </a:lnTo>
                  <a:lnTo>
                    <a:pt x="2" y="63"/>
                  </a:lnTo>
                  <a:lnTo>
                    <a:pt x="2" y="63"/>
                  </a:lnTo>
                  <a:lnTo>
                    <a:pt x="2" y="54"/>
                  </a:lnTo>
                  <a:lnTo>
                    <a:pt x="4" y="48"/>
                  </a:lnTo>
                  <a:lnTo>
                    <a:pt x="7" y="41"/>
                  </a:lnTo>
                  <a:lnTo>
                    <a:pt x="11" y="36"/>
                  </a:lnTo>
                  <a:lnTo>
                    <a:pt x="16" y="32"/>
                  </a:lnTo>
                  <a:lnTo>
                    <a:pt x="24" y="27"/>
                  </a:lnTo>
                  <a:lnTo>
                    <a:pt x="31" y="25"/>
                  </a:lnTo>
                  <a:lnTo>
                    <a:pt x="40" y="21"/>
                  </a:lnTo>
                  <a:lnTo>
                    <a:pt x="40" y="0"/>
                  </a:lnTo>
                  <a:lnTo>
                    <a:pt x="58" y="0"/>
                  </a:lnTo>
                  <a:lnTo>
                    <a:pt x="58" y="21"/>
                  </a:lnTo>
                  <a:lnTo>
                    <a:pt x="58" y="21"/>
                  </a:lnTo>
                  <a:lnTo>
                    <a:pt x="68" y="21"/>
                  </a:lnTo>
                  <a:lnTo>
                    <a:pt x="77" y="23"/>
                  </a:lnTo>
                  <a:lnTo>
                    <a:pt x="90" y="29"/>
                  </a:lnTo>
                  <a:lnTo>
                    <a:pt x="84" y="50"/>
                  </a:lnTo>
                  <a:lnTo>
                    <a:pt x="84" y="50"/>
                  </a:lnTo>
                  <a:lnTo>
                    <a:pt x="72" y="45"/>
                  </a:lnTo>
                  <a:lnTo>
                    <a:pt x="63" y="43"/>
                  </a:lnTo>
                  <a:lnTo>
                    <a:pt x="52" y="43"/>
                  </a:lnTo>
                  <a:lnTo>
                    <a:pt x="52" y="43"/>
                  </a:lnTo>
                  <a:lnTo>
                    <a:pt x="41" y="43"/>
                  </a:lnTo>
                  <a:lnTo>
                    <a:pt x="36" y="48"/>
                  </a:lnTo>
                  <a:lnTo>
                    <a:pt x="31" y="52"/>
                  </a:lnTo>
                  <a:lnTo>
                    <a:pt x="31" y="59"/>
                  </a:lnTo>
                  <a:lnTo>
                    <a:pt x="31" y="59"/>
                  </a:lnTo>
                  <a:lnTo>
                    <a:pt x="32" y="65"/>
                  </a:lnTo>
                  <a:lnTo>
                    <a:pt x="36" y="70"/>
                  </a:lnTo>
                  <a:lnTo>
                    <a:pt x="45" y="75"/>
                  </a:lnTo>
                  <a:lnTo>
                    <a:pt x="58" y="81"/>
                  </a:lnTo>
                  <a:lnTo>
                    <a:pt x="58" y="81"/>
                  </a:lnTo>
                  <a:lnTo>
                    <a:pt x="75" y="90"/>
                  </a:lnTo>
                  <a:lnTo>
                    <a:pt x="83" y="93"/>
                  </a:lnTo>
                  <a:lnTo>
                    <a:pt x="86" y="99"/>
                  </a:lnTo>
                  <a:lnTo>
                    <a:pt x="92" y="104"/>
                  </a:lnTo>
                  <a:lnTo>
                    <a:pt x="93" y="111"/>
                  </a:lnTo>
                  <a:lnTo>
                    <a:pt x="95" y="117"/>
                  </a:lnTo>
                  <a:lnTo>
                    <a:pt x="97" y="126"/>
                  </a:lnTo>
                  <a:lnTo>
                    <a:pt x="97" y="126"/>
                  </a:lnTo>
                  <a:lnTo>
                    <a:pt x="95" y="133"/>
                  </a:lnTo>
                  <a:lnTo>
                    <a:pt x="93" y="138"/>
                  </a:lnTo>
                  <a:lnTo>
                    <a:pt x="90" y="146"/>
                  </a:lnTo>
                  <a:lnTo>
                    <a:pt x="86" y="151"/>
                  </a:lnTo>
                  <a:lnTo>
                    <a:pt x="81" y="156"/>
                  </a:lnTo>
                  <a:lnTo>
                    <a:pt x="74" y="162"/>
                  </a:lnTo>
                  <a:lnTo>
                    <a:pt x="67" y="164"/>
                  </a:lnTo>
                  <a:lnTo>
                    <a:pt x="58" y="167"/>
                  </a:lnTo>
                  <a:lnTo>
                    <a:pt x="58" y="191"/>
                  </a:lnTo>
                  <a:lnTo>
                    <a:pt x="38"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grpSp>
      <p:grpSp>
        <p:nvGrpSpPr>
          <p:cNvPr id="44" name="Group 43">
            <a:extLst>
              <a:ext uri="{FF2B5EF4-FFF2-40B4-BE49-F238E27FC236}">
                <a16:creationId xmlns:a16="http://schemas.microsoft.com/office/drawing/2014/main" xmlns="" id="{5EEC98A6-D613-48BE-80CC-85A486010ECD}"/>
              </a:ext>
            </a:extLst>
          </p:cNvPr>
          <p:cNvGrpSpPr/>
          <p:nvPr/>
        </p:nvGrpSpPr>
        <p:grpSpPr>
          <a:xfrm>
            <a:off x="6579301" y="2857703"/>
            <a:ext cx="521417" cy="485564"/>
            <a:chOff x="5864225" y="3154363"/>
            <a:chExt cx="603250" cy="595312"/>
          </a:xfrm>
        </p:grpSpPr>
        <p:sp>
          <p:nvSpPr>
            <p:cNvPr id="45" name="Freeform 29">
              <a:extLst>
                <a:ext uri="{FF2B5EF4-FFF2-40B4-BE49-F238E27FC236}">
                  <a16:creationId xmlns:a16="http://schemas.microsoft.com/office/drawing/2014/main" xmlns="" id="{B5D33E1E-60AD-4307-9228-C122F966FA56}"/>
                </a:ext>
              </a:extLst>
            </p:cNvPr>
            <p:cNvSpPr>
              <a:spLocks/>
            </p:cNvSpPr>
            <p:nvPr/>
          </p:nvSpPr>
          <p:spPr bwMode="auto">
            <a:xfrm>
              <a:off x="6146800" y="3270250"/>
              <a:ext cx="4763" cy="3175"/>
            </a:xfrm>
            <a:custGeom>
              <a:avLst/>
              <a:gdLst>
                <a:gd name="T0" fmla="*/ 0 w 3"/>
                <a:gd name="T1" fmla="*/ 0 h 2"/>
                <a:gd name="T2" fmla="*/ 0 w 3"/>
                <a:gd name="T3" fmla="*/ 0 h 2"/>
                <a:gd name="T4" fmla="*/ 0 w 3"/>
                <a:gd name="T5" fmla="*/ 2 h 2"/>
                <a:gd name="T6" fmla="*/ 0 w 3"/>
                <a:gd name="T7" fmla="*/ 2 h 2"/>
                <a:gd name="T8" fmla="*/ 3 w 3"/>
                <a:gd name="T9" fmla="*/ 0 h 2"/>
                <a:gd name="T10" fmla="*/ 1 w 3"/>
                <a:gd name="T11" fmla="*/ 0 h 2"/>
                <a:gd name="T12" fmla="*/ 1 w 3"/>
                <a:gd name="T13" fmla="*/ 0 h 2"/>
                <a:gd name="T14" fmla="*/ 0 w 3"/>
                <a:gd name="T15" fmla="*/ 0 h 2"/>
                <a:gd name="T16" fmla="*/ 0 w 3"/>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0" y="0"/>
                  </a:moveTo>
                  <a:lnTo>
                    <a:pt x="0" y="0"/>
                  </a:lnTo>
                  <a:lnTo>
                    <a:pt x="0" y="2"/>
                  </a:lnTo>
                  <a:lnTo>
                    <a:pt x="0" y="2"/>
                  </a:lnTo>
                  <a:lnTo>
                    <a:pt x="3" y="0"/>
                  </a:lnTo>
                  <a:lnTo>
                    <a:pt x="1" y="0"/>
                  </a:lnTo>
                  <a:lnTo>
                    <a:pt x="1" y="0"/>
                  </a:lnTo>
                  <a:lnTo>
                    <a:pt x="0" y="0"/>
                  </a:lnTo>
                  <a:lnTo>
                    <a:pt x="0" y="0"/>
                  </a:lnTo>
                  <a:close/>
                </a:path>
              </a:pathLst>
            </a:custGeom>
            <a:solidFill>
              <a:srgbClr val="525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sp>
          <p:nvSpPr>
            <p:cNvPr id="46" name="Freeform 30">
              <a:extLst>
                <a:ext uri="{FF2B5EF4-FFF2-40B4-BE49-F238E27FC236}">
                  <a16:creationId xmlns:a16="http://schemas.microsoft.com/office/drawing/2014/main" xmlns="" id="{5B8A0B64-6618-4DAB-9314-5F0F1AD119F5}"/>
                </a:ext>
              </a:extLst>
            </p:cNvPr>
            <p:cNvSpPr>
              <a:spLocks/>
            </p:cNvSpPr>
            <p:nvPr/>
          </p:nvSpPr>
          <p:spPr bwMode="auto">
            <a:xfrm>
              <a:off x="5989638" y="3276600"/>
              <a:ext cx="349250" cy="350837"/>
            </a:xfrm>
            <a:custGeom>
              <a:avLst/>
              <a:gdLst>
                <a:gd name="T0" fmla="*/ 220 w 220"/>
                <a:gd name="T1" fmla="*/ 79 h 221"/>
                <a:gd name="T2" fmla="*/ 142 w 220"/>
                <a:gd name="T3" fmla="*/ 79 h 221"/>
                <a:gd name="T4" fmla="*/ 142 w 220"/>
                <a:gd name="T5" fmla="*/ 0 h 221"/>
                <a:gd name="T6" fmla="*/ 79 w 220"/>
                <a:gd name="T7" fmla="*/ 0 h 221"/>
                <a:gd name="T8" fmla="*/ 79 w 220"/>
                <a:gd name="T9" fmla="*/ 79 h 221"/>
                <a:gd name="T10" fmla="*/ 0 w 220"/>
                <a:gd name="T11" fmla="*/ 79 h 221"/>
                <a:gd name="T12" fmla="*/ 0 w 220"/>
                <a:gd name="T13" fmla="*/ 142 h 221"/>
                <a:gd name="T14" fmla="*/ 79 w 220"/>
                <a:gd name="T15" fmla="*/ 142 h 221"/>
                <a:gd name="T16" fmla="*/ 79 w 220"/>
                <a:gd name="T17" fmla="*/ 221 h 221"/>
                <a:gd name="T18" fmla="*/ 142 w 220"/>
                <a:gd name="T19" fmla="*/ 221 h 221"/>
                <a:gd name="T20" fmla="*/ 142 w 220"/>
                <a:gd name="T21" fmla="*/ 142 h 221"/>
                <a:gd name="T22" fmla="*/ 220 w 220"/>
                <a:gd name="T23" fmla="*/ 142 h 221"/>
                <a:gd name="T24" fmla="*/ 220 w 220"/>
                <a:gd name="T25" fmla="*/ 79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 h="221">
                  <a:moveTo>
                    <a:pt x="220" y="79"/>
                  </a:moveTo>
                  <a:lnTo>
                    <a:pt x="142" y="79"/>
                  </a:lnTo>
                  <a:lnTo>
                    <a:pt x="142" y="0"/>
                  </a:lnTo>
                  <a:lnTo>
                    <a:pt x="79" y="0"/>
                  </a:lnTo>
                  <a:lnTo>
                    <a:pt x="79" y="79"/>
                  </a:lnTo>
                  <a:lnTo>
                    <a:pt x="0" y="79"/>
                  </a:lnTo>
                  <a:lnTo>
                    <a:pt x="0" y="142"/>
                  </a:lnTo>
                  <a:lnTo>
                    <a:pt x="79" y="142"/>
                  </a:lnTo>
                  <a:lnTo>
                    <a:pt x="79" y="221"/>
                  </a:lnTo>
                  <a:lnTo>
                    <a:pt x="142" y="221"/>
                  </a:lnTo>
                  <a:lnTo>
                    <a:pt x="142" y="142"/>
                  </a:lnTo>
                  <a:lnTo>
                    <a:pt x="220" y="142"/>
                  </a:lnTo>
                  <a:lnTo>
                    <a:pt x="220" y="79"/>
                  </a:lnTo>
                  <a:close/>
                </a:path>
              </a:pathLst>
            </a:custGeom>
            <a:solidFill>
              <a:srgbClr val="525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sp>
          <p:nvSpPr>
            <p:cNvPr id="47" name="Freeform 31">
              <a:extLst>
                <a:ext uri="{FF2B5EF4-FFF2-40B4-BE49-F238E27FC236}">
                  <a16:creationId xmlns:a16="http://schemas.microsoft.com/office/drawing/2014/main" xmlns="" id="{93E6A3A7-CA9B-45D7-B8A5-BDF064C8DBF9}"/>
                </a:ext>
              </a:extLst>
            </p:cNvPr>
            <p:cNvSpPr>
              <a:spLocks noEditPoints="1"/>
            </p:cNvSpPr>
            <p:nvPr/>
          </p:nvSpPr>
          <p:spPr bwMode="auto">
            <a:xfrm>
              <a:off x="5864225" y="3154363"/>
              <a:ext cx="603250" cy="595312"/>
            </a:xfrm>
            <a:custGeom>
              <a:avLst/>
              <a:gdLst>
                <a:gd name="T0" fmla="*/ 170 w 380"/>
                <a:gd name="T1" fmla="*/ 0 h 375"/>
                <a:gd name="T2" fmla="*/ 115 w 380"/>
                <a:gd name="T3" fmla="*/ 14 h 375"/>
                <a:gd name="T4" fmla="*/ 68 w 380"/>
                <a:gd name="T5" fmla="*/ 43 h 375"/>
                <a:gd name="T6" fmla="*/ 33 w 380"/>
                <a:gd name="T7" fmla="*/ 82 h 375"/>
                <a:gd name="T8" fmla="*/ 9 w 380"/>
                <a:gd name="T9" fmla="*/ 131 h 375"/>
                <a:gd name="T10" fmla="*/ 0 w 380"/>
                <a:gd name="T11" fmla="*/ 188 h 375"/>
                <a:gd name="T12" fmla="*/ 4 w 380"/>
                <a:gd name="T13" fmla="*/ 226 h 375"/>
                <a:gd name="T14" fmla="*/ 24 w 380"/>
                <a:gd name="T15" fmla="*/ 278 h 375"/>
                <a:gd name="T16" fmla="*/ 56 w 380"/>
                <a:gd name="T17" fmla="*/ 321 h 375"/>
                <a:gd name="T18" fmla="*/ 99 w 380"/>
                <a:gd name="T19" fmla="*/ 354 h 375"/>
                <a:gd name="T20" fmla="*/ 151 w 380"/>
                <a:gd name="T21" fmla="*/ 372 h 375"/>
                <a:gd name="T22" fmla="*/ 190 w 380"/>
                <a:gd name="T23" fmla="*/ 375 h 375"/>
                <a:gd name="T24" fmla="*/ 246 w 380"/>
                <a:gd name="T25" fmla="*/ 368 h 375"/>
                <a:gd name="T26" fmla="*/ 296 w 380"/>
                <a:gd name="T27" fmla="*/ 345 h 375"/>
                <a:gd name="T28" fmla="*/ 335 w 380"/>
                <a:gd name="T29" fmla="*/ 307 h 375"/>
                <a:gd name="T30" fmla="*/ 364 w 380"/>
                <a:gd name="T31" fmla="*/ 260 h 375"/>
                <a:gd name="T32" fmla="*/ 378 w 380"/>
                <a:gd name="T33" fmla="*/ 206 h 375"/>
                <a:gd name="T34" fmla="*/ 378 w 380"/>
                <a:gd name="T35" fmla="*/ 169 h 375"/>
                <a:gd name="T36" fmla="*/ 364 w 380"/>
                <a:gd name="T37" fmla="*/ 115 h 375"/>
                <a:gd name="T38" fmla="*/ 335 w 380"/>
                <a:gd name="T39" fmla="*/ 68 h 375"/>
                <a:gd name="T40" fmla="*/ 296 w 380"/>
                <a:gd name="T41" fmla="*/ 32 h 375"/>
                <a:gd name="T42" fmla="*/ 246 w 380"/>
                <a:gd name="T43" fmla="*/ 7 h 375"/>
                <a:gd name="T44" fmla="*/ 190 w 380"/>
                <a:gd name="T45" fmla="*/ 0 h 375"/>
                <a:gd name="T46" fmla="*/ 190 w 380"/>
                <a:gd name="T47" fmla="*/ 348 h 375"/>
                <a:gd name="T48" fmla="*/ 142 w 380"/>
                <a:gd name="T49" fmla="*/ 341 h 375"/>
                <a:gd name="T50" fmla="*/ 99 w 380"/>
                <a:gd name="T51" fmla="*/ 321 h 375"/>
                <a:gd name="T52" fmla="*/ 65 w 380"/>
                <a:gd name="T53" fmla="*/ 291 h 375"/>
                <a:gd name="T54" fmla="*/ 40 w 380"/>
                <a:gd name="T55" fmla="*/ 250 h 375"/>
                <a:gd name="T56" fmla="*/ 29 w 380"/>
                <a:gd name="T57" fmla="*/ 205 h 375"/>
                <a:gd name="T58" fmla="*/ 29 w 380"/>
                <a:gd name="T59" fmla="*/ 170 h 375"/>
                <a:gd name="T60" fmla="*/ 40 w 380"/>
                <a:gd name="T61" fmla="*/ 125 h 375"/>
                <a:gd name="T62" fmla="*/ 65 w 380"/>
                <a:gd name="T63" fmla="*/ 86 h 375"/>
                <a:gd name="T64" fmla="*/ 99 w 380"/>
                <a:gd name="T65" fmla="*/ 54 h 375"/>
                <a:gd name="T66" fmla="*/ 142 w 380"/>
                <a:gd name="T67" fmla="*/ 34 h 375"/>
                <a:gd name="T68" fmla="*/ 190 w 380"/>
                <a:gd name="T69" fmla="*/ 27 h 375"/>
                <a:gd name="T70" fmla="*/ 222 w 380"/>
                <a:gd name="T71" fmla="*/ 30 h 375"/>
                <a:gd name="T72" fmla="*/ 267 w 380"/>
                <a:gd name="T73" fmla="*/ 46 h 375"/>
                <a:gd name="T74" fmla="*/ 305 w 380"/>
                <a:gd name="T75" fmla="*/ 73 h 375"/>
                <a:gd name="T76" fmla="*/ 332 w 380"/>
                <a:gd name="T77" fmla="*/ 111 h 375"/>
                <a:gd name="T78" fmla="*/ 348 w 380"/>
                <a:gd name="T79" fmla="*/ 154 h 375"/>
                <a:gd name="T80" fmla="*/ 351 w 380"/>
                <a:gd name="T81" fmla="*/ 188 h 375"/>
                <a:gd name="T82" fmla="*/ 344 w 380"/>
                <a:gd name="T83" fmla="*/ 235 h 375"/>
                <a:gd name="T84" fmla="*/ 325 w 380"/>
                <a:gd name="T85" fmla="*/ 278 h 375"/>
                <a:gd name="T86" fmla="*/ 292 w 380"/>
                <a:gd name="T87" fmla="*/ 312 h 375"/>
                <a:gd name="T88" fmla="*/ 253 w 380"/>
                <a:gd name="T89" fmla="*/ 336 h 375"/>
                <a:gd name="T90" fmla="*/ 206 w 380"/>
                <a:gd name="T91" fmla="*/ 34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0" h="375">
                  <a:moveTo>
                    <a:pt x="190" y="0"/>
                  </a:moveTo>
                  <a:lnTo>
                    <a:pt x="190" y="0"/>
                  </a:lnTo>
                  <a:lnTo>
                    <a:pt x="170" y="0"/>
                  </a:lnTo>
                  <a:lnTo>
                    <a:pt x="151" y="3"/>
                  </a:lnTo>
                  <a:lnTo>
                    <a:pt x="133" y="7"/>
                  </a:lnTo>
                  <a:lnTo>
                    <a:pt x="115" y="14"/>
                  </a:lnTo>
                  <a:lnTo>
                    <a:pt x="99" y="21"/>
                  </a:lnTo>
                  <a:lnTo>
                    <a:pt x="83" y="32"/>
                  </a:lnTo>
                  <a:lnTo>
                    <a:pt x="68" y="43"/>
                  </a:lnTo>
                  <a:lnTo>
                    <a:pt x="56" y="54"/>
                  </a:lnTo>
                  <a:lnTo>
                    <a:pt x="43" y="68"/>
                  </a:lnTo>
                  <a:lnTo>
                    <a:pt x="33" y="82"/>
                  </a:lnTo>
                  <a:lnTo>
                    <a:pt x="24" y="98"/>
                  </a:lnTo>
                  <a:lnTo>
                    <a:pt x="15" y="115"/>
                  </a:lnTo>
                  <a:lnTo>
                    <a:pt x="9" y="131"/>
                  </a:lnTo>
                  <a:lnTo>
                    <a:pt x="4" y="149"/>
                  </a:lnTo>
                  <a:lnTo>
                    <a:pt x="0" y="169"/>
                  </a:lnTo>
                  <a:lnTo>
                    <a:pt x="0" y="188"/>
                  </a:lnTo>
                  <a:lnTo>
                    <a:pt x="0" y="188"/>
                  </a:lnTo>
                  <a:lnTo>
                    <a:pt x="0" y="206"/>
                  </a:lnTo>
                  <a:lnTo>
                    <a:pt x="4" y="226"/>
                  </a:lnTo>
                  <a:lnTo>
                    <a:pt x="9" y="244"/>
                  </a:lnTo>
                  <a:lnTo>
                    <a:pt x="15" y="260"/>
                  </a:lnTo>
                  <a:lnTo>
                    <a:pt x="24" y="278"/>
                  </a:lnTo>
                  <a:lnTo>
                    <a:pt x="33" y="293"/>
                  </a:lnTo>
                  <a:lnTo>
                    <a:pt x="43" y="307"/>
                  </a:lnTo>
                  <a:lnTo>
                    <a:pt x="56" y="321"/>
                  </a:lnTo>
                  <a:lnTo>
                    <a:pt x="68" y="334"/>
                  </a:lnTo>
                  <a:lnTo>
                    <a:pt x="83" y="345"/>
                  </a:lnTo>
                  <a:lnTo>
                    <a:pt x="99" y="354"/>
                  </a:lnTo>
                  <a:lnTo>
                    <a:pt x="115" y="361"/>
                  </a:lnTo>
                  <a:lnTo>
                    <a:pt x="133" y="368"/>
                  </a:lnTo>
                  <a:lnTo>
                    <a:pt x="151" y="372"/>
                  </a:lnTo>
                  <a:lnTo>
                    <a:pt x="170" y="375"/>
                  </a:lnTo>
                  <a:lnTo>
                    <a:pt x="190" y="375"/>
                  </a:lnTo>
                  <a:lnTo>
                    <a:pt x="190" y="375"/>
                  </a:lnTo>
                  <a:lnTo>
                    <a:pt x="210" y="375"/>
                  </a:lnTo>
                  <a:lnTo>
                    <a:pt x="228" y="372"/>
                  </a:lnTo>
                  <a:lnTo>
                    <a:pt x="246" y="368"/>
                  </a:lnTo>
                  <a:lnTo>
                    <a:pt x="264" y="361"/>
                  </a:lnTo>
                  <a:lnTo>
                    <a:pt x="280" y="354"/>
                  </a:lnTo>
                  <a:lnTo>
                    <a:pt x="296" y="345"/>
                  </a:lnTo>
                  <a:lnTo>
                    <a:pt x="310" y="334"/>
                  </a:lnTo>
                  <a:lnTo>
                    <a:pt x="325" y="321"/>
                  </a:lnTo>
                  <a:lnTo>
                    <a:pt x="335" y="307"/>
                  </a:lnTo>
                  <a:lnTo>
                    <a:pt x="348" y="293"/>
                  </a:lnTo>
                  <a:lnTo>
                    <a:pt x="357" y="278"/>
                  </a:lnTo>
                  <a:lnTo>
                    <a:pt x="364" y="260"/>
                  </a:lnTo>
                  <a:lnTo>
                    <a:pt x="371" y="244"/>
                  </a:lnTo>
                  <a:lnTo>
                    <a:pt x="375" y="226"/>
                  </a:lnTo>
                  <a:lnTo>
                    <a:pt x="378" y="206"/>
                  </a:lnTo>
                  <a:lnTo>
                    <a:pt x="380" y="188"/>
                  </a:lnTo>
                  <a:lnTo>
                    <a:pt x="380" y="188"/>
                  </a:lnTo>
                  <a:lnTo>
                    <a:pt x="378" y="169"/>
                  </a:lnTo>
                  <a:lnTo>
                    <a:pt x="375" y="149"/>
                  </a:lnTo>
                  <a:lnTo>
                    <a:pt x="371" y="131"/>
                  </a:lnTo>
                  <a:lnTo>
                    <a:pt x="364" y="115"/>
                  </a:lnTo>
                  <a:lnTo>
                    <a:pt x="357" y="98"/>
                  </a:lnTo>
                  <a:lnTo>
                    <a:pt x="348" y="82"/>
                  </a:lnTo>
                  <a:lnTo>
                    <a:pt x="335" y="68"/>
                  </a:lnTo>
                  <a:lnTo>
                    <a:pt x="325" y="54"/>
                  </a:lnTo>
                  <a:lnTo>
                    <a:pt x="310" y="43"/>
                  </a:lnTo>
                  <a:lnTo>
                    <a:pt x="296" y="32"/>
                  </a:lnTo>
                  <a:lnTo>
                    <a:pt x="280" y="21"/>
                  </a:lnTo>
                  <a:lnTo>
                    <a:pt x="264" y="14"/>
                  </a:lnTo>
                  <a:lnTo>
                    <a:pt x="246" y="7"/>
                  </a:lnTo>
                  <a:lnTo>
                    <a:pt x="228" y="3"/>
                  </a:lnTo>
                  <a:lnTo>
                    <a:pt x="210" y="0"/>
                  </a:lnTo>
                  <a:lnTo>
                    <a:pt x="190" y="0"/>
                  </a:lnTo>
                  <a:lnTo>
                    <a:pt x="190" y="0"/>
                  </a:lnTo>
                  <a:close/>
                  <a:moveTo>
                    <a:pt x="190" y="348"/>
                  </a:moveTo>
                  <a:lnTo>
                    <a:pt x="190" y="348"/>
                  </a:lnTo>
                  <a:lnTo>
                    <a:pt x="172" y="348"/>
                  </a:lnTo>
                  <a:lnTo>
                    <a:pt x="156" y="345"/>
                  </a:lnTo>
                  <a:lnTo>
                    <a:pt x="142" y="341"/>
                  </a:lnTo>
                  <a:lnTo>
                    <a:pt x="126" y="336"/>
                  </a:lnTo>
                  <a:lnTo>
                    <a:pt x="113" y="329"/>
                  </a:lnTo>
                  <a:lnTo>
                    <a:pt x="99" y="321"/>
                  </a:lnTo>
                  <a:lnTo>
                    <a:pt x="86" y="312"/>
                  </a:lnTo>
                  <a:lnTo>
                    <a:pt x="76" y="302"/>
                  </a:lnTo>
                  <a:lnTo>
                    <a:pt x="65" y="291"/>
                  </a:lnTo>
                  <a:lnTo>
                    <a:pt x="56" y="278"/>
                  </a:lnTo>
                  <a:lnTo>
                    <a:pt x="47" y="264"/>
                  </a:lnTo>
                  <a:lnTo>
                    <a:pt x="40" y="250"/>
                  </a:lnTo>
                  <a:lnTo>
                    <a:pt x="34" y="235"/>
                  </a:lnTo>
                  <a:lnTo>
                    <a:pt x="31" y="221"/>
                  </a:lnTo>
                  <a:lnTo>
                    <a:pt x="29" y="205"/>
                  </a:lnTo>
                  <a:lnTo>
                    <a:pt x="27" y="188"/>
                  </a:lnTo>
                  <a:lnTo>
                    <a:pt x="27" y="188"/>
                  </a:lnTo>
                  <a:lnTo>
                    <a:pt x="29" y="170"/>
                  </a:lnTo>
                  <a:lnTo>
                    <a:pt x="31" y="154"/>
                  </a:lnTo>
                  <a:lnTo>
                    <a:pt x="34" y="140"/>
                  </a:lnTo>
                  <a:lnTo>
                    <a:pt x="40" y="125"/>
                  </a:lnTo>
                  <a:lnTo>
                    <a:pt x="47" y="111"/>
                  </a:lnTo>
                  <a:lnTo>
                    <a:pt x="56" y="97"/>
                  </a:lnTo>
                  <a:lnTo>
                    <a:pt x="65" y="86"/>
                  </a:lnTo>
                  <a:lnTo>
                    <a:pt x="76" y="73"/>
                  </a:lnTo>
                  <a:lnTo>
                    <a:pt x="86" y="63"/>
                  </a:lnTo>
                  <a:lnTo>
                    <a:pt x="99" y="54"/>
                  </a:lnTo>
                  <a:lnTo>
                    <a:pt x="113" y="46"/>
                  </a:lnTo>
                  <a:lnTo>
                    <a:pt x="126" y="39"/>
                  </a:lnTo>
                  <a:lnTo>
                    <a:pt x="142" y="34"/>
                  </a:lnTo>
                  <a:lnTo>
                    <a:pt x="156" y="30"/>
                  </a:lnTo>
                  <a:lnTo>
                    <a:pt x="172" y="27"/>
                  </a:lnTo>
                  <a:lnTo>
                    <a:pt x="190" y="27"/>
                  </a:lnTo>
                  <a:lnTo>
                    <a:pt x="190" y="27"/>
                  </a:lnTo>
                  <a:lnTo>
                    <a:pt x="206" y="27"/>
                  </a:lnTo>
                  <a:lnTo>
                    <a:pt x="222" y="30"/>
                  </a:lnTo>
                  <a:lnTo>
                    <a:pt x="239" y="34"/>
                  </a:lnTo>
                  <a:lnTo>
                    <a:pt x="253" y="39"/>
                  </a:lnTo>
                  <a:lnTo>
                    <a:pt x="267" y="46"/>
                  </a:lnTo>
                  <a:lnTo>
                    <a:pt x="280" y="54"/>
                  </a:lnTo>
                  <a:lnTo>
                    <a:pt x="292" y="63"/>
                  </a:lnTo>
                  <a:lnTo>
                    <a:pt x="305" y="73"/>
                  </a:lnTo>
                  <a:lnTo>
                    <a:pt x="316" y="86"/>
                  </a:lnTo>
                  <a:lnTo>
                    <a:pt x="325" y="97"/>
                  </a:lnTo>
                  <a:lnTo>
                    <a:pt x="332" y="111"/>
                  </a:lnTo>
                  <a:lnTo>
                    <a:pt x="339" y="125"/>
                  </a:lnTo>
                  <a:lnTo>
                    <a:pt x="344" y="140"/>
                  </a:lnTo>
                  <a:lnTo>
                    <a:pt x="348" y="154"/>
                  </a:lnTo>
                  <a:lnTo>
                    <a:pt x="351" y="170"/>
                  </a:lnTo>
                  <a:lnTo>
                    <a:pt x="351" y="188"/>
                  </a:lnTo>
                  <a:lnTo>
                    <a:pt x="351" y="188"/>
                  </a:lnTo>
                  <a:lnTo>
                    <a:pt x="351" y="205"/>
                  </a:lnTo>
                  <a:lnTo>
                    <a:pt x="348" y="221"/>
                  </a:lnTo>
                  <a:lnTo>
                    <a:pt x="344" y="235"/>
                  </a:lnTo>
                  <a:lnTo>
                    <a:pt x="339" y="250"/>
                  </a:lnTo>
                  <a:lnTo>
                    <a:pt x="332" y="264"/>
                  </a:lnTo>
                  <a:lnTo>
                    <a:pt x="325" y="278"/>
                  </a:lnTo>
                  <a:lnTo>
                    <a:pt x="316" y="291"/>
                  </a:lnTo>
                  <a:lnTo>
                    <a:pt x="305" y="302"/>
                  </a:lnTo>
                  <a:lnTo>
                    <a:pt x="292" y="312"/>
                  </a:lnTo>
                  <a:lnTo>
                    <a:pt x="280" y="321"/>
                  </a:lnTo>
                  <a:lnTo>
                    <a:pt x="267" y="329"/>
                  </a:lnTo>
                  <a:lnTo>
                    <a:pt x="253" y="336"/>
                  </a:lnTo>
                  <a:lnTo>
                    <a:pt x="239" y="341"/>
                  </a:lnTo>
                  <a:lnTo>
                    <a:pt x="222" y="345"/>
                  </a:lnTo>
                  <a:lnTo>
                    <a:pt x="206" y="348"/>
                  </a:lnTo>
                  <a:lnTo>
                    <a:pt x="190" y="348"/>
                  </a:lnTo>
                  <a:lnTo>
                    <a:pt x="190" y="348"/>
                  </a:lnTo>
                  <a:close/>
                </a:path>
              </a:pathLst>
            </a:custGeom>
            <a:solidFill>
              <a:srgbClr val="525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grpSp>
      <p:grpSp>
        <p:nvGrpSpPr>
          <p:cNvPr id="48" name="Group 47">
            <a:extLst>
              <a:ext uri="{FF2B5EF4-FFF2-40B4-BE49-F238E27FC236}">
                <a16:creationId xmlns:a16="http://schemas.microsoft.com/office/drawing/2014/main" xmlns="" id="{0512BC68-7749-42FA-81C7-7B7A8E1359AF}"/>
              </a:ext>
            </a:extLst>
          </p:cNvPr>
          <p:cNvGrpSpPr/>
          <p:nvPr/>
        </p:nvGrpSpPr>
        <p:grpSpPr>
          <a:xfrm>
            <a:off x="4398649" y="2567028"/>
            <a:ext cx="621814" cy="619109"/>
            <a:chOff x="6804025" y="3197225"/>
            <a:chExt cx="471488" cy="512762"/>
          </a:xfrm>
        </p:grpSpPr>
        <p:sp>
          <p:nvSpPr>
            <p:cNvPr id="49" name="Rectangle 32">
              <a:extLst>
                <a:ext uri="{FF2B5EF4-FFF2-40B4-BE49-F238E27FC236}">
                  <a16:creationId xmlns:a16="http://schemas.microsoft.com/office/drawing/2014/main" xmlns="" id="{35FB1E96-4AB5-4FFF-B323-F7CC7C673523}"/>
                </a:ext>
              </a:extLst>
            </p:cNvPr>
            <p:cNvSpPr>
              <a:spLocks noChangeArrowheads="1"/>
            </p:cNvSpPr>
            <p:nvPr/>
          </p:nvSpPr>
          <p:spPr bwMode="auto">
            <a:xfrm>
              <a:off x="6804025" y="3197225"/>
              <a:ext cx="471488" cy="512762"/>
            </a:xfrm>
            <a:prstGeom prst="rect">
              <a:avLst/>
            </a:prstGeom>
            <a:noFill/>
            <a:ln w="36513">
              <a:solidFill>
                <a:srgbClr val="52575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sp>
          <p:nvSpPr>
            <p:cNvPr id="50" name="Freeform 33">
              <a:extLst>
                <a:ext uri="{FF2B5EF4-FFF2-40B4-BE49-F238E27FC236}">
                  <a16:creationId xmlns:a16="http://schemas.microsoft.com/office/drawing/2014/main" xmlns="" id="{7E3568E1-23DF-4634-A0CF-F05CDDF317E7}"/>
                </a:ext>
              </a:extLst>
            </p:cNvPr>
            <p:cNvSpPr>
              <a:spLocks noEditPoints="1"/>
            </p:cNvSpPr>
            <p:nvPr/>
          </p:nvSpPr>
          <p:spPr bwMode="auto">
            <a:xfrm>
              <a:off x="6862763" y="3282950"/>
              <a:ext cx="381000" cy="338137"/>
            </a:xfrm>
            <a:custGeom>
              <a:avLst/>
              <a:gdLst>
                <a:gd name="T0" fmla="*/ 206 w 240"/>
                <a:gd name="T1" fmla="*/ 0 h 213"/>
                <a:gd name="T2" fmla="*/ 188 w 240"/>
                <a:gd name="T3" fmla="*/ 41 h 213"/>
                <a:gd name="T4" fmla="*/ 4 w 240"/>
                <a:gd name="T5" fmla="*/ 43 h 213"/>
                <a:gd name="T6" fmla="*/ 0 w 240"/>
                <a:gd name="T7" fmla="*/ 46 h 213"/>
                <a:gd name="T8" fmla="*/ 27 w 240"/>
                <a:gd name="T9" fmla="*/ 133 h 213"/>
                <a:gd name="T10" fmla="*/ 158 w 240"/>
                <a:gd name="T11" fmla="*/ 138 h 213"/>
                <a:gd name="T12" fmla="*/ 47 w 240"/>
                <a:gd name="T13" fmla="*/ 165 h 213"/>
                <a:gd name="T14" fmla="*/ 25 w 240"/>
                <a:gd name="T15" fmla="*/ 179 h 213"/>
                <a:gd name="T16" fmla="*/ 25 w 240"/>
                <a:gd name="T17" fmla="*/ 199 h 213"/>
                <a:gd name="T18" fmla="*/ 47 w 240"/>
                <a:gd name="T19" fmla="*/ 213 h 213"/>
                <a:gd name="T20" fmla="*/ 63 w 240"/>
                <a:gd name="T21" fmla="*/ 206 h 213"/>
                <a:gd name="T22" fmla="*/ 70 w 240"/>
                <a:gd name="T23" fmla="*/ 190 h 213"/>
                <a:gd name="T24" fmla="*/ 133 w 240"/>
                <a:gd name="T25" fmla="*/ 179 h 213"/>
                <a:gd name="T26" fmla="*/ 131 w 240"/>
                <a:gd name="T27" fmla="*/ 190 h 213"/>
                <a:gd name="T28" fmla="*/ 136 w 240"/>
                <a:gd name="T29" fmla="*/ 206 h 213"/>
                <a:gd name="T30" fmla="*/ 154 w 240"/>
                <a:gd name="T31" fmla="*/ 213 h 213"/>
                <a:gd name="T32" fmla="*/ 176 w 240"/>
                <a:gd name="T33" fmla="*/ 199 h 213"/>
                <a:gd name="T34" fmla="*/ 176 w 240"/>
                <a:gd name="T35" fmla="*/ 183 h 213"/>
                <a:gd name="T36" fmla="*/ 163 w 240"/>
                <a:gd name="T37" fmla="*/ 167 h 213"/>
                <a:gd name="T38" fmla="*/ 233 w 240"/>
                <a:gd name="T39" fmla="*/ 14 h 213"/>
                <a:gd name="T40" fmla="*/ 240 w 240"/>
                <a:gd name="T41" fmla="*/ 7 h 213"/>
                <a:gd name="T42" fmla="*/ 237 w 240"/>
                <a:gd name="T43" fmla="*/ 0 h 213"/>
                <a:gd name="T44" fmla="*/ 176 w 240"/>
                <a:gd name="T45" fmla="*/ 82 h 213"/>
                <a:gd name="T46" fmla="*/ 185 w 240"/>
                <a:gd name="T47" fmla="*/ 55 h 213"/>
                <a:gd name="T48" fmla="*/ 77 w 240"/>
                <a:gd name="T49" fmla="*/ 97 h 213"/>
                <a:gd name="T50" fmla="*/ 81 w 240"/>
                <a:gd name="T51" fmla="*/ 124 h 213"/>
                <a:gd name="T52" fmla="*/ 127 w 240"/>
                <a:gd name="T53" fmla="*/ 55 h 213"/>
                <a:gd name="T54" fmla="*/ 59 w 240"/>
                <a:gd name="T55" fmla="*/ 55 h 213"/>
                <a:gd name="T56" fmla="*/ 16 w 240"/>
                <a:gd name="T57" fmla="*/ 55 h 213"/>
                <a:gd name="T58" fmla="*/ 65 w 240"/>
                <a:gd name="T59" fmla="*/ 97 h 213"/>
                <a:gd name="T60" fmla="*/ 29 w 240"/>
                <a:gd name="T61" fmla="*/ 97 h 213"/>
                <a:gd name="T62" fmla="*/ 170 w 240"/>
                <a:gd name="T63" fmla="*/ 97 h 213"/>
                <a:gd name="T64" fmla="*/ 57 w 240"/>
                <a:gd name="T65" fmla="*/ 190 h 213"/>
                <a:gd name="T66" fmla="*/ 54 w 240"/>
                <a:gd name="T67" fmla="*/ 197 h 213"/>
                <a:gd name="T68" fmla="*/ 47 w 240"/>
                <a:gd name="T69" fmla="*/ 199 h 213"/>
                <a:gd name="T70" fmla="*/ 38 w 240"/>
                <a:gd name="T71" fmla="*/ 194 h 213"/>
                <a:gd name="T72" fmla="*/ 38 w 240"/>
                <a:gd name="T73" fmla="*/ 185 h 213"/>
                <a:gd name="T74" fmla="*/ 47 w 240"/>
                <a:gd name="T75" fmla="*/ 179 h 213"/>
                <a:gd name="T76" fmla="*/ 54 w 240"/>
                <a:gd name="T77" fmla="*/ 181 h 213"/>
                <a:gd name="T78" fmla="*/ 57 w 240"/>
                <a:gd name="T79" fmla="*/ 190 h 213"/>
                <a:gd name="T80" fmla="*/ 151 w 240"/>
                <a:gd name="T81" fmla="*/ 199 h 213"/>
                <a:gd name="T82" fmla="*/ 143 w 240"/>
                <a:gd name="T83" fmla="*/ 190 h 213"/>
                <a:gd name="T84" fmla="*/ 147 w 240"/>
                <a:gd name="T85" fmla="*/ 181 h 213"/>
                <a:gd name="T86" fmla="*/ 154 w 240"/>
                <a:gd name="T87" fmla="*/ 179 h 213"/>
                <a:gd name="T88" fmla="*/ 163 w 240"/>
                <a:gd name="T89" fmla="*/ 185 h 213"/>
                <a:gd name="T90" fmla="*/ 163 w 240"/>
                <a:gd name="T91" fmla="*/ 194 h 213"/>
                <a:gd name="T92" fmla="*/ 154 w 240"/>
                <a:gd name="T93" fmla="*/ 19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0" h="213">
                  <a:moveTo>
                    <a:pt x="233" y="0"/>
                  </a:moveTo>
                  <a:lnTo>
                    <a:pt x="206" y="0"/>
                  </a:lnTo>
                  <a:lnTo>
                    <a:pt x="206" y="0"/>
                  </a:lnTo>
                  <a:lnTo>
                    <a:pt x="203" y="1"/>
                  </a:lnTo>
                  <a:lnTo>
                    <a:pt x="201" y="5"/>
                  </a:lnTo>
                  <a:lnTo>
                    <a:pt x="188" y="41"/>
                  </a:lnTo>
                  <a:lnTo>
                    <a:pt x="7" y="41"/>
                  </a:lnTo>
                  <a:lnTo>
                    <a:pt x="7" y="41"/>
                  </a:lnTo>
                  <a:lnTo>
                    <a:pt x="4" y="43"/>
                  </a:lnTo>
                  <a:lnTo>
                    <a:pt x="2" y="44"/>
                  </a:lnTo>
                  <a:lnTo>
                    <a:pt x="2" y="44"/>
                  </a:lnTo>
                  <a:lnTo>
                    <a:pt x="0" y="46"/>
                  </a:lnTo>
                  <a:lnTo>
                    <a:pt x="0" y="50"/>
                  </a:lnTo>
                  <a:lnTo>
                    <a:pt x="27" y="133"/>
                  </a:lnTo>
                  <a:lnTo>
                    <a:pt x="27" y="133"/>
                  </a:lnTo>
                  <a:lnTo>
                    <a:pt x="29" y="136"/>
                  </a:lnTo>
                  <a:lnTo>
                    <a:pt x="34" y="138"/>
                  </a:lnTo>
                  <a:lnTo>
                    <a:pt x="158" y="138"/>
                  </a:lnTo>
                  <a:lnTo>
                    <a:pt x="149" y="165"/>
                  </a:lnTo>
                  <a:lnTo>
                    <a:pt x="47" y="165"/>
                  </a:lnTo>
                  <a:lnTo>
                    <a:pt x="47" y="165"/>
                  </a:lnTo>
                  <a:lnTo>
                    <a:pt x="38" y="167"/>
                  </a:lnTo>
                  <a:lnTo>
                    <a:pt x="31" y="172"/>
                  </a:lnTo>
                  <a:lnTo>
                    <a:pt x="25" y="179"/>
                  </a:lnTo>
                  <a:lnTo>
                    <a:pt x="23" y="190"/>
                  </a:lnTo>
                  <a:lnTo>
                    <a:pt x="23" y="190"/>
                  </a:lnTo>
                  <a:lnTo>
                    <a:pt x="25" y="199"/>
                  </a:lnTo>
                  <a:lnTo>
                    <a:pt x="31" y="206"/>
                  </a:lnTo>
                  <a:lnTo>
                    <a:pt x="38" y="212"/>
                  </a:lnTo>
                  <a:lnTo>
                    <a:pt x="47" y="213"/>
                  </a:lnTo>
                  <a:lnTo>
                    <a:pt x="47" y="213"/>
                  </a:lnTo>
                  <a:lnTo>
                    <a:pt x="56" y="212"/>
                  </a:lnTo>
                  <a:lnTo>
                    <a:pt x="63" y="206"/>
                  </a:lnTo>
                  <a:lnTo>
                    <a:pt x="68" y="199"/>
                  </a:lnTo>
                  <a:lnTo>
                    <a:pt x="70" y="190"/>
                  </a:lnTo>
                  <a:lnTo>
                    <a:pt x="70" y="190"/>
                  </a:lnTo>
                  <a:lnTo>
                    <a:pt x="70" y="185"/>
                  </a:lnTo>
                  <a:lnTo>
                    <a:pt x="68" y="179"/>
                  </a:lnTo>
                  <a:lnTo>
                    <a:pt x="133" y="179"/>
                  </a:lnTo>
                  <a:lnTo>
                    <a:pt x="133" y="179"/>
                  </a:lnTo>
                  <a:lnTo>
                    <a:pt x="131" y="185"/>
                  </a:lnTo>
                  <a:lnTo>
                    <a:pt x="131" y="190"/>
                  </a:lnTo>
                  <a:lnTo>
                    <a:pt x="131" y="190"/>
                  </a:lnTo>
                  <a:lnTo>
                    <a:pt x="133" y="199"/>
                  </a:lnTo>
                  <a:lnTo>
                    <a:pt x="136" y="206"/>
                  </a:lnTo>
                  <a:lnTo>
                    <a:pt x="145" y="212"/>
                  </a:lnTo>
                  <a:lnTo>
                    <a:pt x="154" y="213"/>
                  </a:lnTo>
                  <a:lnTo>
                    <a:pt x="154" y="213"/>
                  </a:lnTo>
                  <a:lnTo>
                    <a:pt x="163" y="212"/>
                  </a:lnTo>
                  <a:lnTo>
                    <a:pt x="170" y="206"/>
                  </a:lnTo>
                  <a:lnTo>
                    <a:pt x="176" y="199"/>
                  </a:lnTo>
                  <a:lnTo>
                    <a:pt x="177" y="190"/>
                  </a:lnTo>
                  <a:lnTo>
                    <a:pt x="177" y="190"/>
                  </a:lnTo>
                  <a:lnTo>
                    <a:pt x="176" y="183"/>
                  </a:lnTo>
                  <a:lnTo>
                    <a:pt x="172" y="176"/>
                  </a:lnTo>
                  <a:lnTo>
                    <a:pt x="169" y="170"/>
                  </a:lnTo>
                  <a:lnTo>
                    <a:pt x="163" y="167"/>
                  </a:lnTo>
                  <a:lnTo>
                    <a:pt x="212" y="14"/>
                  </a:lnTo>
                  <a:lnTo>
                    <a:pt x="233" y="14"/>
                  </a:lnTo>
                  <a:lnTo>
                    <a:pt x="233" y="14"/>
                  </a:lnTo>
                  <a:lnTo>
                    <a:pt x="237" y="14"/>
                  </a:lnTo>
                  <a:lnTo>
                    <a:pt x="238" y="12"/>
                  </a:lnTo>
                  <a:lnTo>
                    <a:pt x="240" y="7"/>
                  </a:lnTo>
                  <a:lnTo>
                    <a:pt x="240" y="7"/>
                  </a:lnTo>
                  <a:lnTo>
                    <a:pt x="238" y="1"/>
                  </a:lnTo>
                  <a:lnTo>
                    <a:pt x="237" y="0"/>
                  </a:lnTo>
                  <a:lnTo>
                    <a:pt x="233" y="0"/>
                  </a:lnTo>
                  <a:lnTo>
                    <a:pt x="233" y="0"/>
                  </a:lnTo>
                  <a:close/>
                  <a:moveTo>
                    <a:pt x="176" y="82"/>
                  </a:moveTo>
                  <a:lnTo>
                    <a:pt x="138" y="82"/>
                  </a:lnTo>
                  <a:lnTo>
                    <a:pt x="142" y="55"/>
                  </a:lnTo>
                  <a:lnTo>
                    <a:pt x="185" y="55"/>
                  </a:lnTo>
                  <a:lnTo>
                    <a:pt x="176" y="82"/>
                  </a:lnTo>
                  <a:close/>
                  <a:moveTo>
                    <a:pt x="81" y="124"/>
                  </a:moveTo>
                  <a:lnTo>
                    <a:pt x="77" y="97"/>
                  </a:lnTo>
                  <a:lnTo>
                    <a:pt x="122" y="97"/>
                  </a:lnTo>
                  <a:lnTo>
                    <a:pt x="120" y="124"/>
                  </a:lnTo>
                  <a:lnTo>
                    <a:pt x="81" y="124"/>
                  </a:lnTo>
                  <a:close/>
                  <a:moveTo>
                    <a:pt x="75" y="82"/>
                  </a:moveTo>
                  <a:lnTo>
                    <a:pt x="74" y="55"/>
                  </a:lnTo>
                  <a:lnTo>
                    <a:pt x="127" y="55"/>
                  </a:lnTo>
                  <a:lnTo>
                    <a:pt x="124" y="82"/>
                  </a:lnTo>
                  <a:lnTo>
                    <a:pt x="75" y="82"/>
                  </a:lnTo>
                  <a:close/>
                  <a:moveTo>
                    <a:pt x="59" y="55"/>
                  </a:moveTo>
                  <a:lnTo>
                    <a:pt x="63" y="82"/>
                  </a:lnTo>
                  <a:lnTo>
                    <a:pt x="25" y="82"/>
                  </a:lnTo>
                  <a:lnTo>
                    <a:pt x="16" y="55"/>
                  </a:lnTo>
                  <a:lnTo>
                    <a:pt x="59" y="55"/>
                  </a:lnTo>
                  <a:close/>
                  <a:moveTo>
                    <a:pt x="29" y="97"/>
                  </a:moveTo>
                  <a:lnTo>
                    <a:pt x="65" y="97"/>
                  </a:lnTo>
                  <a:lnTo>
                    <a:pt x="68" y="124"/>
                  </a:lnTo>
                  <a:lnTo>
                    <a:pt x="38" y="124"/>
                  </a:lnTo>
                  <a:lnTo>
                    <a:pt x="29" y="97"/>
                  </a:lnTo>
                  <a:close/>
                  <a:moveTo>
                    <a:pt x="133" y="124"/>
                  </a:moveTo>
                  <a:lnTo>
                    <a:pt x="136" y="97"/>
                  </a:lnTo>
                  <a:lnTo>
                    <a:pt x="170" y="97"/>
                  </a:lnTo>
                  <a:lnTo>
                    <a:pt x="161" y="124"/>
                  </a:lnTo>
                  <a:lnTo>
                    <a:pt x="133" y="124"/>
                  </a:lnTo>
                  <a:close/>
                  <a:moveTo>
                    <a:pt x="57" y="190"/>
                  </a:moveTo>
                  <a:lnTo>
                    <a:pt x="57" y="190"/>
                  </a:lnTo>
                  <a:lnTo>
                    <a:pt x="56" y="194"/>
                  </a:lnTo>
                  <a:lnTo>
                    <a:pt x="54" y="197"/>
                  </a:lnTo>
                  <a:lnTo>
                    <a:pt x="50" y="199"/>
                  </a:lnTo>
                  <a:lnTo>
                    <a:pt x="47" y="199"/>
                  </a:lnTo>
                  <a:lnTo>
                    <a:pt x="47" y="199"/>
                  </a:lnTo>
                  <a:lnTo>
                    <a:pt x="43" y="199"/>
                  </a:lnTo>
                  <a:lnTo>
                    <a:pt x="40" y="197"/>
                  </a:lnTo>
                  <a:lnTo>
                    <a:pt x="38" y="194"/>
                  </a:lnTo>
                  <a:lnTo>
                    <a:pt x="38" y="190"/>
                  </a:lnTo>
                  <a:lnTo>
                    <a:pt x="38" y="190"/>
                  </a:lnTo>
                  <a:lnTo>
                    <a:pt x="38" y="185"/>
                  </a:lnTo>
                  <a:lnTo>
                    <a:pt x="40" y="181"/>
                  </a:lnTo>
                  <a:lnTo>
                    <a:pt x="43" y="179"/>
                  </a:lnTo>
                  <a:lnTo>
                    <a:pt x="47" y="179"/>
                  </a:lnTo>
                  <a:lnTo>
                    <a:pt x="47" y="179"/>
                  </a:lnTo>
                  <a:lnTo>
                    <a:pt x="50" y="179"/>
                  </a:lnTo>
                  <a:lnTo>
                    <a:pt x="54" y="181"/>
                  </a:lnTo>
                  <a:lnTo>
                    <a:pt x="56" y="185"/>
                  </a:lnTo>
                  <a:lnTo>
                    <a:pt x="57" y="190"/>
                  </a:lnTo>
                  <a:lnTo>
                    <a:pt x="57" y="190"/>
                  </a:lnTo>
                  <a:close/>
                  <a:moveTo>
                    <a:pt x="154" y="199"/>
                  </a:moveTo>
                  <a:lnTo>
                    <a:pt x="154" y="199"/>
                  </a:lnTo>
                  <a:lnTo>
                    <a:pt x="151" y="199"/>
                  </a:lnTo>
                  <a:lnTo>
                    <a:pt x="147" y="197"/>
                  </a:lnTo>
                  <a:lnTo>
                    <a:pt x="145" y="194"/>
                  </a:lnTo>
                  <a:lnTo>
                    <a:pt x="143" y="190"/>
                  </a:lnTo>
                  <a:lnTo>
                    <a:pt x="143" y="190"/>
                  </a:lnTo>
                  <a:lnTo>
                    <a:pt x="145" y="185"/>
                  </a:lnTo>
                  <a:lnTo>
                    <a:pt x="147" y="181"/>
                  </a:lnTo>
                  <a:lnTo>
                    <a:pt x="151" y="179"/>
                  </a:lnTo>
                  <a:lnTo>
                    <a:pt x="154" y="179"/>
                  </a:lnTo>
                  <a:lnTo>
                    <a:pt x="154" y="179"/>
                  </a:lnTo>
                  <a:lnTo>
                    <a:pt x="158" y="179"/>
                  </a:lnTo>
                  <a:lnTo>
                    <a:pt x="161" y="181"/>
                  </a:lnTo>
                  <a:lnTo>
                    <a:pt x="163" y="185"/>
                  </a:lnTo>
                  <a:lnTo>
                    <a:pt x="163" y="190"/>
                  </a:lnTo>
                  <a:lnTo>
                    <a:pt x="163" y="190"/>
                  </a:lnTo>
                  <a:lnTo>
                    <a:pt x="163" y="194"/>
                  </a:lnTo>
                  <a:lnTo>
                    <a:pt x="161" y="197"/>
                  </a:lnTo>
                  <a:lnTo>
                    <a:pt x="158" y="199"/>
                  </a:lnTo>
                  <a:lnTo>
                    <a:pt x="154" y="199"/>
                  </a:lnTo>
                  <a:lnTo>
                    <a:pt x="154" y="199"/>
                  </a:lnTo>
                  <a:close/>
                </a:path>
              </a:pathLst>
            </a:custGeom>
            <a:solidFill>
              <a:srgbClr val="525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grpSp>
      <p:grpSp>
        <p:nvGrpSpPr>
          <p:cNvPr id="51" name="Group 50">
            <a:extLst>
              <a:ext uri="{FF2B5EF4-FFF2-40B4-BE49-F238E27FC236}">
                <a16:creationId xmlns:a16="http://schemas.microsoft.com/office/drawing/2014/main" xmlns="" id="{0BEEDB6B-B11A-471C-A6D3-90B50CEC207A}"/>
              </a:ext>
            </a:extLst>
          </p:cNvPr>
          <p:cNvGrpSpPr/>
          <p:nvPr/>
        </p:nvGrpSpPr>
        <p:grpSpPr>
          <a:xfrm>
            <a:off x="5062043" y="1396121"/>
            <a:ext cx="450065" cy="542538"/>
            <a:chOff x="7650163" y="3119438"/>
            <a:chExt cx="520700" cy="665162"/>
          </a:xfrm>
        </p:grpSpPr>
        <p:sp>
          <p:nvSpPr>
            <p:cNvPr id="52" name="Freeform 34">
              <a:extLst>
                <a:ext uri="{FF2B5EF4-FFF2-40B4-BE49-F238E27FC236}">
                  <a16:creationId xmlns:a16="http://schemas.microsoft.com/office/drawing/2014/main" xmlns="" id="{75C17DB5-3283-48CE-9A4E-E02865BABAB4}"/>
                </a:ext>
              </a:extLst>
            </p:cNvPr>
            <p:cNvSpPr>
              <a:spLocks noEditPoints="1"/>
            </p:cNvSpPr>
            <p:nvPr/>
          </p:nvSpPr>
          <p:spPr bwMode="auto">
            <a:xfrm>
              <a:off x="7704138" y="3119438"/>
              <a:ext cx="409575" cy="544512"/>
            </a:xfrm>
            <a:custGeom>
              <a:avLst/>
              <a:gdLst>
                <a:gd name="T0" fmla="*/ 129 w 258"/>
                <a:gd name="T1" fmla="*/ 0 h 343"/>
                <a:gd name="T2" fmla="*/ 104 w 258"/>
                <a:gd name="T3" fmla="*/ 4 h 343"/>
                <a:gd name="T4" fmla="*/ 79 w 258"/>
                <a:gd name="T5" fmla="*/ 11 h 343"/>
                <a:gd name="T6" fmla="*/ 58 w 258"/>
                <a:gd name="T7" fmla="*/ 23 h 343"/>
                <a:gd name="T8" fmla="*/ 38 w 258"/>
                <a:gd name="T9" fmla="*/ 38 h 343"/>
                <a:gd name="T10" fmla="*/ 24 w 258"/>
                <a:gd name="T11" fmla="*/ 58 h 343"/>
                <a:gd name="T12" fmla="*/ 11 w 258"/>
                <a:gd name="T13" fmla="*/ 79 h 343"/>
                <a:gd name="T14" fmla="*/ 4 w 258"/>
                <a:gd name="T15" fmla="*/ 104 h 343"/>
                <a:gd name="T16" fmla="*/ 0 w 258"/>
                <a:gd name="T17" fmla="*/ 129 h 343"/>
                <a:gd name="T18" fmla="*/ 2 w 258"/>
                <a:gd name="T19" fmla="*/ 144 h 343"/>
                <a:gd name="T20" fmla="*/ 13 w 258"/>
                <a:gd name="T21" fmla="*/ 176 h 343"/>
                <a:gd name="T22" fmla="*/ 42 w 258"/>
                <a:gd name="T23" fmla="*/ 228 h 343"/>
                <a:gd name="T24" fmla="*/ 90 w 258"/>
                <a:gd name="T25" fmla="*/ 295 h 343"/>
                <a:gd name="T26" fmla="*/ 129 w 258"/>
                <a:gd name="T27" fmla="*/ 343 h 343"/>
                <a:gd name="T28" fmla="*/ 151 w 258"/>
                <a:gd name="T29" fmla="*/ 320 h 343"/>
                <a:gd name="T30" fmla="*/ 194 w 258"/>
                <a:gd name="T31" fmla="*/ 263 h 343"/>
                <a:gd name="T32" fmla="*/ 239 w 258"/>
                <a:gd name="T33" fmla="*/ 194 h 343"/>
                <a:gd name="T34" fmla="*/ 253 w 258"/>
                <a:gd name="T35" fmla="*/ 160 h 343"/>
                <a:gd name="T36" fmla="*/ 258 w 258"/>
                <a:gd name="T37" fmla="*/ 129 h 343"/>
                <a:gd name="T38" fmla="*/ 258 w 258"/>
                <a:gd name="T39" fmla="*/ 117 h 343"/>
                <a:gd name="T40" fmla="*/ 253 w 258"/>
                <a:gd name="T41" fmla="*/ 92 h 343"/>
                <a:gd name="T42" fmla="*/ 244 w 258"/>
                <a:gd name="T43" fmla="*/ 68 h 343"/>
                <a:gd name="T44" fmla="*/ 230 w 258"/>
                <a:gd name="T45" fmla="*/ 49 h 343"/>
                <a:gd name="T46" fmla="*/ 212 w 258"/>
                <a:gd name="T47" fmla="*/ 31 h 343"/>
                <a:gd name="T48" fmla="*/ 192 w 258"/>
                <a:gd name="T49" fmla="*/ 16 h 343"/>
                <a:gd name="T50" fmla="*/ 169 w 258"/>
                <a:gd name="T51" fmla="*/ 7 h 343"/>
                <a:gd name="T52" fmla="*/ 144 w 258"/>
                <a:gd name="T53" fmla="*/ 2 h 343"/>
                <a:gd name="T54" fmla="*/ 129 w 258"/>
                <a:gd name="T55" fmla="*/ 0 h 343"/>
                <a:gd name="T56" fmla="*/ 129 w 258"/>
                <a:gd name="T57" fmla="*/ 183 h 343"/>
                <a:gd name="T58" fmla="*/ 104 w 258"/>
                <a:gd name="T59" fmla="*/ 178 h 343"/>
                <a:gd name="T60" fmla="*/ 85 w 258"/>
                <a:gd name="T61" fmla="*/ 165 h 343"/>
                <a:gd name="T62" fmla="*/ 70 w 258"/>
                <a:gd name="T63" fmla="*/ 144 h 343"/>
                <a:gd name="T64" fmla="*/ 65 w 258"/>
                <a:gd name="T65" fmla="*/ 119 h 343"/>
                <a:gd name="T66" fmla="*/ 67 w 258"/>
                <a:gd name="T67" fmla="*/ 106 h 343"/>
                <a:gd name="T68" fmla="*/ 76 w 258"/>
                <a:gd name="T69" fmla="*/ 83 h 343"/>
                <a:gd name="T70" fmla="*/ 94 w 258"/>
                <a:gd name="T71" fmla="*/ 65 h 343"/>
                <a:gd name="T72" fmla="*/ 117 w 258"/>
                <a:gd name="T73" fmla="*/ 56 h 343"/>
                <a:gd name="T74" fmla="*/ 129 w 258"/>
                <a:gd name="T75" fmla="*/ 54 h 343"/>
                <a:gd name="T76" fmla="*/ 155 w 258"/>
                <a:gd name="T77" fmla="*/ 59 h 343"/>
                <a:gd name="T78" fmla="*/ 176 w 258"/>
                <a:gd name="T79" fmla="*/ 74 h 343"/>
                <a:gd name="T80" fmla="*/ 190 w 258"/>
                <a:gd name="T81" fmla="*/ 94 h 343"/>
                <a:gd name="T82" fmla="*/ 194 w 258"/>
                <a:gd name="T83" fmla="*/ 119 h 343"/>
                <a:gd name="T84" fmla="*/ 194 w 258"/>
                <a:gd name="T85" fmla="*/ 131 h 343"/>
                <a:gd name="T86" fmla="*/ 183 w 258"/>
                <a:gd name="T87" fmla="*/ 155 h 343"/>
                <a:gd name="T88" fmla="*/ 165 w 258"/>
                <a:gd name="T89" fmla="*/ 173 h 343"/>
                <a:gd name="T90" fmla="*/ 144 w 258"/>
                <a:gd name="T91" fmla="*/ 182 h 343"/>
                <a:gd name="T92" fmla="*/ 129 w 258"/>
                <a:gd name="T93" fmla="*/ 183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8" h="343">
                  <a:moveTo>
                    <a:pt x="129" y="0"/>
                  </a:moveTo>
                  <a:lnTo>
                    <a:pt x="129" y="0"/>
                  </a:lnTo>
                  <a:lnTo>
                    <a:pt x="117" y="2"/>
                  </a:lnTo>
                  <a:lnTo>
                    <a:pt x="104" y="4"/>
                  </a:lnTo>
                  <a:lnTo>
                    <a:pt x="92" y="7"/>
                  </a:lnTo>
                  <a:lnTo>
                    <a:pt x="79" y="11"/>
                  </a:lnTo>
                  <a:lnTo>
                    <a:pt x="69" y="16"/>
                  </a:lnTo>
                  <a:lnTo>
                    <a:pt x="58" y="23"/>
                  </a:lnTo>
                  <a:lnTo>
                    <a:pt x="49" y="31"/>
                  </a:lnTo>
                  <a:lnTo>
                    <a:pt x="38" y="38"/>
                  </a:lnTo>
                  <a:lnTo>
                    <a:pt x="31" y="49"/>
                  </a:lnTo>
                  <a:lnTo>
                    <a:pt x="24" y="58"/>
                  </a:lnTo>
                  <a:lnTo>
                    <a:pt x="17" y="68"/>
                  </a:lnTo>
                  <a:lnTo>
                    <a:pt x="11" y="79"/>
                  </a:lnTo>
                  <a:lnTo>
                    <a:pt x="8" y="92"/>
                  </a:lnTo>
                  <a:lnTo>
                    <a:pt x="4" y="104"/>
                  </a:lnTo>
                  <a:lnTo>
                    <a:pt x="2" y="117"/>
                  </a:lnTo>
                  <a:lnTo>
                    <a:pt x="0" y="129"/>
                  </a:lnTo>
                  <a:lnTo>
                    <a:pt x="0" y="129"/>
                  </a:lnTo>
                  <a:lnTo>
                    <a:pt x="2" y="144"/>
                  </a:lnTo>
                  <a:lnTo>
                    <a:pt x="8" y="160"/>
                  </a:lnTo>
                  <a:lnTo>
                    <a:pt x="13" y="176"/>
                  </a:lnTo>
                  <a:lnTo>
                    <a:pt x="22" y="194"/>
                  </a:lnTo>
                  <a:lnTo>
                    <a:pt x="42" y="228"/>
                  </a:lnTo>
                  <a:lnTo>
                    <a:pt x="65" y="263"/>
                  </a:lnTo>
                  <a:lnTo>
                    <a:pt x="90" y="295"/>
                  </a:lnTo>
                  <a:lnTo>
                    <a:pt x="110" y="320"/>
                  </a:lnTo>
                  <a:lnTo>
                    <a:pt x="129" y="343"/>
                  </a:lnTo>
                  <a:lnTo>
                    <a:pt x="129" y="343"/>
                  </a:lnTo>
                  <a:lnTo>
                    <a:pt x="151" y="320"/>
                  </a:lnTo>
                  <a:lnTo>
                    <a:pt x="171" y="295"/>
                  </a:lnTo>
                  <a:lnTo>
                    <a:pt x="194" y="263"/>
                  </a:lnTo>
                  <a:lnTo>
                    <a:pt x="217" y="228"/>
                  </a:lnTo>
                  <a:lnTo>
                    <a:pt x="239" y="194"/>
                  </a:lnTo>
                  <a:lnTo>
                    <a:pt x="248" y="176"/>
                  </a:lnTo>
                  <a:lnTo>
                    <a:pt x="253" y="160"/>
                  </a:lnTo>
                  <a:lnTo>
                    <a:pt x="257" y="144"/>
                  </a:lnTo>
                  <a:lnTo>
                    <a:pt x="258" y="129"/>
                  </a:lnTo>
                  <a:lnTo>
                    <a:pt x="258" y="129"/>
                  </a:lnTo>
                  <a:lnTo>
                    <a:pt x="258" y="117"/>
                  </a:lnTo>
                  <a:lnTo>
                    <a:pt x="257" y="104"/>
                  </a:lnTo>
                  <a:lnTo>
                    <a:pt x="253" y="92"/>
                  </a:lnTo>
                  <a:lnTo>
                    <a:pt x="249" y="79"/>
                  </a:lnTo>
                  <a:lnTo>
                    <a:pt x="244" y="68"/>
                  </a:lnTo>
                  <a:lnTo>
                    <a:pt x="237" y="58"/>
                  </a:lnTo>
                  <a:lnTo>
                    <a:pt x="230" y="49"/>
                  </a:lnTo>
                  <a:lnTo>
                    <a:pt x="221" y="38"/>
                  </a:lnTo>
                  <a:lnTo>
                    <a:pt x="212" y="31"/>
                  </a:lnTo>
                  <a:lnTo>
                    <a:pt x="203" y="23"/>
                  </a:lnTo>
                  <a:lnTo>
                    <a:pt x="192" y="16"/>
                  </a:lnTo>
                  <a:lnTo>
                    <a:pt x="180" y="11"/>
                  </a:lnTo>
                  <a:lnTo>
                    <a:pt x="169" y="7"/>
                  </a:lnTo>
                  <a:lnTo>
                    <a:pt x="156" y="4"/>
                  </a:lnTo>
                  <a:lnTo>
                    <a:pt x="144" y="2"/>
                  </a:lnTo>
                  <a:lnTo>
                    <a:pt x="129" y="0"/>
                  </a:lnTo>
                  <a:lnTo>
                    <a:pt x="129" y="0"/>
                  </a:lnTo>
                  <a:close/>
                  <a:moveTo>
                    <a:pt x="129" y="183"/>
                  </a:moveTo>
                  <a:lnTo>
                    <a:pt x="129" y="183"/>
                  </a:lnTo>
                  <a:lnTo>
                    <a:pt x="117" y="182"/>
                  </a:lnTo>
                  <a:lnTo>
                    <a:pt x="104" y="178"/>
                  </a:lnTo>
                  <a:lnTo>
                    <a:pt x="94" y="173"/>
                  </a:lnTo>
                  <a:lnTo>
                    <a:pt x="85" y="165"/>
                  </a:lnTo>
                  <a:lnTo>
                    <a:pt x="76" y="155"/>
                  </a:lnTo>
                  <a:lnTo>
                    <a:pt x="70" y="144"/>
                  </a:lnTo>
                  <a:lnTo>
                    <a:pt x="67" y="131"/>
                  </a:lnTo>
                  <a:lnTo>
                    <a:pt x="65" y="119"/>
                  </a:lnTo>
                  <a:lnTo>
                    <a:pt x="65" y="119"/>
                  </a:lnTo>
                  <a:lnTo>
                    <a:pt x="67" y="106"/>
                  </a:lnTo>
                  <a:lnTo>
                    <a:pt x="70" y="94"/>
                  </a:lnTo>
                  <a:lnTo>
                    <a:pt x="76" y="83"/>
                  </a:lnTo>
                  <a:lnTo>
                    <a:pt x="85" y="74"/>
                  </a:lnTo>
                  <a:lnTo>
                    <a:pt x="94" y="65"/>
                  </a:lnTo>
                  <a:lnTo>
                    <a:pt x="104" y="59"/>
                  </a:lnTo>
                  <a:lnTo>
                    <a:pt x="117" y="56"/>
                  </a:lnTo>
                  <a:lnTo>
                    <a:pt x="129" y="54"/>
                  </a:lnTo>
                  <a:lnTo>
                    <a:pt x="129" y="54"/>
                  </a:lnTo>
                  <a:lnTo>
                    <a:pt x="144" y="56"/>
                  </a:lnTo>
                  <a:lnTo>
                    <a:pt x="155" y="59"/>
                  </a:lnTo>
                  <a:lnTo>
                    <a:pt x="165" y="65"/>
                  </a:lnTo>
                  <a:lnTo>
                    <a:pt x="176" y="74"/>
                  </a:lnTo>
                  <a:lnTo>
                    <a:pt x="183" y="83"/>
                  </a:lnTo>
                  <a:lnTo>
                    <a:pt x="190" y="94"/>
                  </a:lnTo>
                  <a:lnTo>
                    <a:pt x="194" y="106"/>
                  </a:lnTo>
                  <a:lnTo>
                    <a:pt x="194" y="119"/>
                  </a:lnTo>
                  <a:lnTo>
                    <a:pt x="194" y="119"/>
                  </a:lnTo>
                  <a:lnTo>
                    <a:pt x="194" y="131"/>
                  </a:lnTo>
                  <a:lnTo>
                    <a:pt x="190" y="144"/>
                  </a:lnTo>
                  <a:lnTo>
                    <a:pt x="183" y="155"/>
                  </a:lnTo>
                  <a:lnTo>
                    <a:pt x="176" y="165"/>
                  </a:lnTo>
                  <a:lnTo>
                    <a:pt x="165" y="173"/>
                  </a:lnTo>
                  <a:lnTo>
                    <a:pt x="155" y="178"/>
                  </a:lnTo>
                  <a:lnTo>
                    <a:pt x="144" y="182"/>
                  </a:lnTo>
                  <a:lnTo>
                    <a:pt x="129" y="183"/>
                  </a:lnTo>
                  <a:lnTo>
                    <a:pt x="129" y="183"/>
                  </a:lnTo>
                  <a:close/>
                </a:path>
              </a:pathLst>
            </a:custGeom>
            <a:solidFill>
              <a:srgbClr val="525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sp>
          <p:nvSpPr>
            <p:cNvPr id="53" name="Freeform 35">
              <a:extLst>
                <a:ext uri="{FF2B5EF4-FFF2-40B4-BE49-F238E27FC236}">
                  <a16:creationId xmlns:a16="http://schemas.microsoft.com/office/drawing/2014/main" xmlns="" id="{3C83590B-9ECD-4772-BEC3-45BF461B0FDB}"/>
                </a:ext>
              </a:extLst>
            </p:cNvPr>
            <p:cNvSpPr>
              <a:spLocks/>
            </p:cNvSpPr>
            <p:nvPr/>
          </p:nvSpPr>
          <p:spPr bwMode="auto">
            <a:xfrm>
              <a:off x="7832725" y="3262313"/>
              <a:ext cx="157163" cy="111125"/>
            </a:xfrm>
            <a:custGeom>
              <a:avLst/>
              <a:gdLst>
                <a:gd name="T0" fmla="*/ 95 w 99"/>
                <a:gd name="T1" fmla="*/ 4 h 70"/>
                <a:gd name="T2" fmla="*/ 95 w 99"/>
                <a:gd name="T3" fmla="*/ 4 h 70"/>
                <a:gd name="T4" fmla="*/ 90 w 99"/>
                <a:gd name="T5" fmla="*/ 0 h 70"/>
                <a:gd name="T6" fmla="*/ 84 w 99"/>
                <a:gd name="T7" fmla="*/ 0 h 70"/>
                <a:gd name="T8" fmla="*/ 79 w 99"/>
                <a:gd name="T9" fmla="*/ 0 h 70"/>
                <a:gd name="T10" fmla="*/ 75 w 99"/>
                <a:gd name="T11" fmla="*/ 4 h 70"/>
                <a:gd name="T12" fmla="*/ 41 w 99"/>
                <a:gd name="T13" fmla="*/ 38 h 70"/>
                <a:gd name="T14" fmla="*/ 23 w 99"/>
                <a:gd name="T15" fmla="*/ 20 h 70"/>
                <a:gd name="T16" fmla="*/ 23 w 99"/>
                <a:gd name="T17" fmla="*/ 20 h 70"/>
                <a:gd name="T18" fmla="*/ 20 w 99"/>
                <a:gd name="T19" fmla="*/ 16 h 70"/>
                <a:gd name="T20" fmla="*/ 14 w 99"/>
                <a:gd name="T21" fmla="*/ 14 h 70"/>
                <a:gd name="T22" fmla="*/ 9 w 99"/>
                <a:gd name="T23" fmla="*/ 16 h 70"/>
                <a:gd name="T24" fmla="*/ 4 w 99"/>
                <a:gd name="T25" fmla="*/ 20 h 70"/>
                <a:gd name="T26" fmla="*/ 4 w 99"/>
                <a:gd name="T27" fmla="*/ 20 h 70"/>
                <a:gd name="T28" fmla="*/ 0 w 99"/>
                <a:gd name="T29" fmla="*/ 23 h 70"/>
                <a:gd name="T30" fmla="*/ 0 w 99"/>
                <a:gd name="T31" fmla="*/ 29 h 70"/>
                <a:gd name="T32" fmla="*/ 0 w 99"/>
                <a:gd name="T33" fmla="*/ 34 h 70"/>
                <a:gd name="T34" fmla="*/ 4 w 99"/>
                <a:gd name="T35" fmla="*/ 39 h 70"/>
                <a:gd name="T36" fmla="*/ 32 w 99"/>
                <a:gd name="T37" fmla="*/ 66 h 70"/>
                <a:gd name="T38" fmla="*/ 32 w 99"/>
                <a:gd name="T39" fmla="*/ 66 h 70"/>
                <a:gd name="T40" fmla="*/ 36 w 99"/>
                <a:gd name="T41" fmla="*/ 70 h 70"/>
                <a:gd name="T42" fmla="*/ 36 w 99"/>
                <a:gd name="T43" fmla="*/ 70 h 70"/>
                <a:gd name="T44" fmla="*/ 41 w 99"/>
                <a:gd name="T45" fmla="*/ 70 h 70"/>
                <a:gd name="T46" fmla="*/ 41 w 99"/>
                <a:gd name="T47" fmla="*/ 70 h 70"/>
                <a:gd name="T48" fmla="*/ 47 w 99"/>
                <a:gd name="T49" fmla="*/ 70 h 70"/>
                <a:gd name="T50" fmla="*/ 52 w 99"/>
                <a:gd name="T51" fmla="*/ 66 h 70"/>
                <a:gd name="T52" fmla="*/ 95 w 99"/>
                <a:gd name="T53" fmla="*/ 23 h 70"/>
                <a:gd name="T54" fmla="*/ 95 w 99"/>
                <a:gd name="T55" fmla="*/ 23 h 70"/>
                <a:gd name="T56" fmla="*/ 97 w 99"/>
                <a:gd name="T57" fmla="*/ 20 h 70"/>
                <a:gd name="T58" fmla="*/ 99 w 99"/>
                <a:gd name="T59" fmla="*/ 14 h 70"/>
                <a:gd name="T60" fmla="*/ 97 w 99"/>
                <a:gd name="T61" fmla="*/ 9 h 70"/>
                <a:gd name="T62" fmla="*/ 95 w 99"/>
                <a:gd name="T63" fmla="*/ 4 h 70"/>
                <a:gd name="T64" fmla="*/ 95 w 99"/>
                <a:gd name="T65" fmla="*/ 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0">
                  <a:moveTo>
                    <a:pt x="95" y="4"/>
                  </a:moveTo>
                  <a:lnTo>
                    <a:pt x="95" y="4"/>
                  </a:lnTo>
                  <a:lnTo>
                    <a:pt x="90" y="0"/>
                  </a:lnTo>
                  <a:lnTo>
                    <a:pt x="84" y="0"/>
                  </a:lnTo>
                  <a:lnTo>
                    <a:pt x="79" y="0"/>
                  </a:lnTo>
                  <a:lnTo>
                    <a:pt x="75" y="4"/>
                  </a:lnTo>
                  <a:lnTo>
                    <a:pt x="41" y="38"/>
                  </a:lnTo>
                  <a:lnTo>
                    <a:pt x="23" y="20"/>
                  </a:lnTo>
                  <a:lnTo>
                    <a:pt x="23" y="20"/>
                  </a:lnTo>
                  <a:lnTo>
                    <a:pt x="20" y="16"/>
                  </a:lnTo>
                  <a:lnTo>
                    <a:pt x="14" y="14"/>
                  </a:lnTo>
                  <a:lnTo>
                    <a:pt x="9" y="16"/>
                  </a:lnTo>
                  <a:lnTo>
                    <a:pt x="4" y="20"/>
                  </a:lnTo>
                  <a:lnTo>
                    <a:pt x="4" y="20"/>
                  </a:lnTo>
                  <a:lnTo>
                    <a:pt x="0" y="23"/>
                  </a:lnTo>
                  <a:lnTo>
                    <a:pt x="0" y="29"/>
                  </a:lnTo>
                  <a:lnTo>
                    <a:pt x="0" y="34"/>
                  </a:lnTo>
                  <a:lnTo>
                    <a:pt x="4" y="39"/>
                  </a:lnTo>
                  <a:lnTo>
                    <a:pt x="32" y="66"/>
                  </a:lnTo>
                  <a:lnTo>
                    <a:pt x="32" y="66"/>
                  </a:lnTo>
                  <a:lnTo>
                    <a:pt x="36" y="70"/>
                  </a:lnTo>
                  <a:lnTo>
                    <a:pt x="36" y="70"/>
                  </a:lnTo>
                  <a:lnTo>
                    <a:pt x="41" y="70"/>
                  </a:lnTo>
                  <a:lnTo>
                    <a:pt x="41" y="70"/>
                  </a:lnTo>
                  <a:lnTo>
                    <a:pt x="47" y="70"/>
                  </a:lnTo>
                  <a:lnTo>
                    <a:pt x="52" y="66"/>
                  </a:lnTo>
                  <a:lnTo>
                    <a:pt x="95" y="23"/>
                  </a:lnTo>
                  <a:lnTo>
                    <a:pt x="95" y="23"/>
                  </a:lnTo>
                  <a:lnTo>
                    <a:pt x="97" y="20"/>
                  </a:lnTo>
                  <a:lnTo>
                    <a:pt x="99" y="14"/>
                  </a:lnTo>
                  <a:lnTo>
                    <a:pt x="97" y="9"/>
                  </a:lnTo>
                  <a:lnTo>
                    <a:pt x="95" y="4"/>
                  </a:lnTo>
                  <a:lnTo>
                    <a:pt x="95" y="4"/>
                  </a:lnTo>
                  <a:close/>
                </a:path>
              </a:pathLst>
            </a:custGeom>
            <a:solidFill>
              <a:srgbClr val="525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sp>
          <p:nvSpPr>
            <p:cNvPr id="54" name="Freeform 36">
              <a:extLst>
                <a:ext uri="{FF2B5EF4-FFF2-40B4-BE49-F238E27FC236}">
                  <a16:creationId xmlns:a16="http://schemas.microsoft.com/office/drawing/2014/main" xmlns="" id="{B564FB69-42BB-43E6-956F-DE668DC0A056}"/>
                </a:ext>
              </a:extLst>
            </p:cNvPr>
            <p:cNvSpPr>
              <a:spLocks/>
            </p:cNvSpPr>
            <p:nvPr/>
          </p:nvSpPr>
          <p:spPr bwMode="auto">
            <a:xfrm>
              <a:off x="7650163" y="3587750"/>
              <a:ext cx="520700" cy="196850"/>
            </a:xfrm>
            <a:custGeom>
              <a:avLst/>
              <a:gdLst>
                <a:gd name="T0" fmla="*/ 328 w 328"/>
                <a:gd name="T1" fmla="*/ 48 h 124"/>
                <a:gd name="T2" fmla="*/ 325 w 328"/>
                <a:gd name="T3" fmla="*/ 39 h 124"/>
                <a:gd name="T4" fmla="*/ 312 w 328"/>
                <a:gd name="T5" fmla="*/ 23 h 124"/>
                <a:gd name="T6" fmla="*/ 292 w 328"/>
                <a:gd name="T7" fmla="*/ 13 h 124"/>
                <a:gd name="T8" fmla="*/ 246 w 328"/>
                <a:gd name="T9" fmla="*/ 4 h 124"/>
                <a:gd name="T10" fmla="*/ 217 w 328"/>
                <a:gd name="T11" fmla="*/ 0 h 124"/>
                <a:gd name="T12" fmla="*/ 244 w 328"/>
                <a:gd name="T13" fmla="*/ 9 h 124"/>
                <a:gd name="T14" fmla="*/ 287 w 328"/>
                <a:gd name="T15" fmla="*/ 23 h 124"/>
                <a:gd name="T16" fmla="*/ 303 w 328"/>
                <a:gd name="T17" fmla="*/ 34 h 124"/>
                <a:gd name="T18" fmla="*/ 310 w 328"/>
                <a:gd name="T19" fmla="*/ 47 h 124"/>
                <a:gd name="T20" fmla="*/ 310 w 328"/>
                <a:gd name="T21" fmla="*/ 48 h 124"/>
                <a:gd name="T22" fmla="*/ 310 w 328"/>
                <a:gd name="T23" fmla="*/ 50 h 124"/>
                <a:gd name="T24" fmla="*/ 309 w 328"/>
                <a:gd name="T25" fmla="*/ 56 h 124"/>
                <a:gd name="T26" fmla="*/ 294 w 328"/>
                <a:gd name="T27" fmla="*/ 68 h 124"/>
                <a:gd name="T28" fmla="*/ 255 w 328"/>
                <a:gd name="T29" fmla="*/ 84 h 124"/>
                <a:gd name="T30" fmla="*/ 163 w 328"/>
                <a:gd name="T31" fmla="*/ 93 h 124"/>
                <a:gd name="T32" fmla="*/ 74 w 328"/>
                <a:gd name="T33" fmla="*/ 84 h 124"/>
                <a:gd name="T34" fmla="*/ 33 w 328"/>
                <a:gd name="T35" fmla="*/ 68 h 124"/>
                <a:gd name="T36" fmla="*/ 18 w 328"/>
                <a:gd name="T37" fmla="*/ 52 h 124"/>
                <a:gd name="T38" fmla="*/ 17 w 328"/>
                <a:gd name="T39" fmla="*/ 48 h 124"/>
                <a:gd name="T40" fmla="*/ 17 w 328"/>
                <a:gd name="T41" fmla="*/ 47 h 124"/>
                <a:gd name="T42" fmla="*/ 18 w 328"/>
                <a:gd name="T43" fmla="*/ 45 h 124"/>
                <a:gd name="T44" fmla="*/ 18 w 328"/>
                <a:gd name="T45" fmla="*/ 43 h 124"/>
                <a:gd name="T46" fmla="*/ 29 w 328"/>
                <a:gd name="T47" fmla="*/ 30 h 124"/>
                <a:gd name="T48" fmla="*/ 52 w 328"/>
                <a:gd name="T49" fmla="*/ 18 h 124"/>
                <a:gd name="T50" fmla="*/ 104 w 328"/>
                <a:gd name="T51" fmla="*/ 5 h 124"/>
                <a:gd name="T52" fmla="*/ 111 w 328"/>
                <a:gd name="T53" fmla="*/ 0 h 124"/>
                <a:gd name="T54" fmla="*/ 60 w 328"/>
                <a:gd name="T55" fmla="*/ 7 h 124"/>
                <a:gd name="T56" fmla="*/ 29 w 328"/>
                <a:gd name="T57" fmla="*/ 16 h 124"/>
                <a:gd name="T58" fmla="*/ 15 w 328"/>
                <a:gd name="T59" fmla="*/ 23 h 124"/>
                <a:gd name="T60" fmla="*/ 2 w 328"/>
                <a:gd name="T61" fmla="*/ 39 h 124"/>
                <a:gd name="T62" fmla="*/ 2 w 328"/>
                <a:gd name="T63" fmla="*/ 43 h 124"/>
                <a:gd name="T64" fmla="*/ 0 w 328"/>
                <a:gd name="T65" fmla="*/ 47 h 124"/>
                <a:gd name="T66" fmla="*/ 0 w 328"/>
                <a:gd name="T67" fmla="*/ 50 h 124"/>
                <a:gd name="T68" fmla="*/ 2 w 328"/>
                <a:gd name="T69" fmla="*/ 57 h 124"/>
                <a:gd name="T70" fmla="*/ 4 w 328"/>
                <a:gd name="T71" fmla="*/ 63 h 124"/>
                <a:gd name="T72" fmla="*/ 17 w 328"/>
                <a:gd name="T73" fmla="*/ 81 h 124"/>
                <a:gd name="T74" fmla="*/ 38 w 328"/>
                <a:gd name="T75" fmla="*/ 95 h 124"/>
                <a:gd name="T76" fmla="*/ 67 w 328"/>
                <a:gd name="T77" fmla="*/ 108 h 124"/>
                <a:gd name="T78" fmla="*/ 119 w 328"/>
                <a:gd name="T79" fmla="*/ 120 h 124"/>
                <a:gd name="T80" fmla="*/ 131 w 328"/>
                <a:gd name="T81" fmla="*/ 122 h 124"/>
                <a:gd name="T82" fmla="*/ 151 w 328"/>
                <a:gd name="T83" fmla="*/ 124 h 124"/>
                <a:gd name="T84" fmla="*/ 165 w 328"/>
                <a:gd name="T85" fmla="*/ 124 h 124"/>
                <a:gd name="T86" fmla="*/ 180 w 328"/>
                <a:gd name="T87" fmla="*/ 124 h 124"/>
                <a:gd name="T88" fmla="*/ 237 w 328"/>
                <a:gd name="T89" fmla="*/ 115 h 124"/>
                <a:gd name="T90" fmla="*/ 253 w 328"/>
                <a:gd name="T91" fmla="*/ 111 h 124"/>
                <a:gd name="T92" fmla="*/ 291 w 328"/>
                <a:gd name="T93" fmla="*/ 95 h 124"/>
                <a:gd name="T94" fmla="*/ 312 w 328"/>
                <a:gd name="T95" fmla="*/ 81 h 124"/>
                <a:gd name="T96" fmla="*/ 325 w 328"/>
                <a:gd name="T97" fmla="*/ 63 h 124"/>
                <a:gd name="T98" fmla="*/ 326 w 328"/>
                <a:gd name="T99" fmla="*/ 57 h 124"/>
                <a:gd name="T100" fmla="*/ 326 w 328"/>
                <a:gd name="T101" fmla="*/ 52 h 124"/>
                <a:gd name="T102" fmla="*/ 328 w 328"/>
                <a:gd name="T103" fmla="*/ 5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8" h="124">
                  <a:moveTo>
                    <a:pt x="328" y="50"/>
                  </a:moveTo>
                  <a:lnTo>
                    <a:pt x="328" y="50"/>
                  </a:lnTo>
                  <a:lnTo>
                    <a:pt x="328" y="48"/>
                  </a:lnTo>
                  <a:lnTo>
                    <a:pt x="328" y="48"/>
                  </a:lnTo>
                  <a:lnTo>
                    <a:pt x="328" y="48"/>
                  </a:lnTo>
                  <a:lnTo>
                    <a:pt x="328" y="48"/>
                  </a:lnTo>
                  <a:lnTo>
                    <a:pt x="328" y="48"/>
                  </a:lnTo>
                  <a:lnTo>
                    <a:pt x="326" y="45"/>
                  </a:lnTo>
                  <a:lnTo>
                    <a:pt x="326" y="45"/>
                  </a:lnTo>
                  <a:lnTo>
                    <a:pt x="325" y="39"/>
                  </a:lnTo>
                  <a:lnTo>
                    <a:pt x="325" y="39"/>
                  </a:lnTo>
                  <a:lnTo>
                    <a:pt x="319" y="29"/>
                  </a:lnTo>
                  <a:lnTo>
                    <a:pt x="319" y="29"/>
                  </a:lnTo>
                  <a:lnTo>
                    <a:pt x="312" y="23"/>
                  </a:lnTo>
                  <a:lnTo>
                    <a:pt x="312" y="23"/>
                  </a:lnTo>
                  <a:lnTo>
                    <a:pt x="307" y="20"/>
                  </a:lnTo>
                  <a:lnTo>
                    <a:pt x="307" y="20"/>
                  </a:lnTo>
                  <a:lnTo>
                    <a:pt x="300" y="16"/>
                  </a:lnTo>
                  <a:lnTo>
                    <a:pt x="300" y="16"/>
                  </a:lnTo>
                  <a:lnTo>
                    <a:pt x="292" y="13"/>
                  </a:lnTo>
                  <a:lnTo>
                    <a:pt x="292" y="13"/>
                  </a:lnTo>
                  <a:lnTo>
                    <a:pt x="280" y="9"/>
                  </a:lnTo>
                  <a:lnTo>
                    <a:pt x="267" y="7"/>
                  </a:lnTo>
                  <a:lnTo>
                    <a:pt x="267" y="7"/>
                  </a:lnTo>
                  <a:lnTo>
                    <a:pt x="246" y="4"/>
                  </a:lnTo>
                  <a:lnTo>
                    <a:pt x="246" y="4"/>
                  </a:lnTo>
                  <a:lnTo>
                    <a:pt x="226" y="2"/>
                  </a:lnTo>
                  <a:lnTo>
                    <a:pt x="226" y="2"/>
                  </a:lnTo>
                  <a:lnTo>
                    <a:pt x="217" y="0"/>
                  </a:lnTo>
                  <a:lnTo>
                    <a:pt x="217" y="0"/>
                  </a:lnTo>
                  <a:lnTo>
                    <a:pt x="214" y="5"/>
                  </a:lnTo>
                  <a:lnTo>
                    <a:pt x="214" y="5"/>
                  </a:lnTo>
                  <a:lnTo>
                    <a:pt x="224" y="5"/>
                  </a:lnTo>
                  <a:lnTo>
                    <a:pt x="224" y="5"/>
                  </a:lnTo>
                  <a:lnTo>
                    <a:pt x="244" y="9"/>
                  </a:lnTo>
                  <a:lnTo>
                    <a:pt x="266" y="14"/>
                  </a:lnTo>
                  <a:lnTo>
                    <a:pt x="266" y="14"/>
                  </a:lnTo>
                  <a:lnTo>
                    <a:pt x="276" y="18"/>
                  </a:lnTo>
                  <a:lnTo>
                    <a:pt x="287" y="23"/>
                  </a:lnTo>
                  <a:lnTo>
                    <a:pt x="287" y="23"/>
                  </a:lnTo>
                  <a:lnTo>
                    <a:pt x="292" y="27"/>
                  </a:lnTo>
                  <a:lnTo>
                    <a:pt x="292" y="27"/>
                  </a:lnTo>
                  <a:lnTo>
                    <a:pt x="298" y="30"/>
                  </a:lnTo>
                  <a:lnTo>
                    <a:pt x="298" y="30"/>
                  </a:lnTo>
                  <a:lnTo>
                    <a:pt x="303" y="34"/>
                  </a:lnTo>
                  <a:lnTo>
                    <a:pt x="307" y="38"/>
                  </a:lnTo>
                  <a:lnTo>
                    <a:pt x="307" y="38"/>
                  </a:lnTo>
                  <a:lnTo>
                    <a:pt x="310" y="43"/>
                  </a:lnTo>
                  <a:lnTo>
                    <a:pt x="310" y="43"/>
                  </a:lnTo>
                  <a:lnTo>
                    <a:pt x="310" y="47"/>
                  </a:lnTo>
                  <a:lnTo>
                    <a:pt x="310" y="47"/>
                  </a:lnTo>
                  <a:lnTo>
                    <a:pt x="310" y="48"/>
                  </a:lnTo>
                  <a:lnTo>
                    <a:pt x="310" y="48"/>
                  </a:lnTo>
                  <a:lnTo>
                    <a:pt x="310" y="48"/>
                  </a:lnTo>
                  <a:lnTo>
                    <a:pt x="310" y="48"/>
                  </a:lnTo>
                  <a:lnTo>
                    <a:pt x="310" y="48"/>
                  </a:lnTo>
                  <a:lnTo>
                    <a:pt x="310" y="48"/>
                  </a:lnTo>
                  <a:lnTo>
                    <a:pt x="310" y="50"/>
                  </a:lnTo>
                  <a:lnTo>
                    <a:pt x="310" y="50"/>
                  </a:lnTo>
                  <a:lnTo>
                    <a:pt x="310" y="50"/>
                  </a:lnTo>
                  <a:lnTo>
                    <a:pt x="310" y="50"/>
                  </a:lnTo>
                  <a:lnTo>
                    <a:pt x="310" y="50"/>
                  </a:lnTo>
                  <a:lnTo>
                    <a:pt x="310" y="52"/>
                  </a:lnTo>
                  <a:lnTo>
                    <a:pt x="310" y="52"/>
                  </a:lnTo>
                  <a:lnTo>
                    <a:pt x="309" y="56"/>
                  </a:lnTo>
                  <a:lnTo>
                    <a:pt x="309" y="56"/>
                  </a:lnTo>
                  <a:lnTo>
                    <a:pt x="305" y="61"/>
                  </a:lnTo>
                  <a:lnTo>
                    <a:pt x="305" y="61"/>
                  </a:lnTo>
                  <a:lnTo>
                    <a:pt x="294" y="68"/>
                  </a:lnTo>
                  <a:lnTo>
                    <a:pt x="294" y="68"/>
                  </a:lnTo>
                  <a:lnTo>
                    <a:pt x="282" y="75"/>
                  </a:lnTo>
                  <a:lnTo>
                    <a:pt x="282" y="75"/>
                  </a:lnTo>
                  <a:lnTo>
                    <a:pt x="269" y="79"/>
                  </a:lnTo>
                  <a:lnTo>
                    <a:pt x="255" y="84"/>
                  </a:lnTo>
                  <a:lnTo>
                    <a:pt x="255" y="84"/>
                  </a:lnTo>
                  <a:lnTo>
                    <a:pt x="224" y="90"/>
                  </a:lnTo>
                  <a:lnTo>
                    <a:pt x="224" y="90"/>
                  </a:lnTo>
                  <a:lnTo>
                    <a:pt x="194" y="92"/>
                  </a:lnTo>
                  <a:lnTo>
                    <a:pt x="163" y="93"/>
                  </a:lnTo>
                  <a:lnTo>
                    <a:pt x="163" y="93"/>
                  </a:lnTo>
                  <a:lnTo>
                    <a:pt x="133" y="92"/>
                  </a:lnTo>
                  <a:lnTo>
                    <a:pt x="103" y="90"/>
                  </a:lnTo>
                  <a:lnTo>
                    <a:pt x="103" y="90"/>
                  </a:lnTo>
                  <a:lnTo>
                    <a:pt x="74" y="84"/>
                  </a:lnTo>
                  <a:lnTo>
                    <a:pt x="74" y="84"/>
                  </a:lnTo>
                  <a:lnTo>
                    <a:pt x="60" y="79"/>
                  </a:lnTo>
                  <a:lnTo>
                    <a:pt x="45" y="75"/>
                  </a:lnTo>
                  <a:lnTo>
                    <a:pt x="45" y="75"/>
                  </a:lnTo>
                  <a:lnTo>
                    <a:pt x="33" y="68"/>
                  </a:lnTo>
                  <a:lnTo>
                    <a:pt x="33" y="68"/>
                  </a:lnTo>
                  <a:lnTo>
                    <a:pt x="24" y="61"/>
                  </a:lnTo>
                  <a:lnTo>
                    <a:pt x="24" y="61"/>
                  </a:lnTo>
                  <a:lnTo>
                    <a:pt x="18" y="56"/>
                  </a:lnTo>
                  <a:lnTo>
                    <a:pt x="18" y="56"/>
                  </a:lnTo>
                  <a:lnTo>
                    <a:pt x="18" y="52"/>
                  </a:lnTo>
                  <a:lnTo>
                    <a:pt x="18" y="52"/>
                  </a:lnTo>
                  <a:lnTo>
                    <a:pt x="17" y="50"/>
                  </a:lnTo>
                  <a:lnTo>
                    <a:pt x="17" y="50"/>
                  </a:lnTo>
                  <a:lnTo>
                    <a:pt x="17" y="48"/>
                  </a:lnTo>
                  <a:lnTo>
                    <a:pt x="17" y="48"/>
                  </a:lnTo>
                  <a:lnTo>
                    <a:pt x="17" y="48"/>
                  </a:lnTo>
                  <a:lnTo>
                    <a:pt x="17" y="48"/>
                  </a:lnTo>
                  <a:lnTo>
                    <a:pt x="17" y="48"/>
                  </a:lnTo>
                  <a:lnTo>
                    <a:pt x="17" y="47"/>
                  </a:lnTo>
                  <a:lnTo>
                    <a:pt x="17" y="47"/>
                  </a:lnTo>
                  <a:lnTo>
                    <a:pt x="17" y="47"/>
                  </a:lnTo>
                  <a:lnTo>
                    <a:pt x="17" y="47"/>
                  </a:lnTo>
                  <a:lnTo>
                    <a:pt x="17" y="47"/>
                  </a:lnTo>
                  <a:lnTo>
                    <a:pt x="17" y="47"/>
                  </a:lnTo>
                  <a:lnTo>
                    <a:pt x="18" y="45"/>
                  </a:lnTo>
                  <a:lnTo>
                    <a:pt x="18" y="45"/>
                  </a:lnTo>
                  <a:lnTo>
                    <a:pt x="18" y="45"/>
                  </a:lnTo>
                  <a:lnTo>
                    <a:pt x="18" y="45"/>
                  </a:lnTo>
                  <a:lnTo>
                    <a:pt x="18" y="43"/>
                  </a:lnTo>
                  <a:lnTo>
                    <a:pt x="18" y="43"/>
                  </a:lnTo>
                  <a:lnTo>
                    <a:pt x="20" y="38"/>
                  </a:lnTo>
                  <a:lnTo>
                    <a:pt x="20" y="38"/>
                  </a:lnTo>
                  <a:lnTo>
                    <a:pt x="25" y="34"/>
                  </a:lnTo>
                  <a:lnTo>
                    <a:pt x="29" y="30"/>
                  </a:lnTo>
                  <a:lnTo>
                    <a:pt x="29" y="30"/>
                  </a:lnTo>
                  <a:lnTo>
                    <a:pt x="34" y="27"/>
                  </a:lnTo>
                  <a:lnTo>
                    <a:pt x="34" y="27"/>
                  </a:lnTo>
                  <a:lnTo>
                    <a:pt x="40" y="23"/>
                  </a:lnTo>
                  <a:lnTo>
                    <a:pt x="40" y="23"/>
                  </a:lnTo>
                  <a:lnTo>
                    <a:pt x="52" y="18"/>
                  </a:lnTo>
                  <a:lnTo>
                    <a:pt x="63" y="14"/>
                  </a:lnTo>
                  <a:lnTo>
                    <a:pt x="63" y="14"/>
                  </a:lnTo>
                  <a:lnTo>
                    <a:pt x="85" y="9"/>
                  </a:lnTo>
                  <a:lnTo>
                    <a:pt x="85" y="9"/>
                  </a:lnTo>
                  <a:lnTo>
                    <a:pt x="104" y="5"/>
                  </a:lnTo>
                  <a:lnTo>
                    <a:pt x="104" y="5"/>
                  </a:lnTo>
                  <a:lnTo>
                    <a:pt x="115" y="5"/>
                  </a:lnTo>
                  <a:lnTo>
                    <a:pt x="115" y="5"/>
                  </a:lnTo>
                  <a:lnTo>
                    <a:pt x="111" y="0"/>
                  </a:lnTo>
                  <a:lnTo>
                    <a:pt x="111" y="0"/>
                  </a:lnTo>
                  <a:lnTo>
                    <a:pt x="103" y="2"/>
                  </a:lnTo>
                  <a:lnTo>
                    <a:pt x="103" y="2"/>
                  </a:lnTo>
                  <a:lnTo>
                    <a:pt x="83" y="4"/>
                  </a:lnTo>
                  <a:lnTo>
                    <a:pt x="83" y="4"/>
                  </a:lnTo>
                  <a:lnTo>
                    <a:pt x="60" y="7"/>
                  </a:lnTo>
                  <a:lnTo>
                    <a:pt x="60" y="7"/>
                  </a:lnTo>
                  <a:lnTo>
                    <a:pt x="49" y="9"/>
                  </a:lnTo>
                  <a:lnTo>
                    <a:pt x="34" y="13"/>
                  </a:lnTo>
                  <a:lnTo>
                    <a:pt x="34" y="13"/>
                  </a:lnTo>
                  <a:lnTo>
                    <a:pt x="29" y="16"/>
                  </a:lnTo>
                  <a:lnTo>
                    <a:pt x="29" y="16"/>
                  </a:lnTo>
                  <a:lnTo>
                    <a:pt x="22" y="20"/>
                  </a:lnTo>
                  <a:lnTo>
                    <a:pt x="22" y="20"/>
                  </a:lnTo>
                  <a:lnTo>
                    <a:pt x="15" y="23"/>
                  </a:lnTo>
                  <a:lnTo>
                    <a:pt x="15" y="23"/>
                  </a:lnTo>
                  <a:lnTo>
                    <a:pt x="9" y="30"/>
                  </a:lnTo>
                  <a:lnTo>
                    <a:pt x="9" y="30"/>
                  </a:lnTo>
                  <a:lnTo>
                    <a:pt x="2" y="39"/>
                  </a:lnTo>
                  <a:lnTo>
                    <a:pt x="2" y="39"/>
                  </a:lnTo>
                  <a:lnTo>
                    <a:pt x="2" y="39"/>
                  </a:lnTo>
                  <a:lnTo>
                    <a:pt x="2" y="39"/>
                  </a:lnTo>
                  <a:lnTo>
                    <a:pt x="2" y="41"/>
                  </a:lnTo>
                  <a:lnTo>
                    <a:pt x="2" y="41"/>
                  </a:lnTo>
                  <a:lnTo>
                    <a:pt x="2" y="43"/>
                  </a:lnTo>
                  <a:lnTo>
                    <a:pt x="2" y="43"/>
                  </a:lnTo>
                  <a:lnTo>
                    <a:pt x="2" y="45"/>
                  </a:lnTo>
                  <a:lnTo>
                    <a:pt x="0" y="45"/>
                  </a:lnTo>
                  <a:lnTo>
                    <a:pt x="0" y="47"/>
                  </a:lnTo>
                  <a:lnTo>
                    <a:pt x="0" y="47"/>
                  </a:lnTo>
                  <a:lnTo>
                    <a:pt x="0" y="47"/>
                  </a:lnTo>
                  <a:lnTo>
                    <a:pt x="0" y="47"/>
                  </a:lnTo>
                  <a:lnTo>
                    <a:pt x="0" y="47"/>
                  </a:lnTo>
                  <a:lnTo>
                    <a:pt x="0" y="48"/>
                  </a:lnTo>
                  <a:lnTo>
                    <a:pt x="0" y="48"/>
                  </a:lnTo>
                  <a:lnTo>
                    <a:pt x="0" y="50"/>
                  </a:lnTo>
                  <a:lnTo>
                    <a:pt x="0" y="50"/>
                  </a:lnTo>
                  <a:lnTo>
                    <a:pt x="0" y="52"/>
                  </a:lnTo>
                  <a:lnTo>
                    <a:pt x="0" y="52"/>
                  </a:lnTo>
                  <a:lnTo>
                    <a:pt x="2" y="57"/>
                  </a:lnTo>
                  <a:lnTo>
                    <a:pt x="2" y="57"/>
                  </a:lnTo>
                  <a:lnTo>
                    <a:pt x="2" y="59"/>
                  </a:lnTo>
                  <a:lnTo>
                    <a:pt x="2" y="59"/>
                  </a:lnTo>
                  <a:lnTo>
                    <a:pt x="2" y="61"/>
                  </a:lnTo>
                  <a:lnTo>
                    <a:pt x="2" y="63"/>
                  </a:lnTo>
                  <a:lnTo>
                    <a:pt x="4" y="63"/>
                  </a:lnTo>
                  <a:lnTo>
                    <a:pt x="4" y="63"/>
                  </a:lnTo>
                  <a:lnTo>
                    <a:pt x="9" y="74"/>
                  </a:lnTo>
                  <a:lnTo>
                    <a:pt x="9" y="74"/>
                  </a:lnTo>
                  <a:lnTo>
                    <a:pt x="17" y="81"/>
                  </a:lnTo>
                  <a:lnTo>
                    <a:pt x="17" y="81"/>
                  </a:lnTo>
                  <a:lnTo>
                    <a:pt x="24" y="86"/>
                  </a:lnTo>
                  <a:lnTo>
                    <a:pt x="24" y="86"/>
                  </a:lnTo>
                  <a:lnTo>
                    <a:pt x="31" y="92"/>
                  </a:lnTo>
                  <a:lnTo>
                    <a:pt x="31" y="92"/>
                  </a:lnTo>
                  <a:lnTo>
                    <a:pt x="38" y="95"/>
                  </a:lnTo>
                  <a:lnTo>
                    <a:pt x="38" y="95"/>
                  </a:lnTo>
                  <a:lnTo>
                    <a:pt x="52" y="102"/>
                  </a:lnTo>
                  <a:lnTo>
                    <a:pt x="52" y="102"/>
                  </a:lnTo>
                  <a:lnTo>
                    <a:pt x="67" y="108"/>
                  </a:lnTo>
                  <a:lnTo>
                    <a:pt x="67" y="108"/>
                  </a:lnTo>
                  <a:lnTo>
                    <a:pt x="99" y="117"/>
                  </a:lnTo>
                  <a:lnTo>
                    <a:pt x="99" y="117"/>
                  </a:lnTo>
                  <a:lnTo>
                    <a:pt x="115" y="120"/>
                  </a:lnTo>
                  <a:lnTo>
                    <a:pt x="115" y="120"/>
                  </a:lnTo>
                  <a:lnTo>
                    <a:pt x="119" y="120"/>
                  </a:lnTo>
                  <a:lnTo>
                    <a:pt x="119" y="120"/>
                  </a:lnTo>
                  <a:lnTo>
                    <a:pt x="124" y="120"/>
                  </a:lnTo>
                  <a:lnTo>
                    <a:pt x="128" y="122"/>
                  </a:lnTo>
                  <a:lnTo>
                    <a:pt x="128" y="122"/>
                  </a:lnTo>
                  <a:lnTo>
                    <a:pt x="131" y="122"/>
                  </a:lnTo>
                  <a:lnTo>
                    <a:pt x="131" y="122"/>
                  </a:lnTo>
                  <a:lnTo>
                    <a:pt x="140" y="122"/>
                  </a:lnTo>
                  <a:lnTo>
                    <a:pt x="140" y="122"/>
                  </a:lnTo>
                  <a:lnTo>
                    <a:pt x="147" y="124"/>
                  </a:lnTo>
                  <a:lnTo>
                    <a:pt x="151" y="124"/>
                  </a:lnTo>
                  <a:lnTo>
                    <a:pt x="156" y="124"/>
                  </a:lnTo>
                  <a:lnTo>
                    <a:pt x="160" y="124"/>
                  </a:lnTo>
                  <a:lnTo>
                    <a:pt x="163" y="124"/>
                  </a:lnTo>
                  <a:lnTo>
                    <a:pt x="165" y="124"/>
                  </a:lnTo>
                  <a:lnTo>
                    <a:pt x="165" y="124"/>
                  </a:lnTo>
                  <a:lnTo>
                    <a:pt x="169" y="124"/>
                  </a:lnTo>
                  <a:lnTo>
                    <a:pt x="172" y="124"/>
                  </a:lnTo>
                  <a:lnTo>
                    <a:pt x="172" y="124"/>
                  </a:lnTo>
                  <a:lnTo>
                    <a:pt x="180" y="124"/>
                  </a:lnTo>
                  <a:lnTo>
                    <a:pt x="180" y="124"/>
                  </a:lnTo>
                  <a:lnTo>
                    <a:pt x="197" y="122"/>
                  </a:lnTo>
                  <a:lnTo>
                    <a:pt x="197" y="122"/>
                  </a:lnTo>
                  <a:lnTo>
                    <a:pt x="230" y="117"/>
                  </a:lnTo>
                  <a:lnTo>
                    <a:pt x="230" y="117"/>
                  </a:lnTo>
                  <a:lnTo>
                    <a:pt x="237" y="115"/>
                  </a:lnTo>
                  <a:lnTo>
                    <a:pt x="237" y="115"/>
                  </a:lnTo>
                  <a:lnTo>
                    <a:pt x="244" y="113"/>
                  </a:lnTo>
                  <a:lnTo>
                    <a:pt x="244" y="113"/>
                  </a:lnTo>
                  <a:lnTo>
                    <a:pt x="253" y="111"/>
                  </a:lnTo>
                  <a:lnTo>
                    <a:pt x="253" y="111"/>
                  </a:lnTo>
                  <a:lnTo>
                    <a:pt x="260" y="108"/>
                  </a:lnTo>
                  <a:lnTo>
                    <a:pt x="260" y="108"/>
                  </a:lnTo>
                  <a:lnTo>
                    <a:pt x="276" y="102"/>
                  </a:lnTo>
                  <a:lnTo>
                    <a:pt x="291" y="95"/>
                  </a:lnTo>
                  <a:lnTo>
                    <a:pt x="291" y="95"/>
                  </a:lnTo>
                  <a:lnTo>
                    <a:pt x="298" y="92"/>
                  </a:lnTo>
                  <a:lnTo>
                    <a:pt x="298" y="92"/>
                  </a:lnTo>
                  <a:lnTo>
                    <a:pt x="305" y="86"/>
                  </a:lnTo>
                  <a:lnTo>
                    <a:pt x="305" y="86"/>
                  </a:lnTo>
                  <a:lnTo>
                    <a:pt x="312" y="81"/>
                  </a:lnTo>
                  <a:lnTo>
                    <a:pt x="312" y="81"/>
                  </a:lnTo>
                  <a:lnTo>
                    <a:pt x="319" y="74"/>
                  </a:lnTo>
                  <a:lnTo>
                    <a:pt x="319" y="74"/>
                  </a:lnTo>
                  <a:lnTo>
                    <a:pt x="325" y="63"/>
                  </a:lnTo>
                  <a:lnTo>
                    <a:pt x="325" y="63"/>
                  </a:lnTo>
                  <a:lnTo>
                    <a:pt x="326" y="61"/>
                  </a:lnTo>
                  <a:lnTo>
                    <a:pt x="326" y="59"/>
                  </a:lnTo>
                  <a:lnTo>
                    <a:pt x="326" y="59"/>
                  </a:lnTo>
                  <a:lnTo>
                    <a:pt x="326" y="59"/>
                  </a:lnTo>
                  <a:lnTo>
                    <a:pt x="326" y="57"/>
                  </a:lnTo>
                  <a:lnTo>
                    <a:pt x="326" y="57"/>
                  </a:lnTo>
                  <a:lnTo>
                    <a:pt x="326" y="54"/>
                  </a:lnTo>
                  <a:lnTo>
                    <a:pt x="326" y="54"/>
                  </a:lnTo>
                  <a:lnTo>
                    <a:pt x="326" y="54"/>
                  </a:lnTo>
                  <a:lnTo>
                    <a:pt x="326" y="52"/>
                  </a:lnTo>
                  <a:lnTo>
                    <a:pt x="326" y="52"/>
                  </a:lnTo>
                  <a:lnTo>
                    <a:pt x="328" y="50"/>
                  </a:lnTo>
                  <a:lnTo>
                    <a:pt x="328" y="50"/>
                  </a:lnTo>
                  <a:lnTo>
                    <a:pt x="328" y="50"/>
                  </a:lnTo>
                  <a:lnTo>
                    <a:pt x="328" y="50"/>
                  </a:lnTo>
                  <a:lnTo>
                    <a:pt x="328" y="50"/>
                  </a:lnTo>
                  <a:close/>
                </a:path>
              </a:pathLst>
            </a:custGeom>
            <a:solidFill>
              <a:srgbClr val="525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grpSp>
      <p:grpSp>
        <p:nvGrpSpPr>
          <p:cNvPr id="55" name="Group 54">
            <a:extLst>
              <a:ext uri="{FF2B5EF4-FFF2-40B4-BE49-F238E27FC236}">
                <a16:creationId xmlns:a16="http://schemas.microsoft.com/office/drawing/2014/main" xmlns="" id="{DD9BC40B-A62E-4EA6-A558-79C7C250C7E2}"/>
              </a:ext>
            </a:extLst>
          </p:cNvPr>
          <p:cNvGrpSpPr/>
          <p:nvPr/>
        </p:nvGrpSpPr>
        <p:grpSpPr>
          <a:xfrm>
            <a:off x="7534414" y="1484041"/>
            <a:ext cx="646612" cy="502299"/>
            <a:chOff x="8424863" y="3170238"/>
            <a:chExt cx="719138" cy="563562"/>
          </a:xfrm>
        </p:grpSpPr>
        <p:sp>
          <p:nvSpPr>
            <p:cNvPr id="56" name="Freeform 37">
              <a:extLst>
                <a:ext uri="{FF2B5EF4-FFF2-40B4-BE49-F238E27FC236}">
                  <a16:creationId xmlns:a16="http://schemas.microsoft.com/office/drawing/2014/main" xmlns="" id="{CFEB9598-7150-4A2B-A56D-1600D44C84CC}"/>
                </a:ext>
              </a:extLst>
            </p:cNvPr>
            <p:cNvSpPr>
              <a:spLocks noEditPoints="1"/>
            </p:cNvSpPr>
            <p:nvPr/>
          </p:nvSpPr>
          <p:spPr bwMode="auto">
            <a:xfrm>
              <a:off x="8424863" y="3184525"/>
              <a:ext cx="715963" cy="503237"/>
            </a:xfrm>
            <a:custGeom>
              <a:avLst/>
              <a:gdLst>
                <a:gd name="T0" fmla="*/ 449 w 451"/>
                <a:gd name="T1" fmla="*/ 310 h 317"/>
                <a:gd name="T2" fmla="*/ 435 w 451"/>
                <a:gd name="T3" fmla="*/ 292 h 317"/>
                <a:gd name="T4" fmla="*/ 428 w 451"/>
                <a:gd name="T5" fmla="*/ 286 h 317"/>
                <a:gd name="T6" fmla="*/ 428 w 451"/>
                <a:gd name="T7" fmla="*/ 45 h 317"/>
                <a:gd name="T8" fmla="*/ 428 w 451"/>
                <a:gd name="T9" fmla="*/ 29 h 317"/>
                <a:gd name="T10" fmla="*/ 426 w 451"/>
                <a:gd name="T11" fmla="*/ 9 h 317"/>
                <a:gd name="T12" fmla="*/ 419 w 451"/>
                <a:gd name="T13" fmla="*/ 2 h 317"/>
                <a:gd name="T14" fmla="*/ 414 w 451"/>
                <a:gd name="T15" fmla="*/ 0 h 317"/>
                <a:gd name="T16" fmla="*/ 37 w 451"/>
                <a:gd name="T17" fmla="*/ 0 h 317"/>
                <a:gd name="T18" fmla="*/ 28 w 451"/>
                <a:gd name="T19" fmla="*/ 4 h 317"/>
                <a:gd name="T20" fmla="*/ 25 w 451"/>
                <a:gd name="T21" fmla="*/ 13 h 317"/>
                <a:gd name="T22" fmla="*/ 25 w 451"/>
                <a:gd name="T23" fmla="*/ 20 h 317"/>
                <a:gd name="T24" fmla="*/ 25 w 451"/>
                <a:gd name="T25" fmla="*/ 29 h 317"/>
                <a:gd name="T26" fmla="*/ 25 w 451"/>
                <a:gd name="T27" fmla="*/ 268 h 317"/>
                <a:gd name="T28" fmla="*/ 25 w 451"/>
                <a:gd name="T29" fmla="*/ 286 h 317"/>
                <a:gd name="T30" fmla="*/ 21 w 451"/>
                <a:gd name="T31" fmla="*/ 290 h 317"/>
                <a:gd name="T32" fmla="*/ 18 w 451"/>
                <a:gd name="T33" fmla="*/ 293 h 317"/>
                <a:gd name="T34" fmla="*/ 12 w 451"/>
                <a:gd name="T35" fmla="*/ 299 h 317"/>
                <a:gd name="T36" fmla="*/ 0 w 451"/>
                <a:gd name="T37" fmla="*/ 313 h 317"/>
                <a:gd name="T38" fmla="*/ 12 w 451"/>
                <a:gd name="T39" fmla="*/ 315 h 317"/>
                <a:gd name="T40" fmla="*/ 53 w 451"/>
                <a:gd name="T41" fmla="*/ 317 h 317"/>
                <a:gd name="T42" fmla="*/ 397 w 451"/>
                <a:gd name="T43" fmla="*/ 317 h 317"/>
                <a:gd name="T44" fmla="*/ 426 w 451"/>
                <a:gd name="T45" fmla="*/ 317 h 317"/>
                <a:gd name="T46" fmla="*/ 451 w 451"/>
                <a:gd name="T47" fmla="*/ 313 h 317"/>
                <a:gd name="T48" fmla="*/ 451 w 451"/>
                <a:gd name="T49" fmla="*/ 311 h 317"/>
                <a:gd name="T50" fmla="*/ 449 w 451"/>
                <a:gd name="T51" fmla="*/ 310 h 317"/>
                <a:gd name="T52" fmla="*/ 417 w 451"/>
                <a:gd name="T53" fmla="*/ 245 h 317"/>
                <a:gd name="T54" fmla="*/ 34 w 451"/>
                <a:gd name="T55" fmla="*/ 245 h 317"/>
                <a:gd name="T56" fmla="*/ 34 w 451"/>
                <a:gd name="T57" fmla="*/ 15 h 317"/>
                <a:gd name="T58" fmla="*/ 34 w 451"/>
                <a:gd name="T59" fmla="*/ 15 h 317"/>
                <a:gd name="T60" fmla="*/ 417 w 451"/>
                <a:gd name="T61" fmla="*/ 15 h 317"/>
                <a:gd name="T62" fmla="*/ 417 w 451"/>
                <a:gd name="T63" fmla="*/ 245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1" h="317">
                  <a:moveTo>
                    <a:pt x="449" y="310"/>
                  </a:moveTo>
                  <a:lnTo>
                    <a:pt x="449" y="310"/>
                  </a:lnTo>
                  <a:lnTo>
                    <a:pt x="435" y="292"/>
                  </a:lnTo>
                  <a:lnTo>
                    <a:pt x="435" y="292"/>
                  </a:lnTo>
                  <a:lnTo>
                    <a:pt x="432" y="288"/>
                  </a:lnTo>
                  <a:lnTo>
                    <a:pt x="428" y="286"/>
                  </a:lnTo>
                  <a:lnTo>
                    <a:pt x="428" y="286"/>
                  </a:lnTo>
                  <a:lnTo>
                    <a:pt x="428" y="45"/>
                  </a:lnTo>
                  <a:lnTo>
                    <a:pt x="428" y="45"/>
                  </a:lnTo>
                  <a:lnTo>
                    <a:pt x="428" y="29"/>
                  </a:lnTo>
                  <a:lnTo>
                    <a:pt x="428" y="15"/>
                  </a:lnTo>
                  <a:lnTo>
                    <a:pt x="426" y="9"/>
                  </a:lnTo>
                  <a:lnTo>
                    <a:pt x="424" y="4"/>
                  </a:lnTo>
                  <a:lnTo>
                    <a:pt x="419" y="2"/>
                  </a:lnTo>
                  <a:lnTo>
                    <a:pt x="414" y="0"/>
                  </a:lnTo>
                  <a:lnTo>
                    <a:pt x="414" y="0"/>
                  </a:lnTo>
                  <a:lnTo>
                    <a:pt x="37" y="0"/>
                  </a:lnTo>
                  <a:lnTo>
                    <a:pt x="37" y="0"/>
                  </a:lnTo>
                  <a:lnTo>
                    <a:pt x="32" y="2"/>
                  </a:lnTo>
                  <a:lnTo>
                    <a:pt x="28" y="4"/>
                  </a:lnTo>
                  <a:lnTo>
                    <a:pt x="27" y="8"/>
                  </a:lnTo>
                  <a:lnTo>
                    <a:pt x="25" y="13"/>
                  </a:lnTo>
                  <a:lnTo>
                    <a:pt x="25" y="13"/>
                  </a:lnTo>
                  <a:lnTo>
                    <a:pt x="25" y="20"/>
                  </a:lnTo>
                  <a:lnTo>
                    <a:pt x="25" y="29"/>
                  </a:lnTo>
                  <a:lnTo>
                    <a:pt x="25" y="29"/>
                  </a:lnTo>
                  <a:lnTo>
                    <a:pt x="25" y="268"/>
                  </a:lnTo>
                  <a:lnTo>
                    <a:pt x="25" y="268"/>
                  </a:lnTo>
                  <a:lnTo>
                    <a:pt x="25" y="277"/>
                  </a:lnTo>
                  <a:lnTo>
                    <a:pt x="25" y="286"/>
                  </a:lnTo>
                  <a:lnTo>
                    <a:pt x="25" y="286"/>
                  </a:lnTo>
                  <a:lnTo>
                    <a:pt x="21" y="290"/>
                  </a:lnTo>
                  <a:lnTo>
                    <a:pt x="18" y="293"/>
                  </a:lnTo>
                  <a:lnTo>
                    <a:pt x="18" y="293"/>
                  </a:lnTo>
                  <a:lnTo>
                    <a:pt x="12" y="299"/>
                  </a:lnTo>
                  <a:lnTo>
                    <a:pt x="12" y="299"/>
                  </a:lnTo>
                  <a:lnTo>
                    <a:pt x="5" y="306"/>
                  </a:lnTo>
                  <a:lnTo>
                    <a:pt x="0" y="313"/>
                  </a:lnTo>
                  <a:lnTo>
                    <a:pt x="0" y="313"/>
                  </a:lnTo>
                  <a:lnTo>
                    <a:pt x="12" y="315"/>
                  </a:lnTo>
                  <a:lnTo>
                    <a:pt x="27" y="317"/>
                  </a:lnTo>
                  <a:lnTo>
                    <a:pt x="53" y="317"/>
                  </a:lnTo>
                  <a:lnTo>
                    <a:pt x="53" y="317"/>
                  </a:lnTo>
                  <a:lnTo>
                    <a:pt x="397" y="317"/>
                  </a:lnTo>
                  <a:lnTo>
                    <a:pt x="397" y="317"/>
                  </a:lnTo>
                  <a:lnTo>
                    <a:pt x="426" y="317"/>
                  </a:lnTo>
                  <a:lnTo>
                    <a:pt x="439" y="315"/>
                  </a:lnTo>
                  <a:lnTo>
                    <a:pt x="451" y="313"/>
                  </a:lnTo>
                  <a:lnTo>
                    <a:pt x="451" y="313"/>
                  </a:lnTo>
                  <a:lnTo>
                    <a:pt x="451" y="311"/>
                  </a:lnTo>
                  <a:lnTo>
                    <a:pt x="449" y="310"/>
                  </a:lnTo>
                  <a:lnTo>
                    <a:pt x="449" y="310"/>
                  </a:lnTo>
                  <a:close/>
                  <a:moveTo>
                    <a:pt x="417" y="245"/>
                  </a:moveTo>
                  <a:lnTo>
                    <a:pt x="417" y="245"/>
                  </a:lnTo>
                  <a:lnTo>
                    <a:pt x="34" y="245"/>
                  </a:lnTo>
                  <a:lnTo>
                    <a:pt x="34" y="245"/>
                  </a:lnTo>
                  <a:lnTo>
                    <a:pt x="34" y="15"/>
                  </a:lnTo>
                  <a:lnTo>
                    <a:pt x="34" y="15"/>
                  </a:lnTo>
                  <a:lnTo>
                    <a:pt x="34" y="15"/>
                  </a:lnTo>
                  <a:lnTo>
                    <a:pt x="34" y="15"/>
                  </a:lnTo>
                  <a:lnTo>
                    <a:pt x="417" y="15"/>
                  </a:lnTo>
                  <a:lnTo>
                    <a:pt x="417" y="15"/>
                  </a:lnTo>
                  <a:lnTo>
                    <a:pt x="417" y="245"/>
                  </a:lnTo>
                  <a:lnTo>
                    <a:pt x="417" y="245"/>
                  </a:lnTo>
                  <a:close/>
                </a:path>
              </a:pathLst>
            </a:custGeom>
            <a:solidFill>
              <a:srgbClr val="525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sp>
          <p:nvSpPr>
            <p:cNvPr id="57" name="Freeform 38">
              <a:extLst>
                <a:ext uri="{FF2B5EF4-FFF2-40B4-BE49-F238E27FC236}">
                  <a16:creationId xmlns:a16="http://schemas.microsoft.com/office/drawing/2014/main" xmlns="" id="{46423ABB-1F16-4780-B655-E592083F7784}"/>
                </a:ext>
              </a:extLst>
            </p:cNvPr>
            <p:cNvSpPr>
              <a:spLocks noEditPoints="1"/>
            </p:cNvSpPr>
            <p:nvPr/>
          </p:nvSpPr>
          <p:spPr bwMode="auto">
            <a:xfrm>
              <a:off x="8424863" y="3695700"/>
              <a:ext cx="719138" cy="38100"/>
            </a:xfrm>
            <a:custGeom>
              <a:avLst/>
              <a:gdLst>
                <a:gd name="T0" fmla="*/ 453 w 453"/>
                <a:gd name="T1" fmla="*/ 0 h 24"/>
                <a:gd name="T2" fmla="*/ 451 w 453"/>
                <a:gd name="T3" fmla="*/ 16 h 24"/>
                <a:gd name="T4" fmla="*/ 444 w 453"/>
                <a:gd name="T5" fmla="*/ 18 h 24"/>
                <a:gd name="T6" fmla="*/ 437 w 453"/>
                <a:gd name="T7" fmla="*/ 18 h 24"/>
                <a:gd name="T8" fmla="*/ 433 w 453"/>
                <a:gd name="T9" fmla="*/ 24 h 24"/>
                <a:gd name="T10" fmla="*/ 428 w 453"/>
                <a:gd name="T11" fmla="*/ 24 h 24"/>
                <a:gd name="T12" fmla="*/ 421 w 453"/>
                <a:gd name="T13" fmla="*/ 24 h 24"/>
                <a:gd name="T14" fmla="*/ 329 w 453"/>
                <a:gd name="T15" fmla="*/ 24 h 24"/>
                <a:gd name="T16" fmla="*/ 43 w 453"/>
                <a:gd name="T17" fmla="*/ 24 h 24"/>
                <a:gd name="T18" fmla="*/ 30 w 453"/>
                <a:gd name="T19" fmla="*/ 24 h 24"/>
                <a:gd name="T20" fmla="*/ 23 w 453"/>
                <a:gd name="T21" fmla="*/ 24 h 24"/>
                <a:gd name="T22" fmla="*/ 18 w 453"/>
                <a:gd name="T23" fmla="*/ 22 h 24"/>
                <a:gd name="T24" fmla="*/ 16 w 453"/>
                <a:gd name="T25" fmla="*/ 20 h 24"/>
                <a:gd name="T26" fmla="*/ 14 w 453"/>
                <a:gd name="T27" fmla="*/ 18 h 24"/>
                <a:gd name="T28" fmla="*/ 7 w 453"/>
                <a:gd name="T29" fmla="*/ 18 h 24"/>
                <a:gd name="T30" fmla="*/ 0 w 453"/>
                <a:gd name="T31" fmla="*/ 16 h 24"/>
                <a:gd name="T32" fmla="*/ 0 w 453"/>
                <a:gd name="T33" fmla="*/ 0 h 24"/>
                <a:gd name="T34" fmla="*/ 7 w 453"/>
                <a:gd name="T35" fmla="*/ 2 h 24"/>
                <a:gd name="T36" fmla="*/ 62 w 453"/>
                <a:gd name="T37" fmla="*/ 4 h 24"/>
                <a:gd name="T38" fmla="*/ 399 w 453"/>
                <a:gd name="T39" fmla="*/ 4 h 24"/>
                <a:gd name="T40" fmla="*/ 426 w 453"/>
                <a:gd name="T41" fmla="*/ 4 h 24"/>
                <a:gd name="T42" fmla="*/ 440 w 453"/>
                <a:gd name="T43" fmla="*/ 2 h 24"/>
                <a:gd name="T44" fmla="*/ 453 w 453"/>
                <a:gd name="T45" fmla="*/ 0 h 24"/>
                <a:gd name="T46" fmla="*/ 188 w 453"/>
                <a:gd name="T47" fmla="*/ 13 h 24"/>
                <a:gd name="T48" fmla="*/ 188 w 453"/>
                <a:gd name="T49" fmla="*/ 13 h 24"/>
                <a:gd name="T50" fmla="*/ 195 w 453"/>
                <a:gd name="T51" fmla="*/ 15 h 24"/>
                <a:gd name="T52" fmla="*/ 242 w 453"/>
                <a:gd name="T53" fmla="*/ 15 h 24"/>
                <a:gd name="T54" fmla="*/ 245 w 453"/>
                <a:gd name="T55" fmla="*/ 15 h 24"/>
                <a:gd name="T56" fmla="*/ 249 w 453"/>
                <a:gd name="T57" fmla="*/ 13 h 24"/>
                <a:gd name="T58" fmla="*/ 245 w 453"/>
                <a:gd name="T59" fmla="*/ 11 h 24"/>
                <a:gd name="T60" fmla="*/ 242 w 453"/>
                <a:gd name="T61" fmla="*/ 11 h 24"/>
                <a:gd name="T62" fmla="*/ 188 w 453"/>
                <a:gd name="T63" fmla="*/ 11 h 24"/>
                <a:gd name="T64" fmla="*/ 188 w 453"/>
                <a:gd name="T65"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3" h="24">
                  <a:moveTo>
                    <a:pt x="453" y="0"/>
                  </a:moveTo>
                  <a:lnTo>
                    <a:pt x="453" y="0"/>
                  </a:lnTo>
                  <a:lnTo>
                    <a:pt x="451" y="16"/>
                  </a:lnTo>
                  <a:lnTo>
                    <a:pt x="451" y="16"/>
                  </a:lnTo>
                  <a:lnTo>
                    <a:pt x="448" y="18"/>
                  </a:lnTo>
                  <a:lnTo>
                    <a:pt x="444" y="18"/>
                  </a:lnTo>
                  <a:lnTo>
                    <a:pt x="437" y="18"/>
                  </a:lnTo>
                  <a:lnTo>
                    <a:pt x="437" y="18"/>
                  </a:lnTo>
                  <a:lnTo>
                    <a:pt x="435" y="20"/>
                  </a:lnTo>
                  <a:lnTo>
                    <a:pt x="433" y="24"/>
                  </a:lnTo>
                  <a:lnTo>
                    <a:pt x="433" y="24"/>
                  </a:lnTo>
                  <a:lnTo>
                    <a:pt x="428" y="24"/>
                  </a:lnTo>
                  <a:lnTo>
                    <a:pt x="421" y="24"/>
                  </a:lnTo>
                  <a:lnTo>
                    <a:pt x="421" y="24"/>
                  </a:lnTo>
                  <a:lnTo>
                    <a:pt x="376" y="24"/>
                  </a:lnTo>
                  <a:lnTo>
                    <a:pt x="329" y="24"/>
                  </a:lnTo>
                  <a:lnTo>
                    <a:pt x="329" y="24"/>
                  </a:lnTo>
                  <a:lnTo>
                    <a:pt x="43" y="24"/>
                  </a:lnTo>
                  <a:lnTo>
                    <a:pt x="43" y="24"/>
                  </a:lnTo>
                  <a:lnTo>
                    <a:pt x="30" y="24"/>
                  </a:lnTo>
                  <a:lnTo>
                    <a:pt x="30" y="24"/>
                  </a:lnTo>
                  <a:lnTo>
                    <a:pt x="23" y="24"/>
                  </a:lnTo>
                  <a:lnTo>
                    <a:pt x="18" y="22"/>
                  </a:lnTo>
                  <a:lnTo>
                    <a:pt x="18" y="22"/>
                  </a:lnTo>
                  <a:lnTo>
                    <a:pt x="16" y="20"/>
                  </a:lnTo>
                  <a:lnTo>
                    <a:pt x="16" y="20"/>
                  </a:lnTo>
                  <a:lnTo>
                    <a:pt x="14" y="18"/>
                  </a:lnTo>
                  <a:lnTo>
                    <a:pt x="14" y="18"/>
                  </a:lnTo>
                  <a:lnTo>
                    <a:pt x="7" y="18"/>
                  </a:lnTo>
                  <a:lnTo>
                    <a:pt x="7" y="18"/>
                  </a:lnTo>
                  <a:lnTo>
                    <a:pt x="0" y="16"/>
                  </a:lnTo>
                  <a:lnTo>
                    <a:pt x="0" y="16"/>
                  </a:lnTo>
                  <a:lnTo>
                    <a:pt x="0" y="0"/>
                  </a:lnTo>
                  <a:lnTo>
                    <a:pt x="0" y="0"/>
                  </a:lnTo>
                  <a:lnTo>
                    <a:pt x="7" y="2"/>
                  </a:lnTo>
                  <a:lnTo>
                    <a:pt x="7" y="2"/>
                  </a:lnTo>
                  <a:lnTo>
                    <a:pt x="34" y="4"/>
                  </a:lnTo>
                  <a:lnTo>
                    <a:pt x="62" y="4"/>
                  </a:lnTo>
                  <a:lnTo>
                    <a:pt x="62" y="4"/>
                  </a:lnTo>
                  <a:lnTo>
                    <a:pt x="399" y="4"/>
                  </a:lnTo>
                  <a:lnTo>
                    <a:pt x="399" y="4"/>
                  </a:lnTo>
                  <a:lnTo>
                    <a:pt x="426" y="4"/>
                  </a:lnTo>
                  <a:lnTo>
                    <a:pt x="426" y="4"/>
                  </a:lnTo>
                  <a:lnTo>
                    <a:pt x="440" y="2"/>
                  </a:lnTo>
                  <a:lnTo>
                    <a:pt x="453" y="0"/>
                  </a:lnTo>
                  <a:lnTo>
                    <a:pt x="453" y="0"/>
                  </a:lnTo>
                  <a:close/>
                  <a:moveTo>
                    <a:pt x="188" y="13"/>
                  </a:moveTo>
                  <a:lnTo>
                    <a:pt x="188" y="13"/>
                  </a:lnTo>
                  <a:lnTo>
                    <a:pt x="188" y="13"/>
                  </a:lnTo>
                  <a:lnTo>
                    <a:pt x="188" y="13"/>
                  </a:lnTo>
                  <a:lnTo>
                    <a:pt x="191" y="15"/>
                  </a:lnTo>
                  <a:lnTo>
                    <a:pt x="195" y="15"/>
                  </a:lnTo>
                  <a:lnTo>
                    <a:pt x="195" y="15"/>
                  </a:lnTo>
                  <a:lnTo>
                    <a:pt x="242" y="15"/>
                  </a:lnTo>
                  <a:lnTo>
                    <a:pt x="242" y="15"/>
                  </a:lnTo>
                  <a:lnTo>
                    <a:pt x="245" y="15"/>
                  </a:lnTo>
                  <a:lnTo>
                    <a:pt x="247" y="15"/>
                  </a:lnTo>
                  <a:lnTo>
                    <a:pt x="249" y="13"/>
                  </a:lnTo>
                  <a:lnTo>
                    <a:pt x="249" y="13"/>
                  </a:lnTo>
                  <a:lnTo>
                    <a:pt x="245" y="11"/>
                  </a:lnTo>
                  <a:lnTo>
                    <a:pt x="242" y="11"/>
                  </a:lnTo>
                  <a:lnTo>
                    <a:pt x="242" y="11"/>
                  </a:lnTo>
                  <a:lnTo>
                    <a:pt x="188" y="11"/>
                  </a:lnTo>
                  <a:lnTo>
                    <a:pt x="188" y="11"/>
                  </a:lnTo>
                  <a:lnTo>
                    <a:pt x="188" y="13"/>
                  </a:lnTo>
                  <a:lnTo>
                    <a:pt x="188" y="13"/>
                  </a:lnTo>
                  <a:close/>
                </a:path>
              </a:pathLst>
            </a:custGeom>
            <a:solidFill>
              <a:srgbClr val="525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sp>
          <p:nvSpPr>
            <p:cNvPr id="58" name="Freeform 39">
              <a:extLst>
                <a:ext uri="{FF2B5EF4-FFF2-40B4-BE49-F238E27FC236}">
                  <a16:creationId xmlns:a16="http://schemas.microsoft.com/office/drawing/2014/main" xmlns="" id="{2938AB2D-7CDD-401D-9F13-9CF20304F4EB}"/>
                </a:ext>
              </a:extLst>
            </p:cNvPr>
            <p:cNvSpPr>
              <a:spLocks/>
            </p:cNvSpPr>
            <p:nvPr/>
          </p:nvSpPr>
          <p:spPr bwMode="auto">
            <a:xfrm>
              <a:off x="8728075" y="3713163"/>
              <a:ext cx="111125" cy="7937"/>
            </a:xfrm>
            <a:custGeom>
              <a:avLst/>
              <a:gdLst>
                <a:gd name="T0" fmla="*/ 67 w 70"/>
                <a:gd name="T1" fmla="*/ 5 h 5"/>
                <a:gd name="T2" fmla="*/ 4 w 70"/>
                <a:gd name="T3" fmla="*/ 5 h 5"/>
                <a:gd name="T4" fmla="*/ 4 w 70"/>
                <a:gd name="T5" fmla="*/ 5 h 5"/>
                <a:gd name="T6" fmla="*/ 0 w 70"/>
                <a:gd name="T7" fmla="*/ 5 h 5"/>
                <a:gd name="T8" fmla="*/ 0 w 70"/>
                <a:gd name="T9" fmla="*/ 4 h 5"/>
                <a:gd name="T10" fmla="*/ 0 w 70"/>
                <a:gd name="T11" fmla="*/ 4 h 5"/>
                <a:gd name="T12" fmla="*/ 0 w 70"/>
                <a:gd name="T13" fmla="*/ 4 h 5"/>
                <a:gd name="T14" fmla="*/ 0 w 70"/>
                <a:gd name="T15" fmla="*/ 0 h 5"/>
                <a:gd name="T16" fmla="*/ 4 w 70"/>
                <a:gd name="T17" fmla="*/ 0 h 5"/>
                <a:gd name="T18" fmla="*/ 67 w 70"/>
                <a:gd name="T19" fmla="*/ 0 h 5"/>
                <a:gd name="T20" fmla="*/ 67 w 70"/>
                <a:gd name="T21" fmla="*/ 0 h 5"/>
                <a:gd name="T22" fmla="*/ 69 w 70"/>
                <a:gd name="T23" fmla="*/ 0 h 5"/>
                <a:gd name="T24" fmla="*/ 70 w 70"/>
                <a:gd name="T25" fmla="*/ 4 h 5"/>
                <a:gd name="T26" fmla="*/ 70 w 70"/>
                <a:gd name="T27" fmla="*/ 4 h 5"/>
                <a:gd name="T28" fmla="*/ 70 w 70"/>
                <a:gd name="T29" fmla="*/ 4 h 5"/>
                <a:gd name="T30" fmla="*/ 69 w 70"/>
                <a:gd name="T31" fmla="*/ 5 h 5"/>
                <a:gd name="T32" fmla="*/ 67 w 70"/>
                <a:gd name="T33" fmla="*/ 5 h 5"/>
                <a:gd name="T34" fmla="*/ 67 w 70"/>
                <a:gd name="T3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 h="5">
                  <a:moveTo>
                    <a:pt x="67" y="5"/>
                  </a:moveTo>
                  <a:lnTo>
                    <a:pt x="4" y="5"/>
                  </a:lnTo>
                  <a:lnTo>
                    <a:pt x="4" y="5"/>
                  </a:lnTo>
                  <a:lnTo>
                    <a:pt x="0" y="5"/>
                  </a:lnTo>
                  <a:lnTo>
                    <a:pt x="0" y="4"/>
                  </a:lnTo>
                  <a:lnTo>
                    <a:pt x="0" y="4"/>
                  </a:lnTo>
                  <a:lnTo>
                    <a:pt x="0" y="4"/>
                  </a:lnTo>
                  <a:lnTo>
                    <a:pt x="0" y="0"/>
                  </a:lnTo>
                  <a:lnTo>
                    <a:pt x="4" y="0"/>
                  </a:lnTo>
                  <a:lnTo>
                    <a:pt x="67" y="0"/>
                  </a:lnTo>
                  <a:lnTo>
                    <a:pt x="67" y="0"/>
                  </a:lnTo>
                  <a:lnTo>
                    <a:pt x="69" y="0"/>
                  </a:lnTo>
                  <a:lnTo>
                    <a:pt x="70" y="4"/>
                  </a:lnTo>
                  <a:lnTo>
                    <a:pt x="70" y="4"/>
                  </a:lnTo>
                  <a:lnTo>
                    <a:pt x="70" y="4"/>
                  </a:lnTo>
                  <a:lnTo>
                    <a:pt x="69" y="5"/>
                  </a:lnTo>
                  <a:lnTo>
                    <a:pt x="67" y="5"/>
                  </a:lnTo>
                  <a:lnTo>
                    <a:pt x="67"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sp>
          <p:nvSpPr>
            <p:cNvPr id="59" name="Freeform 40">
              <a:extLst>
                <a:ext uri="{FF2B5EF4-FFF2-40B4-BE49-F238E27FC236}">
                  <a16:creationId xmlns:a16="http://schemas.microsoft.com/office/drawing/2014/main" xmlns="" id="{CC563AC1-1A21-43E9-A6B0-BDD6A507A635}"/>
                </a:ext>
              </a:extLst>
            </p:cNvPr>
            <p:cNvSpPr>
              <a:spLocks noEditPoints="1"/>
            </p:cNvSpPr>
            <p:nvPr/>
          </p:nvSpPr>
          <p:spPr bwMode="auto">
            <a:xfrm>
              <a:off x="8637588" y="3240088"/>
              <a:ext cx="347663" cy="307975"/>
            </a:xfrm>
            <a:custGeom>
              <a:avLst/>
              <a:gdLst>
                <a:gd name="T0" fmla="*/ 188 w 219"/>
                <a:gd name="T1" fmla="*/ 0 h 194"/>
                <a:gd name="T2" fmla="*/ 172 w 219"/>
                <a:gd name="T3" fmla="*/ 37 h 194"/>
                <a:gd name="T4" fmla="*/ 4 w 219"/>
                <a:gd name="T5" fmla="*/ 39 h 194"/>
                <a:gd name="T6" fmla="*/ 0 w 219"/>
                <a:gd name="T7" fmla="*/ 43 h 194"/>
                <a:gd name="T8" fmla="*/ 23 w 219"/>
                <a:gd name="T9" fmla="*/ 122 h 194"/>
                <a:gd name="T10" fmla="*/ 143 w 219"/>
                <a:gd name="T11" fmla="*/ 125 h 194"/>
                <a:gd name="T12" fmla="*/ 41 w 219"/>
                <a:gd name="T13" fmla="*/ 151 h 194"/>
                <a:gd name="T14" fmla="*/ 22 w 219"/>
                <a:gd name="T15" fmla="*/ 163 h 194"/>
                <a:gd name="T16" fmla="*/ 22 w 219"/>
                <a:gd name="T17" fmla="*/ 181 h 194"/>
                <a:gd name="T18" fmla="*/ 41 w 219"/>
                <a:gd name="T19" fmla="*/ 194 h 194"/>
                <a:gd name="T20" fmla="*/ 57 w 219"/>
                <a:gd name="T21" fmla="*/ 188 h 194"/>
                <a:gd name="T22" fmla="*/ 63 w 219"/>
                <a:gd name="T23" fmla="*/ 172 h 194"/>
                <a:gd name="T24" fmla="*/ 120 w 219"/>
                <a:gd name="T25" fmla="*/ 163 h 194"/>
                <a:gd name="T26" fmla="*/ 118 w 219"/>
                <a:gd name="T27" fmla="*/ 172 h 194"/>
                <a:gd name="T28" fmla="*/ 124 w 219"/>
                <a:gd name="T29" fmla="*/ 188 h 194"/>
                <a:gd name="T30" fmla="*/ 140 w 219"/>
                <a:gd name="T31" fmla="*/ 194 h 194"/>
                <a:gd name="T32" fmla="*/ 160 w 219"/>
                <a:gd name="T33" fmla="*/ 181 h 194"/>
                <a:gd name="T34" fmla="*/ 160 w 219"/>
                <a:gd name="T35" fmla="*/ 167 h 194"/>
                <a:gd name="T36" fmla="*/ 147 w 219"/>
                <a:gd name="T37" fmla="*/ 152 h 194"/>
                <a:gd name="T38" fmla="*/ 212 w 219"/>
                <a:gd name="T39" fmla="*/ 12 h 194"/>
                <a:gd name="T40" fmla="*/ 219 w 219"/>
                <a:gd name="T41" fmla="*/ 7 h 194"/>
                <a:gd name="T42" fmla="*/ 212 w 219"/>
                <a:gd name="T43" fmla="*/ 0 h 194"/>
                <a:gd name="T44" fmla="*/ 127 w 219"/>
                <a:gd name="T45" fmla="*/ 50 h 194"/>
                <a:gd name="T46" fmla="*/ 74 w 219"/>
                <a:gd name="T47" fmla="*/ 113 h 194"/>
                <a:gd name="T48" fmla="*/ 108 w 219"/>
                <a:gd name="T49" fmla="*/ 113 h 194"/>
                <a:gd name="T50" fmla="*/ 66 w 219"/>
                <a:gd name="T51" fmla="*/ 50 h 194"/>
                <a:gd name="T52" fmla="*/ 68 w 219"/>
                <a:gd name="T53" fmla="*/ 75 h 194"/>
                <a:gd name="T54" fmla="*/ 22 w 219"/>
                <a:gd name="T55" fmla="*/ 75 h 194"/>
                <a:gd name="T56" fmla="*/ 27 w 219"/>
                <a:gd name="T57" fmla="*/ 88 h 194"/>
                <a:gd name="T58" fmla="*/ 34 w 219"/>
                <a:gd name="T59" fmla="*/ 113 h 194"/>
                <a:gd name="T60" fmla="*/ 124 w 219"/>
                <a:gd name="T61" fmla="*/ 88 h 194"/>
                <a:gd name="T62" fmla="*/ 120 w 219"/>
                <a:gd name="T63" fmla="*/ 113 h 194"/>
                <a:gd name="T64" fmla="*/ 50 w 219"/>
                <a:gd name="T65" fmla="*/ 176 h 194"/>
                <a:gd name="T66" fmla="*/ 41 w 219"/>
                <a:gd name="T67" fmla="*/ 181 h 194"/>
                <a:gd name="T68" fmla="*/ 36 w 219"/>
                <a:gd name="T69" fmla="*/ 179 h 194"/>
                <a:gd name="T70" fmla="*/ 32 w 219"/>
                <a:gd name="T71" fmla="*/ 172 h 194"/>
                <a:gd name="T72" fmla="*/ 38 w 219"/>
                <a:gd name="T73" fmla="*/ 163 h 194"/>
                <a:gd name="T74" fmla="*/ 45 w 219"/>
                <a:gd name="T75" fmla="*/ 163 h 194"/>
                <a:gd name="T76" fmla="*/ 52 w 219"/>
                <a:gd name="T77" fmla="*/ 172 h 194"/>
                <a:gd name="T78" fmla="*/ 140 w 219"/>
                <a:gd name="T79" fmla="*/ 181 h 194"/>
                <a:gd name="T80" fmla="*/ 131 w 219"/>
                <a:gd name="T81" fmla="*/ 176 h 194"/>
                <a:gd name="T82" fmla="*/ 131 w 219"/>
                <a:gd name="T83" fmla="*/ 169 h 194"/>
                <a:gd name="T84" fmla="*/ 140 w 219"/>
                <a:gd name="T85" fmla="*/ 163 h 194"/>
                <a:gd name="T86" fmla="*/ 145 w 219"/>
                <a:gd name="T87" fmla="*/ 167 h 194"/>
                <a:gd name="T88" fmla="*/ 149 w 219"/>
                <a:gd name="T89" fmla="*/ 172 h 194"/>
                <a:gd name="T90" fmla="*/ 143 w 219"/>
                <a:gd name="T91" fmla="*/ 181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9" h="194">
                  <a:moveTo>
                    <a:pt x="212" y="0"/>
                  </a:moveTo>
                  <a:lnTo>
                    <a:pt x="188" y="0"/>
                  </a:lnTo>
                  <a:lnTo>
                    <a:pt x="188" y="0"/>
                  </a:lnTo>
                  <a:lnTo>
                    <a:pt x="185" y="1"/>
                  </a:lnTo>
                  <a:lnTo>
                    <a:pt x="183" y="5"/>
                  </a:lnTo>
                  <a:lnTo>
                    <a:pt x="172" y="37"/>
                  </a:lnTo>
                  <a:lnTo>
                    <a:pt x="5" y="37"/>
                  </a:lnTo>
                  <a:lnTo>
                    <a:pt x="5" y="37"/>
                  </a:lnTo>
                  <a:lnTo>
                    <a:pt x="4" y="39"/>
                  </a:lnTo>
                  <a:lnTo>
                    <a:pt x="0" y="41"/>
                  </a:lnTo>
                  <a:lnTo>
                    <a:pt x="0" y="41"/>
                  </a:lnTo>
                  <a:lnTo>
                    <a:pt x="0" y="43"/>
                  </a:lnTo>
                  <a:lnTo>
                    <a:pt x="0" y="46"/>
                  </a:lnTo>
                  <a:lnTo>
                    <a:pt x="23" y="122"/>
                  </a:lnTo>
                  <a:lnTo>
                    <a:pt x="23" y="122"/>
                  </a:lnTo>
                  <a:lnTo>
                    <a:pt x="27" y="124"/>
                  </a:lnTo>
                  <a:lnTo>
                    <a:pt x="31" y="125"/>
                  </a:lnTo>
                  <a:lnTo>
                    <a:pt x="143" y="125"/>
                  </a:lnTo>
                  <a:lnTo>
                    <a:pt x="134" y="151"/>
                  </a:lnTo>
                  <a:lnTo>
                    <a:pt x="41" y="151"/>
                  </a:lnTo>
                  <a:lnTo>
                    <a:pt x="41" y="151"/>
                  </a:lnTo>
                  <a:lnTo>
                    <a:pt x="34" y="152"/>
                  </a:lnTo>
                  <a:lnTo>
                    <a:pt x="27" y="158"/>
                  </a:lnTo>
                  <a:lnTo>
                    <a:pt x="22" y="163"/>
                  </a:lnTo>
                  <a:lnTo>
                    <a:pt x="22" y="172"/>
                  </a:lnTo>
                  <a:lnTo>
                    <a:pt x="22" y="172"/>
                  </a:lnTo>
                  <a:lnTo>
                    <a:pt x="22" y="181"/>
                  </a:lnTo>
                  <a:lnTo>
                    <a:pt x="27" y="188"/>
                  </a:lnTo>
                  <a:lnTo>
                    <a:pt x="34" y="194"/>
                  </a:lnTo>
                  <a:lnTo>
                    <a:pt x="41" y="194"/>
                  </a:lnTo>
                  <a:lnTo>
                    <a:pt x="41" y="194"/>
                  </a:lnTo>
                  <a:lnTo>
                    <a:pt x="50" y="194"/>
                  </a:lnTo>
                  <a:lnTo>
                    <a:pt x="57" y="188"/>
                  </a:lnTo>
                  <a:lnTo>
                    <a:pt x="61" y="181"/>
                  </a:lnTo>
                  <a:lnTo>
                    <a:pt x="63" y="172"/>
                  </a:lnTo>
                  <a:lnTo>
                    <a:pt x="63" y="172"/>
                  </a:lnTo>
                  <a:lnTo>
                    <a:pt x="63" y="169"/>
                  </a:lnTo>
                  <a:lnTo>
                    <a:pt x="61" y="163"/>
                  </a:lnTo>
                  <a:lnTo>
                    <a:pt x="120" y="163"/>
                  </a:lnTo>
                  <a:lnTo>
                    <a:pt x="120" y="163"/>
                  </a:lnTo>
                  <a:lnTo>
                    <a:pt x="118" y="169"/>
                  </a:lnTo>
                  <a:lnTo>
                    <a:pt x="118" y="172"/>
                  </a:lnTo>
                  <a:lnTo>
                    <a:pt x="118" y="172"/>
                  </a:lnTo>
                  <a:lnTo>
                    <a:pt x="120" y="181"/>
                  </a:lnTo>
                  <a:lnTo>
                    <a:pt x="124" y="188"/>
                  </a:lnTo>
                  <a:lnTo>
                    <a:pt x="131" y="194"/>
                  </a:lnTo>
                  <a:lnTo>
                    <a:pt x="140" y="194"/>
                  </a:lnTo>
                  <a:lnTo>
                    <a:pt x="140" y="194"/>
                  </a:lnTo>
                  <a:lnTo>
                    <a:pt x="147" y="194"/>
                  </a:lnTo>
                  <a:lnTo>
                    <a:pt x="154" y="188"/>
                  </a:lnTo>
                  <a:lnTo>
                    <a:pt x="160" y="181"/>
                  </a:lnTo>
                  <a:lnTo>
                    <a:pt x="161" y="172"/>
                  </a:lnTo>
                  <a:lnTo>
                    <a:pt x="161" y="172"/>
                  </a:lnTo>
                  <a:lnTo>
                    <a:pt x="160" y="167"/>
                  </a:lnTo>
                  <a:lnTo>
                    <a:pt x="156" y="160"/>
                  </a:lnTo>
                  <a:lnTo>
                    <a:pt x="152" y="156"/>
                  </a:lnTo>
                  <a:lnTo>
                    <a:pt x="147" y="152"/>
                  </a:lnTo>
                  <a:lnTo>
                    <a:pt x="192" y="12"/>
                  </a:lnTo>
                  <a:lnTo>
                    <a:pt x="212" y="12"/>
                  </a:lnTo>
                  <a:lnTo>
                    <a:pt x="212" y="12"/>
                  </a:lnTo>
                  <a:lnTo>
                    <a:pt x="217" y="10"/>
                  </a:lnTo>
                  <a:lnTo>
                    <a:pt x="219" y="7"/>
                  </a:lnTo>
                  <a:lnTo>
                    <a:pt x="219" y="7"/>
                  </a:lnTo>
                  <a:lnTo>
                    <a:pt x="217" y="1"/>
                  </a:lnTo>
                  <a:lnTo>
                    <a:pt x="212" y="0"/>
                  </a:lnTo>
                  <a:lnTo>
                    <a:pt x="212" y="0"/>
                  </a:lnTo>
                  <a:close/>
                  <a:moveTo>
                    <a:pt x="160" y="75"/>
                  </a:moveTo>
                  <a:lnTo>
                    <a:pt x="126" y="75"/>
                  </a:lnTo>
                  <a:lnTo>
                    <a:pt x="127" y="50"/>
                  </a:lnTo>
                  <a:lnTo>
                    <a:pt x="167" y="50"/>
                  </a:lnTo>
                  <a:lnTo>
                    <a:pt x="160" y="75"/>
                  </a:lnTo>
                  <a:close/>
                  <a:moveTo>
                    <a:pt x="74" y="113"/>
                  </a:moveTo>
                  <a:lnTo>
                    <a:pt x="70" y="88"/>
                  </a:lnTo>
                  <a:lnTo>
                    <a:pt x="111" y="88"/>
                  </a:lnTo>
                  <a:lnTo>
                    <a:pt x="108" y="113"/>
                  </a:lnTo>
                  <a:lnTo>
                    <a:pt x="74" y="113"/>
                  </a:lnTo>
                  <a:close/>
                  <a:moveTo>
                    <a:pt x="68" y="75"/>
                  </a:moveTo>
                  <a:lnTo>
                    <a:pt x="66" y="50"/>
                  </a:lnTo>
                  <a:lnTo>
                    <a:pt x="117" y="50"/>
                  </a:lnTo>
                  <a:lnTo>
                    <a:pt x="113" y="75"/>
                  </a:lnTo>
                  <a:lnTo>
                    <a:pt x="68" y="75"/>
                  </a:lnTo>
                  <a:close/>
                  <a:moveTo>
                    <a:pt x="54" y="50"/>
                  </a:moveTo>
                  <a:lnTo>
                    <a:pt x="56" y="75"/>
                  </a:lnTo>
                  <a:lnTo>
                    <a:pt x="22" y="75"/>
                  </a:lnTo>
                  <a:lnTo>
                    <a:pt x="14" y="50"/>
                  </a:lnTo>
                  <a:lnTo>
                    <a:pt x="54" y="50"/>
                  </a:lnTo>
                  <a:close/>
                  <a:moveTo>
                    <a:pt x="27" y="88"/>
                  </a:moveTo>
                  <a:lnTo>
                    <a:pt x="57" y="88"/>
                  </a:lnTo>
                  <a:lnTo>
                    <a:pt x="61" y="113"/>
                  </a:lnTo>
                  <a:lnTo>
                    <a:pt x="34" y="113"/>
                  </a:lnTo>
                  <a:lnTo>
                    <a:pt x="27" y="88"/>
                  </a:lnTo>
                  <a:close/>
                  <a:moveTo>
                    <a:pt x="120" y="113"/>
                  </a:moveTo>
                  <a:lnTo>
                    <a:pt x="124" y="88"/>
                  </a:lnTo>
                  <a:lnTo>
                    <a:pt x="156" y="88"/>
                  </a:lnTo>
                  <a:lnTo>
                    <a:pt x="147" y="113"/>
                  </a:lnTo>
                  <a:lnTo>
                    <a:pt x="120" y="113"/>
                  </a:lnTo>
                  <a:close/>
                  <a:moveTo>
                    <a:pt x="52" y="172"/>
                  </a:moveTo>
                  <a:lnTo>
                    <a:pt x="52" y="172"/>
                  </a:lnTo>
                  <a:lnTo>
                    <a:pt x="50" y="176"/>
                  </a:lnTo>
                  <a:lnTo>
                    <a:pt x="48" y="179"/>
                  </a:lnTo>
                  <a:lnTo>
                    <a:pt x="45" y="181"/>
                  </a:lnTo>
                  <a:lnTo>
                    <a:pt x="41" y="181"/>
                  </a:lnTo>
                  <a:lnTo>
                    <a:pt x="41" y="181"/>
                  </a:lnTo>
                  <a:lnTo>
                    <a:pt x="38" y="181"/>
                  </a:lnTo>
                  <a:lnTo>
                    <a:pt x="36" y="179"/>
                  </a:lnTo>
                  <a:lnTo>
                    <a:pt x="34" y="176"/>
                  </a:lnTo>
                  <a:lnTo>
                    <a:pt x="32" y="172"/>
                  </a:lnTo>
                  <a:lnTo>
                    <a:pt x="32" y="172"/>
                  </a:lnTo>
                  <a:lnTo>
                    <a:pt x="34" y="169"/>
                  </a:lnTo>
                  <a:lnTo>
                    <a:pt x="36" y="167"/>
                  </a:lnTo>
                  <a:lnTo>
                    <a:pt x="38" y="163"/>
                  </a:lnTo>
                  <a:lnTo>
                    <a:pt x="41" y="163"/>
                  </a:lnTo>
                  <a:lnTo>
                    <a:pt x="41" y="163"/>
                  </a:lnTo>
                  <a:lnTo>
                    <a:pt x="45" y="163"/>
                  </a:lnTo>
                  <a:lnTo>
                    <a:pt x="48" y="167"/>
                  </a:lnTo>
                  <a:lnTo>
                    <a:pt x="50" y="169"/>
                  </a:lnTo>
                  <a:lnTo>
                    <a:pt x="52" y="172"/>
                  </a:lnTo>
                  <a:lnTo>
                    <a:pt x="52" y="172"/>
                  </a:lnTo>
                  <a:close/>
                  <a:moveTo>
                    <a:pt x="140" y="181"/>
                  </a:moveTo>
                  <a:lnTo>
                    <a:pt x="140" y="181"/>
                  </a:lnTo>
                  <a:lnTo>
                    <a:pt x="136" y="181"/>
                  </a:lnTo>
                  <a:lnTo>
                    <a:pt x="133" y="179"/>
                  </a:lnTo>
                  <a:lnTo>
                    <a:pt x="131" y="176"/>
                  </a:lnTo>
                  <a:lnTo>
                    <a:pt x="131" y="172"/>
                  </a:lnTo>
                  <a:lnTo>
                    <a:pt x="131" y="172"/>
                  </a:lnTo>
                  <a:lnTo>
                    <a:pt x="131" y="169"/>
                  </a:lnTo>
                  <a:lnTo>
                    <a:pt x="133" y="167"/>
                  </a:lnTo>
                  <a:lnTo>
                    <a:pt x="136" y="163"/>
                  </a:lnTo>
                  <a:lnTo>
                    <a:pt x="140" y="163"/>
                  </a:lnTo>
                  <a:lnTo>
                    <a:pt x="140" y="163"/>
                  </a:lnTo>
                  <a:lnTo>
                    <a:pt x="143" y="163"/>
                  </a:lnTo>
                  <a:lnTo>
                    <a:pt x="145" y="167"/>
                  </a:lnTo>
                  <a:lnTo>
                    <a:pt x="147" y="169"/>
                  </a:lnTo>
                  <a:lnTo>
                    <a:pt x="149" y="172"/>
                  </a:lnTo>
                  <a:lnTo>
                    <a:pt x="149" y="172"/>
                  </a:lnTo>
                  <a:lnTo>
                    <a:pt x="147" y="176"/>
                  </a:lnTo>
                  <a:lnTo>
                    <a:pt x="145" y="179"/>
                  </a:lnTo>
                  <a:lnTo>
                    <a:pt x="143" y="181"/>
                  </a:lnTo>
                  <a:lnTo>
                    <a:pt x="140" y="181"/>
                  </a:lnTo>
                  <a:lnTo>
                    <a:pt x="140" y="181"/>
                  </a:lnTo>
                  <a:close/>
                </a:path>
              </a:pathLst>
            </a:custGeom>
            <a:solidFill>
              <a:srgbClr val="525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sp>
          <p:nvSpPr>
            <p:cNvPr id="60" name="Freeform 41">
              <a:extLst>
                <a:ext uri="{FF2B5EF4-FFF2-40B4-BE49-F238E27FC236}">
                  <a16:creationId xmlns:a16="http://schemas.microsoft.com/office/drawing/2014/main" xmlns="" id="{161DF210-C21B-42DA-8497-DCA6878A5461}"/>
                </a:ext>
              </a:extLst>
            </p:cNvPr>
            <p:cNvSpPr>
              <a:spLocks noEditPoints="1"/>
            </p:cNvSpPr>
            <p:nvPr/>
          </p:nvSpPr>
          <p:spPr bwMode="auto">
            <a:xfrm>
              <a:off x="8453438" y="3170238"/>
              <a:ext cx="658813" cy="492125"/>
            </a:xfrm>
            <a:custGeom>
              <a:avLst/>
              <a:gdLst>
                <a:gd name="T0" fmla="*/ 390 w 415"/>
                <a:gd name="T1" fmla="*/ 0 h 310"/>
                <a:gd name="T2" fmla="*/ 27 w 415"/>
                <a:gd name="T3" fmla="*/ 0 h 310"/>
                <a:gd name="T4" fmla="*/ 27 w 415"/>
                <a:gd name="T5" fmla="*/ 0 h 310"/>
                <a:gd name="T6" fmla="*/ 16 w 415"/>
                <a:gd name="T7" fmla="*/ 2 h 310"/>
                <a:gd name="T8" fmla="*/ 7 w 415"/>
                <a:gd name="T9" fmla="*/ 8 h 310"/>
                <a:gd name="T10" fmla="*/ 1 w 415"/>
                <a:gd name="T11" fmla="*/ 15 h 310"/>
                <a:gd name="T12" fmla="*/ 0 w 415"/>
                <a:gd name="T13" fmla="*/ 26 h 310"/>
                <a:gd name="T14" fmla="*/ 0 w 415"/>
                <a:gd name="T15" fmla="*/ 283 h 310"/>
                <a:gd name="T16" fmla="*/ 0 w 415"/>
                <a:gd name="T17" fmla="*/ 283 h 310"/>
                <a:gd name="T18" fmla="*/ 1 w 415"/>
                <a:gd name="T19" fmla="*/ 293 h 310"/>
                <a:gd name="T20" fmla="*/ 7 w 415"/>
                <a:gd name="T21" fmla="*/ 302 h 310"/>
                <a:gd name="T22" fmla="*/ 16 w 415"/>
                <a:gd name="T23" fmla="*/ 308 h 310"/>
                <a:gd name="T24" fmla="*/ 27 w 415"/>
                <a:gd name="T25" fmla="*/ 310 h 310"/>
                <a:gd name="T26" fmla="*/ 390 w 415"/>
                <a:gd name="T27" fmla="*/ 310 h 310"/>
                <a:gd name="T28" fmla="*/ 390 w 415"/>
                <a:gd name="T29" fmla="*/ 310 h 310"/>
                <a:gd name="T30" fmla="*/ 399 w 415"/>
                <a:gd name="T31" fmla="*/ 308 h 310"/>
                <a:gd name="T32" fmla="*/ 408 w 415"/>
                <a:gd name="T33" fmla="*/ 302 h 310"/>
                <a:gd name="T34" fmla="*/ 414 w 415"/>
                <a:gd name="T35" fmla="*/ 293 h 310"/>
                <a:gd name="T36" fmla="*/ 415 w 415"/>
                <a:gd name="T37" fmla="*/ 283 h 310"/>
                <a:gd name="T38" fmla="*/ 415 w 415"/>
                <a:gd name="T39" fmla="*/ 26 h 310"/>
                <a:gd name="T40" fmla="*/ 415 w 415"/>
                <a:gd name="T41" fmla="*/ 26 h 310"/>
                <a:gd name="T42" fmla="*/ 414 w 415"/>
                <a:gd name="T43" fmla="*/ 15 h 310"/>
                <a:gd name="T44" fmla="*/ 408 w 415"/>
                <a:gd name="T45" fmla="*/ 8 h 310"/>
                <a:gd name="T46" fmla="*/ 399 w 415"/>
                <a:gd name="T47" fmla="*/ 2 h 310"/>
                <a:gd name="T48" fmla="*/ 390 w 415"/>
                <a:gd name="T49" fmla="*/ 0 h 310"/>
                <a:gd name="T50" fmla="*/ 390 w 415"/>
                <a:gd name="T51" fmla="*/ 0 h 310"/>
                <a:gd name="T52" fmla="*/ 401 w 415"/>
                <a:gd name="T53" fmla="*/ 254 h 310"/>
                <a:gd name="T54" fmla="*/ 401 w 415"/>
                <a:gd name="T55" fmla="*/ 254 h 310"/>
                <a:gd name="T56" fmla="*/ 18 w 415"/>
                <a:gd name="T57" fmla="*/ 254 h 310"/>
                <a:gd name="T58" fmla="*/ 18 w 415"/>
                <a:gd name="T59" fmla="*/ 254 h 310"/>
                <a:gd name="T60" fmla="*/ 18 w 415"/>
                <a:gd name="T61" fmla="*/ 24 h 310"/>
                <a:gd name="T62" fmla="*/ 18 w 415"/>
                <a:gd name="T63" fmla="*/ 24 h 310"/>
                <a:gd name="T64" fmla="*/ 18 w 415"/>
                <a:gd name="T65" fmla="*/ 24 h 310"/>
                <a:gd name="T66" fmla="*/ 18 w 415"/>
                <a:gd name="T67" fmla="*/ 24 h 310"/>
                <a:gd name="T68" fmla="*/ 401 w 415"/>
                <a:gd name="T69" fmla="*/ 24 h 310"/>
                <a:gd name="T70" fmla="*/ 401 w 415"/>
                <a:gd name="T71" fmla="*/ 24 h 310"/>
                <a:gd name="T72" fmla="*/ 401 w 415"/>
                <a:gd name="T73" fmla="*/ 254 h 310"/>
                <a:gd name="T74" fmla="*/ 401 w 415"/>
                <a:gd name="T75" fmla="*/ 25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5" h="310">
                  <a:moveTo>
                    <a:pt x="390" y="0"/>
                  </a:moveTo>
                  <a:lnTo>
                    <a:pt x="27" y="0"/>
                  </a:lnTo>
                  <a:lnTo>
                    <a:pt x="27" y="0"/>
                  </a:lnTo>
                  <a:lnTo>
                    <a:pt x="16" y="2"/>
                  </a:lnTo>
                  <a:lnTo>
                    <a:pt x="7" y="8"/>
                  </a:lnTo>
                  <a:lnTo>
                    <a:pt x="1" y="15"/>
                  </a:lnTo>
                  <a:lnTo>
                    <a:pt x="0" y="26"/>
                  </a:lnTo>
                  <a:lnTo>
                    <a:pt x="0" y="283"/>
                  </a:lnTo>
                  <a:lnTo>
                    <a:pt x="0" y="283"/>
                  </a:lnTo>
                  <a:lnTo>
                    <a:pt x="1" y="293"/>
                  </a:lnTo>
                  <a:lnTo>
                    <a:pt x="7" y="302"/>
                  </a:lnTo>
                  <a:lnTo>
                    <a:pt x="16" y="308"/>
                  </a:lnTo>
                  <a:lnTo>
                    <a:pt x="27" y="310"/>
                  </a:lnTo>
                  <a:lnTo>
                    <a:pt x="390" y="310"/>
                  </a:lnTo>
                  <a:lnTo>
                    <a:pt x="390" y="310"/>
                  </a:lnTo>
                  <a:lnTo>
                    <a:pt x="399" y="308"/>
                  </a:lnTo>
                  <a:lnTo>
                    <a:pt x="408" y="302"/>
                  </a:lnTo>
                  <a:lnTo>
                    <a:pt x="414" y="293"/>
                  </a:lnTo>
                  <a:lnTo>
                    <a:pt x="415" y="283"/>
                  </a:lnTo>
                  <a:lnTo>
                    <a:pt x="415" y="26"/>
                  </a:lnTo>
                  <a:lnTo>
                    <a:pt x="415" y="26"/>
                  </a:lnTo>
                  <a:lnTo>
                    <a:pt x="414" y="15"/>
                  </a:lnTo>
                  <a:lnTo>
                    <a:pt x="408" y="8"/>
                  </a:lnTo>
                  <a:lnTo>
                    <a:pt x="399" y="2"/>
                  </a:lnTo>
                  <a:lnTo>
                    <a:pt x="390" y="0"/>
                  </a:lnTo>
                  <a:lnTo>
                    <a:pt x="390" y="0"/>
                  </a:lnTo>
                  <a:close/>
                  <a:moveTo>
                    <a:pt x="401" y="254"/>
                  </a:moveTo>
                  <a:lnTo>
                    <a:pt x="401" y="254"/>
                  </a:lnTo>
                  <a:lnTo>
                    <a:pt x="18" y="254"/>
                  </a:lnTo>
                  <a:lnTo>
                    <a:pt x="18" y="254"/>
                  </a:lnTo>
                  <a:lnTo>
                    <a:pt x="18" y="24"/>
                  </a:lnTo>
                  <a:lnTo>
                    <a:pt x="18" y="24"/>
                  </a:lnTo>
                  <a:lnTo>
                    <a:pt x="18" y="24"/>
                  </a:lnTo>
                  <a:lnTo>
                    <a:pt x="18" y="24"/>
                  </a:lnTo>
                  <a:lnTo>
                    <a:pt x="401" y="24"/>
                  </a:lnTo>
                  <a:lnTo>
                    <a:pt x="401" y="24"/>
                  </a:lnTo>
                  <a:lnTo>
                    <a:pt x="401" y="254"/>
                  </a:lnTo>
                  <a:lnTo>
                    <a:pt x="401" y="254"/>
                  </a:lnTo>
                  <a:close/>
                </a:path>
              </a:pathLst>
            </a:custGeom>
            <a:solidFill>
              <a:srgbClr val="525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grpSp>
      <p:sp>
        <p:nvSpPr>
          <p:cNvPr id="61" name="Freeform 42">
            <a:extLst>
              <a:ext uri="{FF2B5EF4-FFF2-40B4-BE49-F238E27FC236}">
                <a16:creationId xmlns:a16="http://schemas.microsoft.com/office/drawing/2014/main" xmlns="" id="{83176237-3EBE-43A5-8A67-D745B15E30D9}"/>
              </a:ext>
            </a:extLst>
          </p:cNvPr>
          <p:cNvSpPr>
            <a:spLocks noEditPoints="1"/>
          </p:cNvSpPr>
          <p:nvPr/>
        </p:nvSpPr>
        <p:spPr bwMode="auto">
          <a:xfrm>
            <a:off x="7697325" y="2876583"/>
            <a:ext cx="527309" cy="469955"/>
          </a:xfrm>
          <a:custGeom>
            <a:avLst/>
            <a:gdLst>
              <a:gd name="T0" fmla="*/ 23 w 414"/>
              <a:gd name="T1" fmla="*/ 204 h 391"/>
              <a:gd name="T2" fmla="*/ 38 w 414"/>
              <a:gd name="T3" fmla="*/ 225 h 391"/>
              <a:gd name="T4" fmla="*/ 387 w 414"/>
              <a:gd name="T5" fmla="*/ 231 h 391"/>
              <a:gd name="T6" fmla="*/ 410 w 414"/>
              <a:gd name="T7" fmla="*/ 214 h 391"/>
              <a:gd name="T8" fmla="*/ 408 w 414"/>
              <a:gd name="T9" fmla="*/ 200 h 391"/>
              <a:gd name="T10" fmla="*/ 73 w 414"/>
              <a:gd name="T11" fmla="*/ 169 h 391"/>
              <a:gd name="T12" fmla="*/ 90 w 414"/>
              <a:gd name="T13" fmla="*/ 117 h 391"/>
              <a:gd name="T14" fmla="*/ 138 w 414"/>
              <a:gd name="T15" fmla="*/ 67 h 391"/>
              <a:gd name="T16" fmla="*/ 143 w 414"/>
              <a:gd name="T17" fmla="*/ 69 h 391"/>
              <a:gd name="T18" fmla="*/ 109 w 414"/>
              <a:gd name="T19" fmla="*/ 121 h 391"/>
              <a:gd name="T20" fmla="*/ 97 w 414"/>
              <a:gd name="T21" fmla="*/ 169 h 391"/>
              <a:gd name="T22" fmla="*/ 231 w 414"/>
              <a:gd name="T23" fmla="*/ 4 h 391"/>
              <a:gd name="T24" fmla="*/ 245 w 414"/>
              <a:gd name="T25" fmla="*/ 15 h 391"/>
              <a:gd name="T26" fmla="*/ 251 w 414"/>
              <a:gd name="T27" fmla="*/ 33 h 391"/>
              <a:gd name="T28" fmla="*/ 301 w 414"/>
              <a:gd name="T29" fmla="*/ 53 h 391"/>
              <a:gd name="T30" fmla="*/ 344 w 414"/>
              <a:gd name="T31" fmla="*/ 83 h 391"/>
              <a:gd name="T32" fmla="*/ 373 w 414"/>
              <a:gd name="T33" fmla="*/ 128 h 391"/>
              <a:gd name="T34" fmla="*/ 383 w 414"/>
              <a:gd name="T35" fmla="*/ 189 h 391"/>
              <a:gd name="T36" fmla="*/ 57 w 414"/>
              <a:gd name="T37" fmla="*/ 157 h 391"/>
              <a:gd name="T38" fmla="*/ 79 w 414"/>
              <a:gd name="T39" fmla="*/ 105 h 391"/>
              <a:gd name="T40" fmla="*/ 115 w 414"/>
              <a:gd name="T41" fmla="*/ 65 h 391"/>
              <a:gd name="T42" fmla="*/ 186 w 414"/>
              <a:gd name="T43" fmla="*/ 36 h 391"/>
              <a:gd name="T44" fmla="*/ 188 w 414"/>
              <a:gd name="T45" fmla="*/ 27 h 391"/>
              <a:gd name="T46" fmla="*/ 197 w 414"/>
              <a:gd name="T47" fmla="*/ 11 h 391"/>
              <a:gd name="T48" fmla="*/ 219 w 414"/>
              <a:gd name="T49" fmla="*/ 0 h 391"/>
              <a:gd name="T50" fmla="*/ 226 w 414"/>
              <a:gd name="T51" fmla="*/ 18 h 391"/>
              <a:gd name="T52" fmla="*/ 208 w 414"/>
              <a:gd name="T53" fmla="*/ 22 h 391"/>
              <a:gd name="T54" fmla="*/ 204 w 414"/>
              <a:gd name="T55" fmla="*/ 35 h 391"/>
              <a:gd name="T56" fmla="*/ 233 w 414"/>
              <a:gd name="T57" fmla="*/ 27 h 391"/>
              <a:gd name="T58" fmla="*/ 104 w 414"/>
              <a:gd name="T59" fmla="*/ 249 h 391"/>
              <a:gd name="T60" fmla="*/ 138 w 414"/>
              <a:gd name="T61" fmla="*/ 240 h 391"/>
              <a:gd name="T62" fmla="*/ 222 w 414"/>
              <a:gd name="T63" fmla="*/ 243 h 391"/>
              <a:gd name="T64" fmla="*/ 224 w 414"/>
              <a:gd name="T65" fmla="*/ 261 h 391"/>
              <a:gd name="T66" fmla="*/ 167 w 414"/>
              <a:gd name="T67" fmla="*/ 276 h 391"/>
              <a:gd name="T68" fmla="*/ 167 w 414"/>
              <a:gd name="T69" fmla="*/ 283 h 391"/>
              <a:gd name="T70" fmla="*/ 233 w 414"/>
              <a:gd name="T71" fmla="*/ 283 h 391"/>
              <a:gd name="T72" fmla="*/ 269 w 414"/>
              <a:gd name="T73" fmla="*/ 268 h 391"/>
              <a:gd name="T74" fmla="*/ 312 w 414"/>
              <a:gd name="T75" fmla="*/ 245 h 391"/>
              <a:gd name="T76" fmla="*/ 328 w 414"/>
              <a:gd name="T77" fmla="*/ 265 h 391"/>
              <a:gd name="T78" fmla="*/ 290 w 414"/>
              <a:gd name="T79" fmla="*/ 301 h 391"/>
              <a:gd name="T80" fmla="*/ 236 w 414"/>
              <a:gd name="T81" fmla="*/ 333 h 391"/>
              <a:gd name="T82" fmla="*/ 131 w 414"/>
              <a:gd name="T83" fmla="*/ 340 h 391"/>
              <a:gd name="T84" fmla="*/ 86 w 414"/>
              <a:gd name="T85" fmla="*/ 353 h 391"/>
              <a:gd name="T86" fmla="*/ 72 w 414"/>
              <a:gd name="T87" fmla="*/ 263 h 391"/>
              <a:gd name="T88" fmla="*/ 0 w 414"/>
              <a:gd name="T89" fmla="*/ 274 h 391"/>
              <a:gd name="T90" fmla="*/ 2 w 414"/>
              <a:gd name="T91" fmla="*/ 389 h 391"/>
              <a:gd name="T92" fmla="*/ 82 w 414"/>
              <a:gd name="T93" fmla="*/ 376 h 391"/>
              <a:gd name="T94" fmla="*/ 63 w 414"/>
              <a:gd name="T95" fmla="*/ 263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4" h="391">
                <a:moveTo>
                  <a:pt x="30" y="200"/>
                </a:moveTo>
                <a:lnTo>
                  <a:pt x="30" y="200"/>
                </a:lnTo>
                <a:lnTo>
                  <a:pt x="25" y="200"/>
                </a:lnTo>
                <a:lnTo>
                  <a:pt x="23" y="204"/>
                </a:lnTo>
                <a:lnTo>
                  <a:pt x="25" y="209"/>
                </a:lnTo>
                <a:lnTo>
                  <a:pt x="27" y="214"/>
                </a:lnTo>
                <a:lnTo>
                  <a:pt x="32" y="222"/>
                </a:lnTo>
                <a:lnTo>
                  <a:pt x="38" y="225"/>
                </a:lnTo>
                <a:lnTo>
                  <a:pt x="45" y="231"/>
                </a:lnTo>
                <a:lnTo>
                  <a:pt x="52" y="231"/>
                </a:lnTo>
                <a:lnTo>
                  <a:pt x="387" y="231"/>
                </a:lnTo>
                <a:lnTo>
                  <a:pt x="387" y="231"/>
                </a:lnTo>
                <a:lnTo>
                  <a:pt x="394" y="231"/>
                </a:lnTo>
                <a:lnTo>
                  <a:pt x="400" y="225"/>
                </a:lnTo>
                <a:lnTo>
                  <a:pt x="407" y="222"/>
                </a:lnTo>
                <a:lnTo>
                  <a:pt x="410" y="214"/>
                </a:lnTo>
                <a:lnTo>
                  <a:pt x="414" y="209"/>
                </a:lnTo>
                <a:lnTo>
                  <a:pt x="414" y="204"/>
                </a:lnTo>
                <a:lnTo>
                  <a:pt x="412" y="200"/>
                </a:lnTo>
                <a:lnTo>
                  <a:pt x="408" y="200"/>
                </a:lnTo>
                <a:lnTo>
                  <a:pt x="30" y="200"/>
                </a:lnTo>
                <a:lnTo>
                  <a:pt x="30" y="200"/>
                </a:lnTo>
                <a:close/>
                <a:moveTo>
                  <a:pt x="97" y="169"/>
                </a:moveTo>
                <a:lnTo>
                  <a:pt x="73" y="169"/>
                </a:lnTo>
                <a:lnTo>
                  <a:pt x="73" y="169"/>
                </a:lnTo>
                <a:lnTo>
                  <a:pt x="77" y="151"/>
                </a:lnTo>
                <a:lnTo>
                  <a:pt x="82" y="133"/>
                </a:lnTo>
                <a:lnTo>
                  <a:pt x="90" y="117"/>
                </a:lnTo>
                <a:lnTo>
                  <a:pt x="100" y="103"/>
                </a:lnTo>
                <a:lnTo>
                  <a:pt x="111" y="89"/>
                </a:lnTo>
                <a:lnTo>
                  <a:pt x="124" y="78"/>
                </a:lnTo>
                <a:lnTo>
                  <a:pt x="138" y="67"/>
                </a:lnTo>
                <a:lnTo>
                  <a:pt x="152" y="58"/>
                </a:lnTo>
                <a:lnTo>
                  <a:pt x="156" y="58"/>
                </a:lnTo>
                <a:lnTo>
                  <a:pt x="156" y="58"/>
                </a:lnTo>
                <a:lnTo>
                  <a:pt x="143" y="69"/>
                </a:lnTo>
                <a:lnTo>
                  <a:pt x="134" y="81"/>
                </a:lnTo>
                <a:lnTo>
                  <a:pt x="124" y="94"/>
                </a:lnTo>
                <a:lnTo>
                  <a:pt x="116" y="106"/>
                </a:lnTo>
                <a:lnTo>
                  <a:pt x="109" y="121"/>
                </a:lnTo>
                <a:lnTo>
                  <a:pt x="104" y="137"/>
                </a:lnTo>
                <a:lnTo>
                  <a:pt x="100" y="153"/>
                </a:lnTo>
                <a:lnTo>
                  <a:pt x="97" y="169"/>
                </a:lnTo>
                <a:lnTo>
                  <a:pt x="97" y="169"/>
                </a:lnTo>
                <a:close/>
                <a:moveTo>
                  <a:pt x="219" y="0"/>
                </a:moveTo>
                <a:lnTo>
                  <a:pt x="219" y="0"/>
                </a:lnTo>
                <a:lnTo>
                  <a:pt x="226" y="2"/>
                </a:lnTo>
                <a:lnTo>
                  <a:pt x="231" y="4"/>
                </a:lnTo>
                <a:lnTo>
                  <a:pt x="236" y="6"/>
                </a:lnTo>
                <a:lnTo>
                  <a:pt x="242" y="11"/>
                </a:lnTo>
                <a:lnTo>
                  <a:pt x="242" y="11"/>
                </a:lnTo>
                <a:lnTo>
                  <a:pt x="245" y="15"/>
                </a:lnTo>
                <a:lnTo>
                  <a:pt x="249" y="20"/>
                </a:lnTo>
                <a:lnTo>
                  <a:pt x="251" y="27"/>
                </a:lnTo>
                <a:lnTo>
                  <a:pt x="251" y="33"/>
                </a:lnTo>
                <a:lnTo>
                  <a:pt x="251" y="33"/>
                </a:lnTo>
                <a:lnTo>
                  <a:pt x="251" y="36"/>
                </a:lnTo>
                <a:lnTo>
                  <a:pt x="251" y="36"/>
                </a:lnTo>
                <a:lnTo>
                  <a:pt x="278" y="42"/>
                </a:lnTo>
                <a:lnTo>
                  <a:pt x="301" y="53"/>
                </a:lnTo>
                <a:lnTo>
                  <a:pt x="314" y="58"/>
                </a:lnTo>
                <a:lnTo>
                  <a:pt x="324" y="65"/>
                </a:lnTo>
                <a:lnTo>
                  <a:pt x="333" y="74"/>
                </a:lnTo>
                <a:lnTo>
                  <a:pt x="344" y="83"/>
                </a:lnTo>
                <a:lnTo>
                  <a:pt x="353" y="94"/>
                </a:lnTo>
                <a:lnTo>
                  <a:pt x="360" y="105"/>
                </a:lnTo>
                <a:lnTo>
                  <a:pt x="367" y="115"/>
                </a:lnTo>
                <a:lnTo>
                  <a:pt x="373" y="128"/>
                </a:lnTo>
                <a:lnTo>
                  <a:pt x="376" y="142"/>
                </a:lnTo>
                <a:lnTo>
                  <a:pt x="380" y="157"/>
                </a:lnTo>
                <a:lnTo>
                  <a:pt x="383" y="173"/>
                </a:lnTo>
                <a:lnTo>
                  <a:pt x="383" y="189"/>
                </a:lnTo>
                <a:lnTo>
                  <a:pt x="56" y="189"/>
                </a:lnTo>
                <a:lnTo>
                  <a:pt x="56" y="189"/>
                </a:lnTo>
                <a:lnTo>
                  <a:pt x="56" y="173"/>
                </a:lnTo>
                <a:lnTo>
                  <a:pt x="57" y="157"/>
                </a:lnTo>
                <a:lnTo>
                  <a:pt x="61" y="142"/>
                </a:lnTo>
                <a:lnTo>
                  <a:pt x="66" y="128"/>
                </a:lnTo>
                <a:lnTo>
                  <a:pt x="72" y="115"/>
                </a:lnTo>
                <a:lnTo>
                  <a:pt x="79" y="105"/>
                </a:lnTo>
                <a:lnTo>
                  <a:pt x="86" y="94"/>
                </a:lnTo>
                <a:lnTo>
                  <a:pt x="95" y="83"/>
                </a:lnTo>
                <a:lnTo>
                  <a:pt x="104" y="74"/>
                </a:lnTo>
                <a:lnTo>
                  <a:pt x="115" y="65"/>
                </a:lnTo>
                <a:lnTo>
                  <a:pt x="125" y="58"/>
                </a:lnTo>
                <a:lnTo>
                  <a:pt x="136" y="53"/>
                </a:lnTo>
                <a:lnTo>
                  <a:pt x="161" y="42"/>
                </a:lnTo>
                <a:lnTo>
                  <a:pt x="186" y="36"/>
                </a:lnTo>
                <a:lnTo>
                  <a:pt x="186" y="36"/>
                </a:lnTo>
                <a:lnTo>
                  <a:pt x="186" y="33"/>
                </a:lnTo>
                <a:lnTo>
                  <a:pt x="186" y="33"/>
                </a:lnTo>
                <a:lnTo>
                  <a:pt x="188" y="27"/>
                </a:lnTo>
                <a:lnTo>
                  <a:pt x="190" y="20"/>
                </a:lnTo>
                <a:lnTo>
                  <a:pt x="192" y="15"/>
                </a:lnTo>
                <a:lnTo>
                  <a:pt x="197" y="11"/>
                </a:lnTo>
                <a:lnTo>
                  <a:pt x="197" y="11"/>
                </a:lnTo>
                <a:lnTo>
                  <a:pt x="201" y="6"/>
                </a:lnTo>
                <a:lnTo>
                  <a:pt x="206" y="4"/>
                </a:lnTo>
                <a:lnTo>
                  <a:pt x="213" y="2"/>
                </a:lnTo>
                <a:lnTo>
                  <a:pt x="219" y="0"/>
                </a:lnTo>
                <a:lnTo>
                  <a:pt x="219" y="0"/>
                </a:lnTo>
                <a:close/>
                <a:moveTo>
                  <a:pt x="229" y="22"/>
                </a:moveTo>
                <a:lnTo>
                  <a:pt x="229" y="22"/>
                </a:lnTo>
                <a:lnTo>
                  <a:pt x="226" y="18"/>
                </a:lnTo>
                <a:lnTo>
                  <a:pt x="219" y="18"/>
                </a:lnTo>
                <a:lnTo>
                  <a:pt x="219" y="18"/>
                </a:lnTo>
                <a:lnTo>
                  <a:pt x="213" y="18"/>
                </a:lnTo>
                <a:lnTo>
                  <a:pt x="208" y="22"/>
                </a:lnTo>
                <a:lnTo>
                  <a:pt x="208" y="22"/>
                </a:lnTo>
                <a:lnTo>
                  <a:pt x="204" y="27"/>
                </a:lnTo>
                <a:lnTo>
                  <a:pt x="204" y="35"/>
                </a:lnTo>
                <a:lnTo>
                  <a:pt x="204" y="35"/>
                </a:lnTo>
                <a:lnTo>
                  <a:pt x="219" y="33"/>
                </a:lnTo>
                <a:lnTo>
                  <a:pt x="235" y="35"/>
                </a:lnTo>
                <a:lnTo>
                  <a:pt x="235" y="35"/>
                </a:lnTo>
                <a:lnTo>
                  <a:pt x="233" y="27"/>
                </a:lnTo>
                <a:lnTo>
                  <a:pt x="229" y="22"/>
                </a:lnTo>
                <a:lnTo>
                  <a:pt x="229" y="22"/>
                </a:lnTo>
                <a:close/>
                <a:moveTo>
                  <a:pt x="72" y="263"/>
                </a:moveTo>
                <a:lnTo>
                  <a:pt x="104" y="249"/>
                </a:lnTo>
                <a:lnTo>
                  <a:pt x="104" y="249"/>
                </a:lnTo>
                <a:lnTo>
                  <a:pt x="120" y="243"/>
                </a:lnTo>
                <a:lnTo>
                  <a:pt x="127" y="241"/>
                </a:lnTo>
                <a:lnTo>
                  <a:pt x="138" y="240"/>
                </a:lnTo>
                <a:lnTo>
                  <a:pt x="211" y="240"/>
                </a:lnTo>
                <a:lnTo>
                  <a:pt x="211" y="240"/>
                </a:lnTo>
                <a:lnTo>
                  <a:pt x="217" y="241"/>
                </a:lnTo>
                <a:lnTo>
                  <a:pt x="222" y="243"/>
                </a:lnTo>
                <a:lnTo>
                  <a:pt x="226" y="249"/>
                </a:lnTo>
                <a:lnTo>
                  <a:pt x="228" y="252"/>
                </a:lnTo>
                <a:lnTo>
                  <a:pt x="226" y="258"/>
                </a:lnTo>
                <a:lnTo>
                  <a:pt x="224" y="261"/>
                </a:lnTo>
                <a:lnTo>
                  <a:pt x="219" y="265"/>
                </a:lnTo>
                <a:lnTo>
                  <a:pt x="211" y="268"/>
                </a:lnTo>
                <a:lnTo>
                  <a:pt x="167" y="276"/>
                </a:lnTo>
                <a:lnTo>
                  <a:pt x="167" y="276"/>
                </a:lnTo>
                <a:lnTo>
                  <a:pt x="163" y="277"/>
                </a:lnTo>
                <a:lnTo>
                  <a:pt x="161" y="279"/>
                </a:lnTo>
                <a:lnTo>
                  <a:pt x="163" y="281"/>
                </a:lnTo>
                <a:lnTo>
                  <a:pt x="167" y="283"/>
                </a:lnTo>
                <a:lnTo>
                  <a:pt x="210" y="286"/>
                </a:lnTo>
                <a:lnTo>
                  <a:pt x="210" y="286"/>
                </a:lnTo>
                <a:lnTo>
                  <a:pt x="220" y="286"/>
                </a:lnTo>
                <a:lnTo>
                  <a:pt x="233" y="283"/>
                </a:lnTo>
                <a:lnTo>
                  <a:pt x="260" y="272"/>
                </a:lnTo>
                <a:lnTo>
                  <a:pt x="260" y="272"/>
                </a:lnTo>
                <a:lnTo>
                  <a:pt x="265" y="270"/>
                </a:lnTo>
                <a:lnTo>
                  <a:pt x="269" y="268"/>
                </a:lnTo>
                <a:lnTo>
                  <a:pt x="292" y="252"/>
                </a:lnTo>
                <a:lnTo>
                  <a:pt x="292" y="252"/>
                </a:lnTo>
                <a:lnTo>
                  <a:pt x="303" y="247"/>
                </a:lnTo>
                <a:lnTo>
                  <a:pt x="312" y="245"/>
                </a:lnTo>
                <a:lnTo>
                  <a:pt x="319" y="247"/>
                </a:lnTo>
                <a:lnTo>
                  <a:pt x="324" y="250"/>
                </a:lnTo>
                <a:lnTo>
                  <a:pt x="328" y="258"/>
                </a:lnTo>
                <a:lnTo>
                  <a:pt x="328" y="265"/>
                </a:lnTo>
                <a:lnTo>
                  <a:pt x="322" y="272"/>
                </a:lnTo>
                <a:lnTo>
                  <a:pt x="315" y="281"/>
                </a:lnTo>
                <a:lnTo>
                  <a:pt x="290" y="301"/>
                </a:lnTo>
                <a:lnTo>
                  <a:pt x="290" y="301"/>
                </a:lnTo>
                <a:lnTo>
                  <a:pt x="285" y="306"/>
                </a:lnTo>
                <a:lnTo>
                  <a:pt x="278" y="310"/>
                </a:lnTo>
                <a:lnTo>
                  <a:pt x="236" y="333"/>
                </a:lnTo>
                <a:lnTo>
                  <a:pt x="236" y="333"/>
                </a:lnTo>
                <a:lnTo>
                  <a:pt x="226" y="337"/>
                </a:lnTo>
                <a:lnTo>
                  <a:pt x="215" y="338"/>
                </a:lnTo>
                <a:lnTo>
                  <a:pt x="131" y="340"/>
                </a:lnTo>
                <a:lnTo>
                  <a:pt x="131" y="340"/>
                </a:lnTo>
                <a:lnTo>
                  <a:pt x="113" y="340"/>
                </a:lnTo>
                <a:lnTo>
                  <a:pt x="106" y="342"/>
                </a:lnTo>
                <a:lnTo>
                  <a:pt x="100" y="346"/>
                </a:lnTo>
                <a:lnTo>
                  <a:pt x="86" y="353"/>
                </a:lnTo>
                <a:lnTo>
                  <a:pt x="72" y="263"/>
                </a:lnTo>
                <a:lnTo>
                  <a:pt x="72" y="263"/>
                </a:lnTo>
                <a:lnTo>
                  <a:pt x="72" y="263"/>
                </a:lnTo>
                <a:lnTo>
                  <a:pt x="72" y="263"/>
                </a:lnTo>
                <a:close/>
                <a:moveTo>
                  <a:pt x="61" y="263"/>
                </a:moveTo>
                <a:lnTo>
                  <a:pt x="2" y="274"/>
                </a:lnTo>
                <a:lnTo>
                  <a:pt x="2" y="274"/>
                </a:lnTo>
                <a:lnTo>
                  <a:pt x="0" y="274"/>
                </a:lnTo>
                <a:lnTo>
                  <a:pt x="0" y="276"/>
                </a:lnTo>
                <a:lnTo>
                  <a:pt x="0" y="387"/>
                </a:lnTo>
                <a:lnTo>
                  <a:pt x="0" y="387"/>
                </a:lnTo>
                <a:lnTo>
                  <a:pt x="2" y="389"/>
                </a:lnTo>
                <a:lnTo>
                  <a:pt x="4" y="391"/>
                </a:lnTo>
                <a:lnTo>
                  <a:pt x="81" y="378"/>
                </a:lnTo>
                <a:lnTo>
                  <a:pt x="81" y="378"/>
                </a:lnTo>
                <a:lnTo>
                  <a:pt x="82" y="376"/>
                </a:lnTo>
                <a:lnTo>
                  <a:pt x="82" y="374"/>
                </a:lnTo>
                <a:lnTo>
                  <a:pt x="64" y="267"/>
                </a:lnTo>
                <a:lnTo>
                  <a:pt x="64" y="267"/>
                </a:lnTo>
                <a:lnTo>
                  <a:pt x="63" y="263"/>
                </a:lnTo>
                <a:lnTo>
                  <a:pt x="61" y="263"/>
                </a:lnTo>
                <a:lnTo>
                  <a:pt x="61" y="263"/>
                </a:lnTo>
                <a:close/>
              </a:path>
            </a:pathLst>
          </a:custGeom>
          <a:solidFill>
            <a:srgbClr val="525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724" tIns="38862" rIns="77724" bIns="38862" numCol="1" anchor="t" anchorCtr="0" compatLnSpc="1">
            <a:prstTxWarp prst="textNoShape">
              <a:avLst/>
            </a:prstTxWarp>
          </a:bodyPr>
          <a:lstStyle/>
          <a:p>
            <a:pPr algn="l" eaLnBrk="1" fontAlgn="auto" hangingPunct="1">
              <a:spcBef>
                <a:spcPts val="0"/>
              </a:spcBef>
              <a:spcAft>
                <a:spcPts val="0"/>
              </a:spcAft>
            </a:pPr>
            <a:endParaRPr lang="en-US" sz="1530" b="0" dirty="0">
              <a:solidFill>
                <a:srgbClr val="191919"/>
              </a:solidFill>
              <a:latin typeface="Calibri"/>
              <a:ea typeface=""/>
            </a:endParaRPr>
          </a:p>
        </p:txBody>
      </p:sp>
      <p:sp>
        <p:nvSpPr>
          <p:cNvPr id="62" name="Speech Bubble: Rectangle with Corners Rounded 1">
            <a:extLst>
              <a:ext uri="{FF2B5EF4-FFF2-40B4-BE49-F238E27FC236}">
                <a16:creationId xmlns:a16="http://schemas.microsoft.com/office/drawing/2014/main" xmlns="" id="{763BD5CB-9589-4DA4-A236-5DF6B84200CE}"/>
              </a:ext>
            </a:extLst>
          </p:cNvPr>
          <p:cNvSpPr/>
          <p:nvPr/>
        </p:nvSpPr>
        <p:spPr bwMode="auto">
          <a:xfrm>
            <a:off x="706927" y="2835094"/>
            <a:ext cx="1228871" cy="388442"/>
          </a:xfrm>
          <a:prstGeom prst="wedgeRoundRectCallout">
            <a:avLst>
              <a:gd name="adj1" fmla="val 34723"/>
              <a:gd name="adj2" fmla="val 130098"/>
              <a:gd name="adj3" fmla="val 16667"/>
            </a:avLst>
          </a:prstGeom>
          <a:solidFill>
            <a:schemeClr val="bg1"/>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191919"/>
                </a:solidFill>
                <a:effectLst/>
                <a:latin typeface="Calibri" panose="020F0502020204030204" pitchFamily="34" charset="0"/>
              </a:rPr>
              <a:t>How do I want to eat? </a:t>
            </a:r>
          </a:p>
        </p:txBody>
      </p:sp>
      <p:sp>
        <p:nvSpPr>
          <p:cNvPr id="63" name="Speech Bubble: Rectangle with Corners Rounded 4">
            <a:extLst>
              <a:ext uri="{FF2B5EF4-FFF2-40B4-BE49-F238E27FC236}">
                <a16:creationId xmlns:a16="http://schemas.microsoft.com/office/drawing/2014/main" xmlns="" id="{E1868952-7B2C-4630-BEAC-924DDB2F42C0}"/>
              </a:ext>
            </a:extLst>
          </p:cNvPr>
          <p:cNvSpPr/>
          <p:nvPr/>
        </p:nvSpPr>
        <p:spPr bwMode="auto">
          <a:xfrm>
            <a:off x="3648127" y="3595856"/>
            <a:ext cx="1806473" cy="618896"/>
          </a:xfrm>
          <a:prstGeom prst="wedgeRoundRectCallout">
            <a:avLst>
              <a:gd name="adj1" fmla="val -76486"/>
              <a:gd name="adj2" fmla="val 34200"/>
              <a:gd name="adj3" fmla="val 16667"/>
            </a:avLst>
          </a:prstGeom>
          <a:solidFill>
            <a:schemeClr val="bg1"/>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191919"/>
                </a:solidFill>
                <a:effectLst/>
                <a:latin typeface="Calibri" panose="020F0502020204030204" pitchFamily="34" charset="0"/>
              </a:rPr>
              <a:t>How can I get the</a:t>
            </a:r>
            <a:br>
              <a:rPr kumimoji="0" lang="en-US" sz="1200" b="1" i="0" u="none" strike="noStrike" cap="none" normalizeH="0" baseline="0" dirty="0">
                <a:ln>
                  <a:noFill/>
                </a:ln>
                <a:solidFill>
                  <a:srgbClr val="191919"/>
                </a:solidFill>
                <a:effectLst/>
                <a:latin typeface="Calibri" panose="020F0502020204030204" pitchFamily="34" charset="0"/>
              </a:rPr>
            </a:br>
            <a:r>
              <a:rPr kumimoji="0" lang="en-US" sz="1200" b="1" i="0" u="none" strike="noStrike" cap="none" normalizeH="0" baseline="0" dirty="0">
                <a:ln>
                  <a:noFill/>
                </a:ln>
                <a:solidFill>
                  <a:srgbClr val="191919"/>
                </a:solidFill>
                <a:effectLst/>
                <a:latin typeface="Calibri" panose="020F0502020204030204" pitchFamily="34" charset="0"/>
              </a:rPr>
              <a:t> most enjoyment? </a:t>
            </a:r>
          </a:p>
        </p:txBody>
      </p:sp>
      <p:sp>
        <p:nvSpPr>
          <p:cNvPr id="64" name="Speech Bubble: Rectangle with Corners Rounded 6">
            <a:extLst>
              <a:ext uri="{FF2B5EF4-FFF2-40B4-BE49-F238E27FC236}">
                <a16:creationId xmlns:a16="http://schemas.microsoft.com/office/drawing/2014/main" xmlns="" id="{81F12D03-4B85-409B-A8F7-34C413952F2D}"/>
              </a:ext>
            </a:extLst>
          </p:cNvPr>
          <p:cNvSpPr/>
          <p:nvPr/>
        </p:nvSpPr>
        <p:spPr bwMode="auto">
          <a:xfrm>
            <a:off x="4978590" y="5172169"/>
            <a:ext cx="2692400" cy="600039"/>
          </a:xfrm>
          <a:prstGeom prst="wedgeRoundRectCallout">
            <a:avLst>
              <a:gd name="adj1" fmla="val -73017"/>
              <a:gd name="adj2" fmla="val -71125"/>
              <a:gd name="adj3" fmla="val 16667"/>
            </a:avLst>
          </a:prstGeom>
          <a:solidFill>
            <a:schemeClr val="bg1"/>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191919"/>
                </a:solidFill>
                <a:effectLst/>
                <a:latin typeface="Calibri" panose="020F0502020204030204" pitchFamily="34" charset="0"/>
              </a:rPr>
              <a:t>How do I eat in a way that’s </a:t>
            </a:r>
            <a:br>
              <a:rPr kumimoji="0" lang="en-US" sz="1200" b="1" i="0" u="none" strike="noStrike" cap="none" normalizeH="0" baseline="0" dirty="0">
                <a:ln>
                  <a:noFill/>
                </a:ln>
                <a:solidFill>
                  <a:srgbClr val="191919"/>
                </a:solidFill>
                <a:effectLst/>
                <a:latin typeface="Calibri" panose="020F0502020204030204" pitchFamily="34" charset="0"/>
              </a:rPr>
            </a:br>
            <a:r>
              <a:rPr kumimoji="0" lang="en-US" sz="1200" b="1" i="0" u="none" strike="noStrike" cap="none" normalizeH="0" baseline="0" dirty="0">
                <a:ln>
                  <a:noFill/>
                </a:ln>
                <a:solidFill>
                  <a:srgbClr val="191919"/>
                </a:solidFill>
                <a:effectLst/>
                <a:latin typeface="Calibri" panose="020F0502020204030204" pitchFamily="34" charset="0"/>
              </a:rPr>
              <a:t>consistent with my values? </a:t>
            </a:r>
          </a:p>
        </p:txBody>
      </p:sp>
      <p:sp>
        <p:nvSpPr>
          <p:cNvPr id="65" name="Speech Bubble: Rectangle with Corners Rounded 7">
            <a:extLst>
              <a:ext uri="{FF2B5EF4-FFF2-40B4-BE49-F238E27FC236}">
                <a16:creationId xmlns:a16="http://schemas.microsoft.com/office/drawing/2014/main" xmlns="" id="{16394226-5BF2-4443-9DEC-B4D7A0DA88D8}"/>
              </a:ext>
            </a:extLst>
          </p:cNvPr>
          <p:cNvSpPr/>
          <p:nvPr/>
        </p:nvSpPr>
        <p:spPr bwMode="auto">
          <a:xfrm>
            <a:off x="6650067" y="3988659"/>
            <a:ext cx="1517650" cy="839916"/>
          </a:xfrm>
          <a:prstGeom prst="wedgeRoundRectCallout">
            <a:avLst>
              <a:gd name="adj1" fmla="val -177425"/>
              <a:gd name="adj2" fmla="val 37100"/>
              <a:gd name="adj3" fmla="val 16667"/>
            </a:avLst>
          </a:prstGeom>
          <a:solidFill>
            <a:schemeClr val="bg1"/>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191919"/>
                </a:solidFill>
                <a:effectLst/>
                <a:latin typeface="Calibri" panose="020F0502020204030204" pitchFamily="34" charset="0"/>
              </a:rPr>
              <a:t>How do I make eating convenient? </a:t>
            </a:r>
          </a:p>
        </p:txBody>
      </p:sp>
      <p:sp>
        <p:nvSpPr>
          <p:cNvPr id="66" name="Title 1">
            <a:extLst>
              <a:ext uri="{FF2B5EF4-FFF2-40B4-BE49-F238E27FC236}">
                <a16:creationId xmlns:a16="http://schemas.microsoft.com/office/drawing/2014/main" xmlns="" id="{C7CF34C7-3E29-4B72-A1E6-1724C8BC9E6C}"/>
              </a:ext>
            </a:extLst>
          </p:cNvPr>
          <p:cNvSpPr txBox="1">
            <a:spLocks/>
          </p:cNvSpPr>
          <p:nvPr/>
        </p:nvSpPr>
        <p:spPr>
          <a:xfrm>
            <a:off x="228600" y="152400"/>
            <a:ext cx="8610600" cy="1066800"/>
          </a:xfrm>
          <a:prstGeom prst="rect">
            <a:avLst/>
          </a:prstGeom>
        </p:spPr>
        <p:txBody>
          <a:bodyPr anchor="t"/>
          <a:lst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a:lstStyle>
          <a:p>
            <a:pPr algn="l" eaLnBrk="1" hangingPunct="1"/>
            <a:r>
              <a:rPr lang="en-US" sz="2400" dirty="0">
                <a:solidFill>
                  <a:srgbClr val="27B35A"/>
                </a:solidFill>
              </a:rPr>
              <a:t>Today’s shoppers need a compass to help them eat and shop</a:t>
            </a:r>
          </a:p>
        </p:txBody>
      </p:sp>
    </p:spTree>
    <p:extLst>
      <p:ext uri="{BB962C8B-B14F-4D97-AF65-F5344CB8AC3E}">
        <p14:creationId xmlns:p14="http://schemas.microsoft.com/office/powerpoint/2010/main" val="142579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xmlns="" id="{AED70E9F-937E-4E0E-ACF6-1734CA0B7127}"/>
              </a:ext>
            </a:extLst>
          </p:cNvPr>
          <p:cNvSpPr txBox="1">
            <a:spLocks/>
          </p:cNvSpPr>
          <p:nvPr/>
        </p:nvSpPr>
        <p:spPr>
          <a:xfrm>
            <a:off x="228600" y="152551"/>
            <a:ext cx="8686800" cy="838049"/>
          </a:xfrm>
          <a:prstGeom prst="rect">
            <a:avLst/>
          </a:prstGeom>
        </p:spPr>
        <p:txBody>
          <a:bodyPr anchor="t"/>
          <a:lst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a:lstStyle>
          <a:p>
            <a:pPr algn="l" eaLnBrk="1" hangingPunct="1"/>
            <a:r>
              <a:rPr lang="en-US" sz="2400" dirty="0">
                <a:solidFill>
                  <a:srgbClr val="27B35A"/>
                </a:solidFill>
              </a:rPr>
              <a:t>How we eat and shop has become more complex</a:t>
            </a:r>
          </a:p>
        </p:txBody>
      </p:sp>
      <p:sp>
        <p:nvSpPr>
          <p:cNvPr id="2" name="TextBox 1">
            <a:extLst>
              <a:ext uri="{FF2B5EF4-FFF2-40B4-BE49-F238E27FC236}">
                <a16:creationId xmlns:a16="http://schemas.microsoft.com/office/drawing/2014/main" xmlns="" id="{46040478-F117-47D6-90A3-D7BC44AF8D93}"/>
              </a:ext>
            </a:extLst>
          </p:cNvPr>
          <p:cNvSpPr txBox="1"/>
          <p:nvPr/>
        </p:nvSpPr>
        <p:spPr>
          <a:xfrm>
            <a:off x="1371599" y="1431625"/>
            <a:ext cx="2362200" cy="584775"/>
          </a:xfrm>
          <a:prstGeom prst="rect">
            <a:avLst/>
          </a:prstGeom>
          <a:noFill/>
        </p:spPr>
        <p:txBody>
          <a:bodyPr wrap="square" rtlCol="0">
            <a:spAutoFit/>
          </a:bodyPr>
          <a:lstStyle/>
          <a:p>
            <a:pPr algn="ctr"/>
            <a:r>
              <a:rPr lang="en-US" sz="1600" b="1" dirty="0"/>
              <a:t>Sustenance and </a:t>
            </a:r>
            <a:br>
              <a:rPr lang="en-US" sz="1600" b="1" dirty="0"/>
            </a:br>
            <a:r>
              <a:rPr lang="en-US" sz="1600" b="1" dirty="0"/>
              <a:t>eating enough</a:t>
            </a:r>
          </a:p>
        </p:txBody>
      </p:sp>
      <p:sp>
        <p:nvSpPr>
          <p:cNvPr id="18" name="TextBox 17">
            <a:extLst>
              <a:ext uri="{FF2B5EF4-FFF2-40B4-BE49-F238E27FC236}">
                <a16:creationId xmlns:a16="http://schemas.microsoft.com/office/drawing/2014/main" xmlns="" id="{D070CABF-67BB-48B7-BD0C-C9D14A97189C}"/>
              </a:ext>
            </a:extLst>
          </p:cNvPr>
          <p:cNvSpPr txBox="1"/>
          <p:nvPr/>
        </p:nvSpPr>
        <p:spPr>
          <a:xfrm>
            <a:off x="3712027" y="1419761"/>
            <a:ext cx="2351315" cy="584775"/>
          </a:xfrm>
          <a:prstGeom prst="rect">
            <a:avLst/>
          </a:prstGeom>
          <a:noFill/>
        </p:spPr>
        <p:txBody>
          <a:bodyPr wrap="square" rtlCol="0">
            <a:spAutoFit/>
          </a:bodyPr>
          <a:lstStyle/>
          <a:p>
            <a:pPr algn="ctr"/>
            <a:r>
              <a:rPr lang="en-US" sz="1600" b="1" dirty="0"/>
              <a:t>Healthy and </a:t>
            </a:r>
            <a:br>
              <a:rPr lang="en-US" sz="1600" b="1" dirty="0"/>
            </a:br>
            <a:r>
              <a:rPr lang="en-US" sz="1600" b="1" dirty="0"/>
              <a:t>nutritious</a:t>
            </a:r>
          </a:p>
        </p:txBody>
      </p:sp>
      <p:sp>
        <p:nvSpPr>
          <p:cNvPr id="19" name="TextBox 18">
            <a:extLst>
              <a:ext uri="{FF2B5EF4-FFF2-40B4-BE49-F238E27FC236}">
                <a16:creationId xmlns:a16="http://schemas.microsoft.com/office/drawing/2014/main" xmlns="" id="{5E69B01B-B77A-4CAD-87DE-D4751C109944}"/>
              </a:ext>
            </a:extLst>
          </p:cNvPr>
          <p:cNvSpPr txBox="1"/>
          <p:nvPr/>
        </p:nvSpPr>
        <p:spPr>
          <a:xfrm>
            <a:off x="6063342" y="1419761"/>
            <a:ext cx="2318658" cy="584775"/>
          </a:xfrm>
          <a:prstGeom prst="rect">
            <a:avLst/>
          </a:prstGeom>
          <a:noFill/>
        </p:spPr>
        <p:txBody>
          <a:bodyPr wrap="square" rtlCol="0">
            <a:spAutoFit/>
          </a:bodyPr>
          <a:lstStyle/>
          <a:p>
            <a:pPr algn="ctr"/>
            <a:r>
              <a:rPr lang="en-US" sz="1600" b="1" dirty="0"/>
              <a:t>Enjoyment, discovery and mindful connection</a:t>
            </a:r>
          </a:p>
        </p:txBody>
      </p:sp>
      <p:cxnSp>
        <p:nvCxnSpPr>
          <p:cNvPr id="20" name="Straight Connector 19">
            <a:extLst>
              <a:ext uri="{FF2B5EF4-FFF2-40B4-BE49-F238E27FC236}">
                <a16:creationId xmlns:a16="http://schemas.microsoft.com/office/drawing/2014/main" xmlns="" id="{CC297D82-C003-4A95-BAFE-F6D7F959E09E}"/>
              </a:ext>
            </a:extLst>
          </p:cNvPr>
          <p:cNvCxnSpPr>
            <a:cxnSpLocks/>
          </p:cNvCxnSpPr>
          <p:nvPr/>
        </p:nvCxnSpPr>
        <p:spPr bwMode="auto">
          <a:xfrm>
            <a:off x="1469569" y="4488750"/>
            <a:ext cx="2188030" cy="0"/>
          </a:xfrm>
          <a:prstGeom prst="line">
            <a:avLst/>
          </a:prstGeom>
          <a:noFill/>
          <a:ln w="28575" cap="flat" cmpd="sng" algn="ctr">
            <a:solidFill>
              <a:srgbClr val="27B35A"/>
            </a:solidFill>
            <a:prstDash val="solid"/>
            <a:round/>
            <a:headEnd type="oval" w="med" len="med"/>
            <a:tailEnd type="oval" w="med" len="med"/>
          </a:ln>
          <a:effectLst/>
        </p:spPr>
      </p:cxnSp>
      <p:sp>
        <p:nvSpPr>
          <p:cNvPr id="22" name="TextBox 21">
            <a:extLst>
              <a:ext uri="{FF2B5EF4-FFF2-40B4-BE49-F238E27FC236}">
                <a16:creationId xmlns:a16="http://schemas.microsoft.com/office/drawing/2014/main" xmlns="" id="{498858ED-D973-49DE-A100-AD30C6037D4C}"/>
              </a:ext>
            </a:extLst>
          </p:cNvPr>
          <p:cNvSpPr txBox="1"/>
          <p:nvPr/>
        </p:nvSpPr>
        <p:spPr>
          <a:xfrm>
            <a:off x="-457201" y="4315361"/>
            <a:ext cx="1828800" cy="1323439"/>
          </a:xfrm>
          <a:prstGeom prst="rect">
            <a:avLst/>
          </a:prstGeom>
          <a:noFill/>
        </p:spPr>
        <p:txBody>
          <a:bodyPr wrap="square" rtlCol="0">
            <a:spAutoFit/>
          </a:bodyPr>
          <a:lstStyle/>
          <a:p>
            <a:pPr algn="r"/>
            <a:r>
              <a:rPr lang="en-US" sz="1600" b="1" dirty="0"/>
              <a:t>Back then</a:t>
            </a:r>
          </a:p>
          <a:p>
            <a:pPr algn="r"/>
            <a:endParaRPr lang="en-US" sz="1600" b="1" dirty="0"/>
          </a:p>
          <a:p>
            <a:pPr algn="r"/>
            <a:r>
              <a:rPr lang="en-US" sz="1600" b="1" dirty="0"/>
              <a:t>Not long ago</a:t>
            </a:r>
          </a:p>
          <a:p>
            <a:pPr algn="r"/>
            <a:endParaRPr lang="en-US" sz="1600" b="1" dirty="0"/>
          </a:p>
          <a:p>
            <a:pPr algn="r"/>
            <a:r>
              <a:rPr lang="en-US" sz="1600" b="1" dirty="0"/>
              <a:t>Today</a:t>
            </a:r>
          </a:p>
        </p:txBody>
      </p:sp>
      <p:cxnSp>
        <p:nvCxnSpPr>
          <p:cNvPr id="24" name="Straight Connector 23">
            <a:extLst>
              <a:ext uri="{FF2B5EF4-FFF2-40B4-BE49-F238E27FC236}">
                <a16:creationId xmlns:a16="http://schemas.microsoft.com/office/drawing/2014/main" xmlns="" id="{CB0F0F39-E633-4E39-900D-53BCDDC4E961}"/>
              </a:ext>
            </a:extLst>
          </p:cNvPr>
          <p:cNvCxnSpPr>
            <a:cxnSpLocks/>
          </p:cNvCxnSpPr>
          <p:nvPr/>
        </p:nvCxnSpPr>
        <p:spPr bwMode="auto">
          <a:xfrm>
            <a:off x="1469569" y="5001161"/>
            <a:ext cx="4593773" cy="0"/>
          </a:xfrm>
          <a:prstGeom prst="line">
            <a:avLst/>
          </a:prstGeom>
          <a:noFill/>
          <a:ln w="28575" cap="flat" cmpd="sng" algn="ctr">
            <a:solidFill>
              <a:srgbClr val="209449"/>
            </a:solidFill>
            <a:prstDash val="solid"/>
            <a:round/>
            <a:headEnd type="oval" w="med" len="med"/>
            <a:tailEnd type="oval" w="med" len="med"/>
          </a:ln>
          <a:effectLst/>
        </p:spPr>
      </p:cxnSp>
      <p:cxnSp>
        <p:nvCxnSpPr>
          <p:cNvPr id="25" name="Straight Connector 24">
            <a:extLst>
              <a:ext uri="{FF2B5EF4-FFF2-40B4-BE49-F238E27FC236}">
                <a16:creationId xmlns:a16="http://schemas.microsoft.com/office/drawing/2014/main" xmlns="" id="{6EEFB36A-9164-489A-8253-3E238FDC882C}"/>
              </a:ext>
            </a:extLst>
          </p:cNvPr>
          <p:cNvCxnSpPr>
            <a:cxnSpLocks/>
          </p:cNvCxnSpPr>
          <p:nvPr/>
        </p:nvCxnSpPr>
        <p:spPr bwMode="auto">
          <a:xfrm>
            <a:off x="1469569" y="5480133"/>
            <a:ext cx="6858001" cy="0"/>
          </a:xfrm>
          <a:prstGeom prst="line">
            <a:avLst/>
          </a:prstGeom>
          <a:noFill/>
          <a:ln w="28575" cap="flat" cmpd="sng" algn="ctr">
            <a:solidFill>
              <a:srgbClr val="27B35A">
                <a:lumMod val="50000"/>
              </a:srgbClr>
            </a:solidFill>
            <a:prstDash val="solid"/>
            <a:round/>
            <a:headEnd type="oval" w="med" len="med"/>
            <a:tailEnd type="oval" w="med" len="med"/>
          </a:ln>
          <a:effectLst/>
        </p:spPr>
      </p:cxnSp>
      <p:pic>
        <p:nvPicPr>
          <p:cNvPr id="8" name="Picture 7">
            <a:extLst>
              <a:ext uri="{FF2B5EF4-FFF2-40B4-BE49-F238E27FC236}">
                <a16:creationId xmlns:a16="http://schemas.microsoft.com/office/drawing/2014/main" xmlns="" id="{553D1AF9-6776-4486-A0B9-304DDAE1E8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620" r="5696"/>
          <a:stretch/>
        </p:blipFill>
        <p:spPr>
          <a:xfrm>
            <a:off x="1409699" y="2110613"/>
            <a:ext cx="2247900" cy="1994059"/>
          </a:xfrm>
          <a:prstGeom prst="rect">
            <a:avLst/>
          </a:prstGeom>
        </p:spPr>
      </p:pic>
      <p:pic>
        <p:nvPicPr>
          <p:cNvPr id="28" name="Picture 27">
            <a:extLst>
              <a:ext uri="{FF2B5EF4-FFF2-40B4-BE49-F238E27FC236}">
                <a16:creationId xmlns:a16="http://schemas.microsoft.com/office/drawing/2014/main" xmlns="" id="{A2ACB683-383F-4093-B2B6-FF372938A7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555" r="8310"/>
          <a:stretch/>
        </p:blipFill>
        <p:spPr>
          <a:xfrm>
            <a:off x="3763734" y="2110613"/>
            <a:ext cx="2247900" cy="1994059"/>
          </a:xfrm>
          <a:prstGeom prst="rect">
            <a:avLst/>
          </a:prstGeom>
        </p:spPr>
      </p:pic>
      <p:pic>
        <p:nvPicPr>
          <p:cNvPr id="30" name="Picture 29">
            <a:extLst>
              <a:ext uri="{FF2B5EF4-FFF2-40B4-BE49-F238E27FC236}">
                <a16:creationId xmlns:a16="http://schemas.microsoft.com/office/drawing/2014/main" xmlns="" id="{978B4C99-E782-4F80-8FC4-4D3C50773F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460" r="1721"/>
          <a:stretch/>
        </p:blipFill>
        <p:spPr>
          <a:xfrm>
            <a:off x="6117769" y="2110613"/>
            <a:ext cx="2247900" cy="2002471"/>
          </a:xfrm>
          <a:prstGeom prst="rect">
            <a:avLst/>
          </a:prstGeom>
        </p:spPr>
      </p:pic>
    </p:spTree>
    <p:extLst>
      <p:ext uri="{BB962C8B-B14F-4D97-AF65-F5344CB8AC3E}">
        <p14:creationId xmlns:p14="http://schemas.microsoft.com/office/powerpoint/2010/main" val="3888704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FA78C31-CB1F-4CF0-9CF9-F9AC722D3C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425" b="28998"/>
          <a:stretch/>
        </p:blipFill>
        <p:spPr>
          <a:xfrm>
            <a:off x="381001" y="1361050"/>
            <a:ext cx="8770364" cy="3755050"/>
          </a:xfrm>
          <a:prstGeom prst="rect">
            <a:avLst/>
          </a:prstGeom>
        </p:spPr>
      </p:pic>
      <p:sp>
        <p:nvSpPr>
          <p:cNvPr id="7" name="Rectangle 6">
            <a:extLst>
              <a:ext uri="{FF2B5EF4-FFF2-40B4-BE49-F238E27FC236}">
                <a16:creationId xmlns:a16="http://schemas.microsoft.com/office/drawing/2014/main" xmlns="" id="{A5106AFD-3170-4273-9D20-D7E9D80019A3}"/>
              </a:ext>
            </a:extLst>
          </p:cNvPr>
          <p:cNvSpPr/>
          <p:nvPr/>
        </p:nvSpPr>
        <p:spPr>
          <a:xfrm>
            <a:off x="380999" y="1361049"/>
            <a:ext cx="8770365" cy="376014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xmlns="" id="{AED70E9F-937E-4E0E-ACF6-1734CA0B7127}"/>
              </a:ext>
            </a:extLst>
          </p:cNvPr>
          <p:cNvSpPr txBox="1">
            <a:spLocks/>
          </p:cNvSpPr>
          <p:nvPr/>
        </p:nvSpPr>
        <p:spPr>
          <a:xfrm>
            <a:off x="228600" y="152551"/>
            <a:ext cx="8686800" cy="838049"/>
          </a:xfrm>
          <a:prstGeom prst="rect">
            <a:avLst/>
          </a:prstGeom>
        </p:spPr>
        <p:txBody>
          <a:bodyPr anchor="t"/>
          <a:lst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a:lstStyle>
          <a:p>
            <a:pPr algn="l" eaLnBrk="1" hangingPunct="1"/>
            <a:r>
              <a:rPr lang="en-US" sz="2400" dirty="0">
                <a:solidFill>
                  <a:srgbClr val="27B35A"/>
                </a:solidFill>
              </a:rPr>
              <a:t>Satisfaction with primary store is at a 10-year high</a:t>
            </a:r>
          </a:p>
        </p:txBody>
      </p:sp>
      <p:sp>
        <p:nvSpPr>
          <p:cNvPr id="23" name="Rectangle 22">
            <a:extLst>
              <a:ext uri="{FF2B5EF4-FFF2-40B4-BE49-F238E27FC236}">
                <a16:creationId xmlns:a16="http://schemas.microsoft.com/office/drawing/2014/main" xmlns="" id="{A06A6E21-1252-449F-94EB-BB9B2808A1B0}"/>
              </a:ext>
            </a:extLst>
          </p:cNvPr>
          <p:cNvSpPr/>
          <p:nvPr/>
        </p:nvSpPr>
        <p:spPr bwMode="auto">
          <a:xfrm rot="16200000">
            <a:off x="-1655137" y="3016187"/>
            <a:ext cx="3755053" cy="444778"/>
          </a:xfrm>
          <a:prstGeom prst="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900" b="1" dirty="0">
                <a:solidFill>
                  <a:srgbClr val="FFFFFF"/>
                </a:solidFill>
                <a:effectLst>
                  <a:outerShdw blurRad="38100" dist="38100" dir="2700000" algn="tl">
                    <a:srgbClr val="000000">
                      <a:alpha val="43137"/>
                    </a:srgbClr>
                  </a:outerShdw>
                </a:effectLst>
                <a:ea typeface="ＭＳ Ｐゴシック" charset="-128"/>
              </a:rPr>
              <a:t>PRIMARY STORE SATISFACTION</a:t>
            </a:r>
          </a:p>
        </p:txBody>
      </p:sp>
      <p:graphicFrame>
        <p:nvGraphicFramePr>
          <p:cNvPr id="24" name="Chart 23">
            <a:extLst>
              <a:ext uri="{FF2B5EF4-FFF2-40B4-BE49-F238E27FC236}">
                <a16:creationId xmlns:a16="http://schemas.microsoft.com/office/drawing/2014/main" xmlns="" id="{2AE1E76A-52C1-4991-AA0F-747C1A284F3A}"/>
              </a:ext>
            </a:extLst>
          </p:cNvPr>
          <p:cNvGraphicFramePr/>
          <p:nvPr>
            <p:extLst>
              <p:ext uri="{D42A27DB-BD31-4B8C-83A1-F6EECF244321}">
                <p14:modId xmlns:p14="http://schemas.microsoft.com/office/powerpoint/2010/main" val="4238303501"/>
              </p:ext>
            </p:extLst>
          </p:nvPr>
        </p:nvGraphicFramePr>
        <p:xfrm>
          <a:off x="444779" y="1981199"/>
          <a:ext cx="7480022" cy="3134899"/>
        </p:xfrm>
        <a:graphic>
          <a:graphicData uri="http://schemas.openxmlformats.org/drawingml/2006/chart">
            <c:chart xmlns:c="http://schemas.openxmlformats.org/drawingml/2006/chart" xmlns:r="http://schemas.openxmlformats.org/officeDocument/2006/relationships" r:id="rId4"/>
          </a:graphicData>
        </a:graphic>
      </p:graphicFrame>
      <p:sp>
        <p:nvSpPr>
          <p:cNvPr id="25" name="Rectangle: Rounded Corners 24">
            <a:extLst>
              <a:ext uri="{FF2B5EF4-FFF2-40B4-BE49-F238E27FC236}">
                <a16:creationId xmlns:a16="http://schemas.microsoft.com/office/drawing/2014/main" xmlns="" id="{B4DB2BC9-D00C-43B0-8166-C70419915CBD}"/>
              </a:ext>
            </a:extLst>
          </p:cNvPr>
          <p:cNvSpPr/>
          <p:nvPr/>
        </p:nvSpPr>
        <p:spPr>
          <a:xfrm>
            <a:off x="7010400" y="1524000"/>
            <a:ext cx="1600200" cy="705552"/>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07210E29-C2F1-4E76-8673-D7407BF3A7A9}"/>
              </a:ext>
            </a:extLst>
          </p:cNvPr>
          <p:cNvSpPr/>
          <p:nvPr/>
        </p:nvSpPr>
        <p:spPr>
          <a:xfrm>
            <a:off x="7010400" y="1447800"/>
            <a:ext cx="1600200" cy="781752"/>
          </a:xfrm>
          <a:prstGeom prst="rect">
            <a:avLst/>
          </a:prstGeom>
        </p:spPr>
        <p:txBody>
          <a:bodyPr wrap="square">
            <a:spAutoFit/>
          </a:bodyPr>
          <a:lstStyle/>
          <a:p>
            <a:pPr>
              <a:lnSpc>
                <a:spcPct val="80000"/>
              </a:lnSpc>
              <a:spcBef>
                <a:spcPts val="600"/>
              </a:spcBef>
            </a:pPr>
            <a:r>
              <a:rPr lang="en-US" sz="2000" b="1" dirty="0">
                <a:solidFill>
                  <a:srgbClr val="991305"/>
                </a:solidFill>
                <a:latin typeface="Calibri" panose="020F0502020204030204" pitchFamily="34" charset="0"/>
                <a:ea typeface="Calibri" charset="0"/>
                <a:cs typeface="Calibri" charset="0"/>
              </a:rPr>
              <a:t>8.7</a:t>
            </a:r>
            <a:r>
              <a:rPr lang="en-US" sz="1100" dirty="0">
                <a:solidFill>
                  <a:srgbClr val="991305"/>
                </a:solidFill>
                <a:latin typeface="Calibri" panose="020F0502020204030204" pitchFamily="34" charset="0"/>
                <a:ea typeface="Calibri" charset="0"/>
                <a:cs typeface="Calibri" charset="0"/>
              </a:rPr>
              <a:t>/10</a:t>
            </a:r>
            <a:r>
              <a:rPr lang="en-US" sz="3400" dirty="0">
                <a:solidFill>
                  <a:srgbClr val="991305"/>
                </a:solidFill>
                <a:latin typeface="Calibri" panose="020F0502020204030204" pitchFamily="34" charset="0"/>
                <a:ea typeface="Calibri" charset="0"/>
                <a:cs typeface="Calibri" charset="0"/>
              </a:rPr>
              <a:t> </a:t>
            </a:r>
            <a:br>
              <a:rPr lang="en-US" sz="3400" dirty="0">
                <a:solidFill>
                  <a:srgbClr val="991305"/>
                </a:solidFill>
                <a:latin typeface="Calibri" panose="020F0502020204030204" pitchFamily="34" charset="0"/>
                <a:ea typeface="Calibri" charset="0"/>
                <a:cs typeface="Calibri" charset="0"/>
              </a:rPr>
            </a:br>
            <a:r>
              <a:rPr lang="en-US" sz="1100" dirty="0">
                <a:solidFill>
                  <a:srgbClr val="991305"/>
                </a:solidFill>
                <a:latin typeface="Calibri" panose="020F0502020204030204" pitchFamily="34" charset="0"/>
                <a:ea typeface="Calibri" charset="0"/>
                <a:cs typeface="Calibri" charset="0"/>
              </a:rPr>
              <a:t>avg. primary store rating on “meeting my needs”</a:t>
            </a:r>
            <a:endParaRPr lang="en-US" sz="1020" dirty="0">
              <a:solidFill>
                <a:srgbClr val="991305"/>
              </a:solidFill>
              <a:latin typeface="Calibri" panose="020F0502020204030204" pitchFamily="34" charset="0"/>
              <a:ea typeface="Calibri" charset="0"/>
              <a:cs typeface="Calibri" charset="0"/>
            </a:endParaRPr>
          </a:p>
        </p:txBody>
      </p:sp>
    </p:spTree>
    <p:extLst>
      <p:ext uri="{BB962C8B-B14F-4D97-AF65-F5344CB8AC3E}">
        <p14:creationId xmlns:p14="http://schemas.microsoft.com/office/powerpoint/2010/main" val="2364555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xmlns="" id="{5B9A4E69-AE08-4F58-9394-1097FE28EB3E}"/>
              </a:ext>
            </a:extLst>
          </p:cNvPr>
          <p:cNvGraphicFramePr/>
          <p:nvPr>
            <p:extLst>
              <p:ext uri="{D42A27DB-BD31-4B8C-83A1-F6EECF244321}">
                <p14:modId xmlns:p14="http://schemas.microsoft.com/office/powerpoint/2010/main" val="4169790390"/>
              </p:ext>
            </p:extLst>
          </p:nvPr>
        </p:nvGraphicFramePr>
        <p:xfrm>
          <a:off x="143277" y="1094752"/>
          <a:ext cx="6629400" cy="5181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Table 18">
            <a:extLst>
              <a:ext uri="{FF2B5EF4-FFF2-40B4-BE49-F238E27FC236}">
                <a16:creationId xmlns:a16="http://schemas.microsoft.com/office/drawing/2014/main" xmlns="" id="{7023BAA1-0934-4BF4-B43B-4B375A3B2E77}"/>
              </a:ext>
            </a:extLst>
          </p:cNvPr>
          <p:cNvGraphicFramePr>
            <a:graphicFrameLocks noGrp="1"/>
          </p:cNvGraphicFramePr>
          <p:nvPr>
            <p:extLst>
              <p:ext uri="{D42A27DB-BD31-4B8C-83A1-F6EECF244321}">
                <p14:modId xmlns:p14="http://schemas.microsoft.com/office/powerpoint/2010/main" val="1818685359"/>
              </p:ext>
            </p:extLst>
          </p:nvPr>
        </p:nvGraphicFramePr>
        <p:xfrm>
          <a:off x="1547664" y="1342978"/>
          <a:ext cx="4486677" cy="4696382"/>
        </p:xfrm>
        <a:graphic>
          <a:graphicData uri="http://schemas.openxmlformats.org/drawingml/2006/table">
            <a:tbl>
              <a:tblPr/>
              <a:tblGrid>
                <a:gridCol w="1794671">
                  <a:extLst>
                    <a:ext uri="{9D8B030D-6E8A-4147-A177-3AD203B41FA5}">
                      <a16:colId xmlns:a16="http://schemas.microsoft.com/office/drawing/2014/main" xmlns="" val="2406301306"/>
                    </a:ext>
                  </a:extLst>
                </a:gridCol>
                <a:gridCol w="1468367">
                  <a:extLst>
                    <a:ext uri="{9D8B030D-6E8A-4147-A177-3AD203B41FA5}">
                      <a16:colId xmlns:a16="http://schemas.microsoft.com/office/drawing/2014/main" xmlns="" val="622318499"/>
                    </a:ext>
                  </a:extLst>
                </a:gridCol>
                <a:gridCol w="1223639">
                  <a:extLst>
                    <a:ext uri="{9D8B030D-6E8A-4147-A177-3AD203B41FA5}">
                      <a16:colId xmlns:a16="http://schemas.microsoft.com/office/drawing/2014/main" xmlns="" val="1432581591"/>
                    </a:ext>
                  </a:extLst>
                </a:gridCol>
              </a:tblGrid>
              <a:tr h="302732">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endParaRPr lang="en-US" sz="900" b="0" i="0" u="none" strike="noStrike" dirty="0">
                        <a:solidFill>
                          <a:schemeClr val="tx2"/>
                        </a:solidFill>
                        <a:effectLst/>
                        <a:latin typeface="+mn-lt"/>
                      </a:endParaRPr>
                    </a:p>
                  </a:txBody>
                  <a:tcPr marL="7620" marR="7620" marT="7620" marB="0" anchor="ctr">
                    <a:lnL w="12700" cmpd="sng">
                      <a:solidFill>
                        <a:srgbClr val="FFFFFF"/>
                      </a:solidFill>
                    </a:lnL>
                    <a:lnR w="12700" cap="flat" cmpd="sng" algn="ctr">
                      <a:noFill/>
                      <a:prstDash val="solid"/>
                      <a:round/>
                      <a:headEnd type="none" w="med" len="med"/>
                      <a:tailEnd type="none" w="med" len="med"/>
                    </a:lnR>
                    <a:lnT w="12700" cmpd="sng">
                      <a:solidFill>
                        <a:srgbClr val="FFFFFF"/>
                      </a:solidFill>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endParaRPr lang="en-US" sz="900" b="0" i="0" u="none" strike="noStrike" dirty="0">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solidFill>
                        <a:srgbClr val="FFFFFF"/>
                      </a:solidFill>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endParaRPr lang="en-US" sz="900" b="1" i="0" u="none" strike="noStrike" kern="1200" spc="0" baseline="0" dirty="0">
                        <a:solidFill>
                          <a:schemeClr val="tx2"/>
                        </a:solidFill>
                        <a:latin typeface="+mn-lt"/>
                        <a:ea typeface="+mn-ea"/>
                        <a:cs typeface="+mn-cs"/>
                      </a:endParaRPr>
                    </a:p>
                  </a:txBody>
                  <a:tcPr marL="7620" marR="7620" marT="7620" marB="0" anchor="ctr">
                    <a:lnL w="12700" cap="flat" cmpd="sng" algn="ctr">
                      <a:noFill/>
                      <a:prstDash val="solid"/>
                      <a:round/>
                      <a:headEnd type="none" w="med" len="med"/>
                      <a:tailEnd type="none" w="med" len="med"/>
                    </a:lnL>
                    <a:lnR w="12700" cmpd="sng">
                      <a:solidFill>
                        <a:srgbClr val="FFFFFF"/>
                      </a:solidFill>
                    </a:lnR>
                    <a:lnT w="12700" cmpd="sng">
                      <a:solidFill>
                        <a:srgbClr val="FFFFFF"/>
                      </a:solidFill>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411389723"/>
                  </a:ext>
                </a:extLst>
              </a:tr>
              <a:tr h="258192">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r>
                        <a:rPr lang="en-US" sz="1000" b="1" i="0" u="none" strike="noStrike" dirty="0">
                          <a:solidFill>
                            <a:schemeClr val="tx1">
                              <a:lumMod val="75000"/>
                              <a:lumOff val="25000"/>
                            </a:schemeClr>
                          </a:solidFill>
                          <a:effectLst/>
                          <a:latin typeface="+mn-lt"/>
                        </a:rPr>
                        <a:t>My family</a:t>
                      </a:r>
                    </a:p>
                  </a:txBody>
                  <a:tcPr marL="7620" marR="7620" marT="7620" marB="0" anchor="ctr">
                    <a:lnL w="12700" cmpd="sng">
                      <a:solidFill>
                        <a:srgbClr val="FFFFFF"/>
                      </a:solidFill>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endParaRPr lang="en-US" sz="900" b="0" i="0" u="none" strike="noStrike" dirty="0">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b"/>
                      <a:endParaRPr lang="en-US" sz="1050" b="0" i="0" u="none" strike="noStrike" dirty="0">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mpd="sng">
                      <a:solidFill>
                        <a:srgbClr val="FFFFFF"/>
                      </a:solidFill>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799164242"/>
                  </a:ext>
                </a:extLst>
              </a:tr>
              <a:tr h="258192">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r>
                        <a:rPr lang="en-US" sz="1000" b="1" i="0" u="none" strike="noStrike" dirty="0">
                          <a:solidFill>
                            <a:schemeClr val="tx1">
                              <a:lumMod val="75000"/>
                              <a:lumOff val="25000"/>
                            </a:schemeClr>
                          </a:solidFill>
                          <a:effectLst/>
                          <a:latin typeface="+mn-lt"/>
                        </a:rPr>
                        <a:t>Doctors</a:t>
                      </a:r>
                    </a:p>
                  </a:txBody>
                  <a:tcPr marL="7620" marR="7620" marT="7620" marB="0" anchor="ctr">
                    <a:lnL w="12700" cmpd="sng">
                      <a:solidFill>
                        <a:srgbClr val="FFFFFF"/>
                      </a:solidFill>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endParaRPr lang="en-US" sz="900" b="0" i="0" u="none" strike="noStrike">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b"/>
                      <a:endParaRPr lang="en-US" sz="1050" b="0" i="0" u="none" strike="noStrike" dirty="0">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mpd="sng">
                      <a:solidFill>
                        <a:srgbClr val="FFFFFF"/>
                      </a:solidFill>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851477647"/>
                  </a:ext>
                </a:extLst>
              </a:tr>
              <a:tr h="258192">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r>
                        <a:rPr lang="en-US" sz="1000" b="1" i="0" u="none" strike="noStrike">
                          <a:solidFill>
                            <a:schemeClr val="tx1">
                              <a:lumMod val="75000"/>
                              <a:lumOff val="25000"/>
                            </a:schemeClr>
                          </a:solidFill>
                          <a:effectLst/>
                          <a:latin typeface="+mn-lt"/>
                        </a:rPr>
                        <a:t>Farmers</a:t>
                      </a:r>
                    </a:p>
                  </a:txBody>
                  <a:tcPr marL="7620" marR="7620" marT="7620" marB="0" anchor="ctr">
                    <a:lnL w="12700" cmpd="sng">
                      <a:solidFill>
                        <a:srgbClr val="FFFFFF"/>
                      </a:solidFill>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endParaRPr lang="en-US" sz="900" b="0" i="0" u="none" strike="noStrike" dirty="0">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b"/>
                      <a:endParaRPr lang="en-US" sz="1050" b="0" i="0" u="none" strike="noStrike" dirty="0">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mpd="sng">
                      <a:solidFill>
                        <a:srgbClr val="FFFFFF"/>
                      </a:solidFill>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163890279"/>
                  </a:ext>
                </a:extLst>
              </a:tr>
              <a:tr h="258192">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r>
                        <a:rPr lang="en-US" sz="1000" b="1" i="0" u="none" strike="noStrike">
                          <a:solidFill>
                            <a:schemeClr val="tx1">
                              <a:lumMod val="75000"/>
                              <a:lumOff val="25000"/>
                            </a:schemeClr>
                          </a:solidFill>
                          <a:effectLst/>
                          <a:latin typeface="+mn-lt"/>
                        </a:rPr>
                        <a:t>My friends</a:t>
                      </a:r>
                    </a:p>
                  </a:txBody>
                  <a:tcPr marL="7620" marR="7620" marT="7620" marB="0" anchor="ctr">
                    <a:lnL w="12700" cmpd="sng">
                      <a:solidFill>
                        <a:srgbClr val="FFFFFF"/>
                      </a:solidFill>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endParaRPr lang="en-US" sz="900" b="0" i="0" u="none" strike="noStrike">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b"/>
                      <a:endParaRPr lang="en-US" sz="1050" b="0" i="0" u="none" strike="noStrike" dirty="0">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mpd="sng">
                      <a:solidFill>
                        <a:srgbClr val="FFFFFF"/>
                      </a:solidFill>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488874416"/>
                  </a:ext>
                </a:extLst>
              </a:tr>
              <a:tr h="258192">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r>
                        <a:rPr lang="en-US" sz="1000" b="1" i="0" u="none" strike="noStrike">
                          <a:solidFill>
                            <a:schemeClr val="tx1">
                              <a:lumMod val="75000"/>
                              <a:lumOff val="25000"/>
                            </a:schemeClr>
                          </a:solidFill>
                          <a:effectLst/>
                          <a:latin typeface="+mn-lt"/>
                        </a:rPr>
                        <a:t>Fitness/health clubs</a:t>
                      </a:r>
                    </a:p>
                  </a:txBody>
                  <a:tcPr marL="7620" marR="7620" marT="7620" marB="0" anchor="ctr">
                    <a:lnL w="12700" cmpd="sng">
                      <a:solidFill>
                        <a:srgbClr val="FFFFFF"/>
                      </a:solidFill>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endParaRPr lang="en-US" sz="900" b="0" i="0" u="none" strike="noStrike">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b"/>
                      <a:endParaRPr lang="en-US" sz="1050" b="0" i="0" u="none" strike="noStrike" dirty="0">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mpd="sng">
                      <a:solidFill>
                        <a:srgbClr val="FFFFFF"/>
                      </a:solidFill>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545949268"/>
                  </a:ext>
                </a:extLst>
              </a:tr>
              <a:tr h="258192">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r>
                        <a:rPr lang="en-US" sz="1000" b="1" i="0" u="none" strike="noStrike" dirty="0">
                          <a:solidFill>
                            <a:schemeClr val="tx1">
                              <a:lumMod val="75000"/>
                              <a:lumOff val="25000"/>
                            </a:schemeClr>
                          </a:solidFill>
                          <a:effectLst/>
                          <a:latin typeface="+mn-lt"/>
                        </a:rPr>
                        <a:t>My primary store</a:t>
                      </a:r>
                    </a:p>
                  </a:txBody>
                  <a:tcPr marL="7620" marR="7620" marT="7620" marB="0" anchor="ctr">
                    <a:lnL w="12700" cmpd="sng">
                      <a:solidFill>
                        <a:srgbClr val="FFFFFF"/>
                      </a:solidFill>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endParaRPr lang="en-US" sz="900" b="0" i="0" u="none" strike="noStrike">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b"/>
                      <a:endParaRPr lang="en-US" sz="1050" b="0" i="0" u="none" strike="noStrike" dirty="0">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mpd="sng">
                      <a:solidFill>
                        <a:srgbClr val="FFFFFF"/>
                      </a:solidFill>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25045661"/>
                  </a:ext>
                </a:extLst>
              </a:tr>
              <a:tr h="258192">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r>
                        <a:rPr lang="en-US" sz="1000" b="1" i="0" u="none" strike="noStrike" dirty="0">
                          <a:solidFill>
                            <a:schemeClr val="tx1">
                              <a:lumMod val="75000"/>
                              <a:lumOff val="25000"/>
                            </a:schemeClr>
                          </a:solidFill>
                          <a:effectLst/>
                          <a:latin typeface="+mn-lt"/>
                        </a:rPr>
                        <a:t>Food stores in general</a:t>
                      </a:r>
                    </a:p>
                  </a:txBody>
                  <a:tcPr marL="7620" marR="7620" marT="7620" marB="0" anchor="ctr">
                    <a:lnL w="12700" cmpd="sng">
                      <a:solidFill>
                        <a:srgbClr val="FFFFFF"/>
                      </a:solidFill>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endParaRPr lang="en-US" sz="900" b="0" i="0" u="none" strike="noStrike">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b"/>
                      <a:endParaRPr lang="en-US" sz="1050" b="0" i="0" u="none" strike="noStrike" dirty="0">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mpd="sng">
                      <a:solidFill>
                        <a:srgbClr val="FFFFFF"/>
                      </a:solidFill>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825750097"/>
                  </a:ext>
                </a:extLst>
              </a:tr>
              <a:tr h="258923">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r>
                        <a:rPr lang="en-US" sz="1000" b="1" i="0" u="none" strike="noStrike" dirty="0">
                          <a:solidFill>
                            <a:schemeClr val="tx1">
                              <a:lumMod val="75000"/>
                              <a:lumOff val="25000"/>
                            </a:schemeClr>
                          </a:solidFill>
                          <a:effectLst/>
                          <a:latin typeface="+mn-lt"/>
                        </a:rPr>
                        <a:t>Health insurance companies</a:t>
                      </a:r>
                    </a:p>
                  </a:txBody>
                  <a:tcPr marL="7620" marR="7620" marT="7620" marB="0" anchor="ctr">
                    <a:lnL w="12700" cmpd="sng">
                      <a:solidFill>
                        <a:srgbClr val="FFFFFF"/>
                      </a:solidFill>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endParaRPr lang="en-US" sz="900" b="0" i="0" u="none" strike="noStrike">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b"/>
                      <a:endParaRPr lang="en-US" sz="1050" b="0" i="0" u="none" strike="noStrike" dirty="0">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mpd="sng">
                      <a:solidFill>
                        <a:srgbClr val="FFFFFF"/>
                      </a:solidFill>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946945746"/>
                  </a:ext>
                </a:extLst>
              </a:tr>
              <a:tr h="258923">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r>
                        <a:rPr lang="en-US" sz="1000" b="1" i="0" u="none" strike="noStrike" dirty="0">
                          <a:solidFill>
                            <a:schemeClr val="tx1">
                              <a:lumMod val="75000"/>
                              <a:lumOff val="25000"/>
                            </a:schemeClr>
                          </a:solidFill>
                          <a:effectLst/>
                          <a:latin typeface="+mn-lt"/>
                        </a:rPr>
                        <a:t>Local, independent restaurants</a:t>
                      </a:r>
                    </a:p>
                  </a:txBody>
                  <a:tcPr marL="7620" marR="7620" marT="7620" marB="0" anchor="ctr">
                    <a:lnL w="12700" cmpd="sng">
                      <a:solidFill>
                        <a:srgbClr val="FFFFFF"/>
                      </a:solidFill>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endParaRPr lang="en-US" sz="900" b="0" i="0" u="none" strike="noStrike">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b"/>
                      <a:endParaRPr lang="en-US" sz="1050" b="0" i="0" u="none" strike="noStrike">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mpd="sng">
                      <a:solidFill>
                        <a:srgbClr val="FFFFFF"/>
                      </a:solidFill>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42351468"/>
                  </a:ext>
                </a:extLst>
              </a:tr>
              <a:tr h="258192">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r>
                        <a:rPr lang="en-US" sz="1000" b="1" i="0" u="none" strike="noStrike" dirty="0">
                          <a:solidFill>
                            <a:schemeClr val="tx1">
                              <a:lumMod val="75000"/>
                              <a:lumOff val="25000"/>
                            </a:schemeClr>
                          </a:solidFill>
                          <a:effectLst/>
                          <a:latin typeface="+mn-lt"/>
                        </a:rPr>
                        <a:t>Drugstores</a:t>
                      </a:r>
                    </a:p>
                  </a:txBody>
                  <a:tcPr marL="7620" marR="7620" marT="7620" marB="0" anchor="ctr">
                    <a:lnL w="12700" cmpd="sng">
                      <a:solidFill>
                        <a:srgbClr val="FFFFFF"/>
                      </a:solidFill>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endParaRPr lang="en-US" sz="900" b="0" i="0" u="none" strike="noStrike">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b"/>
                      <a:endParaRPr lang="en-US" sz="1050" b="0" i="0" u="none" strike="noStrike" dirty="0">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mpd="sng">
                      <a:solidFill>
                        <a:srgbClr val="FFFFFF"/>
                      </a:solidFill>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233839922"/>
                  </a:ext>
                </a:extLst>
              </a:tr>
              <a:tr h="258923">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r>
                        <a:rPr lang="en-US" sz="1000" b="1" i="0" u="none" strike="noStrike" dirty="0">
                          <a:solidFill>
                            <a:schemeClr val="tx1">
                              <a:lumMod val="75000"/>
                              <a:lumOff val="25000"/>
                            </a:schemeClr>
                          </a:solidFill>
                          <a:effectLst/>
                          <a:latin typeface="+mn-lt"/>
                        </a:rPr>
                        <a:t>Online grocery providers</a:t>
                      </a:r>
                    </a:p>
                  </a:txBody>
                  <a:tcPr marL="7620" marR="7620" marT="7620" marB="0" anchor="ctr">
                    <a:lnL w="12700" cmpd="sng">
                      <a:solidFill>
                        <a:srgbClr val="FFFFFF"/>
                      </a:solidFill>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endParaRPr lang="en-US" sz="900" b="0" i="0" u="none" strike="noStrike">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b"/>
                      <a:endParaRPr lang="en-US" sz="1050" b="0" i="0" u="none" strike="noStrike">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mpd="sng">
                      <a:solidFill>
                        <a:srgbClr val="FFFFFF"/>
                      </a:solidFill>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629534269"/>
                  </a:ext>
                </a:extLst>
              </a:tr>
              <a:tr h="258923">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r>
                        <a:rPr lang="en-US" sz="1000" b="1" i="0" u="none" strike="noStrike" dirty="0">
                          <a:solidFill>
                            <a:schemeClr val="tx1">
                              <a:lumMod val="75000"/>
                              <a:lumOff val="25000"/>
                            </a:schemeClr>
                          </a:solidFill>
                          <a:effectLst/>
                          <a:latin typeface="+mn-lt"/>
                        </a:rPr>
                        <a:t>Gov't inst./agencies</a:t>
                      </a:r>
                    </a:p>
                  </a:txBody>
                  <a:tcPr marL="7620" marR="7620" marT="7620" marB="0" anchor="ctr">
                    <a:lnL w="12700" cmpd="sng">
                      <a:solidFill>
                        <a:srgbClr val="FFFFFF"/>
                      </a:solidFill>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endParaRPr lang="en-US" sz="900" b="0" i="0" u="none" strike="noStrike">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b"/>
                      <a:endParaRPr lang="en-US" sz="1050" b="0" i="0" u="none" strike="noStrike">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mpd="sng">
                      <a:solidFill>
                        <a:srgbClr val="FFFFFF"/>
                      </a:solidFill>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015050201"/>
                  </a:ext>
                </a:extLst>
              </a:tr>
              <a:tr h="258192">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r>
                        <a:rPr lang="en-US" sz="1000" b="1" i="0" u="none" strike="noStrike" dirty="0">
                          <a:solidFill>
                            <a:schemeClr val="tx1">
                              <a:lumMod val="75000"/>
                              <a:lumOff val="25000"/>
                            </a:schemeClr>
                          </a:solidFill>
                          <a:effectLst/>
                          <a:latin typeface="+mn-lt"/>
                        </a:rPr>
                        <a:t>Celebrity chefs</a:t>
                      </a:r>
                    </a:p>
                  </a:txBody>
                  <a:tcPr marL="7620" marR="7620" marT="7620" marB="0" anchor="ctr">
                    <a:lnL w="12700" cmpd="sng">
                      <a:solidFill>
                        <a:srgbClr val="FFFFFF"/>
                      </a:solidFill>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endParaRPr lang="en-US" sz="900" b="0" i="0" u="none" strike="noStrike">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b"/>
                      <a:endParaRPr lang="en-US" sz="1050" b="0" i="0" u="none" strike="noStrike">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mpd="sng">
                      <a:solidFill>
                        <a:srgbClr val="FFFFFF"/>
                      </a:solidFill>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51663261"/>
                  </a:ext>
                </a:extLst>
              </a:tr>
              <a:tr h="258923">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r>
                        <a:rPr lang="en-US" sz="1000" b="1" i="0" u="none" strike="noStrike" dirty="0">
                          <a:solidFill>
                            <a:schemeClr val="tx1">
                              <a:lumMod val="75000"/>
                              <a:lumOff val="25000"/>
                            </a:schemeClr>
                          </a:solidFill>
                          <a:effectLst/>
                          <a:latin typeface="+mn-lt"/>
                        </a:rPr>
                        <a:t>Manufacturers / Food processors</a:t>
                      </a:r>
                    </a:p>
                  </a:txBody>
                  <a:tcPr marL="7620" marR="7620" marT="7620" marB="0" anchor="ctr">
                    <a:lnL w="12700" cmpd="sng">
                      <a:solidFill>
                        <a:srgbClr val="FFFFFF"/>
                      </a:solidFill>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endParaRPr lang="en-US" sz="900" b="0" i="0" u="none" strike="noStrike" dirty="0">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b"/>
                      <a:endParaRPr lang="en-US" sz="1050" b="0" i="0" u="none" strike="noStrike">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mpd="sng">
                      <a:solidFill>
                        <a:srgbClr val="FFFFFF"/>
                      </a:solidFill>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915912028"/>
                  </a:ext>
                </a:extLst>
              </a:tr>
              <a:tr h="258192">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r>
                        <a:rPr lang="en-US" sz="1000" b="1" i="0" u="none" strike="noStrike" dirty="0">
                          <a:solidFill>
                            <a:schemeClr val="tx1">
                              <a:lumMod val="75000"/>
                              <a:lumOff val="25000"/>
                            </a:schemeClr>
                          </a:solidFill>
                          <a:effectLst/>
                          <a:latin typeface="+mn-lt"/>
                        </a:rPr>
                        <a:t>The news media</a:t>
                      </a:r>
                    </a:p>
                  </a:txBody>
                  <a:tcPr marL="7620" marR="7620" marT="7620" marB="0" anchor="ctr">
                    <a:lnL w="12700" cmpd="sng">
                      <a:solidFill>
                        <a:srgbClr val="FFFFFF"/>
                      </a:solidFill>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endParaRPr lang="en-US" sz="900" b="0" i="0" u="none" strike="noStrike" dirty="0">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b"/>
                      <a:endParaRPr lang="en-US" sz="1050" b="0" i="0" u="none" strike="noStrike">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mpd="sng">
                      <a:solidFill>
                        <a:srgbClr val="FFFFFF"/>
                      </a:solidFill>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685288571"/>
                  </a:ext>
                </a:extLst>
              </a:tr>
              <a:tr h="258192">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r>
                        <a:rPr lang="en-US" sz="1000" b="1" i="0" u="none" strike="noStrike" dirty="0">
                          <a:solidFill>
                            <a:schemeClr val="tx1">
                              <a:lumMod val="75000"/>
                              <a:lumOff val="25000"/>
                            </a:schemeClr>
                          </a:solidFill>
                          <a:effectLst/>
                          <a:latin typeface="+mn-lt"/>
                        </a:rPr>
                        <a:t>Fast food restaurants</a:t>
                      </a:r>
                    </a:p>
                  </a:txBody>
                  <a:tcPr marL="7620" marR="7620" marT="7620" marB="0" anchor="ctr">
                    <a:lnL w="12700" cmpd="sng">
                      <a:solidFill>
                        <a:srgbClr val="FFFFFF"/>
                      </a:solidFill>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endParaRPr lang="en-US" sz="900" b="0" i="0" u="none" strike="noStrike" dirty="0">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b"/>
                      <a:endParaRPr lang="en-US" sz="1050" b="0" i="0" u="none" strike="noStrike">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mpd="sng">
                      <a:solidFill>
                        <a:srgbClr val="FFFFFF"/>
                      </a:solidFill>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320109399"/>
                  </a:ext>
                </a:extLst>
              </a:tr>
              <a:tr h="258923">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r>
                        <a:rPr lang="en-US" sz="1000" b="1" i="0" u="none" strike="noStrike" dirty="0">
                          <a:solidFill>
                            <a:schemeClr val="tx1">
                              <a:lumMod val="75000"/>
                              <a:lumOff val="25000"/>
                            </a:schemeClr>
                          </a:solidFill>
                          <a:effectLst/>
                          <a:latin typeface="+mn-lt"/>
                        </a:rPr>
                        <a:t>The entertainment industry</a:t>
                      </a:r>
                    </a:p>
                  </a:txBody>
                  <a:tcPr marL="7620" marR="7620" marT="7620" marB="0" anchor="ctr">
                    <a:lnL w="12700" cmpd="sng">
                      <a:solidFill>
                        <a:srgbClr val="FFFFFF"/>
                      </a:solidFill>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t"/>
                      <a:endParaRPr lang="en-US" sz="900" b="0" i="0" u="none" strike="noStrike" dirty="0">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8" rtl="0" eaLnBrk="1" latinLnBrk="0" hangingPunct="1">
                        <a:defRPr sz="1800" kern="1200">
                          <a:solidFill>
                            <a:schemeClr val="dk1"/>
                          </a:solidFill>
                          <a:latin typeface="Calibri"/>
                        </a:defRPr>
                      </a:lvl1pPr>
                      <a:lvl2pPr marL="456998" algn="l" defTabSz="914018" rtl="0" eaLnBrk="1" latinLnBrk="0" hangingPunct="1">
                        <a:defRPr sz="1800" kern="1200">
                          <a:solidFill>
                            <a:schemeClr val="dk1"/>
                          </a:solidFill>
                          <a:latin typeface="Calibri"/>
                        </a:defRPr>
                      </a:lvl2pPr>
                      <a:lvl3pPr marL="914018" algn="l" defTabSz="914018" rtl="0" eaLnBrk="1" latinLnBrk="0" hangingPunct="1">
                        <a:defRPr sz="1800" kern="1200">
                          <a:solidFill>
                            <a:schemeClr val="dk1"/>
                          </a:solidFill>
                          <a:latin typeface="Calibri"/>
                        </a:defRPr>
                      </a:lvl3pPr>
                      <a:lvl4pPr marL="1371022" algn="l" defTabSz="914018" rtl="0" eaLnBrk="1" latinLnBrk="0" hangingPunct="1">
                        <a:defRPr sz="1800" kern="1200">
                          <a:solidFill>
                            <a:schemeClr val="dk1"/>
                          </a:solidFill>
                          <a:latin typeface="Calibri"/>
                        </a:defRPr>
                      </a:lvl4pPr>
                      <a:lvl5pPr marL="1828034" algn="l" defTabSz="914018" rtl="0" eaLnBrk="1" latinLnBrk="0" hangingPunct="1">
                        <a:defRPr sz="1800" kern="1200">
                          <a:solidFill>
                            <a:schemeClr val="dk1"/>
                          </a:solidFill>
                          <a:latin typeface="Calibri"/>
                        </a:defRPr>
                      </a:lvl5pPr>
                      <a:lvl6pPr marL="2285031" algn="l" defTabSz="914018" rtl="0" eaLnBrk="1" latinLnBrk="0" hangingPunct="1">
                        <a:defRPr sz="1800" kern="1200">
                          <a:solidFill>
                            <a:schemeClr val="dk1"/>
                          </a:solidFill>
                          <a:latin typeface="Calibri"/>
                        </a:defRPr>
                      </a:lvl6pPr>
                      <a:lvl7pPr marL="2742029" algn="l" defTabSz="914018" rtl="0" eaLnBrk="1" latinLnBrk="0" hangingPunct="1">
                        <a:defRPr sz="1800" kern="1200">
                          <a:solidFill>
                            <a:schemeClr val="dk1"/>
                          </a:solidFill>
                          <a:latin typeface="Calibri"/>
                        </a:defRPr>
                      </a:lvl7pPr>
                      <a:lvl8pPr marL="3199040" algn="l" defTabSz="914018" rtl="0" eaLnBrk="1" latinLnBrk="0" hangingPunct="1">
                        <a:defRPr sz="1800" kern="1200">
                          <a:solidFill>
                            <a:schemeClr val="dk1"/>
                          </a:solidFill>
                          <a:latin typeface="Calibri"/>
                        </a:defRPr>
                      </a:lvl8pPr>
                      <a:lvl9pPr marL="3656045" algn="l" defTabSz="914018" rtl="0" eaLnBrk="1" latinLnBrk="0" hangingPunct="1">
                        <a:defRPr sz="1800" kern="1200">
                          <a:solidFill>
                            <a:schemeClr val="dk1"/>
                          </a:solidFill>
                          <a:latin typeface="Calibri"/>
                        </a:defRPr>
                      </a:lvl9pPr>
                    </a:lstStyle>
                    <a:p>
                      <a:pPr algn="ctr" fontAlgn="b"/>
                      <a:endParaRPr lang="en-US" sz="1050" b="0" i="0" u="none" strike="noStrike" dirty="0">
                        <a:solidFill>
                          <a:schemeClr val="tx2"/>
                        </a:solidFill>
                        <a:effectLst/>
                        <a:latin typeface="+mn-lt"/>
                      </a:endParaRPr>
                    </a:p>
                  </a:txBody>
                  <a:tcPr marL="7620" marR="7620" marT="7620" marB="0" anchor="ctr">
                    <a:lnL w="12700" cap="flat" cmpd="sng" algn="ctr">
                      <a:noFill/>
                      <a:prstDash val="solid"/>
                      <a:round/>
                      <a:headEnd type="none" w="med" len="med"/>
                      <a:tailEnd type="none" w="med" len="med"/>
                    </a:lnL>
                    <a:lnR w="12700" cmpd="sng">
                      <a:solidFill>
                        <a:srgbClr val="FFFFFF"/>
                      </a:solidFill>
                    </a:lnR>
                    <a:lnT w="6350" cap="flat" cmpd="sng" algn="ctr">
                      <a:solidFill>
                        <a:srgbClr val="939598"/>
                      </a:solidFill>
                      <a:prstDash val="solid"/>
                      <a:round/>
                      <a:headEnd type="none" w="med" len="med"/>
                      <a:tailEnd type="none" w="med" len="med"/>
                    </a:lnT>
                    <a:lnB w="635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526888095"/>
                  </a:ext>
                </a:extLst>
              </a:tr>
            </a:tbl>
          </a:graphicData>
        </a:graphic>
      </p:graphicFrame>
      <p:graphicFrame>
        <p:nvGraphicFramePr>
          <p:cNvPr id="18" name="Chart 17">
            <a:extLst>
              <a:ext uri="{FF2B5EF4-FFF2-40B4-BE49-F238E27FC236}">
                <a16:creationId xmlns:a16="http://schemas.microsoft.com/office/drawing/2014/main" xmlns="" id="{4C7750F7-B1EA-4881-A5D3-C7E6E267CF90}"/>
              </a:ext>
            </a:extLst>
          </p:cNvPr>
          <p:cNvGraphicFramePr/>
          <p:nvPr>
            <p:extLst>
              <p:ext uri="{D42A27DB-BD31-4B8C-83A1-F6EECF244321}">
                <p14:modId xmlns:p14="http://schemas.microsoft.com/office/powerpoint/2010/main" val="1376768751"/>
              </p:ext>
            </p:extLst>
          </p:nvPr>
        </p:nvGraphicFramePr>
        <p:xfrm>
          <a:off x="107504" y="1076278"/>
          <a:ext cx="2019300"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20" name="Rectangle 19">
            <a:extLst>
              <a:ext uri="{FF2B5EF4-FFF2-40B4-BE49-F238E27FC236}">
                <a16:creationId xmlns:a16="http://schemas.microsoft.com/office/drawing/2014/main" xmlns="" id="{D27A8CB8-1BF5-449D-A657-E75C8874E2D4}"/>
              </a:ext>
            </a:extLst>
          </p:cNvPr>
          <p:cNvSpPr/>
          <p:nvPr/>
        </p:nvSpPr>
        <p:spPr bwMode="auto">
          <a:xfrm>
            <a:off x="6276399" y="1009074"/>
            <a:ext cx="2874882" cy="5091363"/>
          </a:xfrm>
          <a:prstGeom prst="rect">
            <a:avLst/>
          </a:prstGeom>
          <a:solidFill>
            <a:srgbClr val="FFFFFF">
              <a:lumMod val="8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4A4A4A"/>
              </a:solidFill>
              <a:effectLst/>
              <a:uLnTx/>
              <a:uFillTx/>
              <a:latin typeface="Times" pitchFamily="25" charset="0"/>
            </a:endParaRPr>
          </a:p>
        </p:txBody>
      </p:sp>
      <p:sp>
        <p:nvSpPr>
          <p:cNvPr id="21" name="Rectangle 20">
            <a:extLst>
              <a:ext uri="{FF2B5EF4-FFF2-40B4-BE49-F238E27FC236}">
                <a16:creationId xmlns:a16="http://schemas.microsoft.com/office/drawing/2014/main" xmlns="" id="{735B905B-E817-4B96-9899-152B902CE81F}"/>
              </a:ext>
            </a:extLst>
          </p:cNvPr>
          <p:cNvSpPr/>
          <p:nvPr/>
        </p:nvSpPr>
        <p:spPr>
          <a:xfrm>
            <a:off x="3162300" y="1304878"/>
            <a:ext cx="1600200" cy="276999"/>
          </a:xfrm>
          <a:prstGeom prst="rect">
            <a:avLst/>
          </a:prstGeom>
        </p:spPr>
        <p:txBody>
          <a:bodyPr wrap="square">
            <a:spAutoFit/>
          </a:bodyPr>
          <a:lstStyle/>
          <a:p>
            <a:pPr marL="0" marR="0" lvl="0" indent="0" defTabSz="457200" eaLnBrk="1" fontAlgn="b" latinLnBrk="0" hangingPunct="1">
              <a:lnSpc>
                <a:spcPct val="100000"/>
              </a:lnSpc>
              <a:spcBef>
                <a:spcPts val="0"/>
              </a:spcBef>
              <a:spcAft>
                <a:spcPts val="0"/>
              </a:spcAft>
              <a:buClrTx/>
              <a:buSzTx/>
              <a:buFontTx/>
              <a:buNone/>
              <a:tabLst/>
              <a:defRPr sz="1400" b="1" i="0" u="none" strike="noStrike" kern="1200" spc="0" baseline="0">
                <a:solidFill>
                  <a:srgbClr val="4A4A4A"/>
                </a:solidFill>
                <a:latin typeface="+mn-lt"/>
                <a:ea typeface="+mn-ea"/>
                <a:cs typeface="+mn-cs"/>
              </a:defRPr>
            </a:pPr>
            <a:r>
              <a:rPr kumimoji="0" lang="en-US" sz="1200" b="1" i="0" u="none" strike="noStrike" kern="1200" cap="none" spc="0" normalizeH="0" baseline="0" noProof="0" dirty="0">
                <a:ln>
                  <a:noFill/>
                </a:ln>
                <a:solidFill>
                  <a:srgbClr val="4A4A4A"/>
                </a:solidFill>
                <a:effectLst/>
                <a:uLnTx/>
                <a:uFillTx/>
                <a:latin typeface="Calibri"/>
              </a:rPr>
              <a:t>On my side</a:t>
            </a:r>
          </a:p>
        </p:txBody>
      </p:sp>
      <p:sp>
        <p:nvSpPr>
          <p:cNvPr id="22" name="Rectangle 21">
            <a:extLst>
              <a:ext uri="{FF2B5EF4-FFF2-40B4-BE49-F238E27FC236}">
                <a16:creationId xmlns:a16="http://schemas.microsoft.com/office/drawing/2014/main" xmlns="" id="{9D535B3F-C136-47E0-AC67-CE7746BBD4C8}"/>
              </a:ext>
            </a:extLst>
          </p:cNvPr>
          <p:cNvSpPr/>
          <p:nvPr/>
        </p:nvSpPr>
        <p:spPr>
          <a:xfrm>
            <a:off x="107504" y="1304878"/>
            <a:ext cx="1600200" cy="276999"/>
          </a:xfrm>
          <a:prstGeom prst="rect">
            <a:avLst/>
          </a:prstGeom>
        </p:spPr>
        <p:txBody>
          <a:bodyPr wrap="square">
            <a:spAutoFit/>
          </a:bodyPr>
          <a:lstStyle/>
          <a:p>
            <a:pPr marL="0" marR="0" lvl="0" indent="0" algn="r" defTabSz="457200" eaLnBrk="1" fontAlgn="b" latinLnBrk="0" hangingPunct="1">
              <a:lnSpc>
                <a:spcPct val="100000"/>
              </a:lnSpc>
              <a:spcBef>
                <a:spcPts val="0"/>
              </a:spcBef>
              <a:spcAft>
                <a:spcPts val="0"/>
              </a:spcAft>
              <a:buClrTx/>
              <a:buSzTx/>
              <a:buFontTx/>
              <a:buNone/>
              <a:tabLst/>
              <a:defRPr sz="1400" b="1" i="0" u="none" strike="noStrike" kern="1200" spc="0" baseline="0">
                <a:solidFill>
                  <a:srgbClr val="4A4A4A"/>
                </a:solidFill>
                <a:latin typeface="+mn-lt"/>
                <a:ea typeface="+mn-ea"/>
                <a:cs typeface="+mn-cs"/>
              </a:defRPr>
            </a:pPr>
            <a:r>
              <a:rPr kumimoji="0" lang="en-US" sz="1200" b="1" i="0" u="none" strike="noStrike" kern="1200" cap="none" spc="0" normalizeH="0" baseline="0" noProof="0" dirty="0">
                <a:ln>
                  <a:noFill/>
                </a:ln>
                <a:solidFill>
                  <a:srgbClr val="4A4A4A"/>
                </a:solidFill>
                <a:effectLst/>
                <a:uLnTx/>
                <a:uFillTx/>
                <a:latin typeface="Calibri"/>
              </a:rPr>
              <a:t>Working against me</a:t>
            </a:r>
          </a:p>
        </p:txBody>
      </p:sp>
      <p:sp>
        <p:nvSpPr>
          <p:cNvPr id="23" name="Rectangle 22">
            <a:extLst>
              <a:ext uri="{FF2B5EF4-FFF2-40B4-BE49-F238E27FC236}">
                <a16:creationId xmlns:a16="http://schemas.microsoft.com/office/drawing/2014/main" xmlns="" id="{8FF0BF10-7B00-4A8A-A4CC-6FB0529FE0E2}"/>
              </a:ext>
            </a:extLst>
          </p:cNvPr>
          <p:cNvSpPr/>
          <p:nvPr/>
        </p:nvSpPr>
        <p:spPr>
          <a:xfrm>
            <a:off x="228600" y="970153"/>
            <a:ext cx="6172200" cy="307777"/>
          </a:xfrm>
          <a:prstGeom prst="rect">
            <a:avLst/>
          </a:prstGeom>
        </p:spPr>
        <p:txBody>
          <a:bodyPr wrap="square">
            <a:spAutoFit/>
          </a:bodyPr>
          <a:lstStyle/>
          <a:p>
            <a:pPr marL="0" marR="0" lvl="0" indent="0" defTabSz="457200" eaLnBrk="1" fontAlgn="b" latinLnBrk="0" hangingPunct="1">
              <a:lnSpc>
                <a:spcPct val="100000"/>
              </a:lnSpc>
              <a:spcBef>
                <a:spcPts val="0"/>
              </a:spcBef>
              <a:spcAft>
                <a:spcPts val="0"/>
              </a:spcAft>
              <a:buClrTx/>
              <a:buSzTx/>
              <a:buFontTx/>
              <a:buNone/>
              <a:tabLst/>
              <a:defRPr sz="1400" b="1" i="0" u="none" strike="noStrike" kern="1200" spc="0" baseline="0">
                <a:solidFill>
                  <a:srgbClr val="4A4A4A"/>
                </a:solidFill>
                <a:latin typeface="+mn-lt"/>
                <a:ea typeface="+mn-ea"/>
                <a:cs typeface="+mn-cs"/>
              </a:defRPr>
            </a:pPr>
            <a:r>
              <a:rPr kumimoji="0" lang="en-US" sz="1400" b="1" i="0" u="none" strike="noStrike" kern="1200" cap="none" spc="0" normalizeH="0" baseline="0" noProof="0" dirty="0">
                <a:ln>
                  <a:noFill/>
                </a:ln>
                <a:solidFill>
                  <a:srgbClr val="4A4A4A"/>
                </a:solidFill>
                <a:effectLst/>
                <a:uLnTx/>
                <a:uFillTx/>
                <a:latin typeface="Calibri"/>
              </a:rPr>
              <a:t>When it comes to helping me stay healthy, these people and institutions are…</a:t>
            </a:r>
          </a:p>
        </p:txBody>
      </p:sp>
      <p:sp>
        <p:nvSpPr>
          <p:cNvPr id="24" name="TextBox 1">
            <a:extLst>
              <a:ext uri="{FF2B5EF4-FFF2-40B4-BE49-F238E27FC236}">
                <a16:creationId xmlns:a16="http://schemas.microsoft.com/office/drawing/2014/main" xmlns="" id="{F8BCF556-8F67-46B3-A580-776428902CD7}"/>
              </a:ext>
            </a:extLst>
          </p:cNvPr>
          <p:cNvSpPr txBox="1"/>
          <p:nvPr/>
        </p:nvSpPr>
        <p:spPr>
          <a:xfrm>
            <a:off x="4952313" y="2143078"/>
            <a:ext cx="1524000"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1800"/>
              </a:spcBef>
              <a:spcAft>
                <a:spcPts val="0"/>
              </a:spcAft>
              <a:buClrTx/>
              <a:buSzTx/>
              <a:buFontTx/>
              <a:buNone/>
              <a:tabLst/>
              <a:defRPr/>
            </a:pPr>
            <a:r>
              <a:rPr kumimoji="0" lang="en-US" sz="1100" b="0" i="1" u="none" strike="noStrike" kern="0" cap="none" spc="0" normalizeH="0" baseline="0" noProof="0" dirty="0">
                <a:ln>
                  <a:noFill/>
                </a:ln>
                <a:solidFill>
                  <a:srgbClr val="58585A"/>
                </a:solidFill>
                <a:effectLst/>
                <a:uLnTx/>
                <a:uFillTx/>
                <a:latin typeface="Calibri"/>
                <a:ea typeface="+mn-ea"/>
                <a:cs typeface="+mn-cs"/>
              </a:rPr>
              <a:t>vs. 53% in 2017</a:t>
            </a:r>
          </a:p>
        </p:txBody>
      </p:sp>
      <p:sp>
        <p:nvSpPr>
          <p:cNvPr id="25" name="TextBox 1">
            <a:extLst>
              <a:ext uri="{FF2B5EF4-FFF2-40B4-BE49-F238E27FC236}">
                <a16:creationId xmlns:a16="http://schemas.microsoft.com/office/drawing/2014/main" xmlns="" id="{DF4CB570-B56A-4A52-B9F4-8CB113DA06E4}"/>
              </a:ext>
            </a:extLst>
          </p:cNvPr>
          <p:cNvSpPr txBox="1"/>
          <p:nvPr/>
        </p:nvSpPr>
        <p:spPr>
          <a:xfrm>
            <a:off x="4953000" y="2681568"/>
            <a:ext cx="1524000"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1800"/>
              </a:spcBef>
              <a:spcAft>
                <a:spcPts val="0"/>
              </a:spcAft>
              <a:buClrTx/>
              <a:buSzTx/>
              <a:buFontTx/>
              <a:buNone/>
              <a:tabLst/>
              <a:defRPr/>
            </a:pPr>
            <a:r>
              <a:rPr kumimoji="0" lang="en-US" sz="1100" b="0" i="1" u="none" strike="noStrike" kern="0" cap="none" spc="0" normalizeH="0" baseline="0" noProof="0" dirty="0">
                <a:ln>
                  <a:noFill/>
                </a:ln>
                <a:solidFill>
                  <a:srgbClr val="58585A"/>
                </a:solidFill>
                <a:effectLst/>
                <a:uLnTx/>
                <a:uFillTx/>
                <a:latin typeface="Calibri"/>
                <a:ea typeface="+mn-ea"/>
                <a:cs typeface="+mn-cs"/>
              </a:rPr>
              <a:t>vs. 48% in 2017</a:t>
            </a:r>
          </a:p>
        </p:txBody>
      </p:sp>
      <p:sp>
        <p:nvSpPr>
          <p:cNvPr id="26" name="Rectangle: Rounded Corners 13">
            <a:extLst>
              <a:ext uri="{FF2B5EF4-FFF2-40B4-BE49-F238E27FC236}">
                <a16:creationId xmlns:a16="http://schemas.microsoft.com/office/drawing/2014/main" xmlns="" id="{4953DA0D-B2FF-4048-8326-129468D3B31A}"/>
              </a:ext>
            </a:extLst>
          </p:cNvPr>
          <p:cNvSpPr/>
          <p:nvPr/>
        </p:nvSpPr>
        <p:spPr bwMode="auto">
          <a:xfrm>
            <a:off x="929725" y="2924944"/>
            <a:ext cx="3908975" cy="521826"/>
          </a:xfrm>
          <a:prstGeom prst="roundRect">
            <a:avLst/>
          </a:prstGeom>
          <a:noFill/>
          <a:ln w="19050" cap="flat" cmpd="sng" algn="ctr">
            <a:solidFill>
              <a:srgbClr val="939598"/>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4A4A4A"/>
              </a:solidFill>
              <a:effectLst/>
              <a:uLnTx/>
              <a:uFillTx/>
              <a:latin typeface="Times" pitchFamily="25" charset="0"/>
            </a:endParaRPr>
          </a:p>
        </p:txBody>
      </p:sp>
      <p:sp>
        <p:nvSpPr>
          <p:cNvPr id="27" name="Rectangle 26">
            <a:extLst>
              <a:ext uri="{FF2B5EF4-FFF2-40B4-BE49-F238E27FC236}">
                <a16:creationId xmlns:a16="http://schemas.microsoft.com/office/drawing/2014/main" xmlns="" id="{4DD68993-9957-44A0-96F9-A7B676A877A2}"/>
              </a:ext>
            </a:extLst>
          </p:cNvPr>
          <p:cNvSpPr/>
          <p:nvPr/>
        </p:nvSpPr>
        <p:spPr>
          <a:xfrm>
            <a:off x="6525088" y="4382673"/>
            <a:ext cx="2377503" cy="1646605"/>
          </a:xfrm>
          <a:prstGeom prst="rect">
            <a:avLst/>
          </a:prstGeom>
        </p:spPr>
        <p:txBody>
          <a:bodyPr wrap="square">
            <a:spAutoFit/>
          </a:bodyPr>
          <a:lstStyle/>
          <a:p>
            <a:r>
              <a:rPr lang="en-US" sz="1400" i="1" dirty="0">
                <a:solidFill>
                  <a:srgbClr val="4A4A4A"/>
                </a:solidFill>
                <a:ea typeface="Calibri" charset="0"/>
                <a:cs typeface="Calibri" charset="0"/>
              </a:rPr>
              <a:t>“My main store is the number one place I learn about food. They have department experts and demonstrations and classes. To me, it’s a whole experience.” </a:t>
            </a:r>
          </a:p>
          <a:p>
            <a:pPr algn="r">
              <a:spcBef>
                <a:spcPts val="600"/>
              </a:spcBef>
            </a:pPr>
            <a:r>
              <a:rPr lang="en-US" sz="1200" dirty="0">
                <a:solidFill>
                  <a:srgbClr val="4A4A4A"/>
                </a:solidFill>
                <a:ea typeface="Calibri" charset="0"/>
                <a:cs typeface="Calibri" charset="0"/>
              </a:rPr>
              <a:t>– David, 45</a:t>
            </a:r>
          </a:p>
        </p:txBody>
      </p:sp>
      <p:sp>
        <p:nvSpPr>
          <p:cNvPr id="28" name="TextBox 27">
            <a:extLst>
              <a:ext uri="{FF2B5EF4-FFF2-40B4-BE49-F238E27FC236}">
                <a16:creationId xmlns:a16="http://schemas.microsoft.com/office/drawing/2014/main" xmlns="" id="{B57D9A56-B92C-4270-B43D-A0DF025F34B8}"/>
              </a:ext>
            </a:extLst>
          </p:cNvPr>
          <p:cNvSpPr txBox="1"/>
          <p:nvPr/>
        </p:nvSpPr>
        <p:spPr>
          <a:xfrm>
            <a:off x="6575482" y="1277930"/>
            <a:ext cx="2316223"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sz="1400" b="1" u="none" strike="noStrike" kern="0" cap="none" spc="0" normalizeH="0" baseline="0" noProof="0" dirty="0">
                <a:ln>
                  <a:noFill/>
                </a:ln>
                <a:effectLst/>
                <a:uLnTx/>
                <a:uFillTx/>
              </a:rPr>
              <a:t>Primary Grocery Stores Are an Important Ally</a:t>
            </a:r>
          </a:p>
        </p:txBody>
      </p:sp>
      <p:pic>
        <p:nvPicPr>
          <p:cNvPr id="29" name="Picture 28">
            <a:extLst>
              <a:ext uri="{FF2B5EF4-FFF2-40B4-BE49-F238E27FC236}">
                <a16:creationId xmlns:a16="http://schemas.microsoft.com/office/drawing/2014/main" xmlns="" id="{A4C35ADE-F84B-4E79-B0E3-406951F7C63D}"/>
              </a:ext>
            </a:extLst>
          </p:cNvPr>
          <p:cNvPicPr/>
          <p:nvPr/>
        </p:nvPicPr>
        <p:blipFill>
          <a:blip r:embed="rId4" cstate="print">
            <a:extLst>
              <a:ext uri="{28A0092B-C50C-407E-A947-70E740481C1C}">
                <a14:useLocalDpi xmlns:a14="http://schemas.microsoft.com/office/drawing/2010/main"/>
              </a:ext>
            </a:extLst>
          </a:blip>
          <a:stretch>
            <a:fillRect/>
          </a:stretch>
        </p:blipFill>
        <p:spPr>
          <a:xfrm>
            <a:off x="6977693" y="1981200"/>
            <a:ext cx="1518607" cy="2094228"/>
          </a:xfrm>
          <a:prstGeom prst="rect">
            <a:avLst/>
          </a:prstGeom>
          <a:noFill/>
          <a:ln>
            <a:noFill/>
          </a:ln>
        </p:spPr>
      </p:pic>
      <p:sp>
        <p:nvSpPr>
          <p:cNvPr id="30" name="Title 1">
            <a:extLst>
              <a:ext uri="{FF2B5EF4-FFF2-40B4-BE49-F238E27FC236}">
                <a16:creationId xmlns:a16="http://schemas.microsoft.com/office/drawing/2014/main" xmlns="" id="{B56A23D5-EF28-4E28-9D20-9743EB8EFECF}"/>
              </a:ext>
            </a:extLst>
          </p:cNvPr>
          <p:cNvSpPr txBox="1">
            <a:spLocks/>
          </p:cNvSpPr>
          <p:nvPr/>
        </p:nvSpPr>
        <p:spPr>
          <a:xfrm>
            <a:off x="228600" y="133947"/>
            <a:ext cx="8610600" cy="856653"/>
          </a:xfrm>
          <a:prstGeom prst="rect">
            <a:avLst/>
          </a:prstGeom>
        </p:spPr>
        <p:txBody>
          <a:bodyPr anchor="t"/>
          <a:lst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a:lstStyle>
          <a:p>
            <a:pPr lvl="0" algn="l" eaLnBrk="1" hangingPunct="1"/>
            <a:r>
              <a:rPr lang="en-US" sz="2400" dirty="0">
                <a:solidFill>
                  <a:srgbClr val="27B35A"/>
                </a:solidFill>
              </a:rPr>
              <a:t>More than ever, </a:t>
            </a:r>
            <a:r>
              <a:rPr kumimoji="0" lang="en-US" sz="2400" b="0" i="0" u="none" strike="noStrike" kern="1200" cap="none" spc="0" normalizeH="0" baseline="0" noProof="0" dirty="0">
                <a:ln>
                  <a:noFill/>
                </a:ln>
                <a:solidFill>
                  <a:srgbClr val="27B35A"/>
                </a:solidFill>
                <a:effectLst/>
                <a:uLnTx/>
                <a:uFillTx/>
                <a:latin typeface="Arial" pitchFamily="34" charset="0"/>
                <a:ea typeface="+mj-ea"/>
                <a:cs typeface="Arial" pitchFamily="34" charset="0"/>
              </a:rPr>
              <a:t>shoppers see primary stores as allies</a:t>
            </a:r>
          </a:p>
        </p:txBody>
      </p:sp>
    </p:spTree>
    <p:extLst>
      <p:ext uri="{BB962C8B-B14F-4D97-AF65-F5344CB8AC3E}">
        <p14:creationId xmlns:p14="http://schemas.microsoft.com/office/powerpoint/2010/main" val="2059187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xmlns="" id="{B56A23D5-EF28-4E28-9D20-9743EB8EFECF}"/>
              </a:ext>
            </a:extLst>
          </p:cNvPr>
          <p:cNvSpPr txBox="1">
            <a:spLocks/>
          </p:cNvSpPr>
          <p:nvPr/>
        </p:nvSpPr>
        <p:spPr>
          <a:xfrm>
            <a:off x="228600" y="133947"/>
            <a:ext cx="8610600" cy="856653"/>
          </a:xfrm>
          <a:prstGeom prst="rect">
            <a:avLst/>
          </a:prstGeom>
        </p:spPr>
        <p:txBody>
          <a:bodyPr anchor="t"/>
          <a:lst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a:lstStyle>
          <a:p>
            <a:pPr lvl="0" algn="l" eaLnBrk="1" hangingPunct="1"/>
            <a:r>
              <a:rPr kumimoji="0" lang="en-US" b="0" i="0" u="none" strike="noStrike" kern="1200" cap="none" spc="0" normalizeH="0" baseline="0" noProof="0" dirty="0">
                <a:ln>
                  <a:noFill/>
                </a:ln>
                <a:solidFill>
                  <a:srgbClr val="27B35A"/>
                </a:solidFill>
                <a:effectLst/>
                <a:uLnTx/>
                <a:uFillTx/>
              </a:rPr>
              <a:t>Quick Poll</a:t>
            </a:r>
          </a:p>
        </p:txBody>
      </p:sp>
    </p:spTree>
    <p:extLst>
      <p:ext uri="{BB962C8B-B14F-4D97-AF65-F5344CB8AC3E}">
        <p14:creationId xmlns:p14="http://schemas.microsoft.com/office/powerpoint/2010/main" val="1855735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xmlns="" id="{B56A23D5-EF28-4E28-9D20-9743EB8EFECF}"/>
              </a:ext>
            </a:extLst>
          </p:cNvPr>
          <p:cNvSpPr txBox="1">
            <a:spLocks/>
          </p:cNvSpPr>
          <p:nvPr/>
        </p:nvSpPr>
        <p:spPr>
          <a:xfrm>
            <a:off x="228599" y="362547"/>
            <a:ext cx="8587613" cy="856653"/>
          </a:xfrm>
          <a:prstGeom prst="rect">
            <a:avLst/>
          </a:prstGeom>
        </p:spPr>
        <p:txBody>
          <a:bodyPr anchor="t"/>
          <a:lst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a:lstStyle>
          <a:p>
            <a:pPr lvl="0" algn="l" eaLnBrk="1" hangingPunct="1"/>
            <a:r>
              <a:rPr lang="en-US" sz="2400" dirty="0">
                <a:solidFill>
                  <a:srgbClr val="27B35A"/>
                </a:solidFill>
              </a:rPr>
              <a:t>Fresh categories most important features of primary store</a:t>
            </a:r>
            <a:endParaRPr kumimoji="0" lang="en-US" sz="2400" b="0" i="0" u="none" strike="noStrike" kern="1200" cap="none" spc="0" normalizeH="0" baseline="0" noProof="0" dirty="0">
              <a:ln>
                <a:noFill/>
              </a:ln>
              <a:solidFill>
                <a:srgbClr val="27B35A"/>
              </a:solidFill>
              <a:effectLst/>
              <a:uLnTx/>
              <a:uFillTx/>
            </a:endParaRPr>
          </a:p>
        </p:txBody>
      </p:sp>
      <p:graphicFrame>
        <p:nvGraphicFramePr>
          <p:cNvPr id="3" name="Chart 2">
            <a:extLst>
              <a:ext uri="{FF2B5EF4-FFF2-40B4-BE49-F238E27FC236}">
                <a16:creationId xmlns:a16="http://schemas.microsoft.com/office/drawing/2014/main" xmlns="" id="{6ECFC2D7-25D8-427E-9C8A-0275CB82A363}"/>
              </a:ext>
            </a:extLst>
          </p:cNvPr>
          <p:cNvGraphicFramePr/>
          <p:nvPr>
            <p:extLst>
              <p:ext uri="{D42A27DB-BD31-4B8C-83A1-F6EECF244321}">
                <p14:modId xmlns:p14="http://schemas.microsoft.com/office/powerpoint/2010/main" val="1353702776"/>
              </p:ext>
            </p:extLst>
          </p:nvPr>
        </p:nvGraphicFramePr>
        <p:xfrm>
          <a:off x="-1044624" y="1556792"/>
          <a:ext cx="7524836" cy="4618405"/>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xmlns="" id="{34B92400-0158-47E4-BF14-7038137F06B0}"/>
              </a:ext>
            </a:extLst>
          </p:cNvPr>
          <p:cNvSpPr/>
          <p:nvPr/>
        </p:nvSpPr>
        <p:spPr bwMode="auto">
          <a:xfrm>
            <a:off x="5715000" y="1109568"/>
            <a:ext cx="3429000" cy="4910232"/>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25" charset="0"/>
            </a:endParaRPr>
          </a:p>
        </p:txBody>
      </p:sp>
      <p:sp>
        <p:nvSpPr>
          <p:cNvPr id="5" name="Content Placeholder 4">
            <a:extLst>
              <a:ext uri="{FF2B5EF4-FFF2-40B4-BE49-F238E27FC236}">
                <a16:creationId xmlns:a16="http://schemas.microsoft.com/office/drawing/2014/main" xmlns="" id="{99515C58-3CF0-4CE3-A586-AAEADB85C8D7}"/>
              </a:ext>
            </a:extLst>
          </p:cNvPr>
          <p:cNvSpPr txBox="1">
            <a:spLocks/>
          </p:cNvSpPr>
          <p:nvPr/>
        </p:nvSpPr>
        <p:spPr bwMode="auto">
          <a:xfrm>
            <a:off x="228600" y="1066562"/>
            <a:ext cx="4857750" cy="60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70" tIns="50935" rIns="101870" bIns="50935" numCol="1" anchor="t" anchorCtr="0" compatLnSpc="1">
            <a:prstTxWarp prst="textNoShape">
              <a:avLst/>
            </a:prstTxWarp>
          </a:bodyPr>
          <a:lstStyle>
            <a:lvl1pPr marL="0" indent="1588" algn="l" rtl="0" eaLnBrk="0" fontAlgn="base" hangingPunct="0">
              <a:lnSpc>
                <a:spcPct val="120000"/>
              </a:lnSpc>
              <a:spcBef>
                <a:spcPts val="0"/>
              </a:spcBef>
              <a:spcAft>
                <a:spcPts val="1200"/>
              </a:spcAft>
              <a:buFont typeface="Arial" charset="0"/>
              <a:tabLst>
                <a:tab pos="1973741" algn="l"/>
              </a:tabLst>
              <a:defRPr sz="1050">
                <a:solidFill>
                  <a:schemeClr val="tx1">
                    <a:lumMod val="50000"/>
                  </a:schemeClr>
                </a:solidFill>
                <a:latin typeface="Calibri" panose="020F0502020204030204" pitchFamily="34" charset="0"/>
                <a:ea typeface="ＭＳ Ｐゴシック" charset="-128"/>
                <a:cs typeface="Calibri" panose="020F0502020204030204" pitchFamily="34" charset="0"/>
              </a:defRPr>
            </a:lvl1pPr>
            <a:lvl2pPr marL="394394" indent="-247602" algn="l" rtl="0" eaLnBrk="0" fontAlgn="base" hangingPunct="0">
              <a:lnSpc>
                <a:spcPct val="120000"/>
              </a:lnSpc>
              <a:spcBef>
                <a:spcPts val="0"/>
              </a:spcBef>
              <a:spcAft>
                <a:spcPts val="1200"/>
              </a:spcAft>
              <a:buClr>
                <a:srgbClr val="616161"/>
              </a:buClr>
              <a:buFont typeface="Times" pitchFamily="18" charset="0"/>
              <a:buChar char="•"/>
              <a:tabLst>
                <a:tab pos="1973741" algn="l"/>
              </a:tabLst>
              <a:defRPr sz="1050">
                <a:solidFill>
                  <a:schemeClr val="tx1">
                    <a:lumMod val="50000"/>
                  </a:schemeClr>
                </a:solidFill>
                <a:latin typeface="Calibri" panose="020F0502020204030204" pitchFamily="34" charset="0"/>
                <a:ea typeface="ＭＳ Ｐゴシック" pitchFamily="25" charset="-128"/>
              </a:defRPr>
            </a:lvl2pPr>
            <a:lvl3pPr marL="755187" indent="-233454" algn="l" rtl="0" eaLnBrk="0" fontAlgn="base" hangingPunct="0">
              <a:lnSpc>
                <a:spcPct val="120000"/>
              </a:lnSpc>
              <a:spcBef>
                <a:spcPts val="0"/>
              </a:spcBef>
              <a:spcAft>
                <a:spcPts val="1200"/>
              </a:spcAft>
              <a:buClr>
                <a:srgbClr val="515151"/>
              </a:buClr>
              <a:buFont typeface="Times" pitchFamily="18" charset="0"/>
              <a:buChar char="»"/>
              <a:tabLst>
                <a:tab pos="1973741" algn="l"/>
              </a:tabLst>
              <a:defRPr sz="1050">
                <a:solidFill>
                  <a:schemeClr val="tx1">
                    <a:lumMod val="50000"/>
                  </a:schemeClr>
                </a:solidFill>
                <a:latin typeface="Calibri" panose="020F0502020204030204" pitchFamily="34" charset="0"/>
                <a:ea typeface="ＭＳ Ｐゴシック" pitchFamily="25" charset="-128"/>
              </a:defRPr>
            </a:lvl3pPr>
            <a:lvl4pPr marL="1020475" indent="-137950" algn="l" rtl="0" eaLnBrk="0" fontAlgn="base" hangingPunct="0">
              <a:lnSpc>
                <a:spcPct val="120000"/>
              </a:lnSpc>
              <a:spcBef>
                <a:spcPts val="0"/>
              </a:spcBef>
              <a:spcAft>
                <a:spcPts val="1200"/>
              </a:spcAft>
              <a:tabLst>
                <a:tab pos="1973741" algn="l"/>
              </a:tabLst>
              <a:defRPr sz="1050" i="1">
                <a:solidFill>
                  <a:schemeClr val="tx1">
                    <a:lumMod val="50000"/>
                  </a:schemeClr>
                </a:solidFill>
                <a:latin typeface="Calibri" panose="020F0502020204030204" pitchFamily="34" charset="0"/>
                <a:ea typeface="ＭＳ Ｐゴシック" pitchFamily="25" charset="-128"/>
              </a:defRPr>
            </a:lvl4pPr>
            <a:lvl5pPr marL="1333514" indent="-185703" algn="l" rtl="0" eaLnBrk="0" fontAlgn="base" hangingPunct="0">
              <a:lnSpc>
                <a:spcPct val="120000"/>
              </a:lnSpc>
              <a:spcBef>
                <a:spcPts val="0"/>
              </a:spcBef>
              <a:spcAft>
                <a:spcPts val="1200"/>
              </a:spcAft>
              <a:tabLst>
                <a:tab pos="1973741" algn="l"/>
              </a:tabLst>
              <a:defRPr sz="1050" i="1">
                <a:solidFill>
                  <a:schemeClr val="tx1">
                    <a:lumMod val="50000"/>
                  </a:schemeClr>
                </a:solidFill>
                <a:latin typeface="Calibri" panose="020F0502020204030204" pitchFamily="34" charset="0"/>
                <a:ea typeface="ＭＳ Ｐゴシック" pitchFamily="25" charset="-128"/>
              </a:defRPr>
            </a:lvl5pPr>
            <a:lvl6pPr marL="1842867" indent="-185703" algn="l" rtl="0" eaLnBrk="0" fontAlgn="base" hangingPunct="0">
              <a:spcBef>
                <a:spcPct val="20000"/>
              </a:spcBef>
              <a:spcAft>
                <a:spcPct val="0"/>
              </a:spcAft>
              <a:tabLst>
                <a:tab pos="1973741" algn="l"/>
              </a:tabLst>
              <a:defRPr sz="1600" i="1">
                <a:solidFill>
                  <a:srgbClr val="3B3833"/>
                </a:solidFill>
                <a:latin typeface="+mn-lt"/>
                <a:ea typeface="ＭＳ Ｐゴシック" pitchFamily="25" charset="-128"/>
              </a:defRPr>
            </a:lvl6pPr>
            <a:lvl7pPr marL="2352219" indent="-185703" algn="l" rtl="0" eaLnBrk="0" fontAlgn="base" hangingPunct="0">
              <a:spcBef>
                <a:spcPct val="20000"/>
              </a:spcBef>
              <a:spcAft>
                <a:spcPct val="0"/>
              </a:spcAft>
              <a:tabLst>
                <a:tab pos="1973741" algn="l"/>
              </a:tabLst>
              <a:defRPr sz="1600" i="1">
                <a:solidFill>
                  <a:srgbClr val="3B3833"/>
                </a:solidFill>
                <a:latin typeface="+mn-lt"/>
                <a:ea typeface="ＭＳ Ｐゴシック" pitchFamily="25" charset="-128"/>
              </a:defRPr>
            </a:lvl7pPr>
            <a:lvl8pPr marL="2861571" indent="-185703" algn="l" rtl="0" eaLnBrk="0" fontAlgn="base" hangingPunct="0">
              <a:spcBef>
                <a:spcPct val="20000"/>
              </a:spcBef>
              <a:spcAft>
                <a:spcPct val="0"/>
              </a:spcAft>
              <a:tabLst>
                <a:tab pos="1973741" algn="l"/>
              </a:tabLst>
              <a:defRPr sz="1600" i="1">
                <a:solidFill>
                  <a:srgbClr val="3B3833"/>
                </a:solidFill>
                <a:latin typeface="+mn-lt"/>
                <a:ea typeface="ＭＳ Ｐゴシック" pitchFamily="25" charset="-128"/>
              </a:defRPr>
            </a:lvl8pPr>
            <a:lvl9pPr marL="3370925" indent="-185703" algn="l" rtl="0" eaLnBrk="0" fontAlgn="base" hangingPunct="0">
              <a:spcBef>
                <a:spcPct val="20000"/>
              </a:spcBef>
              <a:spcAft>
                <a:spcPct val="0"/>
              </a:spcAft>
              <a:tabLst>
                <a:tab pos="1973741" algn="l"/>
              </a:tabLst>
              <a:defRPr sz="1600" i="1">
                <a:solidFill>
                  <a:srgbClr val="3B3833"/>
                </a:solidFill>
                <a:latin typeface="+mn-lt"/>
                <a:ea typeface="ＭＳ Ｐゴシック" pitchFamily="25" charset="-128"/>
              </a:defRPr>
            </a:lvl9pPr>
          </a:lstStyle>
          <a:p>
            <a:pPr>
              <a:lnSpc>
                <a:spcPct val="100000"/>
              </a:lnSpc>
              <a:spcAft>
                <a:spcPts val="0"/>
              </a:spcAft>
            </a:pPr>
            <a:r>
              <a:rPr lang="en-US" sz="1200" b="1" kern="0" dirty="0">
                <a:solidFill>
                  <a:srgbClr val="4A4A4A"/>
                </a:solidFill>
              </a:rPr>
              <a:t>MOST IMPORTANT </a:t>
            </a:r>
            <a:r>
              <a:rPr lang="en-US" sz="1200" kern="0" dirty="0">
                <a:solidFill>
                  <a:srgbClr val="4A4A4A"/>
                </a:solidFill>
              </a:rPr>
              <a:t>ATTRIBUTES IN PRIMARY STORE</a:t>
            </a:r>
          </a:p>
          <a:p>
            <a:pPr>
              <a:lnSpc>
                <a:spcPct val="100000"/>
              </a:lnSpc>
              <a:spcAft>
                <a:spcPts val="0"/>
              </a:spcAft>
            </a:pPr>
            <a:r>
              <a:rPr lang="en-US" b="0" i="1" kern="0" dirty="0">
                <a:solidFill>
                  <a:srgbClr val="4A4A4A"/>
                </a:solidFill>
              </a:rPr>
              <a:t>(Showing Very Important on a 3pt scale, showing top 15 attributes)</a:t>
            </a:r>
          </a:p>
        </p:txBody>
      </p:sp>
      <p:sp>
        <p:nvSpPr>
          <p:cNvPr id="6" name="Rectangle: Rounded Corners 7">
            <a:extLst>
              <a:ext uri="{FF2B5EF4-FFF2-40B4-BE49-F238E27FC236}">
                <a16:creationId xmlns:a16="http://schemas.microsoft.com/office/drawing/2014/main" xmlns="" id="{0C51A02B-C43A-4CE1-B914-7BC74A84A40B}"/>
              </a:ext>
            </a:extLst>
          </p:cNvPr>
          <p:cNvSpPr/>
          <p:nvPr/>
        </p:nvSpPr>
        <p:spPr bwMode="auto">
          <a:xfrm>
            <a:off x="1151619" y="1668095"/>
            <a:ext cx="4392185" cy="1184841"/>
          </a:xfrm>
          <a:prstGeom prst="roundRect">
            <a:avLst>
              <a:gd name="adj" fmla="val 9908"/>
            </a:avLst>
          </a:prstGeom>
          <a:noFill/>
          <a:ln w="19050" cap="flat" cmpd="sng" algn="ctr">
            <a:solidFill>
              <a:schemeClr val="tx1">
                <a:lumMod val="50000"/>
                <a:lumOff val="50000"/>
              </a:schemeClr>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kumimoji="0" lang="en-US" sz="1200" b="0" i="0" u="none" strike="noStrike" cap="none" normalizeH="0" baseline="0" dirty="0">
              <a:ln>
                <a:noFill/>
              </a:ln>
              <a:solidFill>
                <a:schemeClr val="tx2"/>
              </a:solidFill>
              <a:effectLst/>
              <a:latin typeface="+mn-lt"/>
            </a:endParaRPr>
          </a:p>
        </p:txBody>
      </p:sp>
      <p:sp>
        <p:nvSpPr>
          <p:cNvPr id="7" name="Rectangle 6">
            <a:extLst>
              <a:ext uri="{FF2B5EF4-FFF2-40B4-BE49-F238E27FC236}">
                <a16:creationId xmlns:a16="http://schemas.microsoft.com/office/drawing/2014/main" xmlns="" id="{3B534229-B5D4-4734-919B-A9564A219384}"/>
              </a:ext>
            </a:extLst>
          </p:cNvPr>
          <p:cNvSpPr/>
          <p:nvPr/>
        </p:nvSpPr>
        <p:spPr>
          <a:xfrm>
            <a:off x="5943600" y="4178588"/>
            <a:ext cx="3086100" cy="1646605"/>
          </a:xfrm>
          <a:prstGeom prst="rect">
            <a:avLst/>
          </a:prstGeom>
        </p:spPr>
        <p:txBody>
          <a:bodyPr wrap="square">
            <a:spAutoFit/>
          </a:bodyPr>
          <a:lstStyle/>
          <a:p>
            <a:r>
              <a:rPr lang="en-US" sz="1400" i="1" dirty="0">
                <a:solidFill>
                  <a:srgbClr val="4A4A4A"/>
                </a:solidFill>
                <a:latin typeface="Calibri" charset="0"/>
                <a:ea typeface="Calibri" charset="0"/>
                <a:cs typeface="Calibri" charset="0"/>
              </a:rPr>
              <a:t>“Produce is the most important element of a store—that they have good organic selection and a lot of variety in multiple categories. It tells me they are trying to keep up with the times and gives an appearance of quality.” </a:t>
            </a:r>
          </a:p>
          <a:p>
            <a:pPr algn="r">
              <a:spcBef>
                <a:spcPts val="600"/>
              </a:spcBef>
            </a:pPr>
            <a:r>
              <a:rPr lang="en-US" sz="1200" b="0" dirty="0">
                <a:solidFill>
                  <a:srgbClr val="4A4A4A"/>
                </a:solidFill>
                <a:latin typeface="Calibri" charset="0"/>
                <a:ea typeface="Calibri" charset="0"/>
                <a:cs typeface="Calibri" charset="0"/>
              </a:rPr>
              <a:t>– Thomas, 45</a:t>
            </a:r>
          </a:p>
        </p:txBody>
      </p:sp>
      <p:pic>
        <p:nvPicPr>
          <p:cNvPr id="8" name="Picture 7">
            <a:extLst>
              <a:ext uri="{FF2B5EF4-FFF2-40B4-BE49-F238E27FC236}">
                <a16:creationId xmlns:a16="http://schemas.microsoft.com/office/drawing/2014/main" xmlns="" id="{27925F28-23C5-4833-9DFB-E41294A2110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42788" y="1968788"/>
            <a:ext cx="2773425" cy="2080069"/>
          </a:xfrm>
          <a:prstGeom prst="rect">
            <a:avLst/>
          </a:prstGeom>
        </p:spPr>
      </p:pic>
      <p:sp>
        <p:nvSpPr>
          <p:cNvPr id="9" name="TextBox 8">
            <a:extLst>
              <a:ext uri="{FF2B5EF4-FFF2-40B4-BE49-F238E27FC236}">
                <a16:creationId xmlns:a16="http://schemas.microsoft.com/office/drawing/2014/main" xmlns="" id="{10398307-EE9F-4226-8F28-173ADC8A2A52}"/>
              </a:ext>
            </a:extLst>
          </p:cNvPr>
          <p:cNvSpPr txBox="1"/>
          <p:nvPr/>
        </p:nvSpPr>
        <p:spPr>
          <a:xfrm>
            <a:off x="5943600" y="1295400"/>
            <a:ext cx="2762251" cy="584775"/>
          </a:xfrm>
          <a:prstGeom prst="rect">
            <a:avLst/>
          </a:prstGeom>
          <a:noFill/>
        </p:spPr>
        <p:txBody>
          <a:bodyPr wrap="square" rtlCol="0">
            <a:spAutoFit/>
          </a:bodyPr>
          <a:lstStyle/>
          <a:p>
            <a:pPr>
              <a:spcBef>
                <a:spcPts val="0"/>
              </a:spcBef>
            </a:pPr>
            <a:r>
              <a:rPr lang="en-US" sz="1600" b="1" dirty="0">
                <a:latin typeface="+mn-lt"/>
              </a:rPr>
              <a:t>Anchored by Selection: </a:t>
            </a:r>
          </a:p>
          <a:p>
            <a:pPr>
              <a:spcBef>
                <a:spcPts val="0"/>
              </a:spcBef>
            </a:pPr>
            <a:r>
              <a:rPr lang="en-US" sz="1600" b="1" i="1" dirty="0">
                <a:latin typeface="+mn-lt"/>
              </a:rPr>
              <a:t>Fresh Food First</a:t>
            </a:r>
          </a:p>
        </p:txBody>
      </p:sp>
    </p:spTree>
    <p:extLst>
      <p:ext uri="{BB962C8B-B14F-4D97-AF65-F5344CB8AC3E}">
        <p14:creationId xmlns:p14="http://schemas.microsoft.com/office/powerpoint/2010/main" val="1993633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xmlns="" id="{342BE102-36BD-4416-9758-26D0324C5ED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123294"/>
            <a:ext cx="9144000" cy="5048906"/>
          </a:xfrm>
          <a:prstGeom prst="rect">
            <a:avLst/>
          </a:prstGeom>
        </p:spPr>
      </p:pic>
      <p:sp>
        <p:nvSpPr>
          <p:cNvPr id="30" name="Title 1">
            <a:extLst>
              <a:ext uri="{FF2B5EF4-FFF2-40B4-BE49-F238E27FC236}">
                <a16:creationId xmlns:a16="http://schemas.microsoft.com/office/drawing/2014/main" xmlns="" id="{B56A23D5-EF28-4E28-9D20-9743EB8EFECF}"/>
              </a:ext>
            </a:extLst>
          </p:cNvPr>
          <p:cNvSpPr txBox="1">
            <a:spLocks/>
          </p:cNvSpPr>
          <p:nvPr/>
        </p:nvSpPr>
        <p:spPr>
          <a:xfrm>
            <a:off x="152401" y="362547"/>
            <a:ext cx="9144000" cy="856653"/>
          </a:xfrm>
          <a:prstGeom prst="rect">
            <a:avLst/>
          </a:prstGeom>
        </p:spPr>
        <p:txBody>
          <a:bodyPr anchor="t"/>
          <a:lst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a:lstStyle>
          <a:p>
            <a:pPr algn="l" eaLnBrk="1" hangingPunct="1"/>
            <a:r>
              <a:rPr lang="en-US" sz="2400" dirty="0">
                <a:solidFill>
                  <a:srgbClr val="27B35A"/>
                </a:solidFill>
              </a:rPr>
              <a:t>Careful curation of products builds meaningful store experiences</a:t>
            </a:r>
          </a:p>
          <a:p>
            <a:pPr lvl="0" algn="l" eaLnBrk="1" hangingPunct="1"/>
            <a:endParaRPr kumimoji="0" lang="en-US" sz="2400" b="0" i="0" u="none" strike="noStrike" kern="1200" cap="none" spc="0" normalizeH="0" baseline="0" noProof="0" dirty="0">
              <a:ln>
                <a:noFill/>
              </a:ln>
              <a:solidFill>
                <a:srgbClr val="27B35A"/>
              </a:solidFill>
              <a:effectLst/>
              <a:uLnTx/>
              <a:uFillTx/>
              <a:latin typeface="Arial" pitchFamily="34" charset="0"/>
              <a:ea typeface="+mj-ea"/>
              <a:cs typeface="Arial" pitchFamily="34" charset="0"/>
            </a:endParaRPr>
          </a:p>
        </p:txBody>
      </p:sp>
      <p:sp>
        <p:nvSpPr>
          <p:cNvPr id="4" name="TextBox 3">
            <a:extLst>
              <a:ext uri="{FF2B5EF4-FFF2-40B4-BE49-F238E27FC236}">
                <a16:creationId xmlns:a16="http://schemas.microsoft.com/office/drawing/2014/main" xmlns="" id="{2F0202FC-FD3F-423F-A903-5113B4B52B0A}"/>
              </a:ext>
            </a:extLst>
          </p:cNvPr>
          <p:cNvSpPr txBox="1"/>
          <p:nvPr/>
        </p:nvSpPr>
        <p:spPr>
          <a:xfrm>
            <a:off x="7239000" y="5715000"/>
            <a:ext cx="1828801" cy="400110"/>
          </a:xfrm>
          <a:prstGeom prst="rect">
            <a:avLst/>
          </a:prstGeom>
          <a:noFill/>
        </p:spPr>
        <p:txBody>
          <a:bodyPr wrap="square" rtlCol="0">
            <a:spAutoFit/>
          </a:bodyPr>
          <a:lstStyle/>
          <a:p>
            <a:pPr algn="r">
              <a:spcBef>
                <a:spcPts val="1800"/>
              </a:spcBef>
            </a:pPr>
            <a:r>
              <a:rPr lang="en-US" sz="1000" dirty="0">
                <a:solidFill>
                  <a:schemeClr val="bg1"/>
                </a:solidFill>
              </a:rPr>
              <a:t>T</a:t>
            </a:r>
            <a:r>
              <a:rPr lang="en-US" sz="1000" dirty="0">
                <a:solidFill>
                  <a:schemeClr val="bg1"/>
                </a:solidFill>
                <a:latin typeface="+mn-lt"/>
              </a:rPr>
              <a:t>aken from a shopper’s photo diary on shopping well </a:t>
            </a:r>
          </a:p>
        </p:txBody>
      </p:sp>
      <p:sp>
        <p:nvSpPr>
          <p:cNvPr id="5" name="Oval 4">
            <a:extLst>
              <a:ext uri="{FF2B5EF4-FFF2-40B4-BE49-F238E27FC236}">
                <a16:creationId xmlns:a16="http://schemas.microsoft.com/office/drawing/2014/main" xmlns="" id="{F00AE352-5833-4762-A1A1-9671D0553572}"/>
              </a:ext>
            </a:extLst>
          </p:cNvPr>
          <p:cNvSpPr/>
          <p:nvPr/>
        </p:nvSpPr>
        <p:spPr bwMode="auto">
          <a:xfrm>
            <a:off x="5791200" y="1904303"/>
            <a:ext cx="3657600" cy="3658297"/>
          </a:xfrm>
          <a:prstGeom prst="ellipse">
            <a:avLst/>
          </a:prstGeom>
          <a:solidFill>
            <a:srgbClr val="000000">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25" charset="0"/>
            </a:endParaRPr>
          </a:p>
        </p:txBody>
      </p:sp>
      <p:sp>
        <p:nvSpPr>
          <p:cNvPr id="6" name="Rectangle 5">
            <a:extLst>
              <a:ext uri="{FF2B5EF4-FFF2-40B4-BE49-F238E27FC236}">
                <a16:creationId xmlns:a16="http://schemas.microsoft.com/office/drawing/2014/main" xmlns="" id="{225ADC2D-3480-4DE2-A14E-A37103439305}"/>
              </a:ext>
            </a:extLst>
          </p:cNvPr>
          <p:cNvSpPr/>
          <p:nvPr/>
        </p:nvSpPr>
        <p:spPr>
          <a:xfrm>
            <a:off x="6328218" y="2427047"/>
            <a:ext cx="2583565" cy="2893100"/>
          </a:xfrm>
          <a:prstGeom prst="rect">
            <a:avLst/>
          </a:prstGeom>
          <a:noFill/>
        </p:spPr>
        <p:txBody>
          <a:bodyPr wrap="square">
            <a:spAutoFit/>
          </a:bodyPr>
          <a:lstStyle/>
          <a:p>
            <a:pPr algn="ctr"/>
            <a:r>
              <a:rPr lang="en-US" sz="1400" i="1" dirty="0">
                <a:solidFill>
                  <a:schemeClr val="bg1"/>
                </a:solidFill>
                <a:latin typeface="Calibri" charset="0"/>
                <a:ea typeface="Calibri" charset="0"/>
                <a:cs typeface="Calibri" charset="0"/>
              </a:rPr>
              <a:t>“A cheese and olive bar was installed in my grocery store a few years ago. The cheese-monger behind the counter is very helpful if I’m looking for something specific or to provide good suggestions. There are also regular tastings to introduce new flavors and  products. I feel like I’m perusing a cheese shop rather than picking out cheese from the supermarket.”</a:t>
            </a:r>
            <a:br>
              <a:rPr lang="en-US" sz="1400" i="1" dirty="0">
                <a:solidFill>
                  <a:schemeClr val="bg1"/>
                </a:solidFill>
                <a:latin typeface="Calibri" charset="0"/>
                <a:ea typeface="Calibri" charset="0"/>
                <a:cs typeface="Calibri" charset="0"/>
              </a:rPr>
            </a:br>
            <a:r>
              <a:rPr lang="en-US" sz="1400" i="1" dirty="0">
                <a:solidFill>
                  <a:schemeClr val="bg1"/>
                </a:solidFill>
                <a:latin typeface="Calibri" charset="0"/>
                <a:ea typeface="Calibri" charset="0"/>
                <a:cs typeface="Calibri" charset="0"/>
              </a:rPr>
              <a:t> </a:t>
            </a:r>
            <a:r>
              <a:rPr lang="en-US" sz="1200" b="0" dirty="0">
                <a:solidFill>
                  <a:schemeClr val="bg1"/>
                </a:solidFill>
                <a:latin typeface="Calibri" charset="0"/>
                <a:ea typeface="Calibri" charset="0"/>
                <a:cs typeface="Calibri" charset="0"/>
              </a:rPr>
              <a:t>– Stephanie, 33</a:t>
            </a:r>
          </a:p>
        </p:txBody>
      </p:sp>
    </p:spTree>
    <p:extLst>
      <p:ext uri="{BB962C8B-B14F-4D97-AF65-F5344CB8AC3E}">
        <p14:creationId xmlns:p14="http://schemas.microsoft.com/office/powerpoint/2010/main" val="1672317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xmlns="" id="{B56A23D5-EF28-4E28-9D20-9743EB8EFECF}"/>
              </a:ext>
            </a:extLst>
          </p:cNvPr>
          <p:cNvSpPr txBox="1">
            <a:spLocks/>
          </p:cNvSpPr>
          <p:nvPr/>
        </p:nvSpPr>
        <p:spPr>
          <a:xfrm>
            <a:off x="228600" y="133947"/>
            <a:ext cx="8610600" cy="856653"/>
          </a:xfrm>
          <a:prstGeom prst="rect">
            <a:avLst/>
          </a:prstGeom>
        </p:spPr>
        <p:txBody>
          <a:bodyPr anchor="t"/>
          <a:lst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a:lstStyle>
          <a:p>
            <a:pPr lvl="0" algn="l" eaLnBrk="1" hangingPunct="1"/>
            <a:r>
              <a:rPr lang="en-US" sz="2400" dirty="0">
                <a:solidFill>
                  <a:srgbClr val="27B35A"/>
                </a:solidFill>
              </a:rPr>
              <a:t>Trust in retailers to provide safe food is at a 10-year high</a:t>
            </a:r>
            <a:endParaRPr kumimoji="0" lang="en-US" sz="2400" b="0" i="0" u="none" strike="noStrike" kern="1200" cap="none" spc="0" normalizeH="0" baseline="0" noProof="0" dirty="0">
              <a:ln>
                <a:noFill/>
              </a:ln>
              <a:solidFill>
                <a:srgbClr val="27B35A"/>
              </a:solidFill>
              <a:effectLst/>
              <a:uLnTx/>
              <a:uFillTx/>
            </a:endParaRPr>
          </a:p>
        </p:txBody>
      </p:sp>
      <p:graphicFrame>
        <p:nvGraphicFramePr>
          <p:cNvPr id="3" name="Chart 2">
            <a:extLst>
              <a:ext uri="{FF2B5EF4-FFF2-40B4-BE49-F238E27FC236}">
                <a16:creationId xmlns:a16="http://schemas.microsoft.com/office/drawing/2014/main" xmlns="" id="{C0BDCCCF-9C4F-4A35-8898-4F11CAC0B4D7}"/>
              </a:ext>
            </a:extLst>
          </p:cNvPr>
          <p:cNvGraphicFramePr/>
          <p:nvPr>
            <p:extLst>
              <p:ext uri="{D42A27DB-BD31-4B8C-83A1-F6EECF244321}">
                <p14:modId xmlns:p14="http://schemas.microsoft.com/office/powerpoint/2010/main" val="3652124714"/>
              </p:ext>
            </p:extLst>
          </p:nvPr>
        </p:nvGraphicFramePr>
        <p:xfrm>
          <a:off x="990600" y="2312098"/>
          <a:ext cx="7052310" cy="3701103"/>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11">
            <a:extLst>
              <a:ext uri="{FF2B5EF4-FFF2-40B4-BE49-F238E27FC236}">
                <a16:creationId xmlns:a16="http://schemas.microsoft.com/office/drawing/2014/main" xmlns="" id="{A5E57D6D-1008-44CD-AB72-D49590CBA4BB}"/>
              </a:ext>
            </a:extLst>
          </p:cNvPr>
          <p:cNvSpPr/>
          <p:nvPr/>
        </p:nvSpPr>
        <p:spPr bwMode="auto">
          <a:xfrm>
            <a:off x="247650" y="808680"/>
            <a:ext cx="8839200" cy="847735"/>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pitchFamily="25" charset="0"/>
            </a:endParaRPr>
          </a:p>
        </p:txBody>
      </p:sp>
      <p:sp>
        <p:nvSpPr>
          <p:cNvPr id="13" name="TextBox 12">
            <a:extLst>
              <a:ext uri="{FF2B5EF4-FFF2-40B4-BE49-F238E27FC236}">
                <a16:creationId xmlns:a16="http://schemas.microsoft.com/office/drawing/2014/main" xmlns="" id="{DE8C3146-4F18-44D9-95C2-50FF904F2CED}"/>
              </a:ext>
            </a:extLst>
          </p:cNvPr>
          <p:cNvSpPr txBox="1"/>
          <p:nvPr/>
        </p:nvSpPr>
        <p:spPr>
          <a:xfrm>
            <a:off x="476250" y="818215"/>
            <a:ext cx="1219200" cy="92333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5400" b="1" i="1" dirty="0">
                <a:solidFill>
                  <a:srgbClr val="1A2F5B"/>
                </a:solidFill>
                <a:ea typeface="ＭＳ Ｐゴシック" charset="-128"/>
              </a:rPr>
              <a:t>93</a:t>
            </a:r>
            <a:r>
              <a:rPr lang="en-US" sz="4400" b="0" i="1" baseline="30000" dirty="0">
                <a:solidFill>
                  <a:srgbClr val="4A4A4A"/>
                </a:solidFill>
              </a:rPr>
              <a:t>%</a:t>
            </a:r>
            <a:endParaRPr lang="en-US" sz="4000" b="0" i="1" baseline="30000" dirty="0">
              <a:solidFill>
                <a:srgbClr val="4A4A4A"/>
              </a:solidFill>
            </a:endParaRPr>
          </a:p>
        </p:txBody>
      </p:sp>
      <p:sp>
        <p:nvSpPr>
          <p:cNvPr id="14" name="TextBox 13">
            <a:extLst>
              <a:ext uri="{FF2B5EF4-FFF2-40B4-BE49-F238E27FC236}">
                <a16:creationId xmlns:a16="http://schemas.microsoft.com/office/drawing/2014/main" xmlns="" id="{4795D411-7829-4913-8B6C-00FBCC405460}"/>
              </a:ext>
            </a:extLst>
          </p:cNvPr>
          <p:cNvSpPr txBox="1"/>
          <p:nvPr/>
        </p:nvSpPr>
        <p:spPr>
          <a:xfrm>
            <a:off x="1600200" y="1062725"/>
            <a:ext cx="7143750" cy="369332"/>
          </a:xfrm>
          <a:prstGeom prst="rect">
            <a:avLst/>
          </a:prstGeom>
          <a:noFill/>
        </p:spPr>
        <p:txBody>
          <a:bodyPr wrap="square" rtlCol="0">
            <a:spAutoFit/>
          </a:bodyPr>
          <a:lstStyle/>
          <a:p>
            <a:pPr algn="l"/>
            <a:r>
              <a:rPr lang="en-US" sz="1800" i="1" dirty="0">
                <a:solidFill>
                  <a:srgbClr val="4A4A4A"/>
                </a:solidFill>
                <a:latin typeface="+mn-lt"/>
              </a:rPr>
              <a:t>“TRUST</a:t>
            </a:r>
            <a:r>
              <a:rPr lang="en-US" sz="1600" dirty="0">
                <a:solidFill>
                  <a:srgbClr val="4A4A4A"/>
                </a:solidFill>
                <a:latin typeface="+mn-lt"/>
              </a:rPr>
              <a:t> [their] grocery store to ensure that the food [they] purchase is </a:t>
            </a:r>
            <a:r>
              <a:rPr lang="en-US" sz="1800" i="1" dirty="0">
                <a:solidFill>
                  <a:srgbClr val="4A4A4A"/>
                </a:solidFill>
                <a:latin typeface="+mn-lt"/>
              </a:rPr>
              <a:t>SAFE</a:t>
            </a:r>
            <a:r>
              <a:rPr lang="en-US" sz="1600" dirty="0">
                <a:solidFill>
                  <a:srgbClr val="4A4A4A"/>
                </a:solidFill>
                <a:latin typeface="+mn-lt"/>
              </a:rPr>
              <a:t>”</a:t>
            </a:r>
          </a:p>
        </p:txBody>
      </p:sp>
      <p:sp>
        <p:nvSpPr>
          <p:cNvPr id="15" name="TextBox 14">
            <a:extLst>
              <a:ext uri="{FF2B5EF4-FFF2-40B4-BE49-F238E27FC236}">
                <a16:creationId xmlns:a16="http://schemas.microsoft.com/office/drawing/2014/main" xmlns="" id="{F0EC684E-7059-488E-BC0D-96F8A3AC988C}"/>
              </a:ext>
            </a:extLst>
          </p:cNvPr>
          <p:cNvSpPr txBox="1"/>
          <p:nvPr/>
        </p:nvSpPr>
        <p:spPr>
          <a:xfrm>
            <a:off x="981075" y="2005030"/>
            <a:ext cx="8001000" cy="338554"/>
          </a:xfrm>
          <a:prstGeom prst="rect">
            <a:avLst/>
          </a:prstGeom>
          <a:noFill/>
        </p:spPr>
        <p:txBody>
          <a:bodyPr wrap="square" rtlCol="0">
            <a:spAutoFit/>
          </a:bodyPr>
          <a:lstStyle/>
          <a:p>
            <a:r>
              <a:rPr lang="en-US" sz="1600" b="1" dirty="0">
                <a:solidFill>
                  <a:srgbClr val="4A4A4A"/>
                </a:solidFill>
                <a:latin typeface="+mn-lt"/>
              </a:rPr>
              <a:t>ENTITIES CONSUMERS RELY ON TO ENSURE FOOD BOUGHT AT GROCERY IS SAFE</a:t>
            </a:r>
            <a:endParaRPr lang="en-US" sz="1500" b="1" dirty="0">
              <a:solidFill>
                <a:srgbClr val="4A4A4A"/>
              </a:solidFill>
              <a:latin typeface="+mn-lt"/>
            </a:endParaRPr>
          </a:p>
        </p:txBody>
      </p:sp>
      <p:sp>
        <p:nvSpPr>
          <p:cNvPr id="16" name="TextBox 1">
            <a:extLst>
              <a:ext uri="{FF2B5EF4-FFF2-40B4-BE49-F238E27FC236}">
                <a16:creationId xmlns:a16="http://schemas.microsoft.com/office/drawing/2014/main" xmlns="" id="{15E44E4C-1816-4973-98E0-5220D09ADC06}"/>
              </a:ext>
            </a:extLst>
          </p:cNvPr>
          <p:cNvSpPr txBox="1"/>
          <p:nvPr/>
        </p:nvSpPr>
        <p:spPr>
          <a:xfrm>
            <a:off x="304800" y="2793813"/>
            <a:ext cx="1126616" cy="42918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185AA9">
                    <a:lumMod val="60000"/>
                    <a:lumOff val="40000"/>
                  </a:srgbClr>
                </a:solidFill>
                <a:effectLst/>
                <a:uLnTx/>
                <a:uFillTx/>
                <a:latin typeface="Arial"/>
                <a:ea typeface="+mn-ea"/>
                <a:cs typeface="+mn-cs"/>
              </a:rPr>
              <a:t>Myself as an individual</a:t>
            </a:r>
          </a:p>
        </p:txBody>
      </p:sp>
      <p:sp>
        <p:nvSpPr>
          <p:cNvPr id="17" name="TextBox 1">
            <a:extLst>
              <a:ext uri="{FF2B5EF4-FFF2-40B4-BE49-F238E27FC236}">
                <a16:creationId xmlns:a16="http://schemas.microsoft.com/office/drawing/2014/main" xmlns="" id="{7DE0C2E2-36F9-41EF-8BC5-331834649A55}"/>
              </a:ext>
            </a:extLst>
          </p:cNvPr>
          <p:cNvSpPr txBox="1"/>
          <p:nvPr/>
        </p:nvSpPr>
        <p:spPr>
          <a:xfrm>
            <a:off x="247651" y="3725572"/>
            <a:ext cx="1197322" cy="38922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EE7700"/>
                </a:solidFill>
                <a:effectLst/>
                <a:uLnTx/>
                <a:uFillTx/>
                <a:latin typeface="Arial"/>
                <a:ea typeface="+mn-ea"/>
                <a:cs typeface="+mn-cs"/>
              </a:rPr>
              <a:t>Food manufacturers</a:t>
            </a:r>
          </a:p>
        </p:txBody>
      </p:sp>
      <p:sp>
        <p:nvSpPr>
          <p:cNvPr id="18" name="TextBox 1">
            <a:extLst>
              <a:ext uri="{FF2B5EF4-FFF2-40B4-BE49-F238E27FC236}">
                <a16:creationId xmlns:a16="http://schemas.microsoft.com/office/drawing/2014/main" xmlns="" id="{0692AD9F-89D0-4BCE-8FBC-0A94B73486C8}"/>
              </a:ext>
            </a:extLst>
          </p:cNvPr>
          <p:cNvSpPr txBox="1"/>
          <p:nvPr/>
        </p:nvSpPr>
        <p:spPr>
          <a:xfrm>
            <a:off x="183515" y="4077955"/>
            <a:ext cx="1261457" cy="4178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4A4A4A"/>
                </a:solidFill>
                <a:effectLst/>
                <a:uLnTx/>
                <a:uFillTx/>
                <a:latin typeface="Arial"/>
                <a:ea typeface="+mn-ea"/>
                <a:cs typeface="+mn-cs"/>
              </a:rPr>
              <a:t>Government institutions*</a:t>
            </a:r>
          </a:p>
        </p:txBody>
      </p:sp>
      <p:sp>
        <p:nvSpPr>
          <p:cNvPr id="19" name="TextBox 1">
            <a:extLst>
              <a:ext uri="{FF2B5EF4-FFF2-40B4-BE49-F238E27FC236}">
                <a16:creationId xmlns:a16="http://schemas.microsoft.com/office/drawing/2014/main" xmlns="" id="{DFA35F00-C841-4BD9-BAF3-CDF2DC5C2AA8}"/>
              </a:ext>
            </a:extLst>
          </p:cNvPr>
          <p:cNvSpPr txBox="1"/>
          <p:nvPr/>
        </p:nvSpPr>
        <p:spPr>
          <a:xfrm>
            <a:off x="476249" y="4806304"/>
            <a:ext cx="968723" cy="40382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7E3666"/>
                </a:solidFill>
                <a:effectLst/>
                <a:uLnTx/>
                <a:uFillTx/>
                <a:latin typeface="Arial"/>
                <a:ea typeface="+mn-ea"/>
                <a:cs typeface="+mn-cs"/>
              </a:rPr>
              <a:t>Consumer groups</a:t>
            </a:r>
          </a:p>
        </p:txBody>
      </p:sp>
      <p:sp>
        <p:nvSpPr>
          <p:cNvPr id="20" name="TextBox 1">
            <a:extLst>
              <a:ext uri="{FF2B5EF4-FFF2-40B4-BE49-F238E27FC236}">
                <a16:creationId xmlns:a16="http://schemas.microsoft.com/office/drawing/2014/main" xmlns="" id="{CB416053-8644-4BEC-A90B-6B58FEA45B40}"/>
              </a:ext>
            </a:extLst>
          </p:cNvPr>
          <p:cNvSpPr txBox="1"/>
          <p:nvPr/>
        </p:nvSpPr>
        <p:spPr>
          <a:xfrm>
            <a:off x="559149" y="5210132"/>
            <a:ext cx="885824" cy="27626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117934"/>
                </a:solidFill>
                <a:effectLst/>
                <a:uLnTx/>
                <a:uFillTx/>
                <a:latin typeface="Arial"/>
                <a:ea typeface="+mn-ea"/>
                <a:cs typeface="+mn-cs"/>
              </a:rPr>
              <a:t>Farmers</a:t>
            </a:r>
          </a:p>
        </p:txBody>
      </p:sp>
      <p:sp>
        <p:nvSpPr>
          <p:cNvPr id="21" name="TextBox 1">
            <a:extLst>
              <a:ext uri="{FF2B5EF4-FFF2-40B4-BE49-F238E27FC236}">
                <a16:creationId xmlns:a16="http://schemas.microsoft.com/office/drawing/2014/main" xmlns="" id="{7A60B5B7-41AC-4051-9046-24D7D007AEF8}"/>
              </a:ext>
            </a:extLst>
          </p:cNvPr>
          <p:cNvSpPr txBox="1"/>
          <p:nvPr/>
        </p:nvSpPr>
        <p:spPr>
          <a:xfrm>
            <a:off x="7335169" y="3511996"/>
            <a:ext cx="1139191" cy="24104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27B35A"/>
                </a:solidFill>
                <a:effectLst/>
                <a:uLnTx/>
                <a:uFillTx/>
                <a:latin typeface="Arial"/>
                <a:ea typeface="+mn-ea"/>
                <a:cs typeface="+mn-cs"/>
              </a:rPr>
              <a:t>Food stores</a:t>
            </a:r>
          </a:p>
        </p:txBody>
      </p:sp>
      <p:sp>
        <p:nvSpPr>
          <p:cNvPr id="22" name="TextBox 1">
            <a:extLst>
              <a:ext uri="{FF2B5EF4-FFF2-40B4-BE49-F238E27FC236}">
                <a16:creationId xmlns:a16="http://schemas.microsoft.com/office/drawing/2014/main" xmlns="" id="{51B2B6AD-62E0-4269-BDBD-8DEB99A4FD9D}"/>
              </a:ext>
            </a:extLst>
          </p:cNvPr>
          <p:cNvSpPr txBox="1"/>
          <p:nvPr/>
        </p:nvSpPr>
        <p:spPr>
          <a:xfrm>
            <a:off x="7337075" y="3222517"/>
            <a:ext cx="681029" cy="248467"/>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0" fontAlgn="base" hangingPunct="0">
              <a:spcBef>
                <a:spcPct val="0"/>
              </a:spcBef>
              <a:spcAft>
                <a:spcPct val="0"/>
              </a:spcAft>
            </a:pPr>
            <a:r>
              <a:rPr lang="en-US" sz="1200" b="1" dirty="0">
                <a:solidFill>
                  <a:srgbClr val="185AA9"/>
                </a:solidFill>
                <a:latin typeface="Arial"/>
              </a:rPr>
              <a:t>FDA</a:t>
            </a:r>
          </a:p>
        </p:txBody>
      </p:sp>
      <p:sp>
        <p:nvSpPr>
          <p:cNvPr id="23" name="TextBox 1">
            <a:extLst>
              <a:ext uri="{FF2B5EF4-FFF2-40B4-BE49-F238E27FC236}">
                <a16:creationId xmlns:a16="http://schemas.microsoft.com/office/drawing/2014/main" xmlns="" id="{56FDDB6E-298B-4441-8EF7-C3D9700B00BE}"/>
              </a:ext>
            </a:extLst>
          </p:cNvPr>
          <p:cNvSpPr txBox="1"/>
          <p:nvPr/>
        </p:nvSpPr>
        <p:spPr>
          <a:xfrm>
            <a:off x="7337075" y="3376514"/>
            <a:ext cx="649206" cy="248467"/>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0" fontAlgn="base" hangingPunct="0">
              <a:spcBef>
                <a:spcPct val="0"/>
              </a:spcBef>
              <a:spcAft>
                <a:spcPct val="0"/>
              </a:spcAft>
            </a:pPr>
            <a:r>
              <a:rPr lang="en-US" sz="1200" b="1" dirty="0">
                <a:solidFill>
                  <a:srgbClr val="E04F33"/>
                </a:solidFill>
                <a:latin typeface="Arial"/>
              </a:rPr>
              <a:t>USDA</a:t>
            </a:r>
          </a:p>
        </p:txBody>
      </p:sp>
      <p:sp>
        <p:nvSpPr>
          <p:cNvPr id="24" name="Rectangle: Rounded Corners 23">
            <a:extLst>
              <a:ext uri="{FF2B5EF4-FFF2-40B4-BE49-F238E27FC236}">
                <a16:creationId xmlns:a16="http://schemas.microsoft.com/office/drawing/2014/main" xmlns="" id="{641A9E1E-E20D-4A11-9C3A-B3DAE5B1C113}"/>
              </a:ext>
            </a:extLst>
          </p:cNvPr>
          <p:cNvSpPr/>
          <p:nvPr/>
        </p:nvSpPr>
        <p:spPr bwMode="auto">
          <a:xfrm>
            <a:off x="6912260" y="3140968"/>
            <a:ext cx="1562100" cy="725490"/>
          </a:xfrm>
          <a:prstGeom prst="roundRect">
            <a:avLst/>
          </a:prstGeom>
          <a:noFill/>
          <a:ln w="12700" cap="flat" cmpd="sng" algn="ctr">
            <a:solidFill>
              <a:srgbClr val="FFFFFF">
                <a:lumMod val="50000"/>
              </a:srgbClr>
            </a:solidFill>
            <a:prstDash val="sysDot"/>
            <a:round/>
            <a:headEnd type="none" w="med" len="med"/>
            <a:tailEnd type="none" w="med" len="med"/>
          </a:ln>
          <a:effectLst/>
        </p:spPr>
        <p:txBody>
          <a:bodyPr vert="horz" wrap="square" lIns="77724" tIns="38862" rIns="77724" bIns="38862" numCol="1" rtlCol="0" anchor="t" anchorCtr="0" compatLnSpc="1">
            <a:prstTxWarp prst="textNoShape">
              <a:avLst/>
            </a:prstTxWarp>
          </a:bodyPr>
          <a:lstStyle/>
          <a:p>
            <a:pPr marL="0" marR="0" lvl="0" indent="0" algn="ctr" defTabSz="777240" eaLnBrk="0" fontAlgn="base" latinLnBrk="0" hangingPunct="0">
              <a:lnSpc>
                <a:spcPct val="100000"/>
              </a:lnSpc>
              <a:spcBef>
                <a:spcPct val="0"/>
              </a:spcBef>
              <a:spcAft>
                <a:spcPct val="0"/>
              </a:spcAft>
              <a:buClrTx/>
              <a:buSzTx/>
              <a:buFontTx/>
              <a:buNone/>
              <a:tabLst/>
              <a:defRPr/>
            </a:pPr>
            <a:endParaRPr kumimoji="0" lang="en-US" sz="2040" b="1" i="0" u="none" strike="noStrike" kern="0" cap="none" spc="0" normalizeH="0" baseline="0" noProof="0">
              <a:ln>
                <a:noFill/>
              </a:ln>
              <a:solidFill>
                <a:srgbClr val="4A4A4A"/>
              </a:solidFill>
              <a:effectLst/>
              <a:uLnTx/>
              <a:uFillTx/>
              <a:latin typeface="Times" pitchFamily="25" charset="0"/>
              <a:ea typeface="ＭＳ Ｐゴシック" charset="-128"/>
            </a:endParaRPr>
          </a:p>
        </p:txBody>
      </p:sp>
    </p:spTree>
    <p:extLst>
      <p:ext uri="{BB962C8B-B14F-4D97-AF65-F5344CB8AC3E}">
        <p14:creationId xmlns:p14="http://schemas.microsoft.com/office/powerpoint/2010/main" val="3252457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Chart 30">
            <a:extLst>
              <a:ext uri="{FF2B5EF4-FFF2-40B4-BE49-F238E27FC236}">
                <a16:creationId xmlns:a16="http://schemas.microsoft.com/office/drawing/2014/main" xmlns="" id="{70D7E2F6-6DCD-4C64-8B97-0CE9F034B64A}"/>
              </a:ext>
            </a:extLst>
          </p:cNvPr>
          <p:cNvGraphicFramePr/>
          <p:nvPr>
            <p:extLst>
              <p:ext uri="{D42A27DB-BD31-4B8C-83A1-F6EECF244321}">
                <p14:modId xmlns:p14="http://schemas.microsoft.com/office/powerpoint/2010/main" val="1774372857"/>
              </p:ext>
            </p:extLst>
          </p:nvPr>
        </p:nvGraphicFramePr>
        <p:xfrm>
          <a:off x="315761" y="4482512"/>
          <a:ext cx="8458200" cy="590828"/>
        </p:xfrm>
        <a:graphic>
          <a:graphicData uri="http://schemas.openxmlformats.org/drawingml/2006/chart">
            <c:chart xmlns:c="http://schemas.openxmlformats.org/drawingml/2006/chart" xmlns:r="http://schemas.openxmlformats.org/officeDocument/2006/relationships" r:id="rId2"/>
          </a:graphicData>
        </a:graphic>
      </p:graphicFrame>
      <p:sp>
        <p:nvSpPr>
          <p:cNvPr id="2" name="Content Placeholder 4">
            <a:extLst>
              <a:ext uri="{FF2B5EF4-FFF2-40B4-BE49-F238E27FC236}">
                <a16:creationId xmlns:a16="http://schemas.microsoft.com/office/drawing/2014/main" xmlns="" id="{3F977408-FFA3-4DE2-848F-0BFFF5862B89}"/>
              </a:ext>
            </a:extLst>
          </p:cNvPr>
          <p:cNvSpPr txBox="1">
            <a:spLocks/>
          </p:cNvSpPr>
          <p:nvPr/>
        </p:nvSpPr>
        <p:spPr bwMode="auto">
          <a:xfrm>
            <a:off x="262206" y="1447800"/>
            <a:ext cx="853889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70" tIns="50935" rIns="101870" bIns="50935" numCol="1" anchor="t" anchorCtr="0" compatLnSpc="1">
            <a:prstTxWarp prst="textNoShape">
              <a:avLst/>
            </a:prstTxWarp>
          </a:bodyPr>
          <a:lstStyle>
            <a:lvl1pPr marL="0" indent="1588" algn="l" rtl="0" eaLnBrk="0" fontAlgn="base" hangingPunct="0">
              <a:lnSpc>
                <a:spcPct val="120000"/>
              </a:lnSpc>
              <a:spcBef>
                <a:spcPts val="0"/>
              </a:spcBef>
              <a:spcAft>
                <a:spcPts val="1200"/>
              </a:spcAft>
              <a:buFont typeface="Arial" charset="0"/>
              <a:tabLst>
                <a:tab pos="1973741" algn="l"/>
              </a:tabLst>
              <a:defRPr sz="1050">
                <a:solidFill>
                  <a:schemeClr val="tx1">
                    <a:lumMod val="50000"/>
                  </a:schemeClr>
                </a:solidFill>
                <a:latin typeface="Calibri" panose="020F0502020204030204" pitchFamily="34" charset="0"/>
                <a:ea typeface="ＭＳ Ｐゴシック" charset="-128"/>
                <a:cs typeface="Calibri" panose="020F0502020204030204" pitchFamily="34" charset="0"/>
              </a:defRPr>
            </a:lvl1pPr>
            <a:lvl2pPr marL="394394" indent="-247602" algn="l" rtl="0" eaLnBrk="0" fontAlgn="base" hangingPunct="0">
              <a:lnSpc>
                <a:spcPct val="120000"/>
              </a:lnSpc>
              <a:spcBef>
                <a:spcPts val="0"/>
              </a:spcBef>
              <a:spcAft>
                <a:spcPts val="1200"/>
              </a:spcAft>
              <a:buClr>
                <a:srgbClr val="616161"/>
              </a:buClr>
              <a:buFont typeface="Times" pitchFamily="18" charset="0"/>
              <a:buChar char="•"/>
              <a:tabLst>
                <a:tab pos="1973741" algn="l"/>
              </a:tabLst>
              <a:defRPr sz="1050">
                <a:solidFill>
                  <a:schemeClr val="tx1">
                    <a:lumMod val="50000"/>
                  </a:schemeClr>
                </a:solidFill>
                <a:latin typeface="Calibri" panose="020F0502020204030204" pitchFamily="34" charset="0"/>
                <a:ea typeface="ＭＳ Ｐゴシック" pitchFamily="25" charset="-128"/>
              </a:defRPr>
            </a:lvl2pPr>
            <a:lvl3pPr marL="755187" indent="-233454" algn="l" rtl="0" eaLnBrk="0" fontAlgn="base" hangingPunct="0">
              <a:lnSpc>
                <a:spcPct val="120000"/>
              </a:lnSpc>
              <a:spcBef>
                <a:spcPts val="0"/>
              </a:spcBef>
              <a:spcAft>
                <a:spcPts val="1200"/>
              </a:spcAft>
              <a:buClr>
                <a:srgbClr val="515151"/>
              </a:buClr>
              <a:buFont typeface="Times" pitchFamily="18" charset="0"/>
              <a:buChar char="»"/>
              <a:tabLst>
                <a:tab pos="1973741" algn="l"/>
              </a:tabLst>
              <a:defRPr sz="1050">
                <a:solidFill>
                  <a:schemeClr val="tx1">
                    <a:lumMod val="50000"/>
                  </a:schemeClr>
                </a:solidFill>
                <a:latin typeface="Calibri" panose="020F0502020204030204" pitchFamily="34" charset="0"/>
                <a:ea typeface="ＭＳ Ｐゴシック" pitchFamily="25" charset="-128"/>
              </a:defRPr>
            </a:lvl3pPr>
            <a:lvl4pPr marL="1020475" indent="-137950" algn="l" rtl="0" eaLnBrk="0" fontAlgn="base" hangingPunct="0">
              <a:lnSpc>
                <a:spcPct val="120000"/>
              </a:lnSpc>
              <a:spcBef>
                <a:spcPts val="0"/>
              </a:spcBef>
              <a:spcAft>
                <a:spcPts val="1200"/>
              </a:spcAft>
              <a:tabLst>
                <a:tab pos="1973741" algn="l"/>
              </a:tabLst>
              <a:defRPr sz="1050" i="1">
                <a:solidFill>
                  <a:schemeClr val="tx1">
                    <a:lumMod val="50000"/>
                  </a:schemeClr>
                </a:solidFill>
                <a:latin typeface="Calibri" panose="020F0502020204030204" pitchFamily="34" charset="0"/>
                <a:ea typeface="ＭＳ Ｐゴシック" pitchFamily="25" charset="-128"/>
              </a:defRPr>
            </a:lvl4pPr>
            <a:lvl5pPr marL="1333514" indent="-185703" algn="l" rtl="0" eaLnBrk="0" fontAlgn="base" hangingPunct="0">
              <a:lnSpc>
                <a:spcPct val="120000"/>
              </a:lnSpc>
              <a:spcBef>
                <a:spcPts val="0"/>
              </a:spcBef>
              <a:spcAft>
                <a:spcPts val="1200"/>
              </a:spcAft>
              <a:tabLst>
                <a:tab pos="1973741" algn="l"/>
              </a:tabLst>
              <a:defRPr sz="1050" i="1">
                <a:solidFill>
                  <a:schemeClr val="tx1">
                    <a:lumMod val="50000"/>
                  </a:schemeClr>
                </a:solidFill>
                <a:latin typeface="Calibri" panose="020F0502020204030204" pitchFamily="34" charset="0"/>
                <a:ea typeface="ＭＳ Ｐゴシック" pitchFamily="25" charset="-128"/>
              </a:defRPr>
            </a:lvl5pPr>
            <a:lvl6pPr marL="1842867" indent="-185703" algn="l" rtl="0" eaLnBrk="0" fontAlgn="base" hangingPunct="0">
              <a:spcBef>
                <a:spcPct val="20000"/>
              </a:spcBef>
              <a:spcAft>
                <a:spcPct val="0"/>
              </a:spcAft>
              <a:tabLst>
                <a:tab pos="1973741" algn="l"/>
              </a:tabLst>
              <a:defRPr sz="1600" i="1">
                <a:solidFill>
                  <a:srgbClr val="3B3833"/>
                </a:solidFill>
                <a:latin typeface="+mn-lt"/>
                <a:ea typeface="ＭＳ Ｐゴシック" pitchFamily="25" charset="-128"/>
              </a:defRPr>
            </a:lvl6pPr>
            <a:lvl7pPr marL="2352219" indent="-185703" algn="l" rtl="0" eaLnBrk="0" fontAlgn="base" hangingPunct="0">
              <a:spcBef>
                <a:spcPct val="20000"/>
              </a:spcBef>
              <a:spcAft>
                <a:spcPct val="0"/>
              </a:spcAft>
              <a:tabLst>
                <a:tab pos="1973741" algn="l"/>
              </a:tabLst>
              <a:defRPr sz="1600" i="1">
                <a:solidFill>
                  <a:srgbClr val="3B3833"/>
                </a:solidFill>
                <a:latin typeface="+mn-lt"/>
                <a:ea typeface="ＭＳ Ｐゴシック" pitchFamily="25" charset="-128"/>
              </a:defRPr>
            </a:lvl7pPr>
            <a:lvl8pPr marL="2861571" indent="-185703" algn="l" rtl="0" eaLnBrk="0" fontAlgn="base" hangingPunct="0">
              <a:spcBef>
                <a:spcPct val="20000"/>
              </a:spcBef>
              <a:spcAft>
                <a:spcPct val="0"/>
              </a:spcAft>
              <a:tabLst>
                <a:tab pos="1973741" algn="l"/>
              </a:tabLst>
              <a:defRPr sz="1600" i="1">
                <a:solidFill>
                  <a:srgbClr val="3B3833"/>
                </a:solidFill>
                <a:latin typeface="+mn-lt"/>
                <a:ea typeface="ＭＳ Ｐゴシック" pitchFamily="25" charset="-128"/>
              </a:defRPr>
            </a:lvl8pPr>
            <a:lvl9pPr marL="3370925" indent="-185703" algn="l" rtl="0" eaLnBrk="0" fontAlgn="base" hangingPunct="0">
              <a:spcBef>
                <a:spcPct val="20000"/>
              </a:spcBef>
              <a:spcAft>
                <a:spcPct val="0"/>
              </a:spcAft>
              <a:tabLst>
                <a:tab pos="1973741" algn="l"/>
              </a:tabLst>
              <a:defRPr sz="1600" i="1">
                <a:solidFill>
                  <a:srgbClr val="3B3833"/>
                </a:solidFill>
                <a:latin typeface="+mn-lt"/>
                <a:ea typeface="ＭＳ Ｐゴシック" pitchFamily="25" charset="-128"/>
              </a:defRPr>
            </a:lvl9pPr>
          </a:lstStyle>
          <a:p>
            <a:pPr marL="0" marR="0" lvl="0" indent="1588" algn="ctr" defTabSz="914400" rtl="0" eaLnBrk="0" fontAlgn="base" latinLnBrk="0" hangingPunct="0">
              <a:lnSpc>
                <a:spcPct val="100000"/>
              </a:lnSpc>
              <a:spcBef>
                <a:spcPts val="0"/>
              </a:spcBef>
              <a:spcAft>
                <a:spcPts val="1200"/>
              </a:spcAft>
              <a:buClrTx/>
              <a:buSzTx/>
              <a:buFont typeface="Arial" charset="0"/>
              <a:buNone/>
              <a:tabLst>
                <a:tab pos="1973741" algn="l"/>
              </a:tabLst>
              <a:defRPr/>
            </a:pPr>
            <a:r>
              <a:rPr kumimoji="0" lang="en-US" sz="1400" b="1" i="0" u="none" strike="noStrike" kern="0" cap="none" spc="0" normalizeH="0" baseline="0" noProof="0" dirty="0">
                <a:ln>
                  <a:noFill/>
                </a:ln>
                <a:solidFill>
                  <a:srgbClr val="4A4A4A"/>
                </a:solidFill>
                <a:effectLst/>
                <a:uLnTx/>
                <a:uFillTx/>
                <a:latin typeface="Calibri" panose="020F0502020204030204" pitchFamily="34" charset="0"/>
                <a:ea typeface="ＭＳ Ｐゴシック" charset="-128"/>
              </a:rPr>
              <a:t>WHERE SHOPPERS BELIEVE FOOD SAFETY PROBLEMS MOST LIKELY TO OCCUR ALONG THE FOOD SUPPLY CHAIN</a:t>
            </a:r>
          </a:p>
        </p:txBody>
      </p:sp>
      <p:pic>
        <p:nvPicPr>
          <p:cNvPr id="4" name="Picture 3">
            <a:extLst>
              <a:ext uri="{FF2B5EF4-FFF2-40B4-BE49-F238E27FC236}">
                <a16:creationId xmlns:a16="http://schemas.microsoft.com/office/drawing/2014/main" xmlns="" id="{7CD6AD97-C3D7-4824-AD97-AE29017E62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824" y="2129269"/>
            <a:ext cx="1570928" cy="1233962"/>
          </a:xfrm>
          <a:prstGeom prst="rect">
            <a:avLst/>
          </a:prstGeom>
        </p:spPr>
      </p:pic>
      <p:pic>
        <p:nvPicPr>
          <p:cNvPr id="6" name="Picture 2" descr="Image result for icon of farm">
            <a:extLst>
              <a:ext uri="{FF2B5EF4-FFF2-40B4-BE49-F238E27FC236}">
                <a16:creationId xmlns:a16="http://schemas.microsoft.com/office/drawing/2014/main" xmlns="" id="{B62A0EFC-57AD-4633-BA8D-C793B18A9F1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589" r="23548"/>
          <a:stretch/>
        </p:blipFill>
        <p:spPr bwMode="auto">
          <a:xfrm flipH="1">
            <a:off x="324766" y="2935659"/>
            <a:ext cx="519083" cy="4978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1A153BAE-FCA6-4DC0-91B2-6EA0C86BDF3C}"/>
              </a:ext>
            </a:extLst>
          </p:cNvPr>
          <p:cNvSpPr txBox="1"/>
          <p:nvPr/>
        </p:nvSpPr>
        <p:spPr>
          <a:xfrm>
            <a:off x="285518" y="3448245"/>
            <a:ext cx="559769" cy="521681"/>
          </a:xfrm>
          <a:prstGeom prst="rect">
            <a:avLst/>
          </a:prstGeom>
          <a:noFill/>
        </p:spPr>
        <p:txBody>
          <a:bodyPr wrap="non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B050"/>
                </a:solidFill>
                <a:effectLst/>
                <a:uLnTx/>
                <a:uFillTx/>
                <a:ea typeface="ＭＳ Ｐゴシック" charset="-128"/>
              </a:rPr>
              <a:t>3% </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B050"/>
                </a:solidFill>
                <a:effectLst/>
                <a:uLnTx/>
                <a:uFillTx/>
                <a:ea typeface="ＭＳ Ｐゴシック" charset="-128"/>
              </a:rPr>
              <a:t>Farm</a:t>
            </a:r>
          </a:p>
        </p:txBody>
      </p:sp>
      <p:sp>
        <p:nvSpPr>
          <p:cNvPr id="8" name="TextBox 7">
            <a:extLst>
              <a:ext uri="{FF2B5EF4-FFF2-40B4-BE49-F238E27FC236}">
                <a16:creationId xmlns:a16="http://schemas.microsoft.com/office/drawing/2014/main" xmlns="" id="{2EA4C9C2-9014-4259-9092-67E8A3ED61B6}"/>
              </a:ext>
            </a:extLst>
          </p:cNvPr>
          <p:cNvSpPr txBox="1"/>
          <p:nvPr/>
        </p:nvSpPr>
        <p:spPr>
          <a:xfrm>
            <a:off x="1373956" y="3392845"/>
            <a:ext cx="2441694" cy="577081"/>
          </a:xfrm>
          <a:prstGeom prst="rect">
            <a:avLst/>
          </a:prstGeom>
          <a:noFill/>
        </p:spPr>
        <p:txBody>
          <a:bodyPr wrap="non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B3341B"/>
                </a:solidFill>
                <a:effectLst/>
                <a:uLnTx/>
                <a:uFillTx/>
                <a:ea typeface="ＭＳ Ｐゴシック" charset="-128"/>
              </a:rPr>
              <a:t>47%</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4A4A4A"/>
                </a:solidFill>
                <a:effectLst/>
                <a:uLnTx/>
                <a:uFillTx/>
                <a:ea typeface="ＭＳ Ｐゴシック" charset="-128"/>
              </a:rPr>
              <a:t>Food processing/manufacturing plants</a:t>
            </a:r>
          </a:p>
        </p:txBody>
      </p:sp>
      <p:pic>
        <p:nvPicPr>
          <p:cNvPr id="9" name="Picture 6" descr="Image result for delivery truck icon">
            <a:extLst>
              <a:ext uri="{FF2B5EF4-FFF2-40B4-BE49-F238E27FC236}">
                <a16:creationId xmlns:a16="http://schemas.microsoft.com/office/drawing/2014/main" xmlns="" id="{7683EA24-D96B-439F-A647-EB440912AD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4862" y="3065252"/>
            <a:ext cx="520633" cy="5253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4C82843B-AC16-499E-AF6C-6664A9324607}"/>
              </a:ext>
            </a:extLst>
          </p:cNvPr>
          <p:cNvSpPr txBox="1"/>
          <p:nvPr/>
        </p:nvSpPr>
        <p:spPr>
          <a:xfrm>
            <a:off x="5185825" y="3448245"/>
            <a:ext cx="755336" cy="521681"/>
          </a:xfrm>
          <a:prstGeom prst="rect">
            <a:avLst/>
          </a:prstGeom>
          <a:noFill/>
        </p:spPr>
        <p:txBody>
          <a:bodyPr wrap="non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accent6">
                    <a:lumMod val="75000"/>
                  </a:schemeClr>
                </a:solidFill>
                <a:effectLst/>
                <a:uLnTx/>
                <a:uFillTx/>
                <a:ea typeface="ＭＳ Ｐゴシック" charset="-128"/>
              </a:rPr>
              <a:t>5%</a:t>
            </a:r>
            <a:r>
              <a:rPr kumimoji="0" lang="en-US" sz="2000" b="1" i="0" u="none" strike="noStrike" kern="0" cap="none" spc="0" normalizeH="0" baseline="0" noProof="0" dirty="0">
                <a:ln>
                  <a:noFill/>
                </a:ln>
                <a:solidFill>
                  <a:srgbClr val="185AA9"/>
                </a:solidFill>
                <a:effectLst/>
                <a:uLnTx/>
                <a:uFillTx/>
                <a:ea typeface="ＭＳ Ｐゴシック" charset="-128"/>
              </a:rPr>
              <a:t> </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4A4A4A"/>
                </a:solidFill>
                <a:effectLst/>
                <a:uLnTx/>
                <a:uFillTx/>
                <a:ea typeface="ＭＳ Ｐゴシック" charset="-128"/>
              </a:rPr>
              <a:t>Transport</a:t>
            </a:r>
          </a:p>
        </p:txBody>
      </p:sp>
      <p:pic>
        <p:nvPicPr>
          <p:cNvPr id="11" name="Picture 8" descr="Image result for grocery store icon">
            <a:extLst>
              <a:ext uri="{FF2B5EF4-FFF2-40B4-BE49-F238E27FC236}">
                <a16:creationId xmlns:a16="http://schemas.microsoft.com/office/drawing/2014/main" xmlns="" id="{A7DDE21F-58F2-4633-8C34-FEF589E880A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673586" y="2104711"/>
            <a:ext cx="488413" cy="48615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ADC1FA9A-DEA5-4E65-B8FD-8346DFC2F7B2}"/>
              </a:ext>
            </a:extLst>
          </p:cNvPr>
          <p:cNvSpPr txBox="1"/>
          <p:nvPr/>
        </p:nvSpPr>
        <p:spPr>
          <a:xfrm>
            <a:off x="5645610" y="2589374"/>
            <a:ext cx="678391" cy="674031"/>
          </a:xfrm>
          <a:prstGeom prst="rect">
            <a:avLst/>
          </a:prstGeom>
          <a:noFill/>
        </p:spPr>
        <p:txBody>
          <a:bodyPr wrap="non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27B35A"/>
                </a:solidFill>
                <a:effectLst/>
                <a:uLnTx/>
                <a:uFillTx/>
                <a:ea typeface="ＭＳ Ｐゴシック" charset="-128"/>
              </a:rPr>
              <a:t>4% </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4A4A4A"/>
                </a:solidFill>
                <a:effectLst/>
                <a:uLnTx/>
                <a:uFillTx/>
                <a:ea typeface="ＭＳ Ｐゴシック" charset="-128"/>
              </a:rPr>
              <a:t>Grocery </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4A4A4A"/>
                </a:solidFill>
                <a:effectLst/>
                <a:uLnTx/>
                <a:uFillTx/>
                <a:ea typeface="ＭＳ Ｐゴシック" charset="-128"/>
              </a:rPr>
              <a:t>store</a:t>
            </a:r>
          </a:p>
        </p:txBody>
      </p:sp>
      <p:sp>
        <p:nvSpPr>
          <p:cNvPr id="13" name="TextBox 12">
            <a:extLst>
              <a:ext uri="{FF2B5EF4-FFF2-40B4-BE49-F238E27FC236}">
                <a16:creationId xmlns:a16="http://schemas.microsoft.com/office/drawing/2014/main" xmlns="" id="{F5214B0D-4183-4CAF-804B-496BEE030BED}"/>
              </a:ext>
            </a:extLst>
          </p:cNvPr>
          <p:cNvSpPr txBox="1"/>
          <p:nvPr/>
        </p:nvSpPr>
        <p:spPr>
          <a:xfrm>
            <a:off x="6183124" y="3446091"/>
            <a:ext cx="903476" cy="521681"/>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accent4">
                    <a:lumMod val="75000"/>
                  </a:schemeClr>
                </a:solidFill>
                <a:effectLst/>
                <a:uLnTx/>
                <a:uFillTx/>
                <a:ea typeface="ＭＳ Ｐゴシック" charset="-128"/>
              </a:rPr>
              <a:t>11% </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4A4A4A"/>
                </a:solidFill>
                <a:effectLst/>
                <a:uLnTx/>
                <a:uFillTx/>
                <a:ea typeface="ＭＳ Ｐゴシック" charset="-128"/>
              </a:rPr>
              <a:t>Restaurant</a:t>
            </a:r>
          </a:p>
        </p:txBody>
      </p:sp>
      <p:sp>
        <p:nvSpPr>
          <p:cNvPr id="14" name="TextBox 13">
            <a:extLst>
              <a:ext uri="{FF2B5EF4-FFF2-40B4-BE49-F238E27FC236}">
                <a16:creationId xmlns:a16="http://schemas.microsoft.com/office/drawing/2014/main" xmlns="" id="{A27132B4-E4BF-47EE-BDA8-FD56D0B991D7}"/>
              </a:ext>
            </a:extLst>
          </p:cNvPr>
          <p:cNvSpPr txBox="1"/>
          <p:nvPr/>
        </p:nvSpPr>
        <p:spPr>
          <a:xfrm>
            <a:off x="7016120" y="3448245"/>
            <a:ext cx="559769" cy="521681"/>
          </a:xfrm>
          <a:prstGeom prst="rect">
            <a:avLst/>
          </a:prstGeom>
          <a:noFill/>
        </p:spPr>
        <p:txBody>
          <a:bodyPr wrap="non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5DA2"/>
                </a:solidFill>
                <a:effectLst/>
                <a:uLnTx/>
                <a:uFillTx/>
                <a:ea typeface="ＭＳ Ｐゴシック" charset="-128"/>
              </a:rPr>
              <a:t>6% </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4A4A4A"/>
                </a:solidFill>
                <a:effectLst/>
                <a:uLnTx/>
                <a:uFillTx/>
                <a:ea typeface="ＭＳ Ｐゴシック" charset="-128"/>
              </a:rPr>
              <a:t>Home</a:t>
            </a:r>
          </a:p>
        </p:txBody>
      </p:sp>
      <p:pic>
        <p:nvPicPr>
          <p:cNvPr id="15" name="Picture 18" descr="Image result for home icon">
            <a:extLst>
              <a:ext uri="{FF2B5EF4-FFF2-40B4-BE49-F238E27FC236}">
                <a16:creationId xmlns:a16="http://schemas.microsoft.com/office/drawing/2014/main" xmlns="" id="{C3F3BC1C-07C0-48D3-B414-15B1E06D1ED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49216" y="2971943"/>
            <a:ext cx="468820" cy="4527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0" descr="Image result for warehouse icon">
            <a:extLst>
              <a:ext uri="{FF2B5EF4-FFF2-40B4-BE49-F238E27FC236}">
                <a16:creationId xmlns:a16="http://schemas.microsoft.com/office/drawing/2014/main" xmlns="" id="{E29D3569-A442-4BD4-AA93-AC68BDE99D7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7981" y="2849665"/>
            <a:ext cx="493942" cy="47703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1BB3B07C-3F18-4298-AE6F-A4567CC7EF2D}"/>
              </a:ext>
            </a:extLst>
          </p:cNvPr>
          <p:cNvSpPr txBox="1"/>
          <p:nvPr/>
        </p:nvSpPr>
        <p:spPr>
          <a:xfrm>
            <a:off x="4508899" y="3295895"/>
            <a:ext cx="832279" cy="674031"/>
          </a:xfrm>
          <a:prstGeom prst="rect">
            <a:avLst/>
          </a:prstGeom>
          <a:noFill/>
        </p:spPr>
        <p:txBody>
          <a:bodyPr wrap="non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C000"/>
                </a:solidFill>
                <a:effectLst/>
                <a:uLnTx/>
                <a:uFillTx/>
                <a:ea typeface="ＭＳ Ｐゴシック" charset="-128"/>
              </a:rPr>
              <a:t>11%</a:t>
            </a:r>
            <a:r>
              <a:rPr kumimoji="0" lang="en-US" sz="2000" b="1" i="0" u="none" strike="noStrike" kern="0" cap="none" spc="0" normalizeH="0" baseline="0" noProof="0" dirty="0">
                <a:ln>
                  <a:noFill/>
                </a:ln>
                <a:solidFill>
                  <a:srgbClr val="1A2F5B"/>
                </a:solidFill>
                <a:effectLst/>
                <a:uLnTx/>
                <a:uFillTx/>
                <a:ea typeface="ＭＳ Ｐゴシック" charset="-128"/>
              </a:rPr>
              <a:t> </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4A4A4A"/>
                </a:solidFill>
                <a:effectLst/>
                <a:uLnTx/>
                <a:uFillTx/>
                <a:ea typeface="ＭＳ Ｐゴシック" charset="-128"/>
              </a:rPr>
              <a:t>Stored at </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4A4A4A"/>
                </a:solidFill>
                <a:effectLst/>
                <a:uLnTx/>
                <a:uFillTx/>
                <a:ea typeface="ＭＳ Ｐゴシック" charset="-128"/>
              </a:rPr>
              <a:t>warehouse</a:t>
            </a:r>
          </a:p>
        </p:txBody>
      </p:sp>
      <p:pic>
        <p:nvPicPr>
          <p:cNvPr id="18" name="Picture 22" descr="Image result for question mark icon">
            <a:extLst>
              <a:ext uri="{FF2B5EF4-FFF2-40B4-BE49-F238E27FC236}">
                <a16:creationId xmlns:a16="http://schemas.microsoft.com/office/drawing/2014/main" xmlns="" id="{F1779EC4-B9DA-4462-8FD4-4CDDF9B9A18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39784" y="2960564"/>
            <a:ext cx="492383" cy="47553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1138A6F3-895C-46C2-A1D3-A787F17888AF}"/>
              </a:ext>
            </a:extLst>
          </p:cNvPr>
          <p:cNvSpPr txBox="1"/>
          <p:nvPr/>
        </p:nvSpPr>
        <p:spPr>
          <a:xfrm>
            <a:off x="7713753" y="3447674"/>
            <a:ext cx="744447" cy="521681"/>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939598"/>
                </a:solidFill>
                <a:effectLst/>
                <a:uLnTx/>
                <a:uFillTx/>
                <a:ea typeface="ＭＳ Ｐゴシック" charset="-128"/>
              </a:rPr>
              <a:t>12% </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4A4A4A"/>
                </a:solidFill>
                <a:effectLst/>
                <a:uLnTx/>
                <a:uFillTx/>
                <a:ea typeface="ＭＳ Ｐゴシック" charset="-128"/>
              </a:rPr>
              <a:t>Not sure</a:t>
            </a:r>
          </a:p>
        </p:txBody>
      </p:sp>
      <p:cxnSp>
        <p:nvCxnSpPr>
          <p:cNvPr id="20" name="Straight Arrow Connector 19">
            <a:extLst>
              <a:ext uri="{FF2B5EF4-FFF2-40B4-BE49-F238E27FC236}">
                <a16:creationId xmlns:a16="http://schemas.microsoft.com/office/drawing/2014/main" xmlns="" id="{1582D485-DDF9-46F1-A6AF-4BCE979132C2}"/>
              </a:ext>
            </a:extLst>
          </p:cNvPr>
          <p:cNvCxnSpPr/>
          <p:nvPr/>
        </p:nvCxnSpPr>
        <p:spPr>
          <a:xfrm>
            <a:off x="539613" y="3949205"/>
            <a:ext cx="0" cy="822960"/>
          </a:xfrm>
          <a:prstGeom prst="straightConnector1">
            <a:avLst/>
          </a:prstGeom>
          <a:noFill/>
          <a:ln w="6350" cap="flat" cmpd="sng" algn="ctr">
            <a:solidFill>
              <a:srgbClr val="939598"/>
            </a:solidFill>
            <a:prstDash val="solid"/>
            <a:miter lim="800000"/>
            <a:headEnd type="none" w="med" len="med"/>
            <a:tailEnd type="oval" w="med" len="med"/>
          </a:ln>
          <a:effectLst>
            <a:innerShdw blurRad="63500" dist="50800" dir="2700000">
              <a:prstClr val="black">
                <a:alpha val="50000"/>
              </a:prstClr>
            </a:innerShdw>
          </a:effectLst>
        </p:spPr>
      </p:cxnSp>
      <p:cxnSp>
        <p:nvCxnSpPr>
          <p:cNvPr id="21" name="Straight Arrow Connector 20">
            <a:extLst>
              <a:ext uri="{FF2B5EF4-FFF2-40B4-BE49-F238E27FC236}">
                <a16:creationId xmlns:a16="http://schemas.microsoft.com/office/drawing/2014/main" xmlns="" id="{3D7B64C7-01A3-42C8-9472-665E32C072C0}"/>
              </a:ext>
            </a:extLst>
          </p:cNvPr>
          <p:cNvCxnSpPr/>
          <p:nvPr/>
        </p:nvCxnSpPr>
        <p:spPr>
          <a:xfrm>
            <a:off x="2598167" y="3949205"/>
            <a:ext cx="1" cy="822960"/>
          </a:xfrm>
          <a:prstGeom prst="straightConnector1">
            <a:avLst/>
          </a:prstGeom>
          <a:noFill/>
          <a:ln w="6350" cap="flat" cmpd="sng" algn="ctr">
            <a:solidFill>
              <a:srgbClr val="939598"/>
            </a:solidFill>
            <a:prstDash val="solid"/>
            <a:miter lim="800000"/>
            <a:headEnd type="none" w="med" len="med"/>
            <a:tailEnd type="oval" w="med" len="med"/>
          </a:ln>
          <a:effectLst>
            <a:innerShdw blurRad="63500" dist="50800" dir="2700000">
              <a:prstClr val="black">
                <a:alpha val="50000"/>
              </a:prstClr>
            </a:innerShdw>
          </a:effectLst>
        </p:spPr>
      </p:cxnSp>
      <p:cxnSp>
        <p:nvCxnSpPr>
          <p:cNvPr id="22" name="Straight Arrow Connector 21">
            <a:extLst>
              <a:ext uri="{FF2B5EF4-FFF2-40B4-BE49-F238E27FC236}">
                <a16:creationId xmlns:a16="http://schemas.microsoft.com/office/drawing/2014/main" xmlns="" id="{09E7025F-8109-4443-9F9C-47225AA9C6F2}"/>
              </a:ext>
            </a:extLst>
          </p:cNvPr>
          <p:cNvCxnSpPr/>
          <p:nvPr/>
        </p:nvCxnSpPr>
        <p:spPr>
          <a:xfrm>
            <a:off x="4935924" y="3949205"/>
            <a:ext cx="0" cy="822960"/>
          </a:xfrm>
          <a:prstGeom prst="straightConnector1">
            <a:avLst/>
          </a:prstGeom>
          <a:noFill/>
          <a:ln w="6350" cap="flat" cmpd="sng" algn="ctr">
            <a:solidFill>
              <a:srgbClr val="939598"/>
            </a:solidFill>
            <a:prstDash val="solid"/>
            <a:miter lim="800000"/>
            <a:headEnd type="none" w="med" len="med"/>
            <a:tailEnd type="oval" w="med" len="med"/>
          </a:ln>
          <a:effectLst>
            <a:innerShdw blurRad="63500" dist="50800" dir="2700000">
              <a:prstClr val="black">
                <a:alpha val="50000"/>
              </a:prstClr>
            </a:innerShdw>
          </a:effectLst>
        </p:spPr>
      </p:cxnSp>
      <p:cxnSp>
        <p:nvCxnSpPr>
          <p:cNvPr id="23" name="Straight Arrow Connector 22">
            <a:extLst>
              <a:ext uri="{FF2B5EF4-FFF2-40B4-BE49-F238E27FC236}">
                <a16:creationId xmlns:a16="http://schemas.microsoft.com/office/drawing/2014/main" xmlns="" id="{F2D25F49-262F-4B83-B059-523E5451CAC8}"/>
              </a:ext>
            </a:extLst>
          </p:cNvPr>
          <p:cNvCxnSpPr/>
          <p:nvPr/>
        </p:nvCxnSpPr>
        <p:spPr>
          <a:xfrm>
            <a:off x="5558258" y="3949205"/>
            <a:ext cx="0" cy="822960"/>
          </a:xfrm>
          <a:prstGeom prst="straightConnector1">
            <a:avLst/>
          </a:prstGeom>
          <a:noFill/>
          <a:ln w="6350" cap="flat" cmpd="sng" algn="ctr">
            <a:solidFill>
              <a:srgbClr val="939598"/>
            </a:solidFill>
            <a:prstDash val="solid"/>
            <a:miter lim="800000"/>
            <a:headEnd type="none" w="med" len="med"/>
            <a:tailEnd type="oval" w="med" len="med"/>
          </a:ln>
          <a:effectLst>
            <a:innerShdw blurRad="63500" dist="50800" dir="2700000">
              <a:prstClr val="black">
                <a:alpha val="50000"/>
              </a:prstClr>
            </a:innerShdw>
          </a:effectLst>
        </p:spPr>
      </p:cxnSp>
      <p:cxnSp>
        <p:nvCxnSpPr>
          <p:cNvPr id="24" name="Straight Arrow Connector 23">
            <a:extLst>
              <a:ext uri="{FF2B5EF4-FFF2-40B4-BE49-F238E27FC236}">
                <a16:creationId xmlns:a16="http://schemas.microsoft.com/office/drawing/2014/main" xmlns="" id="{7A1473C6-5CBA-45FD-8152-9E02050CD558}"/>
              </a:ext>
            </a:extLst>
          </p:cNvPr>
          <p:cNvCxnSpPr>
            <a:cxnSpLocks/>
          </p:cNvCxnSpPr>
          <p:nvPr/>
        </p:nvCxnSpPr>
        <p:spPr>
          <a:xfrm>
            <a:off x="5979800" y="3260730"/>
            <a:ext cx="0" cy="1508972"/>
          </a:xfrm>
          <a:prstGeom prst="straightConnector1">
            <a:avLst/>
          </a:prstGeom>
          <a:noFill/>
          <a:ln w="6350" cap="flat" cmpd="sng" algn="ctr">
            <a:solidFill>
              <a:srgbClr val="939598"/>
            </a:solidFill>
            <a:prstDash val="solid"/>
            <a:miter lim="800000"/>
            <a:headEnd type="none" w="med" len="med"/>
            <a:tailEnd type="oval" w="med" len="med"/>
          </a:ln>
          <a:effectLst>
            <a:innerShdw blurRad="63500" dist="50800" dir="2700000">
              <a:prstClr val="black">
                <a:alpha val="50000"/>
              </a:prstClr>
            </a:innerShdw>
          </a:effectLst>
        </p:spPr>
      </p:cxnSp>
      <p:cxnSp>
        <p:nvCxnSpPr>
          <p:cNvPr id="25" name="Straight Arrow Connector 24">
            <a:extLst>
              <a:ext uri="{FF2B5EF4-FFF2-40B4-BE49-F238E27FC236}">
                <a16:creationId xmlns:a16="http://schemas.microsoft.com/office/drawing/2014/main" xmlns="" id="{D0AB5424-88BB-4224-A03C-5E574B5D0078}"/>
              </a:ext>
            </a:extLst>
          </p:cNvPr>
          <p:cNvCxnSpPr/>
          <p:nvPr/>
        </p:nvCxnSpPr>
        <p:spPr>
          <a:xfrm>
            <a:off x="6646066" y="3949205"/>
            <a:ext cx="0" cy="822960"/>
          </a:xfrm>
          <a:prstGeom prst="straightConnector1">
            <a:avLst/>
          </a:prstGeom>
          <a:noFill/>
          <a:ln w="6350" cap="flat" cmpd="sng" algn="ctr">
            <a:solidFill>
              <a:srgbClr val="939598"/>
            </a:solidFill>
            <a:prstDash val="solid"/>
            <a:miter lim="800000"/>
            <a:headEnd type="none" w="med" len="med"/>
            <a:tailEnd type="oval" w="med" len="med"/>
          </a:ln>
          <a:effectLst>
            <a:innerShdw blurRad="63500" dist="50800" dir="2700000">
              <a:prstClr val="black">
                <a:alpha val="50000"/>
              </a:prstClr>
            </a:innerShdw>
          </a:effectLst>
        </p:spPr>
      </p:cxnSp>
      <p:cxnSp>
        <p:nvCxnSpPr>
          <p:cNvPr id="26" name="Straight Arrow Connector 25">
            <a:extLst>
              <a:ext uri="{FF2B5EF4-FFF2-40B4-BE49-F238E27FC236}">
                <a16:creationId xmlns:a16="http://schemas.microsoft.com/office/drawing/2014/main" xmlns="" id="{89C6ABC3-6916-4C13-A25A-632692D3247E}"/>
              </a:ext>
            </a:extLst>
          </p:cNvPr>
          <p:cNvCxnSpPr/>
          <p:nvPr/>
        </p:nvCxnSpPr>
        <p:spPr>
          <a:xfrm>
            <a:off x="7299038" y="3949205"/>
            <a:ext cx="0" cy="822960"/>
          </a:xfrm>
          <a:prstGeom prst="straightConnector1">
            <a:avLst/>
          </a:prstGeom>
          <a:noFill/>
          <a:ln w="6350" cap="flat" cmpd="sng" algn="ctr">
            <a:solidFill>
              <a:srgbClr val="939598"/>
            </a:solidFill>
            <a:prstDash val="solid"/>
            <a:miter lim="800000"/>
            <a:headEnd type="none" w="med" len="med"/>
            <a:tailEnd type="oval" w="med" len="med"/>
          </a:ln>
          <a:effectLst>
            <a:innerShdw blurRad="63500" dist="50800" dir="2700000">
              <a:prstClr val="black">
                <a:alpha val="50000"/>
              </a:prstClr>
            </a:innerShdw>
          </a:effectLst>
        </p:spPr>
      </p:cxnSp>
      <p:cxnSp>
        <p:nvCxnSpPr>
          <p:cNvPr id="27" name="Straight Arrow Connector 26">
            <a:extLst>
              <a:ext uri="{FF2B5EF4-FFF2-40B4-BE49-F238E27FC236}">
                <a16:creationId xmlns:a16="http://schemas.microsoft.com/office/drawing/2014/main" xmlns="" id="{8BFA311B-2670-434E-895E-A7D445E0FDC7}"/>
              </a:ext>
            </a:extLst>
          </p:cNvPr>
          <p:cNvCxnSpPr/>
          <p:nvPr/>
        </p:nvCxnSpPr>
        <p:spPr>
          <a:xfrm>
            <a:off x="8077200" y="3949205"/>
            <a:ext cx="0" cy="822960"/>
          </a:xfrm>
          <a:prstGeom prst="straightConnector1">
            <a:avLst/>
          </a:prstGeom>
          <a:noFill/>
          <a:ln w="6350" cap="flat" cmpd="sng" algn="ctr">
            <a:solidFill>
              <a:srgbClr val="4A4A4A"/>
            </a:solidFill>
            <a:prstDash val="solid"/>
            <a:miter lim="800000"/>
            <a:headEnd type="none" w="med" len="med"/>
            <a:tailEnd type="oval" w="med" len="med"/>
          </a:ln>
          <a:effectLst>
            <a:innerShdw blurRad="63500" dist="50800" dir="2700000">
              <a:prstClr val="black">
                <a:alpha val="50000"/>
              </a:prstClr>
            </a:innerShdw>
          </a:effectLst>
        </p:spPr>
      </p:cxnSp>
      <p:pic>
        <p:nvPicPr>
          <p:cNvPr id="28" name="Picture 27">
            <a:extLst>
              <a:ext uri="{FF2B5EF4-FFF2-40B4-BE49-F238E27FC236}">
                <a16:creationId xmlns:a16="http://schemas.microsoft.com/office/drawing/2014/main" xmlns="" id="{7A48AED3-E5FE-4194-B3FC-4D0674AAED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08342" y="2964589"/>
            <a:ext cx="526953" cy="488563"/>
          </a:xfrm>
          <a:prstGeom prst="rect">
            <a:avLst/>
          </a:prstGeom>
        </p:spPr>
      </p:pic>
      <p:cxnSp>
        <p:nvCxnSpPr>
          <p:cNvPr id="29" name="Straight Arrow Connector 28">
            <a:extLst>
              <a:ext uri="{FF2B5EF4-FFF2-40B4-BE49-F238E27FC236}">
                <a16:creationId xmlns:a16="http://schemas.microsoft.com/office/drawing/2014/main" xmlns="" id="{C059FABD-04B8-4F07-9F15-189AA2CB404C}"/>
              </a:ext>
            </a:extLst>
          </p:cNvPr>
          <p:cNvCxnSpPr>
            <a:cxnSpLocks/>
          </p:cNvCxnSpPr>
          <p:nvPr/>
        </p:nvCxnSpPr>
        <p:spPr bwMode="auto">
          <a:xfrm>
            <a:off x="444449" y="5186693"/>
            <a:ext cx="8166151" cy="0"/>
          </a:xfrm>
          <a:prstGeom prst="straightConnector1">
            <a:avLst/>
          </a:prstGeom>
          <a:noFill/>
          <a:ln w="38100" cap="flat" cmpd="sng" algn="ctr">
            <a:solidFill>
              <a:srgbClr val="939598"/>
            </a:solidFill>
            <a:prstDash val="solid"/>
            <a:headEnd type="oval" w="med" len="med"/>
            <a:tailEnd type="triangle" w="med" len="lg"/>
          </a:ln>
          <a:effectLst/>
        </p:spPr>
      </p:cxnSp>
      <p:sp>
        <p:nvSpPr>
          <p:cNvPr id="30" name="TextBox 29">
            <a:extLst>
              <a:ext uri="{FF2B5EF4-FFF2-40B4-BE49-F238E27FC236}">
                <a16:creationId xmlns:a16="http://schemas.microsoft.com/office/drawing/2014/main" xmlns="" id="{5ED429D1-3D32-40A7-A9B8-99FB1869F160}"/>
              </a:ext>
            </a:extLst>
          </p:cNvPr>
          <p:cNvSpPr txBox="1"/>
          <p:nvPr/>
        </p:nvSpPr>
        <p:spPr>
          <a:xfrm>
            <a:off x="3625450" y="4995446"/>
            <a:ext cx="2070760" cy="338554"/>
          </a:xfrm>
          <a:prstGeom prst="rect">
            <a:avLst/>
          </a:prstGeom>
          <a:solidFill>
            <a:srgbClr val="FFFFFF"/>
          </a:solidFill>
        </p:spPr>
        <p:txBody>
          <a:bodyPr wrap="non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1" i="0" u="none" strike="noStrike" kern="0" cap="small" spc="200" normalizeH="0" baseline="0" noProof="0" dirty="0">
                <a:ln>
                  <a:noFill/>
                </a:ln>
                <a:solidFill>
                  <a:srgbClr val="58585A"/>
                </a:solidFill>
                <a:effectLst/>
                <a:uLnTx/>
                <a:uFillTx/>
                <a:ea typeface="ＭＳ Ｐゴシック" charset="-128"/>
              </a:rPr>
              <a:t>Food Supply Chain</a:t>
            </a:r>
          </a:p>
        </p:txBody>
      </p:sp>
      <p:sp>
        <p:nvSpPr>
          <p:cNvPr id="35" name="Title 1">
            <a:extLst>
              <a:ext uri="{FF2B5EF4-FFF2-40B4-BE49-F238E27FC236}">
                <a16:creationId xmlns:a16="http://schemas.microsoft.com/office/drawing/2014/main" xmlns="" id="{060131AF-9569-422C-B8BC-2E0DF97FAFCD}"/>
              </a:ext>
            </a:extLst>
          </p:cNvPr>
          <p:cNvSpPr txBox="1">
            <a:spLocks/>
          </p:cNvSpPr>
          <p:nvPr/>
        </p:nvSpPr>
        <p:spPr>
          <a:xfrm>
            <a:off x="228600" y="133947"/>
            <a:ext cx="8610600" cy="856653"/>
          </a:xfrm>
          <a:prstGeom prst="rect">
            <a:avLst/>
          </a:prstGeom>
        </p:spPr>
        <p:txBody>
          <a:bodyPr anchor="t"/>
          <a:lst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a:lstStyle>
          <a:p>
            <a:pPr lvl="0" algn="l" eaLnBrk="1" hangingPunct="1"/>
            <a:r>
              <a:rPr lang="en-US" sz="2400" dirty="0">
                <a:solidFill>
                  <a:srgbClr val="27B35A"/>
                </a:solidFill>
              </a:rPr>
              <a:t>Shoppers agree food safety problems are most likely to occur at the factory, not in the grocery store</a:t>
            </a:r>
            <a:endParaRPr kumimoji="0" lang="en-US" sz="2400" b="0" i="0" u="none" strike="noStrike" kern="1200" cap="none" spc="0" normalizeH="0" baseline="0" noProof="0" dirty="0">
              <a:ln>
                <a:noFill/>
              </a:ln>
              <a:solidFill>
                <a:srgbClr val="27B35A"/>
              </a:solidFill>
              <a:effectLst/>
              <a:uLnTx/>
              <a:uFillTx/>
            </a:endParaRPr>
          </a:p>
        </p:txBody>
      </p:sp>
    </p:spTree>
    <p:extLst>
      <p:ext uri="{BB962C8B-B14F-4D97-AF65-F5344CB8AC3E}">
        <p14:creationId xmlns:p14="http://schemas.microsoft.com/office/powerpoint/2010/main" val="3693877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9DC37BF-BE87-48D1-BB34-A2FC10CFA7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7640" b="8314"/>
          <a:stretch/>
        </p:blipFill>
        <p:spPr>
          <a:xfrm>
            <a:off x="376828" y="1828800"/>
            <a:ext cx="8767172" cy="3810000"/>
          </a:xfrm>
          <a:prstGeom prst="rect">
            <a:avLst/>
          </a:prstGeom>
        </p:spPr>
      </p:pic>
      <p:sp>
        <p:nvSpPr>
          <p:cNvPr id="14" name="Rectangle 13">
            <a:extLst>
              <a:ext uri="{FF2B5EF4-FFF2-40B4-BE49-F238E27FC236}">
                <a16:creationId xmlns:a16="http://schemas.microsoft.com/office/drawing/2014/main" xmlns="" id="{0FE57BF7-C403-421A-A54D-EFAB2BC9B554}"/>
              </a:ext>
            </a:extLst>
          </p:cNvPr>
          <p:cNvSpPr/>
          <p:nvPr/>
        </p:nvSpPr>
        <p:spPr>
          <a:xfrm>
            <a:off x="388382" y="1828800"/>
            <a:ext cx="8755617" cy="381000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a:extLst>
              <a:ext uri="{FF2B5EF4-FFF2-40B4-BE49-F238E27FC236}">
                <a16:creationId xmlns:a16="http://schemas.microsoft.com/office/drawing/2014/main" xmlns="" id="{060131AF-9569-422C-B8BC-2E0DF97FAFCD}"/>
              </a:ext>
            </a:extLst>
          </p:cNvPr>
          <p:cNvSpPr txBox="1">
            <a:spLocks/>
          </p:cNvSpPr>
          <p:nvPr/>
        </p:nvSpPr>
        <p:spPr>
          <a:xfrm>
            <a:off x="228600" y="133947"/>
            <a:ext cx="8610600" cy="856653"/>
          </a:xfrm>
          <a:prstGeom prst="rect">
            <a:avLst/>
          </a:prstGeom>
        </p:spPr>
        <p:txBody>
          <a:bodyPr anchor="t"/>
          <a:lst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a:lstStyle>
          <a:p>
            <a:pPr lvl="0" algn="l" eaLnBrk="1" hangingPunct="1"/>
            <a:r>
              <a:rPr lang="en-US" sz="2400" dirty="0">
                <a:solidFill>
                  <a:srgbClr val="27B35A"/>
                </a:solidFill>
              </a:rPr>
              <a:t>Shoppers have high confidence in grocery food safety</a:t>
            </a:r>
            <a:endParaRPr kumimoji="0" lang="en-US" sz="2400" b="0" i="0" u="none" strike="noStrike" kern="1200" cap="none" spc="0" normalizeH="0" baseline="0" noProof="0" dirty="0">
              <a:ln>
                <a:noFill/>
              </a:ln>
              <a:solidFill>
                <a:srgbClr val="27B35A"/>
              </a:solidFill>
              <a:effectLst/>
              <a:uLnTx/>
              <a:uFillTx/>
            </a:endParaRPr>
          </a:p>
        </p:txBody>
      </p:sp>
      <p:sp>
        <p:nvSpPr>
          <p:cNvPr id="32" name="TextBox 31">
            <a:extLst>
              <a:ext uri="{FF2B5EF4-FFF2-40B4-BE49-F238E27FC236}">
                <a16:creationId xmlns:a16="http://schemas.microsoft.com/office/drawing/2014/main" xmlns="" id="{89C5C2AF-5D12-44D5-B92D-9AF721FA2950}"/>
              </a:ext>
            </a:extLst>
          </p:cNvPr>
          <p:cNvSpPr txBox="1"/>
          <p:nvPr/>
        </p:nvSpPr>
        <p:spPr>
          <a:xfrm>
            <a:off x="261257" y="990600"/>
            <a:ext cx="8533155" cy="738664"/>
          </a:xfrm>
          <a:prstGeom prst="rect">
            <a:avLst/>
          </a:prstGeom>
          <a:noFill/>
        </p:spPr>
        <p:txBody>
          <a:bodyPr wrap="square" rtlCol="0">
            <a:spAutoFit/>
          </a:bodyPr>
          <a:lstStyle/>
          <a:p>
            <a:pPr indent="1588" algn="ctr" eaLnBrk="0" fontAlgn="base" hangingPunct="0">
              <a:spcAft>
                <a:spcPts val="1200"/>
              </a:spcAft>
              <a:tabLst>
                <a:tab pos="1973741" algn="l"/>
              </a:tabLst>
            </a:pPr>
            <a:r>
              <a:rPr lang="en-US" sz="1600" b="1" kern="0" dirty="0">
                <a:solidFill>
                  <a:srgbClr val="4A4A4A"/>
                </a:solidFill>
                <a:latin typeface="Calibri" panose="020F0502020204030204" pitchFamily="34" charset="0"/>
                <a:ea typeface="ＭＳ Ｐゴシック" charset="-128"/>
              </a:rPr>
              <a:t>“HOW CONFIDENT ARE YOU THAT THE FOOD IS SAFE?” </a:t>
            </a:r>
          </a:p>
          <a:p>
            <a:pPr indent="1588" algn="ctr" eaLnBrk="0" fontAlgn="base" hangingPunct="0">
              <a:spcAft>
                <a:spcPts val="1200"/>
              </a:spcAft>
              <a:tabLst>
                <a:tab pos="1973741" algn="l"/>
              </a:tabLst>
            </a:pPr>
            <a:r>
              <a:rPr lang="en-US" sz="1600" b="1" kern="0" dirty="0">
                <a:solidFill>
                  <a:srgbClr val="4A4A4A"/>
                </a:solidFill>
                <a:latin typeface="Calibri" panose="020F0502020204030204" pitchFamily="34" charset="0"/>
                <a:ea typeface="ＭＳ Ｐゴシック" charset="-128"/>
              </a:rPr>
              <a:t>GROCERY VS. RESTAURANT FOOD</a:t>
            </a:r>
          </a:p>
        </p:txBody>
      </p:sp>
      <p:graphicFrame>
        <p:nvGraphicFramePr>
          <p:cNvPr id="33" name="Chart 32">
            <a:extLst>
              <a:ext uri="{FF2B5EF4-FFF2-40B4-BE49-F238E27FC236}">
                <a16:creationId xmlns:a16="http://schemas.microsoft.com/office/drawing/2014/main" xmlns="" id="{CF15A1FC-EEA2-4738-AC6C-0267E1AEDB27}"/>
              </a:ext>
            </a:extLst>
          </p:cNvPr>
          <p:cNvGraphicFramePr/>
          <p:nvPr>
            <p:extLst>
              <p:ext uri="{D42A27DB-BD31-4B8C-83A1-F6EECF244321}">
                <p14:modId xmlns:p14="http://schemas.microsoft.com/office/powerpoint/2010/main" val="1065526910"/>
              </p:ext>
            </p:extLst>
          </p:nvPr>
        </p:nvGraphicFramePr>
        <p:xfrm>
          <a:off x="456333" y="2549925"/>
          <a:ext cx="8230467" cy="3012674"/>
        </p:xfrm>
        <a:graphic>
          <a:graphicData uri="http://schemas.openxmlformats.org/drawingml/2006/chart">
            <c:chart xmlns:c="http://schemas.openxmlformats.org/drawingml/2006/chart" xmlns:r="http://schemas.openxmlformats.org/officeDocument/2006/relationships" r:id="rId3"/>
          </a:graphicData>
        </a:graphic>
      </p:graphicFrame>
      <p:sp>
        <p:nvSpPr>
          <p:cNvPr id="34" name="TextBox 33">
            <a:extLst>
              <a:ext uri="{FF2B5EF4-FFF2-40B4-BE49-F238E27FC236}">
                <a16:creationId xmlns:a16="http://schemas.microsoft.com/office/drawing/2014/main" xmlns="" id="{0BA6AB96-EB37-4B09-A4E2-B9C1521AD0C4}"/>
              </a:ext>
            </a:extLst>
          </p:cNvPr>
          <p:cNvSpPr txBox="1"/>
          <p:nvPr/>
        </p:nvSpPr>
        <p:spPr>
          <a:xfrm>
            <a:off x="5437611" y="2507809"/>
            <a:ext cx="1420389" cy="338554"/>
          </a:xfrm>
          <a:prstGeom prst="rect">
            <a:avLst/>
          </a:prstGeom>
          <a:noFill/>
        </p:spPr>
        <p:txBody>
          <a:bodyPr wrap="none" rtlCol="0">
            <a:spAutoFit/>
          </a:bodyPr>
          <a:lstStyle/>
          <a:p>
            <a:pPr algn="l">
              <a:spcBef>
                <a:spcPts val="1800"/>
              </a:spcBef>
            </a:pPr>
            <a:r>
              <a:rPr lang="en-US" sz="1600" b="1" dirty="0">
                <a:solidFill>
                  <a:schemeClr val="accent2"/>
                </a:solidFill>
                <a:latin typeface="+mn-lt"/>
              </a:rPr>
              <a:t>Grocery stores</a:t>
            </a:r>
          </a:p>
        </p:txBody>
      </p:sp>
      <p:sp>
        <p:nvSpPr>
          <p:cNvPr id="36" name="TextBox 35">
            <a:extLst>
              <a:ext uri="{FF2B5EF4-FFF2-40B4-BE49-F238E27FC236}">
                <a16:creationId xmlns:a16="http://schemas.microsoft.com/office/drawing/2014/main" xmlns="" id="{28DB391E-EAFB-41D7-8CDF-23841D025938}"/>
              </a:ext>
            </a:extLst>
          </p:cNvPr>
          <p:cNvSpPr txBox="1"/>
          <p:nvPr/>
        </p:nvSpPr>
        <p:spPr>
          <a:xfrm>
            <a:off x="4343400" y="3600114"/>
            <a:ext cx="1190454" cy="338554"/>
          </a:xfrm>
          <a:prstGeom prst="rect">
            <a:avLst/>
          </a:prstGeom>
          <a:noFill/>
        </p:spPr>
        <p:txBody>
          <a:bodyPr wrap="none" rtlCol="0">
            <a:spAutoFit/>
          </a:bodyPr>
          <a:lstStyle/>
          <a:p>
            <a:pPr algn="l">
              <a:spcBef>
                <a:spcPts val="1800"/>
              </a:spcBef>
            </a:pPr>
            <a:r>
              <a:rPr lang="en-US" sz="1600" b="1" dirty="0">
                <a:solidFill>
                  <a:srgbClr val="E26600"/>
                </a:solidFill>
                <a:latin typeface="+mn-lt"/>
              </a:rPr>
              <a:t>Restaurants</a:t>
            </a:r>
          </a:p>
        </p:txBody>
      </p:sp>
      <p:sp>
        <p:nvSpPr>
          <p:cNvPr id="37" name="TextBox 36">
            <a:extLst>
              <a:ext uri="{FF2B5EF4-FFF2-40B4-BE49-F238E27FC236}">
                <a16:creationId xmlns:a16="http://schemas.microsoft.com/office/drawing/2014/main" xmlns="" id="{8B1CBB21-2AB4-463D-97B9-1FC78C21A4CD}"/>
              </a:ext>
            </a:extLst>
          </p:cNvPr>
          <p:cNvSpPr txBox="1"/>
          <p:nvPr/>
        </p:nvSpPr>
        <p:spPr>
          <a:xfrm>
            <a:off x="4343400" y="3907589"/>
            <a:ext cx="2514600" cy="954107"/>
          </a:xfrm>
          <a:prstGeom prst="rect">
            <a:avLst/>
          </a:prstGeom>
          <a:noFill/>
        </p:spPr>
        <p:txBody>
          <a:bodyPr wrap="square" rtlCol="0">
            <a:spAutoFit/>
          </a:bodyPr>
          <a:lstStyle/>
          <a:p>
            <a:pPr algn="l">
              <a:spcBef>
                <a:spcPts val="1800"/>
              </a:spcBef>
            </a:pPr>
            <a:r>
              <a:rPr lang="en-US" sz="1400" b="1" dirty="0">
                <a:latin typeface="+mn-lt"/>
              </a:rPr>
              <a:t>Shoppers continue to believe restaurants carry a greater risk of food-safety problems than grocery stores. </a:t>
            </a:r>
            <a:endParaRPr lang="en-US" sz="500" b="1" i="1" dirty="0">
              <a:latin typeface="+mn-lt"/>
            </a:endParaRPr>
          </a:p>
        </p:txBody>
      </p:sp>
      <p:sp>
        <p:nvSpPr>
          <p:cNvPr id="38" name="Rectangle 37">
            <a:extLst>
              <a:ext uri="{FF2B5EF4-FFF2-40B4-BE49-F238E27FC236}">
                <a16:creationId xmlns:a16="http://schemas.microsoft.com/office/drawing/2014/main" xmlns="" id="{F070BF4E-8549-46F5-9CB2-5ED31FD4C385}"/>
              </a:ext>
            </a:extLst>
          </p:cNvPr>
          <p:cNvSpPr/>
          <p:nvPr/>
        </p:nvSpPr>
        <p:spPr bwMode="auto">
          <a:xfrm rot="16200000">
            <a:off x="-1682610" y="3511411"/>
            <a:ext cx="3809999" cy="444778"/>
          </a:xfrm>
          <a:prstGeom prst="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000" b="1" dirty="0">
                <a:solidFill>
                  <a:srgbClr val="FFFFFF"/>
                </a:solidFill>
                <a:effectLst>
                  <a:outerShdw blurRad="38100" dist="38100" dir="2700000" algn="tl">
                    <a:srgbClr val="000000">
                      <a:alpha val="43137"/>
                    </a:srgbClr>
                  </a:outerShdw>
                </a:effectLst>
                <a:ea typeface="ＭＳ Ｐゴシック" charset="-128"/>
              </a:rPr>
              <a:t>CONFIDENCE IN FOOD SAFETY</a:t>
            </a:r>
          </a:p>
        </p:txBody>
      </p:sp>
    </p:spTree>
    <p:extLst>
      <p:ext uri="{BB962C8B-B14F-4D97-AF65-F5344CB8AC3E}">
        <p14:creationId xmlns:p14="http://schemas.microsoft.com/office/powerpoint/2010/main" val="3278942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G:\Staff Photos\David Fikes\David, Fikes WE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954"/>
          <a:stretch/>
        </p:blipFill>
        <p:spPr bwMode="auto">
          <a:xfrm>
            <a:off x="3582881" y="2362200"/>
            <a:ext cx="1548299" cy="20187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1196752"/>
            <a:ext cx="4325066" cy="954107"/>
          </a:xfrm>
          <a:prstGeom prst="rect">
            <a:avLst/>
          </a:prstGeom>
          <a:noFill/>
        </p:spPr>
        <p:txBody>
          <a:bodyPr wrap="square" rtlCol="0">
            <a:spAutoFit/>
          </a:bodyPr>
          <a:lstStyle/>
          <a:p>
            <a:pPr algn="ctr" eaLnBrk="0" fontAlgn="base" hangingPunct="0">
              <a:spcBef>
                <a:spcPct val="0"/>
              </a:spcBef>
              <a:spcAft>
                <a:spcPct val="0"/>
              </a:spcAft>
            </a:pPr>
            <a:r>
              <a:rPr lang="en-US" sz="2400" b="1" dirty="0">
                <a:solidFill>
                  <a:schemeClr val="tx1">
                    <a:lumMod val="75000"/>
                    <a:lumOff val="25000"/>
                  </a:schemeClr>
                </a:solidFill>
                <a:ea typeface="ＭＳ Ｐゴシック" charset="-128"/>
                <a:cs typeface="Arial" panose="020B0604020202020204" pitchFamily="34" charset="0"/>
              </a:rPr>
              <a:t>David Emerson Feit</a:t>
            </a:r>
          </a:p>
          <a:p>
            <a:pPr algn="ctr" eaLnBrk="0" fontAlgn="base" hangingPunct="0">
              <a:spcBef>
                <a:spcPct val="0"/>
              </a:spcBef>
              <a:spcAft>
                <a:spcPct val="0"/>
              </a:spcAft>
            </a:pPr>
            <a:r>
              <a:rPr lang="en-US" sz="1600" b="1" dirty="0">
                <a:solidFill>
                  <a:schemeClr val="tx1">
                    <a:lumMod val="75000"/>
                    <a:lumOff val="25000"/>
                  </a:schemeClr>
                </a:solidFill>
                <a:cs typeface="Arial" panose="020B0604020202020204" pitchFamily="34" charset="0"/>
              </a:rPr>
              <a:t>Vice President, Strategic Insights, </a:t>
            </a:r>
          </a:p>
          <a:p>
            <a:pPr algn="ctr" eaLnBrk="0" fontAlgn="base" hangingPunct="0">
              <a:spcBef>
                <a:spcPct val="0"/>
              </a:spcBef>
              <a:spcAft>
                <a:spcPct val="0"/>
              </a:spcAft>
            </a:pPr>
            <a:r>
              <a:rPr lang="en-US" sz="1600" b="1" dirty="0">
                <a:solidFill>
                  <a:schemeClr val="tx1">
                    <a:lumMod val="75000"/>
                    <a:lumOff val="25000"/>
                  </a:schemeClr>
                </a:solidFill>
                <a:cs typeface="Arial" panose="020B0604020202020204" pitchFamily="34" charset="0"/>
              </a:rPr>
              <a:t>The Hartman Group</a:t>
            </a:r>
            <a:endParaRPr lang="en-US" sz="1600" b="1" dirty="0">
              <a:solidFill>
                <a:schemeClr val="tx1">
                  <a:lumMod val="75000"/>
                  <a:lumOff val="25000"/>
                </a:schemeClr>
              </a:solidFill>
              <a:ea typeface="ＭＳ Ｐゴシック" charset="-128"/>
              <a:cs typeface="Arial" panose="020B0604020202020204" pitchFamily="34" charset="0"/>
            </a:endParaRPr>
          </a:p>
        </p:txBody>
      </p:sp>
      <p:sp>
        <p:nvSpPr>
          <p:cNvPr id="3" name="TextBox 2"/>
          <p:cNvSpPr txBox="1"/>
          <p:nvPr/>
        </p:nvSpPr>
        <p:spPr>
          <a:xfrm>
            <a:off x="2971800" y="4648200"/>
            <a:ext cx="2734018" cy="1200329"/>
          </a:xfrm>
          <a:prstGeom prst="rect">
            <a:avLst/>
          </a:prstGeom>
          <a:noFill/>
        </p:spPr>
        <p:txBody>
          <a:bodyPr wrap="none" rtlCol="0">
            <a:spAutoFit/>
          </a:bodyPr>
          <a:lstStyle/>
          <a:p>
            <a:pPr algn="ctr" eaLnBrk="0" fontAlgn="base" hangingPunct="0">
              <a:spcBef>
                <a:spcPct val="0"/>
              </a:spcBef>
              <a:spcAft>
                <a:spcPct val="0"/>
              </a:spcAft>
            </a:pPr>
            <a:r>
              <a:rPr lang="en-US" sz="2400" b="1" dirty="0">
                <a:solidFill>
                  <a:schemeClr val="tx1">
                    <a:lumMod val="75000"/>
                    <a:lumOff val="25000"/>
                  </a:schemeClr>
                </a:solidFill>
                <a:ea typeface="ＭＳ Ｐゴシック" charset="-128"/>
                <a:cs typeface="Arial" panose="020B0604020202020204" pitchFamily="34" charset="0"/>
              </a:rPr>
              <a:t>David Fikes</a:t>
            </a:r>
          </a:p>
          <a:p>
            <a:pPr algn="ctr" eaLnBrk="0" fontAlgn="base" hangingPunct="0">
              <a:spcBef>
                <a:spcPct val="0"/>
              </a:spcBef>
              <a:spcAft>
                <a:spcPct val="0"/>
              </a:spcAft>
            </a:pPr>
            <a:r>
              <a:rPr lang="en-US" sz="1600" b="1" dirty="0">
                <a:solidFill>
                  <a:schemeClr val="tx1">
                    <a:lumMod val="75000"/>
                    <a:lumOff val="25000"/>
                  </a:schemeClr>
                </a:solidFill>
                <a:ea typeface="ＭＳ Ｐゴシック" charset="-128"/>
                <a:cs typeface="Arial" panose="020B0604020202020204" pitchFamily="34" charset="0"/>
              </a:rPr>
              <a:t>VP, Communications &amp; </a:t>
            </a:r>
          </a:p>
          <a:p>
            <a:pPr algn="ctr" eaLnBrk="0" fontAlgn="base" hangingPunct="0">
              <a:spcBef>
                <a:spcPct val="0"/>
              </a:spcBef>
              <a:spcAft>
                <a:spcPct val="0"/>
              </a:spcAft>
            </a:pPr>
            <a:r>
              <a:rPr lang="en-US" sz="1600" b="1" dirty="0">
                <a:solidFill>
                  <a:schemeClr val="tx1">
                    <a:lumMod val="75000"/>
                    <a:lumOff val="25000"/>
                  </a:schemeClr>
                </a:solidFill>
                <a:ea typeface="ＭＳ Ｐゴシック" charset="-128"/>
                <a:cs typeface="Arial" panose="020B0604020202020204" pitchFamily="34" charset="0"/>
              </a:rPr>
              <a:t>Consumer/Community Affairs</a:t>
            </a:r>
          </a:p>
          <a:p>
            <a:pPr algn="ctr" eaLnBrk="0" fontAlgn="base" hangingPunct="0">
              <a:spcBef>
                <a:spcPct val="0"/>
              </a:spcBef>
              <a:spcAft>
                <a:spcPct val="0"/>
              </a:spcAft>
            </a:pPr>
            <a:r>
              <a:rPr lang="en-US" sz="1600" b="1" dirty="0">
                <a:solidFill>
                  <a:schemeClr val="tx1">
                    <a:lumMod val="75000"/>
                    <a:lumOff val="25000"/>
                  </a:schemeClr>
                </a:solidFill>
                <a:ea typeface="ＭＳ Ｐゴシック" charset="-128"/>
                <a:cs typeface="Arial" panose="020B0604020202020204" pitchFamily="34" charset="0"/>
              </a:rPr>
              <a:t>Food Marketing Institute</a:t>
            </a:r>
          </a:p>
        </p:txBody>
      </p:sp>
      <p:sp>
        <p:nvSpPr>
          <p:cNvPr id="6" name="TextBox 5"/>
          <p:cNvSpPr txBox="1"/>
          <p:nvPr/>
        </p:nvSpPr>
        <p:spPr>
          <a:xfrm>
            <a:off x="419897" y="1196752"/>
            <a:ext cx="2399503" cy="954107"/>
          </a:xfrm>
          <a:prstGeom prst="rect">
            <a:avLst/>
          </a:prstGeom>
          <a:noFill/>
        </p:spPr>
        <p:txBody>
          <a:bodyPr wrap="none" rtlCol="0">
            <a:spAutoFit/>
          </a:bodyPr>
          <a:lstStyle/>
          <a:p>
            <a:pPr algn="ctr" eaLnBrk="0" fontAlgn="base" hangingPunct="0">
              <a:spcBef>
                <a:spcPct val="0"/>
              </a:spcBef>
              <a:spcAft>
                <a:spcPct val="0"/>
              </a:spcAft>
            </a:pPr>
            <a:r>
              <a:rPr lang="en-US" sz="2400" b="1" dirty="0">
                <a:solidFill>
                  <a:schemeClr val="tx1">
                    <a:lumMod val="75000"/>
                    <a:lumOff val="25000"/>
                  </a:schemeClr>
                </a:solidFill>
                <a:ea typeface="ＭＳ Ｐゴシック" charset="-128"/>
                <a:cs typeface="Arial" panose="020B0604020202020204" pitchFamily="34" charset="0"/>
              </a:rPr>
              <a:t>Steve Markenson</a:t>
            </a:r>
          </a:p>
          <a:p>
            <a:pPr algn="ctr" eaLnBrk="0" fontAlgn="base" hangingPunct="0">
              <a:spcBef>
                <a:spcPct val="0"/>
              </a:spcBef>
              <a:spcAft>
                <a:spcPct val="0"/>
              </a:spcAft>
            </a:pPr>
            <a:r>
              <a:rPr lang="en-US" sz="1600" b="1" dirty="0">
                <a:solidFill>
                  <a:schemeClr val="tx1">
                    <a:lumMod val="75000"/>
                    <a:lumOff val="25000"/>
                  </a:schemeClr>
                </a:solidFill>
                <a:ea typeface="ＭＳ Ｐゴシック" charset="-128"/>
                <a:cs typeface="Arial" panose="020B0604020202020204" pitchFamily="34" charset="0"/>
              </a:rPr>
              <a:t>Director, Research</a:t>
            </a:r>
          </a:p>
          <a:p>
            <a:pPr algn="ctr" eaLnBrk="0" fontAlgn="base" hangingPunct="0">
              <a:spcBef>
                <a:spcPct val="0"/>
              </a:spcBef>
              <a:spcAft>
                <a:spcPct val="0"/>
              </a:spcAft>
            </a:pPr>
            <a:r>
              <a:rPr lang="en-US" sz="1600" b="1" dirty="0">
                <a:solidFill>
                  <a:schemeClr val="tx1">
                    <a:lumMod val="75000"/>
                    <a:lumOff val="25000"/>
                  </a:schemeClr>
                </a:solidFill>
                <a:ea typeface="ＭＳ Ｐゴシック" charset="-128"/>
                <a:cs typeface="Arial" panose="020B0604020202020204" pitchFamily="34" charset="0"/>
              </a:rPr>
              <a:t>Food Marketing Institute</a:t>
            </a:r>
          </a:p>
        </p:txBody>
      </p:sp>
      <p:pic>
        <p:nvPicPr>
          <p:cNvPr id="10"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799"/>
          <a:stretch/>
        </p:blipFill>
        <p:spPr bwMode="auto">
          <a:xfrm>
            <a:off x="6308615" y="2362200"/>
            <a:ext cx="1539985" cy="20187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C:\Users\smarkenson\AppData\Local\Microsoft\Windows\Temporary Internet Files\Content.Outlook\3NSPMRAD\Steve Markenson.jpg"/>
          <p:cNvPicPr>
            <a:picLocks noChangeAspect="1" noChangeArrowheads="1"/>
          </p:cNvPicPr>
          <p:nvPr/>
        </p:nvPicPr>
        <p:blipFill rotWithShape="1">
          <a:blip r:embed="rId5">
            <a:extLst>
              <a:ext uri="{28A0092B-C50C-407E-A947-70E740481C1C}">
                <a14:useLocalDpi xmlns:a14="http://schemas.microsoft.com/office/drawing/2010/main" val="0"/>
              </a:ext>
            </a:extLst>
          </a:blip>
          <a:srcRect l="4102" r="-677" b="8024"/>
          <a:stretch/>
        </p:blipFill>
        <p:spPr bwMode="auto">
          <a:xfrm>
            <a:off x="805247" y="2362200"/>
            <a:ext cx="1600199" cy="20187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xmlns="" id="{D57539E7-4141-44C8-B299-1AEBF43221F1}"/>
              </a:ext>
            </a:extLst>
          </p:cNvPr>
          <p:cNvSpPr txBox="1">
            <a:spLocks/>
          </p:cNvSpPr>
          <p:nvPr/>
        </p:nvSpPr>
        <p:spPr>
          <a:xfrm>
            <a:off x="228600" y="152551"/>
            <a:ext cx="8001000" cy="838049"/>
          </a:xfrm>
          <a:prstGeom prst="rect">
            <a:avLst/>
          </a:prstGeom>
        </p:spPr>
        <p:txBody>
          <a:bodyPr anchor="t"/>
          <a:lst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a:lstStyle>
          <a:p>
            <a:pPr algn="l" eaLnBrk="1" hangingPunct="1"/>
            <a:r>
              <a:rPr lang="en-US" sz="2400" dirty="0">
                <a:solidFill>
                  <a:srgbClr val="27B35A"/>
                </a:solidFill>
              </a:rPr>
              <a:t>Meet your presenters</a:t>
            </a:r>
          </a:p>
        </p:txBody>
      </p:sp>
    </p:spTree>
    <p:extLst>
      <p:ext uri="{BB962C8B-B14F-4D97-AF65-F5344CB8AC3E}">
        <p14:creationId xmlns:p14="http://schemas.microsoft.com/office/powerpoint/2010/main" val="8458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1676400"/>
            <a:ext cx="8305800" cy="523220"/>
          </a:xfrm>
          <a:prstGeom prst="rect">
            <a:avLst/>
          </a:prstGeom>
          <a:noFill/>
        </p:spPr>
        <p:txBody>
          <a:bodyPr wrap="square" rtlCol="0">
            <a:spAutoFit/>
          </a:bodyPr>
          <a:lstStyle/>
          <a:p>
            <a:pPr marL="457200" indent="-457200">
              <a:buFont typeface="Arial" panose="020B0604020202020204" pitchFamily="34" charset="0"/>
              <a:buChar char="•"/>
            </a:pPr>
            <a:endParaRPr lang="en-US" sz="2800" dirty="0"/>
          </a:p>
        </p:txBody>
      </p:sp>
      <p:graphicFrame>
        <p:nvGraphicFramePr>
          <p:cNvPr id="8" name="Chart 7">
            <a:extLst>
              <a:ext uri="{FF2B5EF4-FFF2-40B4-BE49-F238E27FC236}">
                <a16:creationId xmlns:a16="http://schemas.microsoft.com/office/drawing/2014/main" xmlns="" id="{97A49268-C6C6-4ED6-ADE8-4154E465201B}"/>
              </a:ext>
            </a:extLst>
          </p:cNvPr>
          <p:cNvGraphicFramePr/>
          <p:nvPr>
            <p:extLst>
              <p:ext uri="{D42A27DB-BD31-4B8C-83A1-F6EECF244321}">
                <p14:modId xmlns:p14="http://schemas.microsoft.com/office/powerpoint/2010/main" val="1200419695"/>
              </p:ext>
            </p:extLst>
          </p:nvPr>
        </p:nvGraphicFramePr>
        <p:xfrm>
          <a:off x="2527697" y="1196118"/>
          <a:ext cx="6540103" cy="489988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xmlns="" id="{DB011346-06C6-420D-8F8A-2FD138294305}"/>
              </a:ext>
            </a:extLst>
          </p:cNvPr>
          <p:cNvSpPr txBox="1"/>
          <p:nvPr/>
        </p:nvSpPr>
        <p:spPr>
          <a:xfrm>
            <a:off x="3581400" y="2420779"/>
            <a:ext cx="3429000" cy="276999"/>
          </a:xfrm>
          <a:prstGeom prst="rect">
            <a:avLst/>
          </a:prstGeom>
          <a:solidFill>
            <a:schemeClr val="bg1"/>
          </a:solidFill>
        </p:spPr>
        <p:txBody>
          <a:bodyPr wrap="square" rtlCol="0">
            <a:spAutoFit/>
          </a:bodyPr>
          <a:lstStyle/>
          <a:p>
            <a:pPr algn="r">
              <a:spcBef>
                <a:spcPts val="1800"/>
              </a:spcBef>
            </a:pPr>
            <a:r>
              <a:rPr lang="en-US" sz="1200" b="1" dirty="0">
                <a:solidFill>
                  <a:srgbClr val="4A4A4A"/>
                </a:solidFill>
                <a:latin typeface="+mn-lt"/>
              </a:rPr>
              <a:t>I look for store brand products from stores I trust</a:t>
            </a:r>
          </a:p>
        </p:txBody>
      </p:sp>
      <p:sp>
        <p:nvSpPr>
          <p:cNvPr id="11" name="Rectangle: Rounded Corners 13">
            <a:extLst>
              <a:ext uri="{FF2B5EF4-FFF2-40B4-BE49-F238E27FC236}">
                <a16:creationId xmlns:a16="http://schemas.microsoft.com/office/drawing/2014/main" xmlns="" id="{25025646-BE44-4739-8E53-82659386F35B}"/>
              </a:ext>
            </a:extLst>
          </p:cNvPr>
          <p:cNvSpPr/>
          <p:nvPr/>
        </p:nvSpPr>
        <p:spPr bwMode="auto">
          <a:xfrm>
            <a:off x="3657600" y="2362200"/>
            <a:ext cx="4800600" cy="400110"/>
          </a:xfrm>
          <a:prstGeom prst="roundRect">
            <a:avLst/>
          </a:prstGeom>
          <a:noFill/>
          <a:ln w="9525" cap="flat" cmpd="sng" algn="ctr">
            <a:solidFill>
              <a:schemeClr val="tx2"/>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25" charset="0"/>
            </a:endParaRPr>
          </a:p>
        </p:txBody>
      </p:sp>
      <p:sp>
        <p:nvSpPr>
          <p:cNvPr id="20" name="Content Placeholder 4">
            <a:extLst>
              <a:ext uri="{FF2B5EF4-FFF2-40B4-BE49-F238E27FC236}">
                <a16:creationId xmlns:a16="http://schemas.microsoft.com/office/drawing/2014/main" xmlns="" id="{FD4F6EA9-7072-443B-B0ED-5581CC9C30E5}"/>
              </a:ext>
            </a:extLst>
          </p:cNvPr>
          <p:cNvSpPr txBox="1">
            <a:spLocks/>
          </p:cNvSpPr>
          <p:nvPr/>
        </p:nvSpPr>
        <p:spPr bwMode="auto">
          <a:xfrm>
            <a:off x="5237560" y="1107265"/>
            <a:ext cx="4000500" cy="33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70" tIns="50935" rIns="101870" bIns="50935" numCol="1" anchor="t" anchorCtr="0" compatLnSpc="1">
            <a:prstTxWarp prst="textNoShape">
              <a:avLst/>
            </a:prstTxWarp>
          </a:bodyPr>
          <a:lstStyle>
            <a:lvl1pPr marL="0" indent="1588" algn="l" rtl="0" eaLnBrk="0" fontAlgn="base" hangingPunct="0">
              <a:lnSpc>
                <a:spcPct val="120000"/>
              </a:lnSpc>
              <a:spcBef>
                <a:spcPts val="0"/>
              </a:spcBef>
              <a:spcAft>
                <a:spcPts val="1200"/>
              </a:spcAft>
              <a:buFont typeface="Arial" charset="0"/>
              <a:tabLst>
                <a:tab pos="1973741" algn="l"/>
              </a:tabLst>
              <a:defRPr sz="1050">
                <a:solidFill>
                  <a:schemeClr val="tx1">
                    <a:lumMod val="50000"/>
                  </a:schemeClr>
                </a:solidFill>
                <a:latin typeface="Calibri" panose="020F0502020204030204" pitchFamily="34" charset="0"/>
                <a:ea typeface="ＭＳ Ｐゴシック" charset="-128"/>
                <a:cs typeface="Calibri" panose="020F0502020204030204" pitchFamily="34" charset="0"/>
              </a:defRPr>
            </a:lvl1pPr>
            <a:lvl2pPr marL="394394" indent="-247602" algn="l" rtl="0" eaLnBrk="0" fontAlgn="base" hangingPunct="0">
              <a:lnSpc>
                <a:spcPct val="120000"/>
              </a:lnSpc>
              <a:spcBef>
                <a:spcPts val="0"/>
              </a:spcBef>
              <a:spcAft>
                <a:spcPts val="1200"/>
              </a:spcAft>
              <a:buClr>
                <a:srgbClr val="616161"/>
              </a:buClr>
              <a:buFont typeface="Times" pitchFamily="18" charset="0"/>
              <a:buChar char="•"/>
              <a:tabLst>
                <a:tab pos="1973741" algn="l"/>
              </a:tabLst>
              <a:defRPr sz="1050">
                <a:solidFill>
                  <a:schemeClr val="tx1">
                    <a:lumMod val="50000"/>
                  </a:schemeClr>
                </a:solidFill>
                <a:latin typeface="Calibri" panose="020F0502020204030204" pitchFamily="34" charset="0"/>
                <a:ea typeface="ＭＳ Ｐゴシック" pitchFamily="25" charset="-128"/>
              </a:defRPr>
            </a:lvl2pPr>
            <a:lvl3pPr marL="755187" indent="-233454" algn="l" rtl="0" eaLnBrk="0" fontAlgn="base" hangingPunct="0">
              <a:lnSpc>
                <a:spcPct val="120000"/>
              </a:lnSpc>
              <a:spcBef>
                <a:spcPts val="0"/>
              </a:spcBef>
              <a:spcAft>
                <a:spcPts val="1200"/>
              </a:spcAft>
              <a:buClr>
                <a:srgbClr val="515151"/>
              </a:buClr>
              <a:buFont typeface="Times" pitchFamily="18" charset="0"/>
              <a:buChar char="»"/>
              <a:tabLst>
                <a:tab pos="1973741" algn="l"/>
              </a:tabLst>
              <a:defRPr sz="1050">
                <a:solidFill>
                  <a:schemeClr val="tx1">
                    <a:lumMod val="50000"/>
                  </a:schemeClr>
                </a:solidFill>
                <a:latin typeface="Calibri" panose="020F0502020204030204" pitchFamily="34" charset="0"/>
                <a:ea typeface="ＭＳ Ｐゴシック" pitchFamily="25" charset="-128"/>
              </a:defRPr>
            </a:lvl3pPr>
            <a:lvl4pPr marL="1020475" indent="-137950" algn="l" rtl="0" eaLnBrk="0" fontAlgn="base" hangingPunct="0">
              <a:lnSpc>
                <a:spcPct val="120000"/>
              </a:lnSpc>
              <a:spcBef>
                <a:spcPts val="0"/>
              </a:spcBef>
              <a:spcAft>
                <a:spcPts val="1200"/>
              </a:spcAft>
              <a:tabLst>
                <a:tab pos="1973741" algn="l"/>
              </a:tabLst>
              <a:defRPr sz="1050" i="1">
                <a:solidFill>
                  <a:schemeClr val="tx1">
                    <a:lumMod val="50000"/>
                  </a:schemeClr>
                </a:solidFill>
                <a:latin typeface="Calibri" panose="020F0502020204030204" pitchFamily="34" charset="0"/>
                <a:ea typeface="ＭＳ Ｐゴシック" pitchFamily="25" charset="-128"/>
              </a:defRPr>
            </a:lvl4pPr>
            <a:lvl5pPr marL="1333514" indent="-185703" algn="l" rtl="0" eaLnBrk="0" fontAlgn="base" hangingPunct="0">
              <a:lnSpc>
                <a:spcPct val="120000"/>
              </a:lnSpc>
              <a:spcBef>
                <a:spcPts val="0"/>
              </a:spcBef>
              <a:spcAft>
                <a:spcPts val="1200"/>
              </a:spcAft>
              <a:tabLst>
                <a:tab pos="1973741" algn="l"/>
              </a:tabLst>
              <a:defRPr sz="1050" i="1">
                <a:solidFill>
                  <a:schemeClr val="tx1">
                    <a:lumMod val="50000"/>
                  </a:schemeClr>
                </a:solidFill>
                <a:latin typeface="Calibri" panose="020F0502020204030204" pitchFamily="34" charset="0"/>
                <a:ea typeface="ＭＳ Ｐゴシック" pitchFamily="25" charset="-128"/>
              </a:defRPr>
            </a:lvl5pPr>
            <a:lvl6pPr marL="1842867" indent="-185703" algn="l" rtl="0" eaLnBrk="0" fontAlgn="base" hangingPunct="0">
              <a:spcBef>
                <a:spcPct val="20000"/>
              </a:spcBef>
              <a:spcAft>
                <a:spcPct val="0"/>
              </a:spcAft>
              <a:tabLst>
                <a:tab pos="1973741" algn="l"/>
              </a:tabLst>
              <a:defRPr sz="1600" i="1">
                <a:solidFill>
                  <a:srgbClr val="3B3833"/>
                </a:solidFill>
                <a:latin typeface="+mn-lt"/>
                <a:ea typeface="ＭＳ Ｐゴシック" pitchFamily="25" charset="-128"/>
              </a:defRPr>
            </a:lvl6pPr>
            <a:lvl7pPr marL="2352219" indent="-185703" algn="l" rtl="0" eaLnBrk="0" fontAlgn="base" hangingPunct="0">
              <a:spcBef>
                <a:spcPct val="20000"/>
              </a:spcBef>
              <a:spcAft>
                <a:spcPct val="0"/>
              </a:spcAft>
              <a:tabLst>
                <a:tab pos="1973741" algn="l"/>
              </a:tabLst>
              <a:defRPr sz="1600" i="1">
                <a:solidFill>
                  <a:srgbClr val="3B3833"/>
                </a:solidFill>
                <a:latin typeface="+mn-lt"/>
                <a:ea typeface="ＭＳ Ｐゴシック" pitchFamily="25" charset="-128"/>
              </a:defRPr>
            </a:lvl7pPr>
            <a:lvl8pPr marL="2861571" indent="-185703" algn="l" rtl="0" eaLnBrk="0" fontAlgn="base" hangingPunct="0">
              <a:spcBef>
                <a:spcPct val="20000"/>
              </a:spcBef>
              <a:spcAft>
                <a:spcPct val="0"/>
              </a:spcAft>
              <a:tabLst>
                <a:tab pos="1973741" algn="l"/>
              </a:tabLst>
              <a:defRPr sz="1600" i="1">
                <a:solidFill>
                  <a:srgbClr val="3B3833"/>
                </a:solidFill>
                <a:latin typeface="+mn-lt"/>
                <a:ea typeface="ＭＳ Ｐゴシック" pitchFamily="25" charset="-128"/>
              </a:defRPr>
            </a:lvl8pPr>
            <a:lvl9pPr marL="3370925" indent="-185703" algn="l" rtl="0" eaLnBrk="0" fontAlgn="base" hangingPunct="0">
              <a:spcBef>
                <a:spcPct val="20000"/>
              </a:spcBef>
              <a:spcAft>
                <a:spcPct val="0"/>
              </a:spcAft>
              <a:tabLst>
                <a:tab pos="1973741" algn="l"/>
              </a:tabLst>
              <a:defRPr sz="1600" i="1">
                <a:solidFill>
                  <a:srgbClr val="3B3833"/>
                </a:solidFill>
                <a:latin typeface="+mn-lt"/>
                <a:ea typeface="ＭＳ Ｐゴシック" pitchFamily="25" charset="-128"/>
              </a:defRPr>
            </a:lvl9pPr>
          </a:lstStyle>
          <a:p>
            <a:pPr>
              <a:lnSpc>
                <a:spcPct val="100000"/>
              </a:lnSpc>
              <a:spcAft>
                <a:spcPts val="0"/>
              </a:spcAft>
            </a:pPr>
            <a:r>
              <a:rPr lang="en-US" sz="1200" b="1" kern="0" dirty="0">
                <a:solidFill>
                  <a:srgbClr val="4A4A4A"/>
                </a:solidFill>
              </a:rPr>
              <a:t>DRIVERS OF PRODUCT SELECTION</a:t>
            </a:r>
          </a:p>
        </p:txBody>
      </p:sp>
      <p:sp>
        <p:nvSpPr>
          <p:cNvPr id="12" name="Title 1">
            <a:extLst>
              <a:ext uri="{FF2B5EF4-FFF2-40B4-BE49-F238E27FC236}">
                <a16:creationId xmlns:a16="http://schemas.microsoft.com/office/drawing/2014/main" xmlns="" id="{912F5B45-1312-411C-BEEA-94F3215A3116}"/>
              </a:ext>
            </a:extLst>
          </p:cNvPr>
          <p:cNvSpPr txBox="1">
            <a:spLocks/>
          </p:cNvSpPr>
          <p:nvPr/>
        </p:nvSpPr>
        <p:spPr>
          <a:xfrm>
            <a:off x="228600" y="133947"/>
            <a:ext cx="8610600" cy="856653"/>
          </a:xfrm>
          <a:prstGeom prst="rect">
            <a:avLst/>
          </a:prstGeom>
        </p:spPr>
        <p:txBody>
          <a:bodyPr anchor="t"/>
          <a:lst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a:lstStyle>
          <a:p>
            <a:pPr lvl="0" algn="l" eaLnBrk="1" hangingPunct="1"/>
            <a:r>
              <a:rPr lang="en-US" sz="2400" dirty="0">
                <a:solidFill>
                  <a:srgbClr val="27B35A"/>
                </a:solidFill>
              </a:rPr>
              <a:t>Consumer trust is important</a:t>
            </a:r>
            <a:endParaRPr kumimoji="0" lang="en-US" sz="2400" b="0" i="0" u="none" strike="noStrike" kern="1200" cap="none" spc="0" normalizeH="0" baseline="0" noProof="0" dirty="0">
              <a:ln>
                <a:noFill/>
              </a:ln>
              <a:solidFill>
                <a:srgbClr val="27B35A"/>
              </a:solidFill>
              <a:effectLst/>
              <a:uLnTx/>
              <a:uFillTx/>
            </a:endParaRPr>
          </a:p>
        </p:txBody>
      </p:sp>
      <p:sp>
        <p:nvSpPr>
          <p:cNvPr id="13" name="Oval 12">
            <a:extLst>
              <a:ext uri="{FF2B5EF4-FFF2-40B4-BE49-F238E27FC236}">
                <a16:creationId xmlns:a16="http://schemas.microsoft.com/office/drawing/2014/main" xmlns="" id="{DC198FCC-187D-4ABA-A602-E8E743F6B343}"/>
              </a:ext>
            </a:extLst>
          </p:cNvPr>
          <p:cNvSpPr/>
          <p:nvPr/>
        </p:nvSpPr>
        <p:spPr bwMode="auto">
          <a:xfrm>
            <a:off x="546497" y="1043717"/>
            <a:ext cx="2209800" cy="2133600"/>
          </a:xfrm>
          <a:prstGeom prst="ellipse">
            <a:avLst/>
          </a:prstGeom>
          <a:solidFill>
            <a:srgbClr val="27B35A"/>
          </a:solidFill>
          <a:ln w="22225" cap="flat" cmpd="sng" algn="ctr">
            <a:solidFill>
              <a:schemeClr val="bg2"/>
            </a:solidFill>
            <a:prstDash val="sysDot"/>
            <a:round/>
            <a:headEnd type="none" w="med" len="med"/>
            <a:tailEnd type="none" w="med" len="med"/>
          </a:ln>
          <a:effectLst/>
        </p:spPr>
        <p:txBody>
          <a:bodyPr vert="horz" wrap="square" lIns="77724" tIns="38862" rIns="77724" bIns="38862" numCol="1" rtlCol="0" anchor="t" anchorCtr="0" compatLnSpc="1">
            <a:prstTxWarp prst="textNoShape">
              <a:avLst/>
            </a:prstTxWarp>
          </a:bodyPr>
          <a:lstStyle/>
          <a:p>
            <a:pPr defTabSz="777240"/>
            <a:endParaRPr lang="en-US" sz="2040" dirty="0">
              <a:latin typeface="Calibri" panose="020F0502020204030204" pitchFamily="34" charset="0"/>
            </a:endParaRPr>
          </a:p>
        </p:txBody>
      </p:sp>
      <p:sp>
        <p:nvSpPr>
          <p:cNvPr id="14" name="Rectangle 13">
            <a:extLst>
              <a:ext uri="{FF2B5EF4-FFF2-40B4-BE49-F238E27FC236}">
                <a16:creationId xmlns:a16="http://schemas.microsoft.com/office/drawing/2014/main" xmlns="" id="{9565294D-1A00-4218-89FD-4AEBD84F3C52}"/>
              </a:ext>
            </a:extLst>
          </p:cNvPr>
          <p:cNvSpPr/>
          <p:nvPr/>
        </p:nvSpPr>
        <p:spPr>
          <a:xfrm>
            <a:off x="730449" y="1981200"/>
            <a:ext cx="1841897" cy="830997"/>
          </a:xfrm>
          <a:prstGeom prst="rect">
            <a:avLst/>
          </a:prstGeom>
        </p:spPr>
        <p:txBody>
          <a:bodyPr wrap="square">
            <a:spAutoFit/>
          </a:bodyPr>
          <a:lstStyle/>
          <a:p>
            <a:pPr algn="ctr">
              <a:spcBef>
                <a:spcPts val="1530"/>
              </a:spcBef>
            </a:pPr>
            <a:r>
              <a:rPr lang="en-US" sz="1600" dirty="0">
                <a:solidFill>
                  <a:schemeClr val="bg1"/>
                </a:solidFill>
                <a:latin typeface="Calibri" panose="020F0502020204030204" pitchFamily="34" charset="0"/>
                <a:ea typeface="Calibri" charset="0"/>
                <a:cs typeface="Calibri" charset="0"/>
              </a:rPr>
              <a:t>look for </a:t>
            </a:r>
            <a:r>
              <a:rPr lang="en-US" sz="1600" b="1" dirty="0">
                <a:solidFill>
                  <a:schemeClr val="bg1"/>
                </a:solidFill>
                <a:latin typeface="Calibri" panose="020F0502020204030204" pitchFamily="34" charset="0"/>
                <a:ea typeface="Calibri" charset="0"/>
                <a:cs typeface="Calibri" charset="0"/>
              </a:rPr>
              <a:t>store brand </a:t>
            </a:r>
            <a:r>
              <a:rPr lang="en-US" sz="1600" dirty="0">
                <a:solidFill>
                  <a:schemeClr val="bg1"/>
                </a:solidFill>
                <a:latin typeface="Calibri" panose="020F0502020204030204" pitchFamily="34" charset="0"/>
                <a:ea typeface="Calibri" charset="0"/>
                <a:cs typeface="Calibri" charset="0"/>
              </a:rPr>
              <a:t>products from stores </a:t>
            </a:r>
            <a:r>
              <a:rPr lang="en-US" sz="1600" b="1" dirty="0">
                <a:solidFill>
                  <a:schemeClr val="bg1"/>
                </a:solidFill>
                <a:latin typeface="Calibri" panose="020F0502020204030204" pitchFamily="34" charset="0"/>
                <a:ea typeface="Calibri" charset="0"/>
                <a:cs typeface="Calibri" charset="0"/>
              </a:rPr>
              <a:t>they trust</a:t>
            </a:r>
          </a:p>
        </p:txBody>
      </p:sp>
      <p:sp>
        <p:nvSpPr>
          <p:cNvPr id="23" name="Rectangle 22">
            <a:extLst>
              <a:ext uri="{FF2B5EF4-FFF2-40B4-BE49-F238E27FC236}">
                <a16:creationId xmlns:a16="http://schemas.microsoft.com/office/drawing/2014/main" xmlns="" id="{70B539F1-3014-4EAD-BBA7-9BED4E1B4B1D}"/>
              </a:ext>
            </a:extLst>
          </p:cNvPr>
          <p:cNvSpPr/>
          <p:nvPr/>
        </p:nvSpPr>
        <p:spPr>
          <a:xfrm>
            <a:off x="1137475" y="1343526"/>
            <a:ext cx="1027845" cy="707886"/>
          </a:xfrm>
          <a:prstGeom prst="rect">
            <a:avLst/>
          </a:prstGeom>
        </p:spPr>
        <p:txBody>
          <a:bodyPr wrap="none">
            <a:spAutoFit/>
          </a:bodyPr>
          <a:lstStyle/>
          <a:p>
            <a:pPr algn="ctr"/>
            <a:r>
              <a:rPr lang="en-US" sz="4000" b="1" dirty="0">
                <a:solidFill>
                  <a:schemeClr val="bg1"/>
                </a:solidFill>
                <a:effectLst>
                  <a:outerShdw blurRad="38100" dist="38100" dir="2700000" algn="tl">
                    <a:srgbClr val="000000">
                      <a:alpha val="43137"/>
                    </a:srgbClr>
                  </a:outerShdw>
                </a:effectLst>
                <a:latin typeface="Calibri" charset="0"/>
                <a:ea typeface="Calibri" charset="0"/>
                <a:cs typeface="Calibri" charset="0"/>
              </a:rPr>
              <a:t>49</a:t>
            </a:r>
            <a:r>
              <a:rPr lang="en-US" sz="3600" b="1" baseline="26000" dirty="0">
                <a:solidFill>
                  <a:schemeClr val="bg1"/>
                </a:solidFill>
                <a:effectLst>
                  <a:outerShdw blurRad="38100" dist="38100" dir="2700000" algn="tl">
                    <a:srgbClr val="000000">
                      <a:alpha val="43137"/>
                    </a:srgbClr>
                  </a:outerShdw>
                </a:effectLst>
                <a:latin typeface="Calibri" charset="0"/>
                <a:ea typeface="Calibri" charset="0"/>
                <a:cs typeface="Calibri" charset="0"/>
              </a:rPr>
              <a:t>%</a:t>
            </a:r>
            <a:r>
              <a:rPr lang="en-US" sz="3600" b="1" dirty="0">
                <a:solidFill>
                  <a:schemeClr val="bg1"/>
                </a:solidFill>
                <a:effectLst>
                  <a:outerShdw blurRad="38100" dist="38100" dir="2700000" algn="tl">
                    <a:srgbClr val="000000">
                      <a:alpha val="43137"/>
                    </a:srgbClr>
                  </a:outerShdw>
                </a:effectLst>
                <a:latin typeface="Calibri" charset="0"/>
                <a:ea typeface="Calibri" charset="0"/>
                <a:cs typeface="Calibri" charset="0"/>
              </a:rPr>
              <a:t> </a:t>
            </a:r>
          </a:p>
        </p:txBody>
      </p:sp>
    </p:spTree>
    <p:extLst>
      <p:ext uri="{BB962C8B-B14F-4D97-AF65-F5344CB8AC3E}">
        <p14:creationId xmlns:p14="http://schemas.microsoft.com/office/powerpoint/2010/main" val="40400844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1676400"/>
            <a:ext cx="8305800" cy="523220"/>
          </a:xfrm>
          <a:prstGeom prst="rect">
            <a:avLst/>
          </a:prstGeom>
          <a:noFill/>
        </p:spPr>
        <p:txBody>
          <a:bodyPr wrap="square" rtlCol="0">
            <a:spAutoFit/>
          </a:bodyPr>
          <a:lstStyle/>
          <a:p>
            <a:pPr marL="457200" indent="-457200">
              <a:buFont typeface="Arial" panose="020B0604020202020204" pitchFamily="34" charset="0"/>
              <a:buChar char="•"/>
            </a:pPr>
            <a:endParaRPr lang="en-US" sz="2800" dirty="0"/>
          </a:p>
        </p:txBody>
      </p:sp>
      <p:graphicFrame>
        <p:nvGraphicFramePr>
          <p:cNvPr id="12" name="Chart 11">
            <a:extLst>
              <a:ext uri="{FF2B5EF4-FFF2-40B4-BE49-F238E27FC236}">
                <a16:creationId xmlns:a16="http://schemas.microsoft.com/office/drawing/2014/main" xmlns="" id="{E722199A-6CDC-42E4-A586-6B22577F1727}"/>
              </a:ext>
            </a:extLst>
          </p:cNvPr>
          <p:cNvGraphicFramePr/>
          <p:nvPr>
            <p:extLst>
              <p:ext uri="{D42A27DB-BD31-4B8C-83A1-F6EECF244321}">
                <p14:modId xmlns:p14="http://schemas.microsoft.com/office/powerpoint/2010/main" val="1642457137"/>
              </p:ext>
            </p:extLst>
          </p:nvPr>
        </p:nvGraphicFramePr>
        <p:xfrm>
          <a:off x="2859066" y="1605089"/>
          <a:ext cx="5781386" cy="4495799"/>
        </p:xfrm>
        <a:graphic>
          <a:graphicData uri="http://schemas.openxmlformats.org/drawingml/2006/chart">
            <c:chart xmlns:c="http://schemas.openxmlformats.org/drawingml/2006/chart" xmlns:r="http://schemas.openxmlformats.org/officeDocument/2006/relationships" r:id="rId3"/>
          </a:graphicData>
        </a:graphic>
      </p:graphicFrame>
      <p:sp>
        <p:nvSpPr>
          <p:cNvPr id="19" name="Content Placeholder 4">
            <a:extLst>
              <a:ext uri="{FF2B5EF4-FFF2-40B4-BE49-F238E27FC236}">
                <a16:creationId xmlns:a16="http://schemas.microsoft.com/office/drawing/2014/main" xmlns="" id="{4E27BAEB-8F7F-4A9A-BB5E-55E582E94025}"/>
              </a:ext>
            </a:extLst>
          </p:cNvPr>
          <p:cNvSpPr txBox="1">
            <a:spLocks/>
          </p:cNvSpPr>
          <p:nvPr/>
        </p:nvSpPr>
        <p:spPr bwMode="auto">
          <a:xfrm>
            <a:off x="3962400" y="1061167"/>
            <a:ext cx="4000500" cy="33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70" tIns="50935" rIns="101870" bIns="50935" numCol="1" anchor="t" anchorCtr="0" compatLnSpc="1">
            <a:prstTxWarp prst="textNoShape">
              <a:avLst/>
            </a:prstTxWarp>
          </a:bodyPr>
          <a:lstStyle>
            <a:lvl1pPr marL="0" indent="1588" algn="l" rtl="0" eaLnBrk="0" fontAlgn="base" hangingPunct="0">
              <a:lnSpc>
                <a:spcPct val="120000"/>
              </a:lnSpc>
              <a:spcBef>
                <a:spcPts val="0"/>
              </a:spcBef>
              <a:spcAft>
                <a:spcPts val="1200"/>
              </a:spcAft>
              <a:buFont typeface="Arial" charset="0"/>
              <a:tabLst>
                <a:tab pos="1973741" algn="l"/>
              </a:tabLst>
              <a:defRPr sz="1050">
                <a:solidFill>
                  <a:schemeClr val="tx1">
                    <a:lumMod val="50000"/>
                  </a:schemeClr>
                </a:solidFill>
                <a:latin typeface="Calibri" panose="020F0502020204030204" pitchFamily="34" charset="0"/>
                <a:ea typeface="ＭＳ Ｐゴシック" charset="-128"/>
                <a:cs typeface="Calibri" panose="020F0502020204030204" pitchFamily="34" charset="0"/>
              </a:defRPr>
            </a:lvl1pPr>
            <a:lvl2pPr marL="394394" indent="-247602" algn="l" rtl="0" eaLnBrk="0" fontAlgn="base" hangingPunct="0">
              <a:lnSpc>
                <a:spcPct val="120000"/>
              </a:lnSpc>
              <a:spcBef>
                <a:spcPts val="0"/>
              </a:spcBef>
              <a:spcAft>
                <a:spcPts val="1200"/>
              </a:spcAft>
              <a:buClr>
                <a:srgbClr val="616161"/>
              </a:buClr>
              <a:buFont typeface="Times" pitchFamily="18" charset="0"/>
              <a:buChar char="•"/>
              <a:tabLst>
                <a:tab pos="1973741" algn="l"/>
              </a:tabLst>
              <a:defRPr sz="1050">
                <a:solidFill>
                  <a:schemeClr val="tx1">
                    <a:lumMod val="50000"/>
                  </a:schemeClr>
                </a:solidFill>
                <a:latin typeface="Calibri" panose="020F0502020204030204" pitchFamily="34" charset="0"/>
                <a:ea typeface="ＭＳ Ｐゴシック" pitchFamily="25" charset="-128"/>
              </a:defRPr>
            </a:lvl2pPr>
            <a:lvl3pPr marL="755187" indent="-233454" algn="l" rtl="0" eaLnBrk="0" fontAlgn="base" hangingPunct="0">
              <a:lnSpc>
                <a:spcPct val="120000"/>
              </a:lnSpc>
              <a:spcBef>
                <a:spcPts val="0"/>
              </a:spcBef>
              <a:spcAft>
                <a:spcPts val="1200"/>
              </a:spcAft>
              <a:buClr>
                <a:srgbClr val="515151"/>
              </a:buClr>
              <a:buFont typeface="Times" pitchFamily="18" charset="0"/>
              <a:buChar char="»"/>
              <a:tabLst>
                <a:tab pos="1973741" algn="l"/>
              </a:tabLst>
              <a:defRPr sz="1050">
                <a:solidFill>
                  <a:schemeClr val="tx1">
                    <a:lumMod val="50000"/>
                  </a:schemeClr>
                </a:solidFill>
                <a:latin typeface="Calibri" panose="020F0502020204030204" pitchFamily="34" charset="0"/>
                <a:ea typeface="ＭＳ Ｐゴシック" pitchFamily="25" charset="-128"/>
              </a:defRPr>
            </a:lvl3pPr>
            <a:lvl4pPr marL="1020475" indent="-137950" algn="l" rtl="0" eaLnBrk="0" fontAlgn="base" hangingPunct="0">
              <a:lnSpc>
                <a:spcPct val="120000"/>
              </a:lnSpc>
              <a:spcBef>
                <a:spcPts val="0"/>
              </a:spcBef>
              <a:spcAft>
                <a:spcPts val="1200"/>
              </a:spcAft>
              <a:tabLst>
                <a:tab pos="1973741" algn="l"/>
              </a:tabLst>
              <a:defRPr sz="1050" i="1">
                <a:solidFill>
                  <a:schemeClr val="tx1">
                    <a:lumMod val="50000"/>
                  </a:schemeClr>
                </a:solidFill>
                <a:latin typeface="Calibri" panose="020F0502020204030204" pitchFamily="34" charset="0"/>
                <a:ea typeface="ＭＳ Ｐゴシック" pitchFamily="25" charset="-128"/>
              </a:defRPr>
            </a:lvl4pPr>
            <a:lvl5pPr marL="1333514" indent="-185703" algn="l" rtl="0" eaLnBrk="0" fontAlgn="base" hangingPunct="0">
              <a:lnSpc>
                <a:spcPct val="120000"/>
              </a:lnSpc>
              <a:spcBef>
                <a:spcPts val="0"/>
              </a:spcBef>
              <a:spcAft>
                <a:spcPts val="1200"/>
              </a:spcAft>
              <a:tabLst>
                <a:tab pos="1973741" algn="l"/>
              </a:tabLst>
              <a:defRPr sz="1050" i="1">
                <a:solidFill>
                  <a:schemeClr val="tx1">
                    <a:lumMod val="50000"/>
                  </a:schemeClr>
                </a:solidFill>
                <a:latin typeface="Calibri" panose="020F0502020204030204" pitchFamily="34" charset="0"/>
                <a:ea typeface="ＭＳ Ｐゴシック" pitchFamily="25" charset="-128"/>
              </a:defRPr>
            </a:lvl5pPr>
            <a:lvl6pPr marL="1842867" indent="-185703" algn="l" rtl="0" eaLnBrk="0" fontAlgn="base" hangingPunct="0">
              <a:spcBef>
                <a:spcPct val="20000"/>
              </a:spcBef>
              <a:spcAft>
                <a:spcPct val="0"/>
              </a:spcAft>
              <a:tabLst>
                <a:tab pos="1973741" algn="l"/>
              </a:tabLst>
              <a:defRPr sz="1600" i="1">
                <a:solidFill>
                  <a:srgbClr val="3B3833"/>
                </a:solidFill>
                <a:latin typeface="+mn-lt"/>
                <a:ea typeface="ＭＳ Ｐゴシック" pitchFamily="25" charset="-128"/>
              </a:defRPr>
            </a:lvl6pPr>
            <a:lvl7pPr marL="2352219" indent="-185703" algn="l" rtl="0" eaLnBrk="0" fontAlgn="base" hangingPunct="0">
              <a:spcBef>
                <a:spcPct val="20000"/>
              </a:spcBef>
              <a:spcAft>
                <a:spcPct val="0"/>
              </a:spcAft>
              <a:tabLst>
                <a:tab pos="1973741" algn="l"/>
              </a:tabLst>
              <a:defRPr sz="1600" i="1">
                <a:solidFill>
                  <a:srgbClr val="3B3833"/>
                </a:solidFill>
                <a:latin typeface="+mn-lt"/>
                <a:ea typeface="ＭＳ Ｐゴシック" pitchFamily="25" charset="-128"/>
              </a:defRPr>
            </a:lvl7pPr>
            <a:lvl8pPr marL="2861571" indent="-185703" algn="l" rtl="0" eaLnBrk="0" fontAlgn="base" hangingPunct="0">
              <a:spcBef>
                <a:spcPct val="20000"/>
              </a:spcBef>
              <a:spcAft>
                <a:spcPct val="0"/>
              </a:spcAft>
              <a:tabLst>
                <a:tab pos="1973741" algn="l"/>
              </a:tabLst>
              <a:defRPr sz="1600" i="1">
                <a:solidFill>
                  <a:srgbClr val="3B3833"/>
                </a:solidFill>
                <a:latin typeface="+mn-lt"/>
                <a:ea typeface="ＭＳ Ｐゴシック" pitchFamily="25" charset="-128"/>
              </a:defRPr>
            </a:lvl8pPr>
            <a:lvl9pPr marL="3370925" indent="-185703" algn="l" rtl="0" eaLnBrk="0" fontAlgn="base" hangingPunct="0">
              <a:spcBef>
                <a:spcPct val="20000"/>
              </a:spcBef>
              <a:spcAft>
                <a:spcPct val="0"/>
              </a:spcAft>
              <a:tabLst>
                <a:tab pos="1973741" algn="l"/>
              </a:tabLst>
              <a:defRPr sz="1600" i="1">
                <a:solidFill>
                  <a:srgbClr val="3B3833"/>
                </a:solidFill>
                <a:latin typeface="+mn-lt"/>
                <a:ea typeface="ＭＳ Ｐゴシック" pitchFamily="25" charset="-128"/>
              </a:defRPr>
            </a:lvl9pPr>
          </a:lstStyle>
          <a:p>
            <a:pPr algn="ctr">
              <a:lnSpc>
                <a:spcPct val="100000"/>
              </a:lnSpc>
              <a:spcAft>
                <a:spcPts val="0"/>
              </a:spcAft>
            </a:pPr>
            <a:r>
              <a:rPr lang="en-US" sz="1200" b="1" kern="0" dirty="0">
                <a:solidFill>
                  <a:srgbClr val="4A4A4A"/>
                </a:solidFill>
              </a:rPr>
              <a:t>SELECTION CRITERIA FOR PRIMARY STORE</a:t>
            </a:r>
          </a:p>
          <a:p>
            <a:pPr algn="ctr">
              <a:lnSpc>
                <a:spcPct val="100000"/>
              </a:lnSpc>
              <a:spcAft>
                <a:spcPts val="0"/>
              </a:spcAft>
            </a:pPr>
            <a:r>
              <a:rPr lang="en-US" b="0" i="1" kern="0" dirty="0">
                <a:solidFill>
                  <a:srgbClr val="4A4A4A"/>
                </a:solidFill>
              </a:rPr>
              <a:t>(Showing top 16 of 32 answer choices)</a:t>
            </a:r>
          </a:p>
        </p:txBody>
      </p:sp>
      <p:sp>
        <p:nvSpPr>
          <p:cNvPr id="21" name="Title 1">
            <a:extLst>
              <a:ext uri="{FF2B5EF4-FFF2-40B4-BE49-F238E27FC236}">
                <a16:creationId xmlns:a16="http://schemas.microsoft.com/office/drawing/2014/main" xmlns="" id="{3E933A3C-E3B5-4E0A-87EA-CB2E5895BFCA}"/>
              </a:ext>
            </a:extLst>
          </p:cNvPr>
          <p:cNvSpPr txBox="1">
            <a:spLocks/>
          </p:cNvSpPr>
          <p:nvPr/>
        </p:nvSpPr>
        <p:spPr>
          <a:xfrm>
            <a:off x="228600" y="133947"/>
            <a:ext cx="8610600" cy="856653"/>
          </a:xfrm>
          <a:prstGeom prst="rect">
            <a:avLst/>
          </a:prstGeom>
        </p:spPr>
        <p:txBody>
          <a:bodyPr anchor="t"/>
          <a:lst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a:lstStyle>
          <a:p>
            <a:pPr lvl="0" algn="l" eaLnBrk="1" hangingPunct="1"/>
            <a:r>
              <a:rPr lang="en-US" sz="2400" dirty="0">
                <a:solidFill>
                  <a:srgbClr val="27B35A"/>
                </a:solidFill>
              </a:rPr>
              <a:t>Shoppers want openness and honesty</a:t>
            </a:r>
            <a:endParaRPr kumimoji="0" lang="en-US" sz="2400" b="0" i="0" u="none" strike="noStrike" kern="1200" cap="none" spc="0" normalizeH="0" baseline="0" noProof="0" dirty="0">
              <a:ln>
                <a:noFill/>
              </a:ln>
              <a:solidFill>
                <a:srgbClr val="27B35A"/>
              </a:solidFill>
              <a:effectLst/>
              <a:uLnTx/>
              <a:uFillTx/>
            </a:endParaRPr>
          </a:p>
        </p:txBody>
      </p:sp>
      <p:sp>
        <p:nvSpPr>
          <p:cNvPr id="23" name="Oval 22">
            <a:extLst>
              <a:ext uri="{FF2B5EF4-FFF2-40B4-BE49-F238E27FC236}">
                <a16:creationId xmlns:a16="http://schemas.microsoft.com/office/drawing/2014/main" xmlns="" id="{B5D1081E-101D-4FB7-8C94-029993183EC8}"/>
              </a:ext>
            </a:extLst>
          </p:cNvPr>
          <p:cNvSpPr/>
          <p:nvPr/>
        </p:nvSpPr>
        <p:spPr bwMode="auto">
          <a:xfrm>
            <a:off x="533400" y="1066800"/>
            <a:ext cx="2209800" cy="2133600"/>
          </a:xfrm>
          <a:prstGeom prst="ellipse">
            <a:avLst/>
          </a:prstGeom>
          <a:solidFill>
            <a:srgbClr val="27B35A"/>
          </a:solidFill>
          <a:ln w="22225" cap="flat" cmpd="sng" algn="ctr">
            <a:solidFill>
              <a:schemeClr val="bg2"/>
            </a:solidFill>
            <a:prstDash val="sysDot"/>
            <a:round/>
            <a:headEnd type="none" w="med" len="med"/>
            <a:tailEnd type="none" w="med" len="med"/>
          </a:ln>
          <a:effectLst/>
        </p:spPr>
        <p:txBody>
          <a:bodyPr vert="horz" wrap="square" lIns="77724" tIns="38862" rIns="77724" bIns="38862" numCol="1" rtlCol="0" anchor="t" anchorCtr="0" compatLnSpc="1">
            <a:prstTxWarp prst="textNoShape">
              <a:avLst/>
            </a:prstTxWarp>
          </a:bodyPr>
          <a:lstStyle/>
          <a:p>
            <a:pPr defTabSz="777240"/>
            <a:endParaRPr lang="en-US" sz="2040" dirty="0">
              <a:latin typeface="Calibri" panose="020F0502020204030204" pitchFamily="34" charset="0"/>
            </a:endParaRPr>
          </a:p>
        </p:txBody>
      </p:sp>
      <p:sp>
        <p:nvSpPr>
          <p:cNvPr id="24" name="Rectangle 23">
            <a:extLst>
              <a:ext uri="{FF2B5EF4-FFF2-40B4-BE49-F238E27FC236}">
                <a16:creationId xmlns:a16="http://schemas.microsoft.com/office/drawing/2014/main" xmlns="" id="{6C4B6E8A-FBBF-4369-A1FC-0C58BE89E989}"/>
              </a:ext>
            </a:extLst>
          </p:cNvPr>
          <p:cNvSpPr/>
          <p:nvPr/>
        </p:nvSpPr>
        <p:spPr>
          <a:xfrm>
            <a:off x="657535" y="1770348"/>
            <a:ext cx="1961531" cy="1323439"/>
          </a:xfrm>
          <a:prstGeom prst="rect">
            <a:avLst/>
          </a:prstGeom>
        </p:spPr>
        <p:txBody>
          <a:bodyPr wrap="square">
            <a:spAutoFit/>
          </a:bodyPr>
          <a:lstStyle/>
          <a:p>
            <a:pPr algn="ctr">
              <a:spcBef>
                <a:spcPts val="1530"/>
              </a:spcBef>
            </a:pPr>
            <a:r>
              <a:rPr lang="en-US" sz="1600" dirty="0">
                <a:solidFill>
                  <a:schemeClr val="bg1"/>
                </a:solidFill>
                <a:latin typeface="Calibri" panose="020F0502020204030204" pitchFamily="34" charset="0"/>
                <a:ea typeface="Calibri" charset="0"/>
                <a:cs typeface="Calibri" charset="0"/>
              </a:rPr>
              <a:t>see </a:t>
            </a:r>
            <a:r>
              <a:rPr lang="en-US" sz="1600" b="1" dirty="0">
                <a:solidFill>
                  <a:schemeClr val="bg1"/>
                </a:solidFill>
                <a:latin typeface="Calibri" panose="020F0502020204030204" pitchFamily="34" charset="0"/>
                <a:ea typeface="Calibri" charset="0"/>
                <a:cs typeface="Calibri" charset="0"/>
              </a:rPr>
              <a:t>openness and honesty </a:t>
            </a:r>
            <a:r>
              <a:rPr lang="en-US" sz="1600" dirty="0">
                <a:solidFill>
                  <a:schemeClr val="bg1"/>
                </a:solidFill>
                <a:latin typeface="Calibri" panose="020F0502020204030204" pitchFamily="34" charset="0"/>
                <a:ea typeface="Calibri" charset="0"/>
                <a:cs typeface="Calibri" charset="0"/>
              </a:rPr>
              <a:t>as </a:t>
            </a:r>
            <a:r>
              <a:rPr lang="en-US" sz="1600" b="1" dirty="0">
                <a:solidFill>
                  <a:schemeClr val="bg1"/>
                </a:solidFill>
                <a:latin typeface="Calibri" panose="020F0502020204030204" pitchFamily="34" charset="0"/>
                <a:ea typeface="Calibri" charset="0"/>
                <a:cs typeface="Calibri" charset="0"/>
              </a:rPr>
              <a:t>very important</a:t>
            </a:r>
            <a:r>
              <a:rPr lang="en-US" sz="1600" dirty="0">
                <a:solidFill>
                  <a:schemeClr val="bg1"/>
                </a:solidFill>
                <a:latin typeface="Calibri" panose="020F0502020204030204" pitchFamily="34" charset="0"/>
                <a:ea typeface="Calibri" charset="0"/>
                <a:cs typeface="Calibri" charset="0"/>
              </a:rPr>
              <a:t> in choosing a primary store</a:t>
            </a:r>
            <a:endParaRPr lang="en-US" sz="1600" b="1" dirty="0">
              <a:solidFill>
                <a:schemeClr val="bg1"/>
              </a:solidFill>
              <a:latin typeface="Calibri" panose="020F0502020204030204" pitchFamily="34" charset="0"/>
              <a:ea typeface="Calibri" charset="0"/>
              <a:cs typeface="Calibri" charset="0"/>
            </a:endParaRPr>
          </a:p>
        </p:txBody>
      </p:sp>
      <p:sp>
        <p:nvSpPr>
          <p:cNvPr id="30" name="Rectangle 29">
            <a:extLst>
              <a:ext uri="{FF2B5EF4-FFF2-40B4-BE49-F238E27FC236}">
                <a16:creationId xmlns:a16="http://schemas.microsoft.com/office/drawing/2014/main" xmlns="" id="{BB62C46D-EA11-4318-9498-53F7B56CDD0B}"/>
              </a:ext>
            </a:extLst>
          </p:cNvPr>
          <p:cNvSpPr/>
          <p:nvPr/>
        </p:nvSpPr>
        <p:spPr>
          <a:xfrm>
            <a:off x="1124377" y="1160748"/>
            <a:ext cx="1027846" cy="707886"/>
          </a:xfrm>
          <a:prstGeom prst="rect">
            <a:avLst/>
          </a:prstGeom>
        </p:spPr>
        <p:txBody>
          <a:bodyPr wrap="none">
            <a:spAutoFit/>
          </a:bodyPr>
          <a:lstStyle/>
          <a:p>
            <a:pPr algn="ctr"/>
            <a:r>
              <a:rPr lang="en-US" sz="4000" b="1" dirty="0">
                <a:solidFill>
                  <a:schemeClr val="bg1"/>
                </a:solidFill>
                <a:effectLst>
                  <a:outerShdw blurRad="38100" dist="38100" dir="2700000" algn="tl">
                    <a:srgbClr val="000000">
                      <a:alpha val="43137"/>
                    </a:srgbClr>
                  </a:outerShdw>
                </a:effectLst>
                <a:latin typeface="Calibri" charset="0"/>
                <a:ea typeface="Calibri" charset="0"/>
                <a:cs typeface="Calibri" charset="0"/>
              </a:rPr>
              <a:t>48</a:t>
            </a:r>
            <a:r>
              <a:rPr lang="en-US" sz="3600" b="1" baseline="26000" dirty="0">
                <a:solidFill>
                  <a:schemeClr val="bg1"/>
                </a:solidFill>
                <a:effectLst>
                  <a:outerShdw blurRad="38100" dist="38100" dir="2700000" algn="tl">
                    <a:srgbClr val="000000">
                      <a:alpha val="43137"/>
                    </a:srgbClr>
                  </a:outerShdw>
                </a:effectLst>
                <a:latin typeface="Calibri" charset="0"/>
                <a:ea typeface="Calibri" charset="0"/>
                <a:cs typeface="Calibri" charset="0"/>
              </a:rPr>
              <a:t>%</a:t>
            </a:r>
            <a:r>
              <a:rPr lang="en-US" sz="3600" b="1" dirty="0">
                <a:solidFill>
                  <a:schemeClr val="bg1"/>
                </a:solidFill>
                <a:effectLst>
                  <a:outerShdw blurRad="38100" dist="38100" dir="2700000" algn="tl">
                    <a:srgbClr val="000000">
                      <a:alpha val="43137"/>
                    </a:srgbClr>
                  </a:outerShdw>
                </a:effectLst>
                <a:latin typeface="Calibri" charset="0"/>
                <a:ea typeface="Calibri" charset="0"/>
                <a:cs typeface="Calibri" charset="0"/>
              </a:rPr>
              <a:t> </a:t>
            </a:r>
          </a:p>
        </p:txBody>
      </p:sp>
      <p:sp>
        <p:nvSpPr>
          <p:cNvPr id="27" name="Rectangle: Rounded Corners 33">
            <a:extLst>
              <a:ext uri="{FF2B5EF4-FFF2-40B4-BE49-F238E27FC236}">
                <a16:creationId xmlns:a16="http://schemas.microsoft.com/office/drawing/2014/main" xmlns="" id="{A4AA6F1F-52D0-45BA-825D-EFA79215BDC6}"/>
              </a:ext>
            </a:extLst>
          </p:cNvPr>
          <p:cNvSpPr/>
          <p:nvPr/>
        </p:nvSpPr>
        <p:spPr bwMode="auto">
          <a:xfrm>
            <a:off x="2842377" y="5540750"/>
            <a:ext cx="4953000" cy="270594"/>
          </a:xfrm>
          <a:prstGeom prst="roundRect">
            <a:avLst/>
          </a:prstGeom>
          <a:noFill/>
          <a:ln w="9525" cap="flat" cmpd="sng" algn="ctr">
            <a:solidFill>
              <a:schemeClr val="tx2"/>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25" charset="0"/>
            </a:endParaRPr>
          </a:p>
        </p:txBody>
      </p:sp>
      <p:sp>
        <p:nvSpPr>
          <p:cNvPr id="2" name="Rectangle 1">
            <a:extLst>
              <a:ext uri="{FF2B5EF4-FFF2-40B4-BE49-F238E27FC236}">
                <a16:creationId xmlns:a16="http://schemas.microsoft.com/office/drawing/2014/main" xmlns="" id="{7041B341-254C-4CA7-8A85-99703D0254D6}"/>
              </a:ext>
            </a:extLst>
          </p:cNvPr>
          <p:cNvSpPr/>
          <p:nvPr/>
        </p:nvSpPr>
        <p:spPr>
          <a:xfrm>
            <a:off x="2879812" y="5589240"/>
            <a:ext cx="2952328" cy="180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xmlns="" id="{41358235-1EBD-414A-9018-B2F9CBCB2082}"/>
              </a:ext>
            </a:extLst>
          </p:cNvPr>
          <p:cNvSpPr txBox="1"/>
          <p:nvPr/>
        </p:nvSpPr>
        <p:spPr>
          <a:xfrm>
            <a:off x="2743200" y="5540750"/>
            <a:ext cx="3097098" cy="276999"/>
          </a:xfrm>
          <a:prstGeom prst="rect">
            <a:avLst/>
          </a:prstGeom>
          <a:noFill/>
        </p:spPr>
        <p:txBody>
          <a:bodyPr wrap="square" rtlCol="0">
            <a:spAutoFit/>
          </a:bodyPr>
          <a:lstStyle/>
          <a:p>
            <a:pPr algn="r">
              <a:spcBef>
                <a:spcPts val="1800"/>
              </a:spcBef>
            </a:pPr>
            <a:r>
              <a:rPr lang="en-US" sz="1200" b="1" dirty="0">
                <a:solidFill>
                  <a:srgbClr val="4A4A4A"/>
                </a:solidFill>
                <a:latin typeface="+mn-lt"/>
              </a:rPr>
              <a:t>Open and honest about business practices</a:t>
            </a:r>
          </a:p>
        </p:txBody>
      </p:sp>
    </p:spTree>
    <p:extLst>
      <p:ext uri="{BB962C8B-B14F-4D97-AF65-F5344CB8AC3E}">
        <p14:creationId xmlns:p14="http://schemas.microsoft.com/office/powerpoint/2010/main" val="3880680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xmlns="" id="{2EC10172-E1A9-4FB5-95BD-507F9223850C}"/>
              </a:ext>
            </a:extLst>
          </p:cNvPr>
          <p:cNvSpPr txBox="1">
            <a:spLocks/>
          </p:cNvSpPr>
          <p:nvPr/>
        </p:nvSpPr>
        <p:spPr>
          <a:xfrm>
            <a:off x="228600" y="133947"/>
            <a:ext cx="8610600" cy="856653"/>
          </a:xfrm>
          <a:prstGeom prst="rect">
            <a:avLst/>
          </a:prstGeom>
        </p:spPr>
        <p:txBody>
          <a:bodyPr anchor="t"/>
          <a:lst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a:lstStyle>
          <a:p>
            <a:pPr lvl="0" algn="l" eaLnBrk="1" hangingPunct="1"/>
            <a:r>
              <a:rPr lang="en-US" sz="2400" dirty="0">
                <a:solidFill>
                  <a:srgbClr val="27B35A"/>
                </a:solidFill>
              </a:rPr>
              <a:t>Shoppers hold stores to higher standards</a:t>
            </a:r>
            <a:endParaRPr kumimoji="0" lang="en-US" sz="2400" b="0" i="0" u="none" strike="noStrike" kern="1200" cap="none" spc="0" normalizeH="0" baseline="0" noProof="0" dirty="0">
              <a:ln>
                <a:noFill/>
              </a:ln>
              <a:solidFill>
                <a:srgbClr val="27B35A"/>
              </a:solidFill>
              <a:effectLst/>
              <a:uLnTx/>
              <a:uFillTx/>
            </a:endParaRPr>
          </a:p>
        </p:txBody>
      </p:sp>
      <p:graphicFrame>
        <p:nvGraphicFramePr>
          <p:cNvPr id="26" name="Chart 25">
            <a:extLst>
              <a:ext uri="{FF2B5EF4-FFF2-40B4-BE49-F238E27FC236}">
                <a16:creationId xmlns:a16="http://schemas.microsoft.com/office/drawing/2014/main" xmlns="" id="{66245CE5-4846-4607-8FD0-F029D25C3CAE}"/>
              </a:ext>
            </a:extLst>
          </p:cNvPr>
          <p:cNvGraphicFramePr/>
          <p:nvPr>
            <p:extLst>
              <p:ext uri="{D42A27DB-BD31-4B8C-83A1-F6EECF244321}">
                <p14:modId xmlns:p14="http://schemas.microsoft.com/office/powerpoint/2010/main" val="835241706"/>
              </p:ext>
            </p:extLst>
          </p:nvPr>
        </p:nvGraphicFramePr>
        <p:xfrm>
          <a:off x="1752600" y="943696"/>
          <a:ext cx="7391400" cy="5404810"/>
        </p:xfrm>
        <a:graphic>
          <a:graphicData uri="http://schemas.openxmlformats.org/drawingml/2006/chart">
            <c:chart xmlns:c="http://schemas.openxmlformats.org/drawingml/2006/chart" xmlns:r="http://schemas.openxmlformats.org/officeDocument/2006/relationships" r:id="rId2"/>
          </a:graphicData>
        </a:graphic>
      </p:graphicFrame>
      <p:sp>
        <p:nvSpPr>
          <p:cNvPr id="27" name="TextBox 26">
            <a:extLst>
              <a:ext uri="{FF2B5EF4-FFF2-40B4-BE49-F238E27FC236}">
                <a16:creationId xmlns:a16="http://schemas.microsoft.com/office/drawing/2014/main" xmlns="" id="{7594DAA7-B414-4AB2-A16E-A71DD2F967E6}"/>
              </a:ext>
            </a:extLst>
          </p:cNvPr>
          <p:cNvSpPr txBox="1"/>
          <p:nvPr/>
        </p:nvSpPr>
        <p:spPr>
          <a:xfrm>
            <a:off x="3770399" y="4374567"/>
            <a:ext cx="2859001" cy="276999"/>
          </a:xfrm>
          <a:prstGeom prst="rect">
            <a:avLst/>
          </a:prstGeom>
          <a:solidFill>
            <a:srgbClr val="FFFFFF"/>
          </a:solidFill>
        </p:spPr>
        <p:txBody>
          <a:bodyPr wrap="square" rtlCol="0">
            <a:spAutoFit/>
          </a:bodyPr>
          <a:lstStyle/>
          <a:p>
            <a:pPr marL="0" marR="0" lvl="0" indent="0" algn="r" defTabSz="914400" eaLnBrk="0" fontAlgn="base" latinLnBrk="0" hangingPunct="0">
              <a:lnSpc>
                <a:spcPct val="100000"/>
              </a:lnSpc>
              <a:spcBef>
                <a:spcPts val="1530"/>
              </a:spcBef>
              <a:spcAft>
                <a:spcPct val="0"/>
              </a:spcAft>
              <a:buClrTx/>
              <a:buSzTx/>
              <a:buFontTx/>
              <a:buNone/>
              <a:tabLst/>
              <a:defRPr/>
            </a:pPr>
            <a:r>
              <a:rPr kumimoji="0" lang="en-US" sz="1200" b="1" i="0" u="none" strike="noStrike" kern="0" cap="none" spc="0" normalizeH="0" baseline="0" noProof="0" dirty="0">
                <a:ln>
                  <a:noFill/>
                </a:ln>
                <a:solidFill>
                  <a:srgbClr val="4A4A4A"/>
                </a:solidFill>
                <a:effectLst/>
                <a:uLnTx/>
                <a:uFillTx/>
                <a:ea typeface="ＭＳ Ｐゴシック" charset="-128"/>
              </a:rPr>
              <a:t>Sustainable and ethical practices</a:t>
            </a:r>
          </a:p>
        </p:txBody>
      </p:sp>
      <p:sp>
        <p:nvSpPr>
          <p:cNvPr id="28" name="TextBox 27">
            <a:extLst>
              <a:ext uri="{FF2B5EF4-FFF2-40B4-BE49-F238E27FC236}">
                <a16:creationId xmlns:a16="http://schemas.microsoft.com/office/drawing/2014/main" xmlns="" id="{7DBFE9CF-FB53-4EFD-ADFC-EF272F0D68C2}"/>
              </a:ext>
            </a:extLst>
          </p:cNvPr>
          <p:cNvSpPr txBox="1"/>
          <p:nvPr/>
        </p:nvSpPr>
        <p:spPr>
          <a:xfrm>
            <a:off x="4686300" y="3213054"/>
            <a:ext cx="1943100" cy="276999"/>
          </a:xfrm>
          <a:prstGeom prst="rect">
            <a:avLst/>
          </a:prstGeom>
          <a:solidFill>
            <a:srgbClr val="FFFFFF"/>
          </a:solidFill>
        </p:spPr>
        <p:txBody>
          <a:bodyPr wrap="square" rtlCol="0">
            <a:spAutoFit/>
          </a:bodyPr>
          <a:lstStyle/>
          <a:p>
            <a:pPr marL="0" marR="0" lvl="0" indent="0" algn="r" defTabSz="914400" eaLnBrk="0" fontAlgn="base" latinLnBrk="0" hangingPunct="0">
              <a:lnSpc>
                <a:spcPct val="100000"/>
              </a:lnSpc>
              <a:spcBef>
                <a:spcPts val="1530"/>
              </a:spcBef>
              <a:spcAft>
                <a:spcPct val="0"/>
              </a:spcAft>
              <a:buClrTx/>
              <a:buSzTx/>
              <a:buFontTx/>
              <a:buNone/>
              <a:tabLst/>
              <a:defRPr/>
            </a:pPr>
            <a:r>
              <a:rPr kumimoji="0" lang="en-US" sz="1200" b="1" i="0" u="none" strike="noStrike" kern="0" cap="none" spc="0" normalizeH="0" baseline="0" noProof="0" dirty="0">
                <a:ln>
                  <a:noFill/>
                </a:ln>
                <a:solidFill>
                  <a:srgbClr val="4A4A4A"/>
                </a:solidFill>
                <a:effectLst/>
                <a:uLnTx/>
                <a:uFillTx/>
                <a:ea typeface="ＭＳ Ｐゴシック" charset="-128"/>
              </a:rPr>
              <a:t>Openness and honesty</a:t>
            </a:r>
          </a:p>
        </p:txBody>
      </p:sp>
      <p:sp>
        <p:nvSpPr>
          <p:cNvPr id="29" name="Rectangle: Rounded Corners 28">
            <a:extLst>
              <a:ext uri="{FF2B5EF4-FFF2-40B4-BE49-F238E27FC236}">
                <a16:creationId xmlns:a16="http://schemas.microsoft.com/office/drawing/2014/main" xmlns="" id="{A5EEEAC3-9784-4333-A90E-B05E45890281}"/>
              </a:ext>
            </a:extLst>
          </p:cNvPr>
          <p:cNvSpPr/>
          <p:nvPr/>
        </p:nvSpPr>
        <p:spPr bwMode="auto">
          <a:xfrm>
            <a:off x="3887454" y="3223895"/>
            <a:ext cx="4265945" cy="268210"/>
          </a:xfrm>
          <a:prstGeom prst="roundRect">
            <a:avLst/>
          </a:prstGeom>
          <a:noFill/>
          <a:ln w="12700" cap="flat" cmpd="sng" algn="ctr">
            <a:solidFill>
              <a:srgbClr val="FFFFFF">
                <a:lumMod val="50000"/>
              </a:srgbClr>
            </a:solidFill>
            <a:prstDash val="sysDot"/>
            <a:round/>
            <a:headEnd type="none" w="med" len="med"/>
            <a:tailEnd type="none" w="med" len="med"/>
          </a:ln>
          <a:effectLst/>
        </p:spPr>
        <p:txBody>
          <a:bodyPr vert="horz" wrap="square" lIns="77724" tIns="38862" rIns="77724" bIns="38862" numCol="1" rtlCol="0" anchor="t" anchorCtr="0" compatLnSpc="1">
            <a:prstTxWarp prst="textNoShape">
              <a:avLst/>
            </a:prstTxWarp>
          </a:bodyPr>
          <a:lstStyle/>
          <a:p>
            <a:pPr marL="0" marR="0" lvl="0" indent="0" algn="ctr" defTabSz="777240" eaLnBrk="0" fontAlgn="base" latinLnBrk="0" hangingPunct="0">
              <a:lnSpc>
                <a:spcPct val="100000"/>
              </a:lnSpc>
              <a:spcBef>
                <a:spcPct val="0"/>
              </a:spcBef>
              <a:spcAft>
                <a:spcPct val="0"/>
              </a:spcAft>
              <a:buClrTx/>
              <a:buSzTx/>
              <a:buFontTx/>
              <a:buNone/>
              <a:tabLst/>
              <a:defRPr/>
            </a:pPr>
            <a:endParaRPr kumimoji="0" lang="en-US" sz="2040" b="1" i="0" u="none" strike="noStrike" kern="0" cap="none" spc="0" normalizeH="0" baseline="0" noProof="0" dirty="0">
              <a:ln>
                <a:noFill/>
              </a:ln>
              <a:solidFill>
                <a:srgbClr val="4A4A4A"/>
              </a:solidFill>
              <a:effectLst/>
              <a:uLnTx/>
              <a:uFillTx/>
              <a:ea typeface="ＭＳ Ｐゴシック" charset="-128"/>
            </a:endParaRPr>
          </a:p>
        </p:txBody>
      </p:sp>
      <p:sp>
        <p:nvSpPr>
          <p:cNvPr id="30" name="Rectangle: Rounded Corners 29">
            <a:extLst>
              <a:ext uri="{FF2B5EF4-FFF2-40B4-BE49-F238E27FC236}">
                <a16:creationId xmlns:a16="http://schemas.microsoft.com/office/drawing/2014/main" xmlns="" id="{69ADB0B4-BFA9-46B9-824E-CCBFEC2051FA}"/>
              </a:ext>
            </a:extLst>
          </p:cNvPr>
          <p:cNvSpPr/>
          <p:nvPr/>
        </p:nvSpPr>
        <p:spPr bwMode="auto">
          <a:xfrm>
            <a:off x="3887454" y="4382484"/>
            <a:ext cx="4265945" cy="269082"/>
          </a:xfrm>
          <a:prstGeom prst="roundRect">
            <a:avLst/>
          </a:prstGeom>
          <a:noFill/>
          <a:ln w="12700" cap="flat" cmpd="sng" algn="ctr">
            <a:solidFill>
              <a:srgbClr val="FFFFFF">
                <a:lumMod val="50000"/>
              </a:srgbClr>
            </a:solidFill>
            <a:prstDash val="sysDot"/>
            <a:round/>
            <a:headEnd type="none" w="med" len="med"/>
            <a:tailEnd type="none" w="med" len="med"/>
          </a:ln>
          <a:effectLst/>
        </p:spPr>
        <p:txBody>
          <a:bodyPr vert="horz" wrap="square" lIns="77724" tIns="38862" rIns="77724" bIns="38862" numCol="1" rtlCol="0" anchor="t" anchorCtr="0" compatLnSpc="1">
            <a:prstTxWarp prst="textNoShape">
              <a:avLst/>
            </a:prstTxWarp>
          </a:bodyPr>
          <a:lstStyle/>
          <a:p>
            <a:pPr marL="0" marR="0" lvl="0" indent="0" algn="ctr" defTabSz="777240" eaLnBrk="0" fontAlgn="base" latinLnBrk="0" hangingPunct="0">
              <a:lnSpc>
                <a:spcPct val="100000"/>
              </a:lnSpc>
              <a:spcBef>
                <a:spcPct val="0"/>
              </a:spcBef>
              <a:spcAft>
                <a:spcPct val="0"/>
              </a:spcAft>
              <a:buClrTx/>
              <a:buSzTx/>
              <a:buFontTx/>
              <a:buNone/>
              <a:tabLst/>
              <a:defRPr/>
            </a:pPr>
            <a:endParaRPr kumimoji="0" lang="en-US" sz="2040" b="1" i="0" u="none" strike="noStrike" kern="0" cap="none" spc="0" normalizeH="0" baseline="0" noProof="0" dirty="0">
              <a:ln>
                <a:noFill/>
              </a:ln>
              <a:solidFill>
                <a:srgbClr val="4A4A4A"/>
              </a:solidFill>
              <a:effectLst/>
              <a:uLnTx/>
              <a:uFillTx/>
              <a:ea typeface="ＭＳ Ｐゴシック" charset="-128"/>
            </a:endParaRPr>
          </a:p>
        </p:txBody>
      </p:sp>
      <p:sp>
        <p:nvSpPr>
          <p:cNvPr id="31" name="TextBox 30">
            <a:extLst>
              <a:ext uri="{FF2B5EF4-FFF2-40B4-BE49-F238E27FC236}">
                <a16:creationId xmlns:a16="http://schemas.microsoft.com/office/drawing/2014/main" xmlns="" id="{100A0DCF-80BB-4626-BC53-CA20FE91208F}"/>
              </a:ext>
            </a:extLst>
          </p:cNvPr>
          <p:cNvSpPr txBox="1"/>
          <p:nvPr/>
        </p:nvSpPr>
        <p:spPr>
          <a:xfrm>
            <a:off x="3768175" y="4945415"/>
            <a:ext cx="2859001" cy="276999"/>
          </a:xfrm>
          <a:prstGeom prst="rect">
            <a:avLst/>
          </a:prstGeom>
          <a:solidFill>
            <a:srgbClr val="FFFFFF"/>
          </a:solidFill>
        </p:spPr>
        <p:txBody>
          <a:bodyPr wrap="square" rtlCol="0">
            <a:spAutoFit/>
          </a:bodyPr>
          <a:lstStyle/>
          <a:p>
            <a:pPr marL="0" marR="0" lvl="0" indent="0" algn="r" defTabSz="914400" eaLnBrk="0" fontAlgn="base" latinLnBrk="0" hangingPunct="0">
              <a:lnSpc>
                <a:spcPct val="100000"/>
              </a:lnSpc>
              <a:spcBef>
                <a:spcPts val="1530"/>
              </a:spcBef>
              <a:spcAft>
                <a:spcPct val="0"/>
              </a:spcAft>
              <a:buClrTx/>
              <a:buSzTx/>
              <a:buFontTx/>
              <a:buNone/>
              <a:tabLst/>
              <a:defRPr/>
            </a:pPr>
            <a:r>
              <a:rPr kumimoji="0" lang="en-US" sz="1200" b="1" i="0" u="none" strike="noStrike" kern="0" cap="none" spc="0" normalizeH="0" baseline="0" noProof="0" dirty="0">
                <a:ln>
                  <a:noFill/>
                </a:ln>
                <a:solidFill>
                  <a:srgbClr val="4A4A4A"/>
                </a:solidFill>
                <a:effectLst/>
                <a:uLnTx/>
                <a:uFillTx/>
                <a:ea typeface="ＭＳ Ｐゴシック" charset="-128"/>
              </a:rPr>
              <a:t>Access to detailed product information</a:t>
            </a:r>
          </a:p>
        </p:txBody>
      </p:sp>
      <p:sp>
        <p:nvSpPr>
          <p:cNvPr id="32" name="Rectangle: Rounded Corners 31">
            <a:extLst>
              <a:ext uri="{FF2B5EF4-FFF2-40B4-BE49-F238E27FC236}">
                <a16:creationId xmlns:a16="http://schemas.microsoft.com/office/drawing/2014/main" xmlns="" id="{42A8869E-4BD5-4228-9FC2-4C821436C591}"/>
              </a:ext>
            </a:extLst>
          </p:cNvPr>
          <p:cNvSpPr/>
          <p:nvPr/>
        </p:nvSpPr>
        <p:spPr bwMode="auto">
          <a:xfrm>
            <a:off x="3885230" y="4953332"/>
            <a:ext cx="4265945" cy="269082"/>
          </a:xfrm>
          <a:prstGeom prst="roundRect">
            <a:avLst/>
          </a:prstGeom>
          <a:noFill/>
          <a:ln w="12700" cap="flat" cmpd="sng" algn="ctr">
            <a:solidFill>
              <a:srgbClr val="FFFFFF">
                <a:lumMod val="50000"/>
              </a:srgbClr>
            </a:solidFill>
            <a:prstDash val="sysDot"/>
            <a:round/>
            <a:headEnd type="none" w="med" len="med"/>
            <a:tailEnd type="none" w="med" len="med"/>
          </a:ln>
          <a:effectLst/>
        </p:spPr>
        <p:txBody>
          <a:bodyPr vert="horz" wrap="square" lIns="77724" tIns="38862" rIns="77724" bIns="38862" numCol="1" rtlCol="0" anchor="t" anchorCtr="0" compatLnSpc="1">
            <a:prstTxWarp prst="textNoShape">
              <a:avLst/>
            </a:prstTxWarp>
          </a:bodyPr>
          <a:lstStyle/>
          <a:p>
            <a:pPr marL="0" marR="0" lvl="0" indent="0" algn="ctr" defTabSz="777240" eaLnBrk="0" fontAlgn="base" latinLnBrk="0" hangingPunct="0">
              <a:lnSpc>
                <a:spcPct val="100000"/>
              </a:lnSpc>
              <a:spcBef>
                <a:spcPct val="0"/>
              </a:spcBef>
              <a:spcAft>
                <a:spcPct val="0"/>
              </a:spcAft>
              <a:buClrTx/>
              <a:buSzTx/>
              <a:buFontTx/>
              <a:buNone/>
              <a:tabLst/>
              <a:defRPr/>
            </a:pPr>
            <a:endParaRPr kumimoji="0" lang="en-US" sz="2040" b="1" i="0" u="none" strike="noStrike" kern="0" cap="none" spc="0" normalizeH="0" baseline="0" noProof="0" dirty="0">
              <a:ln>
                <a:noFill/>
              </a:ln>
              <a:solidFill>
                <a:srgbClr val="4A4A4A"/>
              </a:solidFill>
              <a:effectLst/>
              <a:uLnTx/>
              <a:uFillTx/>
              <a:ea typeface="ＭＳ Ｐゴシック" charset="-128"/>
            </a:endParaRPr>
          </a:p>
        </p:txBody>
      </p:sp>
      <p:sp>
        <p:nvSpPr>
          <p:cNvPr id="33" name="Content Placeholder 4">
            <a:extLst>
              <a:ext uri="{FF2B5EF4-FFF2-40B4-BE49-F238E27FC236}">
                <a16:creationId xmlns:a16="http://schemas.microsoft.com/office/drawing/2014/main" xmlns="" id="{0EC26B3A-91AA-4603-827D-0A02C6377513}"/>
              </a:ext>
            </a:extLst>
          </p:cNvPr>
          <p:cNvSpPr txBox="1">
            <a:spLocks/>
          </p:cNvSpPr>
          <p:nvPr/>
        </p:nvSpPr>
        <p:spPr bwMode="auto">
          <a:xfrm>
            <a:off x="4953000" y="838200"/>
            <a:ext cx="3491750" cy="546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590" tIns="43295" rIns="86590" bIns="43295" numCol="1" anchor="t" anchorCtr="0" compatLnSpc="1">
            <a:prstTxWarp prst="textNoShape">
              <a:avLst/>
            </a:prstTxWarp>
          </a:bodyPr>
          <a:lstStyle>
            <a:lvl1pPr marL="0" indent="1588" algn="l" rtl="0" eaLnBrk="0" fontAlgn="base" hangingPunct="0">
              <a:lnSpc>
                <a:spcPct val="120000"/>
              </a:lnSpc>
              <a:spcBef>
                <a:spcPts val="0"/>
              </a:spcBef>
              <a:spcAft>
                <a:spcPts val="1200"/>
              </a:spcAft>
              <a:buFont typeface="Arial" charset="0"/>
              <a:tabLst>
                <a:tab pos="1973741" algn="l"/>
              </a:tabLst>
              <a:defRPr sz="1050">
                <a:solidFill>
                  <a:schemeClr val="tx1">
                    <a:lumMod val="50000"/>
                  </a:schemeClr>
                </a:solidFill>
                <a:latin typeface="Calibri" panose="020F0502020204030204" pitchFamily="34" charset="0"/>
                <a:ea typeface="ＭＳ Ｐゴシック" charset="-128"/>
                <a:cs typeface="Calibri" panose="020F0502020204030204" pitchFamily="34" charset="0"/>
              </a:defRPr>
            </a:lvl1pPr>
            <a:lvl2pPr marL="394394" indent="-247602" algn="l" rtl="0" eaLnBrk="0" fontAlgn="base" hangingPunct="0">
              <a:lnSpc>
                <a:spcPct val="120000"/>
              </a:lnSpc>
              <a:spcBef>
                <a:spcPts val="0"/>
              </a:spcBef>
              <a:spcAft>
                <a:spcPts val="1200"/>
              </a:spcAft>
              <a:buClr>
                <a:srgbClr val="616161"/>
              </a:buClr>
              <a:buFont typeface="Times" pitchFamily="18" charset="0"/>
              <a:buChar char="•"/>
              <a:tabLst>
                <a:tab pos="1973741" algn="l"/>
              </a:tabLst>
              <a:defRPr sz="1050">
                <a:solidFill>
                  <a:schemeClr val="tx1">
                    <a:lumMod val="50000"/>
                  </a:schemeClr>
                </a:solidFill>
                <a:latin typeface="Calibri" panose="020F0502020204030204" pitchFamily="34" charset="0"/>
                <a:ea typeface="ＭＳ Ｐゴシック" pitchFamily="25" charset="-128"/>
              </a:defRPr>
            </a:lvl2pPr>
            <a:lvl3pPr marL="755187" indent="-233454" algn="l" rtl="0" eaLnBrk="0" fontAlgn="base" hangingPunct="0">
              <a:lnSpc>
                <a:spcPct val="120000"/>
              </a:lnSpc>
              <a:spcBef>
                <a:spcPts val="0"/>
              </a:spcBef>
              <a:spcAft>
                <a:spcPts val="1200"/>
              </a:spcAft>
              <a:buClr>
                <a:srgbClr val="515151"/>
              </a:buClr>
              <a:buFont typeface="Times" pitchFamily="18" charset="0"/>
              <a:buChar char="»"/>
              <a:tabLst>
                <a:tab pos="1973741" algn="l"/>
              </a:tabLst>
              <a:defRPr sz="1050">
                <a:solidFill>
                  <a:schemeClr val="tx1">
                    <a:lumMod val="50000"/>
                  </a:schemeClr>
                </a:solidFill>
                <a:latin typeface="Calibri" panose="020F0502020204030204" pitchFamily="34" charset="0"/>
                <a:ea typeface="ＭＳ Ｐゴシック" pitchFamily="25" charset="-128"/>
              </a:defRPr>
            </a:lvl3pPr>
            <a:lvl4pPr marL="1020475" indent="-137950" algn="l" rtl="0" eaLnBrk="0" fontAlgn="base" hangingPunct="0">
              <a:lnSpc>
                <a:spcPct val="120000"/>
              </a:lnSpc>
              <a:spcBef>
                <a:spcPts val="0"/>
              </a:spcBef>
              <a:spcAft>
                <a:spcPts val="1200"/>
              </a:spcAft>
              <a:tabLst>
                <a:tab pos="1973741" algn="l"/>
              </a:tabLst>
              <a:defRPr sz="1050" i="1">
                <a:solidFill>
                  <a:schemeClr val="tx1">
                    <a:lumMod val="50000"/>
                  </a:schemeClr>
                </a:solidFill>
                <a:latin typeface="Calibri" panose="020F0502020204030204" pitchFamily="34" charset="0"/>
                <a:ea typeface="ＭＳ Ｐゴシック" pitchFamily="25" charset="-128"/>
              </a:defRPr>
            </a:lvl4pPr>
            <a:lvl5pPr marL="1333514" indent="-185703" algn="l" rtl="0" eaLnBrk="0" fontAlgn="base" hangingPunct="0">
              <a:lnSpc>
                <a:spcPct val="120000"/>
              </a:lnSpc>
              <a:spcBef>
                <a:spcPts val="0"/>
              </a:spcBef>
              <a:spcAft>
                <a:spcPts val="1200"/>
              </a:spcAft>
              <a:tabLst>
                <a:tab pos="1973741" algn="l"/>
              </a:tabLst>
              <a:defRPr sz="1050" i="1">
                <a:solidFill>
                  <a:schemeClr val="tx1">
                    <a:lumMod val="50000"/>
                  </a:schemeClr>
                </a:solidFill>
                <a:latin typeface="Calibri" panose="020F0502020204030204" pitchFamily="34" charset="0"/>
                <a:ea typeface="ＭＳ Ｐゴシック" pitchFamily="25" charset="-128"/>
              </a:defRPr>
            </a:lvl5pPr>
            <a:lvl6pPr marL="1842867" indent="-185703" algn="l" rtl="0" eaLnBrk="0" fontAlgn="base" hangingPunct="0">
              <a:spcBef>
                <a:spcPct val="20000"/>
              </a:spcBef>
              <a:spcAft>
                <a:spcPct val="0"/>
              </a:spcAft>
              <a:tabLst>
                <a:tab pos="1973741" algn="l"/>
              </a:tabLst>
              <a:defRPr sz="1600" i="1">
                <a:solidFill>
                  <a:srgbClr val="3B3833"/>
                </a:solidFill>
                <a:latin typeface="+mn-lt"/>
                <a:ea typeface="ＭＳ Ｐゴシック" pitchFamily="25" charset="-128"/>
              </a:defRPr>
            </a:lvl6pPr>
            <a:lvl7pPr marL="2352219" indent="-185703" algn="l" rtl="0" eaLnBrk="0" fontAlgn="base" hangingPunct="0">
              <a:spcBef>
                <a:spcPct val="20000"/>
              </a:spcBef>
              <a:spcAft>
                <a:spcPct val="0"/>
              </a:spcAft>
              <a:tabLst>
                <a:tab pos="1973741" algn="l"/>
              </a:tabLst>
              <a:defRPr sz="1600" i="1">
                <a:solidFill>
                  <a:srgbClr val="3B3833"/>
                </a:solidFill>
                <a:latin typeface="+mn-lt"/>
                <a:ea typeface="ＭＳ Ｐゴシック" pitchFamily="25" charset="-128"/>
              </a:defRPr>
            </a:lvl7pPr>
            <a:lvl8pPr marL="2861571" indent="-185703" algn="l" rtl="0" eaLnBrk="0" fontAlgn="base" hangingPunct="0">
              <a:spcBef>
                <a:spcPct val="20000"/>
              </a:spcBef>
              <a:spcAft>
                <a:spcPct val="0"/>
              </a:spcAft>
              <a:tabLst>
                <a:tab pos="1973741" algn="l"/>
              </a:tabLst>
              <a:defRPr sz="1600" i="1">
                <a:solidFill>
                  <a:srgbClr val="3B3833"/>
                </a:solidFill>
                <a:latin typeface="+mn-lt"/>
                <a:ea typeface="ＭＳ Ｐゴシック" pitchFamily="25" charset="-128"/>
              </a:defRPr>
            </a:lvl8pPr>
            <a:lvl9pPr marL="3370925" indent="-185703" algn="l" rtl="0" eaLnBrk="0" fontAlgn="base" hangingPunct="0">
              <a:spcBef>
                <a:spcPct val="20000"/>
              </a:spcBef>
              <a:spcAft>
                <a:spcPct val="0"/>
              </a:spcAft>
              <a:tabLst>
                <a:tab pos="1973741" algn="l"/>
              </a:tabLst>
              <a:defRPr sz="1600" i="1">
                <a:solidFill>
                  <a:srgbClr val="3B3833"/>
                </a:solidFill>
                <a:latin typeface="+mn-lt"/>
                <a:ea typeface="ＭＳ Ｐゴシック" pitchFamily="25" charset="-128"/>
              </a:defRPr>
            </a:lvl9pPr>
          </a:lstStyle>
          <a:p>
            <a:pPr algn="ctr">
              <a:lnSpc>
                <a:spcPct val="100000"/>
              </a:lnSpc>
              <a:spcAft>
                <a:spcPts val="0"/>
              </a:spcAft>
            </a:pPr>
            <a:r>
              <a:rPr lang="en-US" sz="1100" b="1" kern="0" dirty="0">
                <a:solidFill>
                  <a:srgbClr val="4A4A4A"/>
                </a:solidFill>
              </a:rPr>
              <a:t>IMPORTANT QUALITIES OF A REGULAR FULL-SERVICE </a:t>
            </a:r>
          </a:p>
          <a:p>
            <a:pPr algn="ctr">
              <a:lnSpc>
                <a:spcPct val="100000"/>
              </a:lnSpc>
              <a:spcAft>
                <a:spcPts val="0"/>
              </a:spcAft>
            </a:pPr>
            <a:r>
              <a:rPr lang="en-US" sz="1100" b="1" kern="0" dirty="0">
                <a:solidFill>
                  <a:srgbClr val="4A4A4A"/>
                </a:solidFill>
              </a:rPr>
              <a:t>SUPERMARKET VS. ONLINE FOOD RETAILER</a:t>
            </a:r>
          </a:p>
          <a:p>
            <a:pPr algn="ctr">
              <a:lnSpc>
                <a:spcPct val="100000"/>
              </a:lnSpc>
              <a:spcAft>
                <a:spcPts val="0"/>
              </a:spcAft>
            </a:pPr>
            <a:r>
              <a:rPr lang="en-US" b="1" i="1" kern="0" dirty="0">
                <a:solidFill>
                  <a:srgbClr val="4A4A4A"/>
                </a:solidFill>
              </a:rPr>
              <a:t>(Showing ‘Very important’)</a:t>
            </a:r>
          </a:p>
        </p:txBody>
      </p:sp>
      <p:sp>
        <p:nvSpPr>
          <p:cNvPr id="34" name="Oval 33">
            <a:extLst>
              <a:ext uri="{FF2B5EF4-FFF2-40B4-BE49-F238E27FC236}">
                <a16:creationId xmlns:a16="http://schemas.microsoft.com/office/drawing/2014/main" xmlns="" id="{B6B371F7-DD5E-401E-8E93-4BA9B8E99BAA}"/>
              </a:ext>
            </a:extLst>
          </p:cNvPr>
          <p:cNvSpPr/>
          <p:nvPr/>
        </p:nvSpPr>
        <p:spPr bwMode="auto">
          <a:xfrm>
            <a:off x="304800" y="1109338"/>
            <a:ext cx="2095456" cy="2014862"/>
          </a:xfrm>
          <a:prstGeom prst="ellipse">
            <a:avLst/>
          </a:prstGeom>
          <a:solidFill>
            <a:srgbClr val="27B35A"/>
          </a:solidFill>
          <a:ln w="22225" cap="flat" cmpd="sng" algn="ctr">
            <a:solidFill>
              <a:schemeClr val="bg2"/>
            </a:solidFill>
            <a:prstDash val="sysDot"/>
            <a:round/>
            <a:headEnd type="none" w="med" len="med"/>
            <a:tailEnd type="none" w="med" len="med"/>
          </a:ln>
          <a:effectLst/>
        </p:spPr>
        <p:txBody>
          <a:bodyPr vert="horz" wrap="square" lIns="77724" tIns="38862" rIns="77724" bIns="38862" numCol="1" rtlCol="0" anchor="t" anchorCtr="0" compatLnSpc="1">
            <a:prstTxWarp prst="textNoShape">
              <a:avLst/>
            </a:prstTxWarp>
          </a:bodyPr>
          <a:lstStyle/>
          <a:p>
            <a:pPr defTabSz="777240"/>
            <a:endParaRPr lang="en-US" sz="2040" dirty="0">
              <a:latin typeface="Calibri" panose="020F0502020204030204" pitchFamily="34" charset="0"/>
            </a:endParaRPr>
          </a:p>
        </p:txBody>
      </p:sp>
      <p:sp>
        <p:nvSpPr>
          <p:cNvPr id="35" name="Rectangle 34">
            <a:extLst>
              <a:ext uri="{FF2B5EF4-FFF2-40B4-BE49-F238E27FC236}">
                <a16:creationId xmlns:a16="http://schemas.microsoft.com/office/drawing/2014/main" xmlns="" id="{693F4404-A038-40C9-A5CE-9C671A9B9CD5}"/>
              </a:ext>
            </a:extLst>
          </p:cNvPr>
          <p:cNvSpPr/>
          <p:nvPr/>
        </p:nvSpPr>
        <p:spPr>
          <a:xfrm>
            <a:off x="557335" y="1836747"/>
            <a:ext cx="1590386" cy="1077218"/>
          </a:xfrm>
          <a:prstGeom prst="rect">
            <a:avLst/>
          </a:prstGeom>
        </p:spPr>
        <p:txBody>
          <a:bodyPr wrap="square">
            <a:spAutoFit/>
          </a:bodyPr>
          <a:lstStyle/>
          <a:p>
            <a:pPr algn="ctr">
              <a:spcBef>
                <a:spcPts val="1530"/>
              </a:spcBef>
            </a:pPr>
            <a:r>
              <a:rPr lang="en-US" sz="1600" dirty="0">
                <a:solidFill>
                  <a:schemeClr val="bg1"/>
                </a:solidFill>
                <a:latin typeface="Calibri" panose="020F0502020204030204" pitchFamily="34" charset="0"/>
                <a:ea typeface="Calibri" charset="0"/>
                <a:cs typeface="Calibri" charset="0"/>
              </a:rPr>
              <a:t>say a </a:t>
            </a:r>
            <a:r>
              <a:rPr lang="en-US" sz="1600" b="1" dirty="0">
                <a:solidFill>
                  <a:schemeClr val="bg1"/>
                </a:solidFill>
                <a:latin typeface="Calibri" panose="020F0502020204030204" pitchFamily="34" charset="0"/>
                <a:ea typeface="Calibri" charset="0"/>
                <a:cs typeface="Calibri" charset="0"/>
              </a:rPr>
              <a:t>supermarket</a:t>
            </a:r>
            <a:r>
              <a:rPr lang="en-US" sz="1600" dirty="0">
                <a:solidFill>
                  <a:schemeClr val="bg1"/>
                </a:solidFill>
                <a:latin typeface="Calibri" panose="020F0502020204030204" pitchFamily="34" charset="0"/>
                <a:ea typeface="Calibri" charset="0"/>
                <a:cs typeface="Calibri" charset="0"/>
              </a:rPr>
              <a:t> has to be </a:t>
            </a:r>
            <a:r>
              <a:rPr lang="en-US" sz="1600" b="1" dirty="0">
                <a:solidFill>
                  <a:schemeClr val="bg1"/>
                </a:solidFill>
                <a:latin typeface="Calibri" panose="020F0502020204030204" pitchFamily="34" charset="0"/>
                <a:ea typeface="Calibri" charset="0"/>
                <a:cs typeface="Calibri" charset="0"/>
              </a:rPr>
              <a:t>open and honest</a:t>
            </a:r>
          </a:p>
        </p:txBody>
      </p:sp>
      <p:sp>
        <p:nvSpPr>
          <p:cNvPr id="36" name="Rectangle 35">
            <a:extLst>
              <a:ext uri="{FF2B5EF4-FFF2-40B4-BE49-F238E27FC236}">
                <a16:creationId xmlns:a16="http://schemas.microsoft.com/office/drawing/2014/main" xmlns="" id="{591BE2DC-28FA-4AFD-A43A-C1D7AB69713E}"/>
              </a:ext>
            </a:extLst>
          </p:cNvPr>
          <p:cNvSpPr/>
          <p:nvPr/>
        </p:nvSpPr>
        <p:spPr>
          <a:xfrm>
            <a:off x="838605" y="1280442"/>
            <a:ext cx="1027846" cy="707886"/>
          </a:xfrm>
          <a:prstGeom prst="rect">
            <a:avLst/>
          </a:prstGeom>
        </p:spPr>
        <p:txBody>
          <a:bodyPr wrap="none">
            <a:spAutoFit/>
          </a:bodyPr>
          <a:lstStyle/>
          <a:p>
            <a:pPr algn="ctr"/>
            <a:r>
              <a:rPr lang="en-US" sz="4000" b="1" dirty="0">
                <a:solidFill>
                  <a:schemeClr val="bg1"/>
                </a:solidFill>
                <a:effectLst>
                  <a:outerShdw blurRad="38100" dist="38100" dir="2700000" algn="tl">
                    <a:srgbClr val="000000">
                      <a:alpha val="43137"/>
                    </a:srgbClr>
                  </a:outerShdw>
                </a:effectLst>
                <a:latin typeface="Calibri" charset="0"/>
                <a:ea typeface="Calibri" charset="0"/>
                <a:cs typeface="Calibri" charset="0"/>
              </a:rPr>
              <a:t>59</a:t>
            </a:r>
            <a:r>
              <a:rPr lang="en-US" sz="3600" b="1" baseline="26000" dirty="0">
                <a:solidFill>
                  <a:schemeClr val="bg1"/>
                </a:solidFill>
                <a:effectLst>
                  <a:outerShdw blurRad="38100" dist="38100" dir="2700000" algn="tl">
                    <a:srgbClr val="000000">
                      <a:alpha val="43137"/>
                    </a:srgbClr>
                  </a:outerShdw>
                </a:effectLst>
                <a:latin typeface="Calibri" charset="0"/>
                <a:ea typeface="Calibri" charset="0"/>
                <a:cs typeface="Calibri" charset="0"/>
              </a:rPr>
              <a:t>%</a:t>
            </a:r>
            <a:r>
              <a:rPr lang="en-US" sz="3600" b="1" dirty="0">
                <a:solidFill>
                  <a:schemeClr val="bg1"/>
                </a:solidFill>
                <a:effectLst>
                  <a:outerShdw blurRad="38100" dist="38100" dir="2700000" algn="tl">
                    <a:srgbClr val="000000">
                      <a:alpha val="43137"/>
                    </a:srgbClr>
                  </a:outerShdw>
                </a:effectLst>
                <a:latin typeface="Calibri" charset="0"/>
                <a:ea typeface="Calibri" charset="0"/>
                <a:cs typeface="Calibri" charset="0"/>
              </a:rPr>
              <a:t> </a:t>
            </a:r>
          </a:p>
        </p:txBody>
      </p:sp>
      <p:sp>
        <p:nvSpPr>
          <p:cNvPr id="37" name="Oval 36">
            <a:extLst>
              <a:ext uri="{FF2B5EF4-FFF2-40B4-BE49-F238E27FC236}">
                <a16:creationId xmlns:a16="http://schemas.microsoft.com/office/drawing/2014/main" xmlns="" id="{D53E1DD8-EB55-4251-B1DE-19EE6DA02240}"/>
              </a:ext>
            </a:extLst>
          </p:cNvPr>
          <p:cNvSpPr/>
          <p:nvPr/>
        </p:nvSpPr>
        <p:spPr bwMode="auto">
          <a:xfrm>
            <a:off x="1485944" y="2819400"/>
            <a:ext cx="2095456" cy="2014862"/>
          </a:xfrm>
          <a:prstGeom prst="ellipse">
            <a:avLst/>
          </a:prstGeom>
          <a:solidFill>
            <a:srgbClr val="27B35A"/>
          </a:solidFill>
          <a:ln w="22225" cap="flat" cmpd="sng" algn="ctr">
            <a:solidFill>
              <a:schemeClr val="bg2"/>
            </a:solidFill>
            <a:prstDash val="sysDot"/>
            <a:round/>
            <a:headEnd type="none" w="med" len="med"/>
            <a:tailEnd type="none" w="med" len="med"/>
          </a:ln>
          <a:effectLst/>
        </p:spPr>
        <p:txBody>
          <a:bodyPr vert="horz" wrap="square" lIns="77724" tIns="38862" rIns="77724" bIns="38862" numCol="1" rtlCol="0" anchor="t" anchorCtr="0" compatLnSpc="1">
            <a:prstTxWarp prst="textNoShape">
              <a:avLst/>
            </a:prstTxWarp>
          </a:bodyPr>
          <a:lstStyle/>
          <a:p>
            <a:pPr defTabSz="777240"/>
            <a:endParaRPr lang="en-US" sz="2040" dirty="0">
              <a:latin typeface="Calibri" panose="020F0502020204030204" pitchFamily="34" charset="0"/>
            </a:endParaRPr>
          </a:p>
        </p:txBody>
      </p:sp>
      <p:sp>
        <p:nvSpPr>
          <p:cNvPr id="38" name="Rectangle 37">
            <a:extLst>
              <a:ext uri="{FF2B5EF4-FFF2-40B4-BE49-F238E27FC236}">
                <a16:creationId xmlns:a16="http://schemas.microsoft.com/office/drawing/2014/main" xmlns="" id="{F8C1A682-8DF6-4FAF-8014-45FC9A76643D}"/>
              </a:ext>
            </a:extLst>
          </p:cNvPr>
          <p:cNvSpPr/>
          <p:nvPr/>
        </p:nvSpPr>
        <p:spPr>
          <a:xfrm>
            <a:off x="1543073" y="3400841"/>
            <a:ext cx="1981199" cy="1323439"/>
          </a:xfrm>
          <a:prstGeom prst="rect">
            <a:avLst/>
          </a:prstGeom>
        </p:spPr>
        <p:txBody>
          <a:bodyPr wrap="square">
            <a:spAutoFit/>
          </a:bodyPr>
          <a:lstStyle/>
          <a:p>
            <a:pPr algn="ctr">
              <a:spcBef>
                <a:spcPts val="1530"/>
              </a:spcBef>
            </a:pPr>
            <a:r>
              <a:rPr lang="en-US" sz="1600" dirty="0">
                <a:solidFill>
                  <a:schemeClr val="bg1"/>
                </a:solidFill>
                <a:latin typeface="Calibri" panose="020F0502020204030204" pitchFamily="34" charset="0"/>
                <a:ea typeface="Calibri" charset="0"/>
                <a:cs typeface="Calibri" charset="0"/>
              </a:rPr>
              <a:t>see </a:t>
            </a:r>
            <a:r>
              <a:rPr lang="en-US" sz="1600" b="1" dirty="0">
                <a:solidFill>
                  <a:schemeClr val="bg1"/>
                </a:solidFill>
                <a:latin typeface="Calibri" panose="020F0502020204030204" pitchFamily="34" charset="0"/>
                <a:ea typeface="Calibri" charset="0"/>
                <a:cs typeface="Calibri" charset="0"/>
              </a:rPr>
              <a:t>sustainable &amp; ethical practices</a:t>
            </a:r>
            <a:r>
              <a:rPr lang="en-US" sz="1600" dirty="0">
                <a:solidFill>
                  <a:schemeClr val="bg1"/>
                </a:solidFill>
                <a:latin typeface="Calibri" panose="020F0502020204030204" pitchFamily="34" charset="0"/>
                <a:ea typeface="Calibri" charset="0"/>
                <a:cs typeface="Calibri" charset="0"/>
              </a:rPr>
              <a:t> as a </a:t>
            </a:r>
            <a:r>
              <a:rPr lang="en-US" sz="1600" b="1" dirty="0">
                <a:solidFill>
                  <a:schemeClr val="bg1"/>
                </a:solidFill>
                <a:latin typeface="Calibri" panose="020F0502020204030204" pitchFamily="34" charset="0"/>
                <a:ea typeface="Calibri" charset="0"/>
                <a:cs typeface="Calibri" charset="0"/>
              </a:rPr>
              <a:t>very important </a:t>
            </a:r>
            <a:r>
              <a:rPr lang="en-US" sz="1600" dirty="0">
                <a:solidFill>
                  <a:schemeClr val="bg1"/>
                </a:solidFill>
                <a:latin typeface="Calibri" panose="020F0502020204030204" pitchFamily="34" charset="0"/>
                <a:ea typeface="Calibri" charset="0"/>
                <a:cs typeface="Calibri" charset="0"/>
              </a:rPr>
              <a:t>quality of a supermarket</a:t>
            </a:r>
            <a:endParaRPr lang="en-US" sz="1600" b="1" dirty="0">
              <a:solidFill>
                <a:schemeClr val="bg1"/>
              </a:solidFill>
              <a:latin typeface="Calibri" panose="020F0502020204030204" pitchFamily="34" charset="0"/>
              <a:ea typeface="Calibri" charset="0"/>
              <a:cs typeface="Calibri" charset="0"/>
            </a:endParaRPr>
          </a:p>
        </p:txBody>
      </p:sp>
      <p:sp>
        <p:nvSpPr>
          <p:cNvPr id="39" name="Rectangle 38">
            <a:extLst>
              <a:ext uri="{FF2B5EF4-FFF2-40B4-BE49-F238E27FC236}">
                <a16:creationId xmlns:a16="http://schemas.microsoft.com/office/drawing/2014/main" xmlns="" id="{712665D6-D5AE-4223-9746-512AEBF5BB02}"/>
              </a:ext>
            </a:extLst>
          </p:cNvPr>
          <p:cNvSpPr/>
          <p:nvPr/>
        </p:nvSpPr>
        <p:spPr>
          <a:xfrm>
            <a:off x="2019749" y="2844536"/>
            <a:ext cx="1027846" cy="707886"/>
          </a:xfrm>
          <a:prstGeom prst="rect">
            <a:avLst/>
          </a:prstGeom>
        </p:spPr>
        <p:txBody>
          <a:bodyPr wrap="none">
            <a:spAutoFit/>
          </a:bodyPr>
          <a:lstStyle/>
          <a:p>
            <a:pPr algn="ctr"/>
            <a:r>
              <a:rPr lang="en-US" sz="4000" b="1" dirty="0">
                <a:solidFill>
                  <a:schemeClr val="bg1"/>
                </a:solidFill>
                <a:effectLst>
                  <a:outerShdw blurRad="38100" dist="38100" dir="2700000" algn="tl">
                    <a:srgbClr val="000000">
                      <a:alpha val="43137"/>
                    </a:srgbClr>
                  </a:outerShdw>
                </a:effectLst>
                <a:latin typeface="Calibri" charset="0"/>
                <a:ea typeface="Calibri" charset="0"/>
                <a:cs typeface="Calibri" charset="0"/>
              </a:rPr>
              <a:t>40</a:t>
            </a:r>
            <a:r>
              <a:rPr lang="en-US" sz="3600" b="1" baseline="26000" dirty="0">
                <a:solidFill>
                  <a:schemeClr val="bg1"/>
                </a:solidFill>
                <a:effectLst>
                  <a:outerShdw blurRad="38100" dist="38100" dir="2700000" algn="tl">
                    <a:srgbClr val="000000">
                      <a:alpha val="43137"/>
                    </a:srgbClr>
                  </a:outerShdw>
                </a:effectLst>
                <a:latin typeface="Calibri" charset="0"/>
                <a:ea typeface="Calibri" charset="0"/>
                <a:cs typeface="Calibri" charset="0"/>
              </a:rPr>
              <a:t>%</a:t>
            </a:r>
            <a:r>
              <a:rPr lang="en-US" sz="3600" b="1" dirty="0">
                <a:solidFill>
                  <a:schemeClr val="bg1"/>
                </a:solidFill>
                <a:effectLst>
                  <a:outerShdw blurRad="38100" dist="38100" dir="2700000" algn="tl">
                    <a:srgbClr val="000000">
                      <a:alpha val="43137"/>
                    </a:srgbClr>
                  </a:outerShdw>
                </a:effectLst>
                <a:latin typeface="Calibri" charset="0"/>
                <a:ea typeface="Calibri" charset="0"/>
                <a:cs typeface="Calibri" charset="0"/>
              </a:rPr>
              <a:t> </a:t>
            </a:r>
          </a:p>
        </p:txBody>
      </p:sp>
    </p:spTree>
    <p:extLst>
      <p:ext uri="{BB962C8B-B14F-4D97-AF65-F5344CB8AC3E}">
        <p14:creationId xmlns:p14="http://schemas.microsoft.com/office/powerpoint/2010/main" val="4161891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9200" y="2087318"/>
            <a:ext cx="8305800" cy="523220"/>
          </a:xfrm>
          <a:prstGeom prst="rect">
            <a:avLst/>
          </a:prstGeom>
          <a:noFill/>
        </p:spPr>
        <p:txBody>
          <a:bodyPr wrap="square" rtlCol="0">
            <a:spAutoFit/>
          </a:bodyPr>
          <a:lstStyle/>
          <a:p>
            <a:pPr marL="457200" indent="-457200">
              <a:buFont typeface="Arial" panose="020B0604020202020204" pitchFamily="34" charset="0"/>
              <a:buChar char="•"/>
            </a:pPr>
            <a:endParaRPr lang="en-US" sz="2800" dirty="0"/>
          </a:p>
        </p:txBody>
      </p:sp>
      <p:sp>
        <p:nvSpPr>
          <p:cNvPr id="6" name="Rectangle 5">
            <a:extLst>
              <a:ext uri="{FF2B5EF4-FFF2-40B4-BE49-F238E27FC236}">
                <a16:creationId xmlns:a16="http://schemas.microsoft.com/office/drawing/2014/main" xmlns="" id="{963CCBF4-7CD5-4A65-B7E2-784DC90D57DD}"/>
              </a:ext>
            </a:extLst>
          </p:cNvPr>
          <p:cNvSpPr/>
          <p:nvPr/>
        </p:nvSpPr>
        <p:spPr bwMode="auto">
          <a:xfrm>
            <a:off x="295592" y="762340"/>
            <a:ext cx="3409315" cy="540986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25" charset="0"/>
            </a:endParaRPr>
          </a:p>
        </p:txBody>
      </p:sp>
      <p:graphicFrame>
        <p:nvGraphicFramePr>
          <p:cNvPr id="8" name="Chart 7">
            <a:extLst>
              <a:ext uri="{FF2B5EF4-FFF2-40B4-BE49-F238E27FC236}">
                <a16:creationId xmlns:a16="http://schemas.microsoft.com/office/drawing/2014/main" xmlns="" id="{B1FD5CFD-B478-4576-A018-AEE7C7D4CDFD}"/>
              </a:ext>
            </a:extLst>
          </p:cNvPr>
          <p:cNvGraphicFramePr/>
          <p:nvPr>
            <p:extLst>
              <p:ext uri="{D42A27DB-BD31-4B8C-83A1-F6EECF244321}">
                <p14:modId xmlns:p14="http://schemas.microsoft.com/office/powerpoint/2010/main" val="1492399172"/>
              </p:ext>
            </p:extLst>
          </p:nvPr>
        </p:nvGraphicFramePr>
        <p:xfrm>
          <a:off x="2971800" y="1143000"/>
          <a:ext cx="5791200" cy="4383041"/>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xmlns="" id="{54DF2104-37DE-4695-B1D8-F69AE91E7758}"/>
              </a:ext>
            </a:extLst>
          </p:cNvPr>
          <p:cNvSpPr/>
          <p:nvPr/>
        </p:nvSpPr>
        <p:spPr>
          <a:xfrm>
            <a:off x="4064635" y="685800"/>
            <a:ext cx="4769159" cy="584775"/>
          </a:xfrm>
          <a:prstGeom prst="rect">
            <a:avLst/>
          </a:prstGeom>
        </p:spPr>
        <p:txBody>
          <a:bodyPr wrap="square">
            <a:spAutoFit/>
          </a:bodyPr>
          <a:lstStyle/>
          <a:p>
            <a:pPr defTabSz="457200" eaLnBrk="1" fontAlgn="b" hangingPunct="1">
              <a:defRPr sz="1400" b="1" i="0" u="none" strike="noStrike" kern="1200" spc="0" baseline="0">
                <a:solidFill>
                  <a:srgbClr val="4A4A4A"/>
                </a:solidFill>
                <a:latin typeface="+mn-lt"/>
                <a:ea typeface="+mn-ea"/>
                <a:cs typeface="+mn-cs"/>
              </a:defRPr>
            </a:pPr>
            <a:r>
              <a:rPr lang="en-US" sz="1600" dirty="0">
                <a:solidFill>
                  <a:srgbClr val="4A4A4A"/>
                </a:solidFill>
                <a:latin typeface="+mn-lt"/>
                <a:ea typeface="+mn-ea"/>
              </a:rPr>
              <a:t>SPECIFIC SERVICES/APPROACHES FOR FOOD RETAILERS TO SUPPORT CONSUMERS IN EATING WELL</a:t>
            </a:r>
          </a:p>
        </p:txBody>
      </p:sp>
      <p:sp>
        <p:nvSpPr>
          <p:cNvPr id="10" name="TextBox 9"/>
          <p:cNvSpPr txBox="1"/>
          <p:nvPr/>
        </p:nvSpPr>
        <p:spPr>
          <a:xfrm>
            <a:off x="531285" y="861829"/>
            <a:ext cx="2995108" cy="584775"/>
          </a:xfrm>
          <a:prstGeom prst="rect">
            <a:avLst/>
          </a:prstGeom>
          <a:noFill/>
        </p:spPr>
        <p:txBody>
          <a:bodyPr wrap="square" rtlCol="0">
            <a:spAutoFit/>
          </a:bodyPr>
          <a:lstStyle/>
          <a:p>
            <a:pPr>
              <a:spcBef>
                <a:spcPts val="1800"/>
              </a:spcBef>
            </a:pPr>
            <a:r>
              <a:rPr lang="en-US" sz="1600" b="1" dirty="0">
                <a:solidFill>
                  <a:srgbClr val="4A4A4A"/>
                </a:solidFill>
                <a:latin typeface="+mn-lt"/>
              </a:rPr>
              <a:t>Accessible and Inspiring Meals Are a Key Opportunity </a:t>
            </a:r>
          </a:p>
        </p:txBody>
      </p:sp>
      <p:sp>
        <p:nvSpPr>
          <p:cNvPr id="11" name="Rectangle 10"/>
          <p:cNvSpPr/>
          <p:nvPr/>
        </p:nvSpPr>
        <p:spPr>
          <a:xfrm>
            <a:off x="531286" y="4650470"/>
            <a:ext cx="3030182" cy="1138773"/>
          </a:xfrm>
          <a:prstGeom prst="rect">
            <a:avLst/>
          </a:prstGeom>
        </p:spPr>
        <p:txBody>
          <a:bodyPr wrap="square">
            <a:spAutoFit/>
          </a:bodyPr>
          <a:lstStyle/>
          <a:p>
            <a:r>
              <a:rPr lang="en-US" sz="1400" i="1" dirty="0">
                <a:solidFill>
                  <a:srgbClr val="4A4A4A"/>
                </a:solidFill>
                <a:latin typeface="Calibri" charset="0"/>
                <a:ea typeface="Calibri" charset="0"/>
                <a:cs typeface="Calibri" charset="0"/>
              </a:rPr>
              <a:t>“The ideal store for me would have a place to eat and a huge healthy section. It should have recipes with all things you need to make the entrée.” </a:t>
            </a:r>
          </a:p>
          <a:p>
            <a:pPr algn="r"/>
            <a:r>
              <a:rPr lang="en-US" sz="1200" b="0" dirty="0">
                <a:solidFill>
                  <a:srgbClr val="4A4A4A"/>
                </a:solidFill>
                <a:latin typeface="Calibri" charset="0"/>
                <a:ea typeface="Calibri" charset="0"/>
                <a:cs typeface="Calibri" charset="0"/>
              </a:rPr>
              <a:t>– Gretchen, 36</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5800" y="2536197"/>
            <a:ext cx="2660900" cy="1995675"/>
          </a:xfrm>
          <a:prstGeom prst="rect">
            <a:avLst/>
          </a:prstGeom>
        </p:spPr>
      </p:pic>
      <p:sp>
        <p:nvSpPr>
          <p:cNvPr id="13" name="Rectangle 12"/>
          <p:cNvSpPr/>
          <p:nvPr/>
        </p:nvSpPr>
        <p:spPr>
          <a:xfrm>
            <a:off x="531285" y="1540773"/>
            <a:ext cx="2995107" cy="954107"/>
          </a:xfrm>
          <a:prstGeom prst="rect">
            <a:avLst/>
          </a:prstGeom>
        </p:spPr>
        <p:txBody>
          <a:bodyPr wrap="square">
            <a:spAutoFit/>
          </a:bodyPr>
          <a:lstStyle/>
          <a:p>
            <a:r>
              <a:rPr lang="en-US" sz="1400" i="1" dirty="0">
                <a:solidFill>
                  <a:srgbClr val="4A4A4A"/>
                </a:solidFill>
                <a:latin typeface="Calibri" charset="0"/>
                <a:ea typeface="Calibri" charset="0"/>
                <a:cs typeface="Calibri" charset="0"/>
              </a:rPr>
              <a:t>“Grocery shopping is a chore for me ... and having to figure out what to eat is the part that makes it difficult.” </a:t>
            </a:r>
          </a:p>
          <a:p>
            <a:pPr algn="r"/>
            <a:r>
              <a:rPr lang="en-US" sz="1200" b="0" dirty="0">
                <a:solidFill>
                  <a:srgbClr val="4A4A4A"/>
                </a:solidFill>
                <a:latin typeface="Calibri" charset="0"/>
                <a:ea typeface="Calibri" charset="0"/>
                <a:cs typeface="Calibri" charset="0"/>
              </a:rPr>
              <a:t>– Kayleigh, 31</a:t>
            </a:r>
          </a:p>
        </p:txBody>
      </p:sp>
      <p:sp>
        <p:nvSpPr>
          <p:cNvPr id="14" name="Rounded Rectangle 13"/>
          <p:cNvSpPr/>
          <p:nvPr/>
        </p:nvSpPr>
        <p:spPr bwMode="auto">
          <a:xfrm>
            <a:off x="4034615" y="1362889"/>
            <a:ext cx="4652185" cy="1600200"/>
          </a:xfrm>
          <a:prstGeom prst="roundRect">
            <a:avLst>
              <a:gd name="adj" fmla="val 11905"/>
            </a:avLst>
          </a:prstGeom>
          <a:noFill/>
          <a:ln w="19050"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25" charset="0"/>
            </a:endParaRPr>
          </a:p>
        </p:txBody>
      </p:sp>
      <p:sp>
        <p:nvSpPr>
          <p:cNvPr id="15" name="Title 1">
            <a:extLst>
              <a:ext uri="{FF2B5EF4-FFF2-40B4-BE49-F238E27FC236}">
                <a16:creationId xmlns:a16="http://schemas.microsoft.com/office/drawing/2014/main" xmlns="" id="{AB384807-7643-45F4-BE01-940457E62031}"/>
              </a:ext>
            </a:extLst>
          </p:cNvPr>
          <p:cNvSpPr txBox="1">
            <a:spLocks/>
          </p:cNvSpPr>
          <p:nvPr/>
        </p:nvSpPr>
        <p:spPr>
          <a:xfrm>
            <a:off x="228600" y="133947"/>
            <a:ext cx="8610600" cy="856653"/>
          </a:xfrm>
          <a:prstGeom prst="rect">
            <a:avLst/>
          </a:prstGeom>
        </p:spPr>
        <p:txBody>
          <a:bodyPr anchor="t"/>
          <a:lst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a:lstStyle>
          <a:p>
            <a:pPr lvl="0" algn="l" eaLnBrk="1" hangingPunct="1"/>
            <a:r>
              <a:rPr lang="en-US" sz="2400" dirty="0">
                <a:solidFill>
                  <a:srgbClr val="27B35A"/>
                </a:solidFill>
              </a:rPr>
              <a:t>What grocery stores can offer</a:t>
            </a:r>
            <a:endParaRPr kumimoji="0" lang="en-US" sz="2400" b="0" i="0" u="none" strike="noStrike" kern="1200" cap="none" spc="0" normalizeH="0" baseline="0" noProof="0" dirty="0">
              <a:ln>
                <a:noFill/>
              </a:ln>
              <a:solidFill>
                <a:srgbClr val="27B35A"/>
              </a:solidFill>
              <a:effectLst/>
              <a:uLnTx/>
              <a:uFillTx/>
            </a:endParaRPr>
          </a:p>
        </p:txBody>
      </p:sp>
      <p:sp>
        <p:nvSpPr>
          <p:cNvPr id="7" name="Rectangle 6">
            <a:extLst>
              <a:ext uri="{FF2B5EF4-FFF2-40B4-BE49-F238E27FC236}">
                <a16:creationId xmlns:a16="http://schemas.microsoft.com/office/drawing/2014/main" xmlns="" id="{5FAC7C92-AEEF-44C5-A9DD-28F25551C538}"/>
              </a:ext>
            </a:extLst>
          </p:cNvPr>
          <p:cNvSpPr/>
          <p:nvPr/>
        </p:nvSpPr>
        <p:spPr>
          <a:xfrm>
            <a:off x="3886200" y="5544437"/>
            <a:ext cx="4648200" cy="634020"/>
          </a:xfrm>
          <a:prstGeom prst="rect">
            <a:avLst/>
          </a:prstGeom>
        </p:spPr>
        <p:txBody>
          <a:bodyPr wrap="square">
            <a:spAutoFit/>
          </a:bodyPr>
          <a:lstStyle/>
          <a:p>
            <a:pPr>
              <a:lnSpc>
                <a:spcPct val="80000"/>
              </a:lnSpc>
            </a:pPr>
            <a:r>
              <a:rPr lang="en-US" sz="1100" i="1" dirty="0">
                <a:solidFill>
                  <a:srgbClr val="4A4A4A"/>
                </a:solidFill>
                <a:latin typeface="Calibri" panose="020F0502020204030204" pitchFamily="34" charset="0"/>
              </a:rPr>
              <a:t>* Net across: Easy-to-make recipes, Recipes under $10, Easy access to recipes, How-to &amp; recipes for items on sale. ** Net across: Cooking instructions and demonstrations, How-to videos on their website. *** Net across: Online ordering for delivery, Online ordering for pickup. </a:t>
            </a:r>
            <a:endParaRPr lang="en-US" sz="1100" i="1" dirty="0">
              <a:solidFill>
                <a:srgbClr val="4A4A4A"/>
              </a:solidFill>
            </a:endParaRPr>
          </a:p>
        </p:txBody>
      </p:sp>
    </p:spTree>
    <p:extLst>
      <p:ext uri="{BB962C8B-B14F-4D97-AF65-F5344CB8AC3E}">
        <p14:creationId xmlns:p14="http://schemas.microsoft.com/office/powerpoint/2010/main" val="8804702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xmlns="" id="{6747E0A5-A4AF-4DD4-B09B-3224F9505F81}"/>
              </a:ext>
            </a:extLst>
          </p:cNvPr>
          <p:cNvGraphicFramePr/>
          <p:nvPr>
            <p:extLst>
              <p:ext uri="{D42A27DB-BD31-4B8C-83A1-F6EECF244321}">
                <p14:modId xmlns:p14="http://schemas.microsoft.com/office/powerpoint/2010/main" val="2213894661"/>
              </p:ext>
            </p:extLst>
          </p:nvPr>
        </p:nvGraphicFramePr>
        <p:xfrm>
          <a:off x="533400" y="762000"/>
          <a:ext cx="7620000" cy="5042646"/>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Rounded Corners 5">
            <a:extLst>
              <a:ext uri="{FF2B5EF4-FFF2-40B4-BE49-F238E27FC236}">
                <a16:creationId xmlns:a16="http://schemas.microsoft.com/office/drawing/2014/main" xmlns="" id="{7F28038F-52EC-43CB-BD54-EF94AF59389F}"/>
              </a:ext>
            </a:extLst>
          </p:cNvPr>
          <p:cNvSpPr/>
          <p:nvPr/>
        </p:nvSpPr>
        <p:spPr bwMode="auto">
          <a:xfrm>
            <a:off x="6248400" y="1638300"/>
            <a:ext cx="1371600" cy="419100"/>
          </a:xfrm>
          <a:prstGeom prst="roundRect">
            <a:avLst/>
          </a:prstGeom>
          <a:noFill/>
          <a:ln w="12700" cap="flat" cmpd="sng" algn="ctr">
            <a:solidFill>
              <a:srgbClr val="C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25" charset="0"/>
            </a:endParaRPr>
          </a:p>
        </p:txBody>
      </p:sp>
      <p:sp>
        <p:nvSpPr>
          <p:cNvPr id="8" name="Rectangle: Rounded Corners 12">
            <a:extLst>
              <a:ext uri="{FF2B5EF4-FFF2-40B4-BE49-F238E27FC236}">
                <a16:creationId xmlns:a16="http://schemas.microsoft.com/office/drawing/2014/main" xmlns="" id="{808F681A-AB38-4ABD-AFB3-2850154DA936}"/>
              </a:ext>
            </a:extLst>
          </p:cNvPr>
          <p:cNvSpPr/>
          <p:nvPr/>
        </p:nvSpPr>
        <p:spPr bwMode="auto">
          <a:xfrm>
            <a:off x="4800600" y="3695074"/>
            <a:ext cx="990600" cy="419100"/>
          </a:xfrm>
          <a:prstGeom prst="roundRect">
            <a:avLst/>
          </a:prstGeom>
          <a:noFill/>
          <a:ln w="12700" cap="flat" cmpd="sng" algn="ctr">
            <a:solidFill>
              <a:srgbClr val="C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25" charset="0"/>
            </a:endParaRPr>
          </a:p>
        </p:txBody>
      </p:sp>
      <p:sp>
        <p:nvSpPr>
          <p:cNvPr id="9" name="Rectangle: Rounded Corners 13">
            <a:extLst>
              <a:ext uri="{FF2B5EF4-FFF2-40B4-BE49-F238E27FC236}">
                <a16:creationId xmlns:a16="http://schemas.microsoft.com/office/drawing/2014/main" xmlns="" id="{CBEC0A19-970E-449B-B0EC-ED3BB6381058}"/>
              </a:ext>
            </a:extLst>
          </p:cNvPr>
          <p:cNvSpPr/>
          <p:nvPr/>
        </p:nvSpPr>
        <p:spPr bwMode="auto">
          <a:xfrm>
            <a:off x="4736383" y="4495800"/>
            <a:ext cx="978617" cy="419100"/>
          </a:xfrm>
          <a:prstGeom prst="roundRect">
            <a:avLst/>
          </a:prstGeom>
          <a:noFill/>
          <a:ln w="12700" cap="flat" cmpd="sng" algn="ctr">
            <a:solidFill>
              <a:srgbClr val="C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25" charset="0"/>
            </a:endParaRPr>
          </a:p>
        </p:txBody>
      </p:sp>
      <p:sp>
        <p:nvSpPr>
          <p:cNvPr id="7" name="Rectangle 6">
            <a:extLst>
              <a:ext uri="{FF2B5EF4-FFF2-40B4-BE49-F238E27FC236}">
                <a16:creationId xmlns:a16="http://schemas.microsoft.com/office/drawing/2014/main" xmlns="" id="{3A43AAE5-BB2F-4727-BCA7-65B8603E5A2F}"/>
              </a:ext>
            </a:extLst>
          </p:cNvPr>
          <p:cNvSpPr/>
          <p:nvPr/>
        </p:nvSpPr>
        <p:spPr>
          <a:xfrm>
            <a:off x="6862657" y="4914900"/>
            <a:ext cx="1576493" cy="261610"/>
          </a:xfrm>
          <a:prstGeom prst="rect">
            <a:avLst/>
          </a:prstGeom>
        </p:spPr>
        <p:txBody>
          <a:bodyPr wrap="square">
            <a:spAutoFit/>
          </a:bodyPr>
          <a:lstStyle/>
          <a:p>
            <a:pPr marL="117475" lvl="0"/>
            <a:r>
              <a:rPr lang="en-US" sz="1100" i="1" dirty="0">
                <a:solidFill>
                  <a:srgbClr val="4A4A4A"/>
                </a:solidFill>
                <a:latin typeface="Calibri" panose="020F0502020204030204" pitchFamily="34" charset="0"/>
              </a:rPr>
              <a:t>18-37</a:t>
            </a:r>
          </a:p>
        </p:txBody>
      </p:sp>
      <p:sp>
        <p:nvSpPr>
          <p:cNvPr id="10" name="Title 1">
            <a:extLst>
              <a:ext uri="{FF2B5EF4-FFF2-40B4-BE49-F238E27FC236}">
                <a16:creationId xmlns:a16="http://schemas.microsoft.com/office/drawing/2014/main" xmlns="" id="{C75266BC-1597-483C-8424-47A0012E0ACA}"/>
              </a:ext>
            </a:extLst>
          </p:cNvPr>
          <p:cNvSpPr txBox="1">
            <a:spLocks/>
          </p:cNvSpPr>
          <p:nvPr/>
        </p:nvSpPr>
        <p:spPr>
          <a:xfrm>
            <a:off x="228600" y="133947"/>
            <a:ext cx="8610600" cy="856653"/>
          </a:xfrm>
          <a:prstGeom prst="rect">
            <a:avLst/>
          </a:prstGeom>
        </p:spPr>
        <p:txBody>
          <a:bodyPr anchor="t"/>
          <a:lst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a:lstStyle>
          <a:p>
            <a:pPr lvl="0" algn="l" eaLnBrk="1" hangingPunct="1"/>
            <a:r>
              <a:rPr lang="en-US" sz="2400" dirty="0">
                <a:solidFill>
                  <a:srgbClr val="27B35A"/>
                </a:solidFill>
              </a:rPr>
              <a:t>Retailers should consider multiple touchpoints to engage shoppers</a:t>
            </a:r>
          </a:p>
        </p:txBody>
      </p:sp>
    </p:spTree>
    <p:extLst>
      <p:ext uri="{BB962C8B-B14F-4D97-AF65-F5344CB8AC3E}">
        <p14:creationId xmlns:p14="http://schemas.microsoft.com/office/powerpoint/2010/main" val="4240112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81600" y="1676400"/>
            <a:ext cx="3505200" cy="523220"/>
          </a:xfrm>
          <a:prstGeom prst="rect">
            <a:avLst/>
          </a:prstGeom>
          <a:noFill/>
        </p:spPr>
        <p:txBody>
          <a:bodyPr wrap="square" rtlCol="0">
            <a:spAutoFit/>
          </a:bodyPr>
          <a:lstStyle/>
          <a:p>
            <a:pPr marL="457200" indent="-457200">
              <a:buFont typeface="Arial" panose="020B0604020202020204" pitchFamily="34" charset="0"/>
              <a:buChar char="•"/>
            </a:pPr>
            <a:endParaRPr lang="en-US" sz="2800" dirty="0"/>
          </a:p>
        </p:txBody>
      </p:sp>
      <p:sp>
        <p:nvSpPr>
          <p:cNvPr id="4" name="Rectangle 3"/>
          <p:cNvSpPr/>
          <p:nvPr/>
        </p:nvSpPr>
        <p:spPr>
          <a:xfrm>
            <a:off x="5181600" y="2286000"/>
            <a:ext cx="3124200" cy="1569660"/>
          </a:xfrm>
          <a:prstGeom prst="rect">
            <a:avLst/>
          </a:prstGeom>
        </p:spPr>
        <p:txBody>
          <a:bodyPr wrap="square">
            <a:spAutoFit/>
          </a:bodyPr>
          <a:lstStyle/>
          <a:p>
            <a:pPr lvl="0" algn="ctr"/>
            <a:r>
              <a:rPr lang="en-US" sz="9600" b="1" dirty="0">
                <a:solidFill>
                  <a:srgbClr val="00B050"/>
                </a:solidFill>
                <a:latin typeface="+mj-lt"/>
              </a:rPr>
              <a:t>Q&amp;A</a:t>
            </a:r>
          </a:p>
        </p:txBody>
      </p:sp>
      <p:pic>
        <p:nvPicPr>
          <p:cNvPr id="5" name="Picture 4">
            <a:extLst>
              <a:ext uri="{FF2B5EF4-FFF2-40B4-BE49-F238E27FC236}">
                <a16:creationId xmlns:a16="http://schemas.microsoft.com/office/drawing/2014/main" xmlns="" id="{89549CFF-ADBA-49BC-AE2F-F5B4191A2798}"/>
              </a:ext>
            </a:extLst>
          </p:cNvPr>
          <p:cNvPicPr>
            <a:picLocks noChangeAspect="1"/>
          </p:cNvPicPr>
          <p:nvPr/>
        </p:nvPicPr>
        <p:blipFill>
          <a:blip r:embed="rId2"/>
          <a:stretch>
            <a:fillRect/>
          </a:stretch>
        </p:blipFill>
        <p:spPr>
          <a:xfrm rot="21043172">
            <a:off x="724441" y="585269"/>
            <a:ext cx="3886537" cy="5029636"/>
          </a:xfrm>
          <a:prstGeom prst="rect">
            <a:avLst/>
          </a:prstGeom>
        </p:spPr>
      </p:pic>
    </p:spTree>
    <p:extLst>
      <p:ext uri="{BB962C8B-B14F-4D97-AF65-F5344CB8AC3E}">
        <p14:creationId xmlns:p14="http://schemas.microsoft.com/office/powerpoint/2010/main" val="1993195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52999" y="3276600"/>
            <a:ext cx="4071257" cy="2123658"/>
          </a:xfrm>
          <a:prstGeom prst="rect">
            <a:avLst/>
          </a:prstGeom>
        </p:spPr>
        <p:txBody>
          <a:bodyPr wrap="square">
            <a:spAutoFit/>
          </a:bodyPr>
          <a:lstStyle/>
          <a:p>
            <a:r>
              <a:rPr lang="en-US" b="1" dirty="0"/>
              <a:t>Future Webinars</a:t>
            </a:r>
          </a:p>
          <a:p>
            <a:endParaRPr lang="en-US" dirty="0"/>
          </a:p>
          <a:p>
            <a:pPr marL="342900" indent="-342900">
              <a:buFont typeface="+mj-lt"/>
              <a:buAutoNum type="arabicPeriod" startAt="2"/>
            </a:pPr>
            <a:r>
              <a:rPr lang="en-US" sz="1600" dirty="0"/>
              <a:t>The Shopper Desire to Eat Well and the Implications for Shopping.</a:t>
            </a:r>
            <a:endParaRPr lang="en-US" sz="1600" i="1" dirty="0"/>
          </a:p>
          <a:p>
            <a:endParaRPr lang="en-US" sz="1600" dirty="0"/>
          </a:p>
          <a:p>
            <a:pPr marL="342900" indent="-342900">
              <a:buFont typeface="+mj-lt"/>
              <a:buAutoNum type="arabicPeriod" startAt="3"/>
            </a:pPr>
            <a:r>
              <a:rPr lang="en-US" sz="1600" dirty="0"/>
              <a:t>How Technology is Changing Grocery Shopping, From the Consumer Perspective</a:t>
            </a:r>
            <a:r>
              <a:rPr lang="en-US" sz="1600" i="1" dirty="0"/>
              <a:t>.</a:t>
            </a:r>
          </a:p>
        </p:txBody>
      </p:sp>
      <p:sp>
        <p:nvSpPr>
          <p:cNvPr id="6" name="Title 1">
            <a:extLst>
              <a:ext uri="{FF2B5EF4-FFF2-40B4-BE49-F238E27FC236}">
                <a16:creationId xmlns:a16="http://schemas.microsoft.com/office/drawing/2014/main" xmlns="" id="{000C791B-6D02-4183-9FC2-945A59044815}"/>
              </a:ext>
            </a:extLst>
          </p:cNvPr>
          <p:cNvSpPr txBox="1">
            <a:spLocks/>
          </p:cNvSpPr>
          <p:nvPr/>
        </p:nvSpPr>
        <p:spPr>
          <a:xfrm>
            <a:off x="228600" y="133947"/>
            <a:ext cx="8610600" cy="856653"/>
          </a:xfrm>
          <a:prstGeom prst="rect">
            <a:avLst/>
          </a:prstGeom>
        </p:spPr>
        <p:txBody>
          <a:bodyPr anchor="t"/>
          <a:lst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a:lstStyle>
          <a:p>
            <a:pPr lvl="0" algn="l" eaLnBrk="1" hangingPunct="1"/>
            <a:r>
              <a:rPr lang="en-US" sz="2400" dirty="0">
                <a:solidFill>
                  <a:srgbClr val="27B35A"/>
                </a:solidFill>
              </a:rPr>
              <a:t>Next from FMI</a:t>
            </a:r>
            <a:endParaRPr kumimoji="0" lang="en-US" sz="2400" b="0" i="0" u="none" strike="noStrike" kern="1200" cap="none" spc="0" normalizeH="0" baseline="0" noProof="0" dirty="0">
              <a:ln>
                <a:noFill/>
              </a:ln>
              <a:solidFill>
                <a:srgbClr val="27B35A"/>
              </a:solidFill>
              <a:effectLst/>
              <a:uLnTx/>
              <a:uFillTx/>
            </a:endParaRPr>
          </a:p>
        </p:txBody>
      </p:sp>
      <p:sp>
        <p:nvSpPr>
          <p:cNvPr id="7" name="Rectangle 6">
            <a:extLst>
              <a:ext uri="{FF2B5EF4-FFF2-40B4-BE49-F238E27FC236}">
                <a16:creationId xmlns:a16="http://schemas.microsoft.com/office/drawing/2014/main" xmlns="" id="{B2BA600D-BF46-412E-9E1D-F0B27DE97000}"/>
              </a:ext>
            </a:extLst>
          </p:cNvPr>
          <p:cNvSpPr/>
          <p:nvPr/>
        </p:nvSpPr>
        <p:spPr>
          <a:xfrm>
            <a:off x="152400" y="3276600"/>
            <a:ext cx="3200400" cy="1877437"/>
          </a:xfrm>
          <a:prstGeom prst="rect">
            <a:avLst/>
          </a:prstGeom>
        </p:spPr>
        <p:txBody>
          <a:bodyPr wrap="square">
            <a:spAutoFit/>
          </a:bodyPr>
          <a:lstStyle/>
          <a:p>
            <a:r>
              <a:rPr lang="en-US" b="1" dirty="0"/>
              <a:t>Covered Today</a:t>
            </a:r>
          </a:p>
          <a:p>
            <a:endParaRPr lang="en-US" dirty="0"/>
          </a:p>
          <a:p>
            <a:pPr marL="285750" indent="-285750">
              <a:buFont typeface="Arial" panose="020B0604020202020204" pitchFamily="34" charset="0"/>
              <a:buChar char="•"/>
            </a:pPr>
            <a:r>
              <a:rPr lang="en-US" sz="1600" dirty="0"/>
              <a:t>State of the Marketplace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i="1" dirty="0"/>
              <a:t>Inside the Grocery Shopper’s Head: Where They’ve Been, Where They’re Going</a:t>
            </a:r>
          </a:p>
        </p:txBody>
      </p:sp>
      <p:pic>
        <p:nvPicPr>
          <p:cNvPr id="14" name="Picture 13">
            <a:extLst>
              <a:ext uri="{FF2B5EF4-FFF2-40B4-BE49-F238E27FC236}">
                <a16:creationId xmlns:a16="http://schemas.microsoft.com/office/drawing/2014/main" xmlns="" id="{C84BFC3D-5771-4BCE-BACF-9346D50E7B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6" t="21053" r="1" b="5263"/>
          <a:stretch/>
        </p:blipFill>
        <p:spPr>
          <a:xfrm>
            <a:off x="152400" y="1066799"/>
            <a:ext cx="4038600" cy="2133601"/>
          </a:xfrm>
          <a:prstGeom prst="rect">
            <a:avLst/>
          </a:prstGeom>
        </p:spPr>
      </p:pic>
      <p:pic>
        <p:nvPicPr>
          <p:cNvPr id="8" name="Picture 7">
            <a:extLst>
              <a:ext uri="{FF2B5EF4-FFF2-40B4-BE49-F238E27FC236}">
                <a16:creationId xmlns:a16="http://schemas.microsoft.com/office/drawing/2014/main" xmlns="" id="{75383B94-CE92-4FE3-A75E-AB1AE10F08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447" b="7447"/>
          <a:stretch/>
        </p:blipFill>
        <p:spPr>
          <a:xfrm>
            <a:off x="4952999" y="1023257"/>
            <a:ext cx="4038600" cy="2177143"/>
          </a:xfrm>
          <a:prstGeom prst="rect">
            <a:avLst/>
          </a:prstGeom>
        </p:spPr>
      </p:pic>
    </p:spTree>
    <p:extLst>
      <p:ext uri="{BB962C8B-B14F-4D97-AF65-F5344CB8AC3E}">
        <p14:creationId xmlns:p14="http://schemas.microsoft.com/office/powerpoint/2010/main" val="4083987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81600" y="1676400"/>
            <a:ext cx="3505200" cy="523220"/>
          </a:xfrm>
          <a:prstGeom prst="rect">
            <a:avLst/>
          </a:prstGeom>
          <a:noFill/>
        </p:spPr>
        <p:txBody>
          <a:bodyPr wrap="square" rtlCol="0">
            <a:spAutoFit/>
          </a:bodyPr>
          <a:lstStyle/>
          <a:p>
            <a:pPr marL="457200" indent="-457200">
              <a:buFont typeface="Arial" panose="020B0604020202020204" pitchFamily="34" charset="0"/>
              <a:buChar char="•"/>
            </a:pPr>
            <a:endParaRPr lang="en-US" sz="2800" dirty="0"/>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73868">
            <a:off x="4800600" y="1200419"/>
            <a:ext cx="3395663" cy="1237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181600" y="3276599"/>
            <a:ext cx="3124200" cy="1631216"/>
          </a:xfrm>
          <a:prstGeom prst="rect">
            <a:avLst/>
          </a:prstGeom>
        </p:spPr>
        <p:txBody>
          <a:bodyPr wrap="square">
            <a:spAutoFit/>
          </a:bodyPr>
          <a:lstStyle/>
          <a:p>
            <a:pPr lvl="0"/>
            <a:r>
              <a:rPr lang="en-US" sz="2000" dirty="0">
                <a:solidFill>
                  <a:prstClr val="black"/>
                </a:solidFill>
                <a:latin typeface="Calibri Light" panose="020F0302020204030204" pitchFamily="34" charset="0"/>
              </a:rPr>
              <a:t>Learn more about Grocery Shopping Trends and download the full report at:</a:t>
            </a:r>
          </a:p>
          <a:p>
            <a:pPr lvl="0"/>
            <a:endParaRPr lang="en-US" sz="2000" dirty="0">
              <a:solidFill>
                <a:prstClr val="black"/>
              </a:solidFill>
              <a:latin typeface="Calibri Light" panose="020F0302020204030204" pitchFamily="34" charset="0"/>
            </a:endParaRPr>
          </a:p>
          <a:p>
            <a:pPr lvl="0"/>
            <a:r>
              <a:rPr lang="en-US" sz="2000" b="1" dirty="0">
                <a:solidFill>
                  <a:srgbClr val="F4911E"/>
                </a:solidFill>
                <a:latin typeface="Calibri Light" panose="020F0302020204030204" pitchFamily="34" charset="0"/>
              </a:rPr>
              <a:t>www.fmi.org/grocerytrends</a:t>
            </a:r>
          </a:p>
        </p:txBody>
      </p:sp>
      <p:pic>
        <p:nvPicPr>
          <p:cNvPr id="5" name="Picture 4">
            <a:extLst>
              <a:ext uri="{FF2B5EF4-FFF2-40B4-BE49-F238E27FC236}">
                <a16:creationId xmlns:a16="http://schemas.microsoft.com/office/drawing/2014/main" xmlns="" id="{89549CFF-ADBA-49BC-AE2F-F5B4191A2798}"/>
              </a:ext>
            </a:extLst>
          </p:cNvPr>
          <p:cNvPicPr>
            <a:picLocks noChangeAspect="1"/>
          </p:cNvPicPr>
          <p:nvPr/>
        </p:nvPicPr>
        <p:blipFill>
          <a:blip r:embed="rId3"/>
          <a:stretch>
            <a:fillRect/>
          </a:stretch>
        </p:blipFill>
        <p:spPr>
          <a:xfrm rot="21043172">
            <a:off x="724441" y="585269"/>
            <a:ext cx="3886537" cy="5029636"/>
          </a:xfrm>
          <a:prstGeom prst="rect">
            <a:avLst/>
          </a:prstGeom>
        </p:spPr>
      </p:pic>
    </p:spTree>
    <p:extLst>
      <p:ext uri="{BB962C8B-B14F-4D97-AF65-F5344CB8AC3E}">
        <p14:creationId xmlns:p14="http://schemas.microsoft.com/office/powerpoint/2010/main" val="3857439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066800"/>
            <a:ext cx="8037513" cy="1752600"/>
          </a:xfrm>
        </p:spPr>
        <p:txBody>
          <a:bodyPr anchor="t"/>
          <a:lstStyle/>
          <a:p>
            <a:pPr>
              <a:spcBef>
                <a:spcPct val="0"/>
              </a:spcBef>
            </a:pPr>
            <a:r>
              <a:rPr lang="en-US" sz="1800" dirty="0">
                <a:solidFill>
                  <a:schemeClr val="tx1"/>
                </a:solidFill>
                <a:latin typeface="+mn-lt"/>
                <a:cs typeface="+mn-cs"/>
              </a:rPr>
              <a:t>For more than four decades, FMI has been tracking the trends of grocery shoppers in the U.S., taking note of where they shop, how they shop and what issues are most important to them as food shoppers. For the past four years, FMI has partnered with The Hartman Group to conduct this research.</a:t>
            </a:r>
          </a:p>
        </p:txBody>
      </p:sp>
      <p:sp>
        <p:nvSpPr>
          <p:cNvPr id="5" name="Rectangle 4"/>
          <p:cNvSpPr/>
          <p:nvPr/>
        </p:nvSpPr>
        <p:spPr>
          <a:xfrm>
            <a:off x="489098" y="2592022"/>
            <a:ext cx="3854302" cy="400110"/>
          </a:xfrm>
          <a:prstGeom prst="rect">
            <a:avLst/>
          </a:prstGeom>
        </p:spPr>
        <p:txBody>
          <a:bodyPr wrap="square">
            <a:spAutoFit/>
          </a:bodyPr>
          <a:lstStyle/>
          <a:p>
            <a:pPr eaLnBrk="0" fontAlgn="base" hangingPunct="0">
              <a:spcBef>
                <a:spcPts val="600"/>
              </a:spcBef>
              <a:spcAft>
                <a:spcPct val="0"/>
              </a:spcAft>
            </a:pPr>
            <a:r>
              <a:rPr lang="en-US" sz="2000" dirty="0">
                <a:solidFill>
                  <a:srgbClr val="27B35A"/>
                </a:solidFill>
                <a:latin typeface="Arial" pitchFamily="34" charset="0"/>
                <a:ea typeface="+mj-ea"/>
                <a:cs typeface="Arial" pitchFamily="34" charset="0"/>
              </a:rPr>
              <a:t>Methodology</a:t>
            </a:r>
            <a:endParaRPr lang="en-US" sz="3200" dirty="0">
              <a:solidFill>
                <a:srgbClr val="27B35A"/>
              </a:solidFill>
              <a:latin typeface="Arial" pitchFamily="34" charset="0"/>
              <a:ea typeface="+mj-ea"/>
              <a:cs typeface="Arial" pitchFamily="34" charset="0"/>
            </a:endParaRPr>
          </a:p>
        </p:txBody>
      </p:sp>
      <p:sp>
        <p:nvSpPr>
          <p:cNvPr id="6" name="Rectangle 5"/>
          <p:cNvSpPr/>
          <p:nvPr/>
        </p:nvSpPr>
        <p:spPr>
          <a:xfrm>
            <a:off x="4362893" y="3352800"/>
            <a:ext cx="3790507" cy="2539157"/>
          </a:xfrm>
          <a:prstGeom prst="rect">
            <a:avLst/>
          </a:prstGeom>
        </p:spPr>
        <p:txBody>
          <a:bodyPr wrap="square">
            <a:spAutoFit/>
          </a:bodyPr>
          <a:lstStyle/>
          <a:p>
            <a:pPr eaLnBrk="0" fontAlgn="base" hangingPunct="0">
              <a:spcBef>
                <a:spcPts val="600"/>
              </a:spcBef>
              <a:spcAft>
                <a:spcPct val="0"/>
              </a:spcAft>
            </a:pPr>
            <a:r>
              <a:rPr lang="en-US" sz="1200" b="1" dirty="0">
                <a:solidFill>
                  <a:prstClr val="black"/>
                </a:solidFill>
                <a:ea typeface="ＭＳ Ｐゴシック" charset="-128"/>
              </a:rPr>
              <a:t>Qualitative Research</a:t>
            </a:r>
          </a:p>
          <a:p>
            <a:pPr marL="171450" indent="-171450">
              <a:spcBef>
                <a:spcPts val="600"/>
              </a:spcBef>
              <a:buFont typeface="Arial" panose="020B0604020202020204" pitchFamily="34" charset="0"/>
              <a:buChar char="•"/>
            </a:pPr>
            <a:r>
              <a:rPr lang="en-US" sz="1200" dirty="0"/>
              <a:t>In-depth 1-on-1 interviews with shoppers from 4 multi-person households and 1 single-person household in the Baltimore area, including home tours of kitchens and food-storage areas, as well as shop-along interviews in frequented food retail locations</a:t>
            </a:r>
          </a:p>
          <a:p>
            <a:pPr marL="171450" indent="-171450">
              <a:spcBef>
                <a:spcPts val="600"/>
              </a:spcBef>
              <a:buFont typeface="Arial" panose="020B0604020202020204" pitchFamily="34" charset="0"/>
              <a:buChar char="•"/>
            </a:pPr>
            <a:r>
              <a:rPr lang="en-US" sz="1200" dirty="0"/>
              <a:t>Five 1-on-1 virtual interviews with shoppers across the nation, augmented with a homework exercise using photos and words for shoppers to show what “eating well” means to them and how shopping supports these needs</a:t>
            </a:r>
          </a:p>
          <a:p>
            <a:pPr marL="171450" indent="-171450">
              <a:spcBef>
                <a:spcPts val="600"/>
              </a:spcBef>
              <a:buFont typeface="Arial" panose="020B0604020202020204" pitchFamily="34" charset="0"/>
              <a:buChar char="•"/>
            </a:pPr>
            <a:r>
              <a:rPr lang="en-US" sz="1200" dirty="0"/>
              <a:t>Fielded in October 2017</a:t>
            </a:r>
            <a:endParaRPr lang="en-US" sz="1200" b="1" dirty="0">
              <a:solidFill>
                <a:prstClr val="black"/>
              </a:solidFill>
              <a:ea typeface="ＭＳ Ｐゴシック" charset="-128"/>
            </a:endParaRPr>
          </a:p>
        </p:txBody>
      </p:sp>
      <p:sp>
        <p:nvSpPr>
          <p:cNvPr id="8" name="Title 1">
            <a:extLst>
              <a:ext uri="{FF2B5EF4-FFF2-40B4-BE49-F238E27FC236}">
                <a16:creationId xmlns:a16="http://schemas.microsoft.com/office/drawing/2014/main" xmlns="" id="{6AE46C60-E58E-420C-A0A2-72F664DC85F5}"/>
              </a:ext>
            </a:extLst>
          </p:cNvPr>
          <p:cNvSpPr txBox="1">
            <a:spLocks/>
          </p:cNvSpPr>
          <p:nvPr/>
        </p:nvSpPr>
        <p:spPr>
          <a:xfrm>
            <a:off x="228600" y="152551"/>
            <a:ext cx="8001000" cy="838049"/>
          </a:xfrm>
          <a:prstGeom prst="rect">
            <a:avLst/>
          </a:prstGeom>
        </p:spPr>
        <p:txBody>
          <a:bodyPr anchor="t"/>
          <a:lst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a:lstStyle>
          <a:p>
            <a:pPr algn="l" eaLnBrk="1" hangingPunct="1"/>
            <a:r>
              <a:rPr lang="en-US" sz="2400" dirty="0">
                <a:solidFill>
                  <a:srgbClr val="27B35A"/>
                </a:solidFill>
              </a:rPr>
              <a:t>Research background</a:t>
            </a:r>
          </a:p>
        </p:txBody>
      </p:sp>
      <p:sp>
        <p:nvSpPr>
          <p:cNvPr id="9" name="Rectangle 8">
            <a:extLst>
              <a:ext uri="{FF2B5EF4-FFF2-40B4-BE49-F238E27FC236}">
                <a16:creationId xmlns:a16="http://schemas.microsoft.com/office/drawing/2014/main" xmlns="" id="{7BF565E7-5D3A-40F7-AC39-63DB0821EF76}"/>
              </a:ext>
            </a:extLst>
          </p:cNvPr>
          <p:cNvSpPr/>
          <p:nvPr/>
        </p:nvSpPr>
        <p:spPr>
          <a:xfrm>
            <a:off x="489984" y="3352800"/>
            <a:ext cx="3320016" cy="1800493"/>
          </a:xfrm>
          <a:prstGeom prst="rect">
            <a:avLst/>
          </a:prstGeom>
        </p:spPr>
        <p:txBody>
          <a:bodyPr wrap="square">
            <a:spAutoFit/>
          </a:bodyPr>
          <a:lstStyle/>
          <a:p>
            <a:pPr eaLnBrk="0" fontAlgn="base" hangingPunct="0">
              <a:spcBef>
                <a:spcPts val="600"/>
              </a:spcBef>
              <a:spcAft>
                <a:spcPct val="0"/>
              </a:spcAft>
            </a:pPr>
            <a:r>
              <a:rPr lang="en-US" sz="1200" b="1" dirty="0">
                <a:solidFill>
                  <a:prstClr val="black"/>
                </a:solidFill>
                <a:ea typeface="ＭＳ Ｐゴシック" charset="-128"/>
              </a:rPr>
              <a:t>Quantitative Research</a:t>
            </a:r>
          </a:p>
          <a:p>
            <a:pPr marL="171450" indent="-171450">
              <a:spcBef>
                <a:spcPts val="600"/>
              </a:spcBef>
              <a:buFont typeface="Arial" panose="020B0604020202020204" pitchFamily="34" charset="0"/>
              <a:buChar char="•"/>
            </a:pPr>
            <a:r>
              <a:rPr lang="en-US" sz="1200" dirty="0"/>
              <a:t>A 25-minute online survey among n=2,136 U.S. shoppers aged 18 and older, responsible for at least 50% or more of the grocery shopping in their household</a:t>
            </a:r>
          </a:p>
          <a:p>
            <a:pPr marL="171450" indent="-171450">
              <a:spcBef>
                <a:spcPts val="600"/>
              </a:spcBef>
              <a:buFont typeface="Arial" panose="020B0604020202020204" pitchFamily="34" charset="0"/>
              <a:buChar char="•"/>
            </a:pPr>
            <a:r>
              <a:rPr lang="en-US" sz="1200" dirty="0"/>
              <a:t>Fielded February 4-16, 2018</a:t>
            </a:r>
          </a:p>
          <a:p>
            <a:pPr marL="171450" indent="-171450">
              <a:spcBef>
                <a:spcPts val="600"/>
              </a:spcBef>
              <a:buFont typeface="Arial" panose="020B0604020202020204" pitchFamily="34" charset="0"/>
              <a:buChar char="•"/>
            </a:pPr>
            <a:r>
              <a:rPr lang="en-US" sz="1200" dirty="0"/>
              <a:t>Additional analysis includes U.S. Census,   Bureau of Labor Statistics</a:t>
            </a:r>
          </a:p>
        </p:txBody>
      </p:sp>
    </p:spTree>
    <p:extLst>
      <p:ext uri="{BB962C8B-B14F-4D97-AF65-F5344CB8AC3E}">
        <p14:creationId xmlns:p14="http://schemas.microsoft.com/office/powerpoint/2010/main" val="601537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9">
            <a:extLst>
              <a:ext uri="{FF2B5EF4-FFF2-40B4-BE49-F238E27FC236}">
                <a16:creationId xmlns:a16="http://schemas.microsoft.com/office/drawing/2014/main" xmlns="" id="{49D9C784-C99E-48D7-A172-741D624590BD}"/>
              </a:ext>
            </a:extLst>
          </p:cNvPr>
          <p:cNvSpPr/>
          <p:nvPr/>
        </p:nvSpPr>
        <p:spPr bwMode="auto">
          <a:xfrm>
            <a:off x="3581400" y="1219200"/>
            <a:ext cx="4984898" cy="4648200"/>
          </a:xfrm>
          <a:prstGeom prst="roundRect">
            <a:avLst>
              <a:gd name="adj" fmla="val 0"/>
            </a:avLst>
          </a:prstGeom>
          <a:solidFill>
            <a:srgbClr val="D6F2D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pitchFamily="25" charset="0"/>
            </a:endParaRPr>
          </a:p>
        </p:txBody>
      </p:sp>
      <p:sp>
        <p:nvSpPr>
          <p:cNvPr id="9" name="TextBox 8"/>
          <p:cNvSpPr txBox="1"/>
          <p:nvPr/>
        </p:nvSpPr>
        <p:spPr>
          <a:xfrm>
            <a:off x="5771532" y="1295400"/>
            <a:ext cx="915635" cy="523220"/>
          </a:xfrm>
          <a:prstGeom prst="rect">
            <a:avLst/>
          </a:prstGeom>
          <a:noFill/>
        </p:spPr>
        <p:txBody>
          <a:bodyPr wrap="none" rtlCol="0">
            <a:spAutoFit/>
          </a:bodyPr>
          <a:lstStyle/>
          <a:p>
            <a:pPr algn="l">
              <a:spcBef>
                <a:spcPts val="1800"/>
              </a:spcBef>
            </a:pPr>
            <a:r>
              <a:rPr lang="en-US" sz="2800" b="1" dirty="0">
                <a:solidFill>
                  <a:srgbClr val="229E4E"/>
                </a:solidFill>
                <a:latin typeface="+mn-lt"/>
              </a:rPr>
              <a:t>2018</a:t>
            </a:r>
          </a:p>
        </p:txBody>
      </p:sp>
      <p:sp>
        <p:nvSpPr>
          <p:cNvPr id="10" name="Rounded Rectangle 9"/>
          <p:cNvSpPr/>
          <p:nvPr/>
        </p:nvSpPr>
        <p:spPr bwMode="auto">
          <a:xfrm>
            <a:off x="533400" y="1219200"/>
            <a:ext cx="2819400" cy="4648200"/>
          </a:xfrm>
          <a:prstGeom prst="roundRect">
            <a:avLst>
              <a:gd name="adj" fmla="val 0"/>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pitchFamily="25" charset="0"/>
            </a:endParaRPr>
          </a:p>
        </p:txBody>
      </p:sp>
      <p:sp>
        <p:nvSpPr>
          <p:cNvPr id="11" name="Content Placeholder 2"/>
          <p:cNvSpPr txBox="1">
            <a:spLocks/>
          </p:cNvSpPr>
          <p:nvPr/>
        </p:nvSpPr>
        <p:spPr bwMode="auto">
          <a:xfrm>
            <a:off x="489098" y="1801019"/>
            <a:ext cx="2743200" cy="368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1588" algn="l" rtl="0" eaLnBrk="1" fontAlgn="base" hangingPunct="1">
              <a:lnSpc>
                <a:spcPct val="95000"/>
              </a:lnSpc>
              <a:spcBef>
                <a:spcPts val="1200"/>
              </a:spcBef>
              <a:spcAft>
                <a:spcPts val="0"/>
              </a:spcAft>
              <a:buFont typeface="Arial" charset="0"/>
              <a:tabLst>
                <a:tab pos="1771650" algn="l"/>
              </a:tabLst>
              <a:defRPr sz="1700">
                <a:solidFill>
                  <a:schemeClr val="tx1"/>
                </a:solidFill>
                <a:latin typeface="Calibri" pitchFamily="34" charset="0"/>
                <a:ea typeface="ＭＳ Ｐゴシック" charset="-128"/>
                <a:cs typeface="Calibri" pitchFamily="34" charset="0"/>
              </a:defRPr>
            </a:lvl1pPr>
            <a:lvl2pPr marL="354013" indent="-222250" algn="l" rtl="0" eaLnBrk="1" fontAlgn="base" hangingPunct="1">
              <a:lnSpc>
                <a:spcPct val="95000"/>
              </a:lnSpc>
              <a:spcBef>
                <a:spcPts val="1200"/>
              </a:spcBef>
              <a:spcAft>
                <a:spcPts val="0"/>
              </a:spcAft>
              <a:buClrTx/>
              <a:buFont typeface="Times" charset="0"/>
              <a:buChar char="•"/>
              <a:tabLst>
                <a:tab pos="1771650" algn="l"/>
              </a:tabLst>
              <a:defRPr sz="1500">
                <a:solidFill>
                  <a:srgbClr val="58585A"/>
                </a:solidFill>
                <a:latin typeface="Calibri" pitchFamily="34" charset="0"/>
                <a:ea typeface="ＭＳ Ｐゴシック" pitchFamily="25" charset="-128"/>
                <a:cs typeface="Calibri" pitchFamily="34" charset="0"/>
              </a:defRPr>
            </a:lvl2pPr>
            <a:lvl3pPr marL="677863" indent="-209550" algn="l" rtl="0" eaLnBrk="1" fontAlgn="base" hangingPunct="1">
              <a:lnSpc>
                <a:spcPct val="95000"/>
              </a:lnSpc>
              <a:spcBef>
                <a:spcPts val="1200"/>
              </a:spcBef>
              <a:spcAft>
                <a:spcPts val="0"/>
              </a:spcAft>
              <a:buClrTx/>
              <a:buFont typeface="Times" charset="0"/>
              <a:buChar char="»"/>
              <a:tabLst>
                <a:tab pos="1771650" algn="l"/>
              </a:tabLst>
              <a:defRPr sz="1300">
                <a:solidFill>
                  <a:srgbClr val="58585A"/>
                </a:solidFill>
                <a:latin typeface="Calibri" pitchFamily="34" charset="0"/>
                <a:ea typeface="ＭＳ Ｐゴシック" pitchFamily="25" charset="-128"/>
                <a:cs typeface="Calibri" pitchFamily="34" charset="0"/>
              </a:defRPr>
            </a:lvl3pPr>
            <a:lvl4pPr marL="915988" indent="-123825" algn="l" rtl="0" eaLnBrk="1" fontAlgn="base" hangingPunct="1">
              <a:lnSpc>
                <a:spcPct val="95000"/>
              </a:lnSpc>
              <a:spcBef>
                <a:spcPts val="1200"/>
              </a:spcBef>
              <a:spcAft>
                <a:spcPts val="0"/>
              </a:spcAft>
              <a:tabLst>
                <a:tab pos="1771650" algn="l"/>
              </a:tabLst>
              <a:defRPr sz="1200" i="1">
                <a:solidFill>
                  <a:srgbClr val="939598"/>
                </a:solidFill>
                <a:latin typeface="Calibri" pitchFamily="34" charset="0"/>
                <a:ea typeface="ＭＳ Ｐゴシック" pitchFamily="25" charset="-128"/>
                <a:cs typeface="Calibri" pitchFamily="34" charset="0"/>
              </a:defRPr>
            </a:lvl4pPr>
            <a:lvl5pPr marL="1196975" indent="-166688" algn="l" rtl="0" eaLnBrk="1" fontAlgn="base" hangingPunct="1">
              <a:lnSpc>
                <a:spcPct val="95000"/>
              </a:lnSpc>
              <a:spcBef>
                <a:spcPts val="1200"/>
              </a:spcBef>
              <a:spcAft>
                <a:spcPts val="0"/>
              </a:spcAft>
              <a:tabLst>
                <a:tab pos="1771650" algn="l"/>
              </a:tabLst>
              <a:defRPr sz="1200" i="1">
                <a:solidFill>
                  <a:srgbClr val="939598"/>
                </a:solidFill>
                <a:latin typeface="Calibri" pitchFamily="34" charset="0"/>
                <a:ea typeface="ＭＳ Ｐゴシック" pitchFamily="25" charset="-128"/>
                <a:cs typeface="Calibri" pitchFamily="34" charset="0"/>
              </a:defRPr>
            </a:lvl5pPr>
            <a:lvl6pPr marL="1654175" indent="-166688" algn="l" rtl="0" eaLnBrk="1" fontAlgn="base" hangingPunct="1">
              <a:spcBef>
                <a:spcPct val="20000"/>
              </a:spcBef>
              <a:spcAft>
                <a:spcPct val="0"/>
              </a:spcAft>
              <a:tabLst>
                <a:tab pos="1771650" algn="l"/>
              </a:tabLst>
              <a:defRPr sz="1400" i="1">
                <a:solidFill>
                  <a:srgbClr val="3B3833"/>
                </a:solidFill>
                <a:latin typeface="+mn-lt"/>
                <a:ea typeface="ＭＳ Ｐゴシック" pitchFamily="25" charset="-128"/>
              </a:defRPr>
            </a:lvl6pPr>
            <a:lvl7pPr marL="2111375" indent="-166688" algn="l" rtl="0" eaLnBrk="1" fontAlgn="base" hangingPunct="1">
              <a:spcBef>
                <a:spcPct val="20000"/>
              </a:spcBef>
              <a:spcAft>
                <a:spcPct val="0"/>
              </a:spcAft>
              <a:tabLst>
                <a:tab pos="1771650" algn="l"/>
              </a:tabLst>
              <a:defRPr sz="1400" i="1">
                <a:solidFill>
                  <a:srgbClr val="3B3833"/>
                </a:solidFill>
                <a:latin typeface="+mn-lt"/>
                <a:ea typeface="ＭＳ Ｐゴシック" pitchFamily="25" charset="-128"/>
              </a:defRPr>
            </a:lvl7pPr>
            <a:lvl8pPr marL="2568575" indent="-166688" algn="l" rtl="0" eaLnBrk="1" fontAlgn="base" hangingPunct="1">
              <a:spcBef>
                <a:spcPct val="20000"/>
              </a:spcBef>
              <a:spcAft>
                <a:spcPct val="0"/>
              </a:spcAft>
              <a:tabLst>
                <a:tab pos="1771650" algn="l"/>
              </a:tabLst>
              <a:defRPr sz="1400" i="1">
                <a:solidFill>
                  <a:srgbClr val="3B3833"/>
                </a:solidFill>
                <a:latin typeface="+mn-lt"/>
                <a:ea typeface="ＭＳ Ｐゴシック" pitchFamily="25" charset="-128"/>
              </a:defRPr>
            </a:lvl8pPr>
            <a:lvl9pPr marL="3025775" indent="-166688" algn="l" rtl="0" eaLnBrk="1" fontAlgn="base" hangingPunct="1">
              <a:spcBef>
                <a:spcPct val="20000"/>
              </a:spcBef>
              <a:spcAft>
                <a:spcPct val="0"/>
              </a:spcAft>
              <a:tabLst>
                <a:tab pos="1771650" algn="l"/>
              </a:tabLst>
              <a:defRPr sz="1400" i="1">
                <a:solidFill>
                  <a:srgbClr val="3B3833"/>
                </a:solidFill>
                <a:latin typeface="+mn-lt"/>
                <a:ea typeface="ＭＳ Ｐゴシック" pitchFamily="25" charset="-128"/>
              </a:defRPr>
            </a:lvl9pPr>
          </a:lstStyle>
          <a:p>
            <a:pPr lvl="1">
              <a:spcBef>
                <a:spcPts val="600"/>
              </a:spcBef>
              <a:spcAft>
                <a:spcPts val="4200"/>
              </a:spcAft>
              <a:buFont typeface="Wingdings" panose="05000000000000000000" pitchFamily="2" charset="2"/>
              <a:buChar char="Ø"/>
            </a:pPr>
            <a:r>
              <a:rPr lang="en-US" sz="1600" kern="0" dirty="0">
                <a:solidFill>
                  <a:schemeClr val="accent1">
                    <a:lumMod val="50000"/>
                  </a:schemeClr>
                </a:solidFill>
              </a:rPr>
              <a:t>Channel fragmentation continues, with ecommerce gaining users</a:t>
            </a:r>
          </a:p>
          <a:p>
            <a:pPr lvl="1">
              <a:spcBef>
                <a:spcPts val="600"/>
              </a:spcBef>
              <a:spcAft>
                <a:spcPts val="4200"/>
              </a:spcAft>
              <a:buFont typeface="Wingdings" panose="05000000000000000000" pitchFamily="2" charset="2"/>
              <a:buChar char="Ø"/>
            </a:pPr>
            <a:r>
              <a:rPr lang="en-US" sz="1600" dirty="0">
                <a:solidFill>
                  <a:schemeClr val="accent1">
                    <a:lumMod val="50000"/>
                  </a:schemeClr>
                </a:solidFill>
              </a:rPr>
              <a:t>Transparency means context beyond the package</a:t>
            </a:r>
            <a:endParaRPr lang="en-US" sz="1600" b="0" kern="0" dirty="0">
              <a:solidFill>
                <a:schemeClr val="accent1">
                  <a:lumMod val="50000"/>
                </a:schemeClr>
              </a:solidFill>
            </a:endParaRPr>
          </a:p>
          <a:p>
            <a:pPr lvl="1">
              <a:spcBef>
                <a:spcPts val="600"/>
              </a:spcBef>
              <a:spcAft>
                <a:spcPts val="4200"/>
              </a:spcAft>
              <a:buFont typeface="Wingdings" panose="05000000000000000000" pitchFamily="2" charset="2"/>
              <a:buChar char="Ø"/>
            </a:pPr>
            <a:r>
              <a:rPr lang="en-US" sz="1600" dirty="0">
                <a:solidFill>
                  <a:schemeClr val="accent1">
                    <a:lumMod val="50000"/>
                  </a:schemeClr>
                </a:solidFill>
              </a:rPr>
              <a:t>Food retailers are increasingly well-positioned for shopper wellness</a:t>
            </a:r>
          </a:p>
        </p:txBody>
      </p:sp>
      <p:sp>
        <p:nvSpPr>
          <p:cNvPr id="12" name="TextBox 11"/>
          <p:cNvSpPr txBox="1"/>
          <p:nvPr/>
        </p:nvSpPr>
        <p:spPr>
          <a:xfrm>
            <a:off x="1447800" y="1295400"/>
            <a:ext cx="915635" cy="523220"/>
          </a:xfrm>
          <a:prstGeom prst="rect">
            <a:avLst/>
          </a:prstGeom>
          <a:noFill/>
        </p:spPr>
        <p:txBody>
          <a:bodyPr wrap="square" rtlCol="0">
            <a:spAutoFit/>
          </a:bodyPr>
          <a:lstStyle/>
          <a:p>
            <a:pPr algn="l">
              <a:spcBef>
                <a:spcPts val="1800"/>
              </a:spcBef>
            </a:pPr>
            <a:r>
              <a:rPr lang="en-US" sz="2800" b="1" dirty="0">
                <a:solidFill>
                  <a:srgbClr val="1A2F5B"/>
                </a:solidFill>
                <a:latin typeface="+mn-lt"/>
              </a:rPr>
              <a:t>2017</a:t>
            </a:r>
          </a:p>
        </p:txBody>
      </p:sp>
      <p:sp>
        <p:nvSpPr>
          <p:cNvPr id="13" name="Content Placeholder 2"/>
          <p:cNvSpPr txBox="1">
            <a:spLocks/>
          </p:cNvSpPr>
          <p:nvPr/>
        </p:nvSpPr>
        <p:spPr bwMode="auto">
          <a:xfrm>
            <a:off x="3657600" y="1801019"/>
            <a:ext cx="4724400" cy="40663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2500" lnSpcReduction="10000"/>
          </a:bodyPr>
          <a:lstStyle>
            <a:lvl1pPr marL="0" indent="1588" algn="l" rtl="0" eaLnBrk="1" fontAlgn="base" hangingPunct="1">
              <a:lnSpc>
                <a:spcPct val="95000"/>
              </a:lnSpc>
              <a:spcBef>
                <a:spcPts val="1200"/>
              </a:spcBef>
              <a:spcAft>
                <a:spcPts val="0"/>
              </a:spcAft>
              <a:buFont typeface="Arial" charset="0"/>
              <a:tabLst>
                <a:tab pos="1771650" algn="l"/>
              </a:tabLst>
              <a:defRPr sz="1700">
                <a:solidFill>
                  <a:schemeClr val="tx1"/>
                </a:solidFill>
                <a:latin typeface="Calibri" pitchFamily="34" charset="0"/>
                <a:ea typeface="ＭＳ Ｐゴシック" charset="-128"/>
                <a:cs typeface="Calibri" pitchFamily="34" charset="0"/>
              </a:defRPr>
            </a:lvl1pPr>
            <a:lvl2pPr marL="354013" indent="-222250" algn="l" rtl="0" eaLnBrk="1" fontAlgn="base" hangingPunct="1">
              <a:lnSpc>
                <a:spcPct val="95000"/>
              </a:lnSpc>
              <a:spcBef>
                <a:spcPts val="1200"/>
              </a:spcBef>
              <a:spcAft>
                <a:spcPts val="0"/>
              </a:spcAft>
              <a:buClrTx/>
              <a:buFont typeface="Times" charset="0"/>
              <a:buChar char="•"/>
              <a:tabLst>
                <a:tab pos="1771650" algn="l"/>
              </a:tabLst>
              <a:defRPr sz="1500">
                <a:solidFill>
                  <a:srgbClr val="58585A"/>
                </a:solidFill>
                <a:latin typeface="Calibri" pitchFamily="34" charset="0"/>
                <a:ea typeface="ＭＳ Ｐゴシック" pitchFamily="25" charset="-128"/>
                <a:cs typeface="Calibri" pitchFamily="34" charset="0"/>
              </a:defRPr>
            </a:lvl2pPr>
            <a:lvl3pPr marL="677863" indent="-209550" algn="l" rtl="0" eaLnBrk="1" fontAlgn="base" hangingPunct="1">
              <a:lnSpc>
                <a:spcPct val="95000"/>
              </a:lnSpc>
              <a:spcBef>
                <a:spcPts val="1200"/>
              </a:spcBef>
              <a:spcAft>
                <a:spcPts val="0"/>
              </a:spcAft>
              <a:buClrTx/>
              <a:buFont typeface="Times" charset="0"/>
              <a:buChar char="»"/>
              <a:tabLst>
                <a:tab pos="1771650" algn="l"/>
              </a:tabLst>
              <a:defRPr sz="1300">
                <a:solidFill>
                  <a:srgbClr val="58585A"/>
                </a:solidFill>
                <a:latin typeface="Calibri" pitchFamily="34" charset="0"/>
                <a:ea typeface="ＭＳ Ｐゴシック" pitchFamily="25" charset="-128"/>
                <a:cs typeface="Calibri" pitchFamily="34" charset="0"/>
              </a:defRPr>
            </a:lvl3pPr>
            <a:lvl4pPr marL="915988" indent="-123825" algn="l" rtl="0" eaLnBrk="1" fontAlgn="base" hangingPunct="1">
              <a:lnSpc>
                <a:spcPct val="95000"/>
              </a:lnSpc>
              <a:spcBef>
                <a:spcPts val="1200"/>
              </a:spcBef>
              <a:spcAft>
                <a:spcPts val="0"/>
              </a:spcAft>
              <a:tabLst>
                <a:tab pos="1771650" algn="l"/>
              </a:tabLst>
              <a:defRPr sz="1200" i="1">
                <a:solidFill>
                  <a:srgbClr val="939598"/>
                </a:solidFill>
                <a:latin typeface="Calibri" pitchFamily="34" charset="0"/>
                <a:ea typeface="ＭＳ Ｐゴシック" pitchFamily="25" charset="-128"/>
                <a:cs typeface="Calibri" pitchFamily="34" charset="0"/>
              </a:defRPr>
            </a:lvl4pPr>
            <a:lvl5pPr marL="1196975" indent="-166688" algn="l" rtl="0" eaLnBrk="1" fontAlgn="base" hangingPunct="1">
              <a:lnSpc>
                <a:spcPct val="95000"/>
              </a:lnSpc>
              <a:spcBef>
                <a:spcPts val="1200"/>
              </a:spcBef>
              <a:spcAft>
                <a:spcPts val="0"/>
              </a:spcAft>
              <a:tabLst>
                <a:tab pos="1771650" algn="l"/>
              </a:tabLst>
              <a:defRPr sz="1200" i="1">
                <a:solidFill>
                  <a:srgbClr val="939598"/>
                </a:solidFill>
                <a:latin typeface="Calibri" pitchFamily="34" charset="0"/>
                <a:ea typeface="ＭＳ Ｐゴシック" pitchFamily="25" charset="-128"/>
                <a:cs typeface="Calibri" pitchFamily="34" charset="0"/>
              </a:defRPr>
            </a:lvl5pPr>
            <a:lvl6pPr marL="1654175" indent="-166688" algn="l" rtl="0" eaLnBrk="1" fontAlgn="base" hangingPunct="1">
              <a:spcBef>
                <a:spcPct val="20000"/>
              </a:spcBef>
              <a:spcAft>
                <a:spcPct val="0"/>
              </a:spcAft>
              <a:tabLst>
                <a:tab pos="1771650" algn="l"/>
              </a:tabLst>
              <a:defRPr sz="1400" i="1">
                <a:solidFill>
                  <a:srgbClr val="3B3833"/>
                </a:solidFill>
                <a:latin typeface="+mn-lt"/>
                <a:ea typeface="ＭＳ Ｐゴシック" pitchFamily="25" charset="-128"/>
              </a:defRPr>
            </a:lvl6pPr>
            <a:lvl7pPr marL="2111375" indent="-166688" algn="l" rtl="0" eaLnBrk="1" fontAlgn="base" hangingPunct="1">
              <a:spcBef>
                <a:spcPct val="20000"/>
              </a:spcBef>
              <a:spcAft>
                <a:spcPct val="0"/>
              </a:spcAft>
              <a:tabLst>
                <a:tab pos="1771650" algn="l"/>
              </a:tabLst>
              <a:defRPr sz="1400" i="1">
                <a:solidFill>
                  <a:srgbClr val="3B3833"/>
                </a:solidFill>
                <a:latin typeface="+mn-lt"/>
                <a:ea typeface="ＭＳ Ｐゴシック" pitchFamily="25" charset="-128"/>
              </a:defRPr>
            </a:lvl7pPr>
            <a:lvl8pPr marL="2568575" indent="-166688" algn="l" rtl="0" eaLnBrk="1" fontAlgn="base" hangingPunct="1">
              <a:spcBef>
                <a:spcPct val="20000"/>
              </a:spcBef>
              <a:spcAft>
                <a:spcPct val="0"/>
              </a:spcAft>
              <a:tabLst>
                <a:tab pos="1771650" algn="l"/>
              </a:tabLst>
              <a:defRPr sz="1400" i="1">
                <a:solidFill>
                  <a:srgbClr val="3B3833"/>
                </a:solidFill>
                <a:latin typeface="+mn-lt"/>
                <a:ea typeface="ＭＳ Ｐゴシック" pitchFamily="25" charset="-128"/>
              </a:defRPr>
            </a:lvl8pPr>
            <a:lvl9pPr marL="3025775" indent="-166688" algn="l" rtl="0" eaLnBrk="1" fontAlgn="base" hangingPunct="1">
              <a:spcBef>
                <a:spcPct val="20000"/>
              </a:spcBef>
              <a:spcAft>
                <a:spcPct val="0"/>
              </a:spcAft>
              <a:tabLst>
                <a:tab pos="1771650" algn="l"/>
              </a:tabLst>
              <a:defRPr sz="1400" i="1">
                <a:solidFill>
                  <a:srgbClr val="3B3833"/>
                </a:solidFill>
                <a:latin typeface="+mn-lt"/>
                <a:ea typeface="ＭＳ Ｐゴシック" pitchFamily="25" charset="-128"/>
              </a:defRPr>
            </a:lvl9pPr>
          </a:lstStyle>
          <a:p>
            <a:pPr marL="285750" indent="-285750">
              <a:buFont typeface="Wingdings" panose="05000000000000000000" pitchFamily="2" charset="2"/>
              <a:buChar char="Ø"/>
            </a:pPr>
            <a:r>
              <a:rPr lang="en-US" dirty="0">
                <a:solidFill>
                  <a:srgbClr val="00823B"/>
                </a:solidFill>
                <a:latin typeface="+mn-lt"/>
                <a:ea typeface="+mj-ea"/>
                <a:cs typeface="Arial" pitchFamily="34" charset="0"/>
              </a:rPr>
              <a:t>Online has evolved from a grocery channel to a grocery touchpoint</a:t>
            </a:r>
          </a:p>
          <a:p>
            <a:pPr marL="457200" lvl="1" indent="-169863"/>
            <a:r>
              <a:rPr lang="en-US" sz="1400" b="0" i="1" dirty="0"/>
              <a:t>Older shoppers are adopting and younger shoppers are discovering a future that differs from industry assumptions</a:t>
            </a:r>
            <a:endParaRPr lang="en-US" sz="1400" b="0" dirty="0"/>
          </a:p>
          <a:p>
            <a:pPr marL="285750" indent="-285750">
              <a:buFont typeface="Wingdings" panose="05000000000000000000" pitchFamily="2" charset="2"/>
              <a:buChar char="Ø"/>
            </a:pPr>
            <a:r>
              <a:rPr lang="en-US" dirty="0">
                <a:solidFill>
                  <a:srgbClr val="00823B"/>
                </a:solidFill>
                <a:latin typeface="+mn-lt"/>
                <a:ea typeface="+mj-ea"/>
                <a:cs typeface="Arial" pitchFamily="34" charset="0"/>
              </a:rPr>
              <a:t>Shoppers evaluate a food retailer by how well it supports their overarching goal of eating well</a:t>
            </a:r>
          </a:p>
          <a:p>
            <a:pPr marL="457200" lvl="1" indent="-169863"/>
            <a:r>
              <a:rPr lang="en-US" sz="1400" i="1" dirty="0"/>
              <a:t>Individualized and grounded in occasions, eating well includes diverse objectives around taste and enjoyment, health and connection</a:t>
            </a:r>
          </a:p>
          <a:p>
            <a:pPr marL="285750" indent="-285750">
              <a:buFont typeface="Wingdings" panose="05000000000000000000" pitchFamily="2" charset="2"/>
              <a:buChar char="Ø"/>
            </a:pPr>
            <a:r>
              <a:rPr lang="en-US" dirty="0">
                <a:solidFill>
                  <a:srgbClr val="00823B"/>
                </a:solidFill>
                <a:latin typeface="+mn-lt"/>
                <a:ea typeface="+mj-ea"/>
                <a:cs typeface="Arial" pitchFamily="34" charset="0"/>
              </a:rPr>
              <a:t>Shoppers trust in their food store to support their wellness more than ever, even as they rely on a wider variety of stores in order to shop well</a:t>
            </a:r>
          </a:p>
          <a:p>
            <a:pPr marL="457200" lvl="1" indent="-169863"/>
            <a:r>
              <a:rPr lang="en-US" sz="1400" i="1" dirty="0"/>
              <a:t>Grocery stores increasingly need to fulfill a diversity of food experiences, with strategic opportunities to align in-store and digital touchpoints to enhance choice, enjoyment and personal connection</a:t>
            </a:r>
          </a:p>
          <a:p>
            <a:pPr lvl="1">
              <a:spcBef>
                <a:spcPts val="600"/>
              </a:spcBef>
              <a:spcAft>
                <a:spcPts val="6600"/>
              </a:spcAft>
              <a:buFont typeface="Wingdings" panose="05000000000000000000" pitchFamily="2" charset="2"/>
              <a:buChar char="§"/>
            </a:pPr>
            <a:endParaRPr lang="en-US" sz="1400" b="0" kern="0" dirty="0"/>
          </a:p>
        </p:txBody>
      </p:sp>
      <p:sp>
        <p:nvSpPr>
          <p:cNvPr id="14" name="Title 1">
            <a:extLst>
              <a:ext uri="{FF2B5EF4-FFF2-40B4-BE49-F238E27FC236}">
                <a16:creationId xmlns:a16="http://schemas.microsoft.com/office/drawing/2014/main" xmlns="" id="{A350F92C-F5A4-4015-A25D-30C1194E5797}"/>
              </a:ext>
            </a:extLst>
          </p:cNvPr>
          <p:cNvSpPr txBox="1">
            <a:spLocks/>
          </p:cNvSpPr>
          <p:nvPr/>
        </p:nvSpPr>
        <p:spPr>
          <a:xfrm>
            <a:off x="228600" y="152551"/>
            <a:ext cx="8001000" cy="838049"/>
          </a:xfrm>
          <a:prstGeom prst="rect">
            <a:avLst/>
          </a:prstGeom>
        </p:spPr>
        <p:txBody>
          <a:bodyPr anchor="t"/>
          <a:lst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a:lstStyle>
          <a:p>
            <a:pPr algn="l" eaLnBrk="1" hangingPunct="1"/>
            <a:r>
              <a:rPr lang="en-US" sz="2400" dirty="0">
                <a:solidFill>
                  <a:srgbClr val="27B35A"/>
                </a:solidFill>
              </a:rPr>
              <a:t>Overview of 2018 findings</a:t>
            </a:r>
          </a:p>
        </p:txBody>
      </p:sp>
    </p:spTree>
    <p:extLst>
      <p:ext uri="{BB962C8B-B14F-4D97-AF65-F5344CB8AC3E}">
        <p14:creationId xmlns:p14="http://schemas.microsoft.com/office/powerpoint/2010/main" val="1639257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963886" y="4648200"/>
            <a:ext cx="4191000" cy="2209800"/>
          </a:xfrm>
        </p:spPr>
        <p:txBody>
          <a:bodyPr anchor="t"/>
          <a:lstStyle/>
          <a:p>
            <a:r>
              <a:rPr lang="en-US" sz="1800" b="1" dirty="0">
                <a:solidFill>
                  <a:srgbClr val="4A4A4A"/>
                </a:solidFill>
                <a:latin typeface="+mn-lt"/>
              </a:rPr>
              <a:t>2. Inside the Grocery Shopper’s Head: </a:t>
            </a:r>
          </a:p>
          <a:p>
            <a:pPr marL="457200" indent="-223838">
              <a:buFont typeface="Arial" panose="020B0604020202020204" pitchFamily="34" charset="0"/>
              <a:buChar char="•"/>
            </a:pPr>
            <a:r>
              <a:rPr lang="en-US" sz="1800" i="1" dirty="0">
                <a:solidFill>
                  <a:srgbClr val="4A4A4A"/>
                </a:solidFill>
                <a:latin typeface="+mn-lt"/>
              </a:rPr>
              <a:t>  Where They’ve Been </a:t>
            </a:r>
          </a:p>
          <a:p>
            <a:pPr marL="457200" indent="-223838">
              <a:buFont typeface="Arial" panose="020B0604020202020204" pitchFamily="34" charset="0"/>
              <a:buChar char="•"/>
            </a:pPr>
            <a:r>
              <a:rPr lang="en-US" sz="1800" i="1" dirty="0">
                <a:solidFill>
                  <a:srgbClr val="4A4A4A"/>
                </a:solidFill>
                <a:latin typeface="+mn-lt"/>
              </a:rPr>
              <a:t>  Where They’re Going</a:t>
            </a:r>
          </a:p>
          <a:p>
            <a:endParaRPr lang="en-US" sz="1800" dirty="0">
              <a:solidFill>
                <a:srgbClr val="4A4A4A"/>
              </a:solidFill>
              <a:latin typeface="+mn-lt"/>
            </a:endParaRPr>
          </a:p>
        </p:txBody>
      </p:sp>
      <p:sp>
        <p:nvSpPr>
          <p:cNvPr id="6" name="Title 1">
            <a:extLst>
              <a:ext uri="{FF2B5EF4-FFF2-40B4-BE49-F238E27FC236}">
                <a16:creationId xmlns:a16="http://schemas.microsoft.com/office/drawing/2014/main" xmlns="" id="{3762141D-0871-4799-943E-1DEA2F63BD8E}"/>
              </a:ext>
            </a:extLst>
          </p:cNvPr>
          <p:cNvSpPr txBox="1">
            <a:spLocks/>
          </p:cNvSpPr>
          <p:nvPr/>
        </p:nvSpPr>
        <p:spPr>
          <a:xfrm>
            <a:off x="228600" y="152551"/>
            <a:ext cx="8001000" cy="838049"/>
          </a:xfrm>
          <a:prstGeom prst="rect">
            <a:avLst/>
          </a:prstGeom>
        </p:spPr>
        <p:txBody>
          <a:bodyPr anchor="t"/>
          <a:lst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a:lstStyle>
          <a:p>
            <a:pPr algn="l" eaLnBrk="1" hangingPunct="1"/>
            <a:r>
              <a:rPr lang="en-US" sz="2400" dirty="0">
                <a:solidFill>
                  <a:srgbClr val="27B35A"/>
                </a:solidFill>
              </a:rPr>
              <a:t>What we plan to cover</a:t>
            </a:r>
          </a:p>
        </p:txBody>
      </p:sp>
      <p:sp>
        <p:nvSpPr>
          <p:cNvPr id="7" name="Text Placeholder 2">
            <a:extLst>
              <a:ext uri="{FF2B5EF4-FFF2-40B4-BE49-F238E27FC236}">
                <a16:creationId xmlns:a16="http://schemas.microsoft.com/office/drawing/2014/main" xmlns="" id="{A818A3B2-EE31-4254-A788-2AFB725613C3}"/>
              </a:ext>
            </a:extLst>
          </p:cNvPr>
          <p:cNvSpPr txBox="1">
            <a:spLocks/>
          </p:cNvSpPr>
          <p:nvPr/>
        </p:nvSpPr>
        <p:spPr bwMode="auto">
          <a:xfrm>
            <a:off x="381000" y="4648200"/>
            <a:ext cx="4191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6" tIns="45703" rIns="91406" bIns="45703" numCol="1" anchor="t" anchorCtr="0" compatLnSpc="1">
            <a:prstTxWarp prst="textNoShape">
              <a:avLst/>
            </a:prstTxWarp>
          </a:bodyPr>
          <a:lstStyle>
            <a:lvl1pPr marL="0" indent="0" algn="l" rtl="0" eaLnBrk="0" fontAlgn="base" hangingPunct="0">
              <a:spcBef>
                <a:spcPct val="20000"/>
              </a:spcBef>
              <a:spcAft>
                <a:spcPct val="0"/>
              </a:spcAft>
              <a:buFont typeface="Arial" pitchFamily="34" charset="0"/>
              <a:buNone/>
              <a:defRPr sz="2000" kern="1200">
                <a:solidFill>
                  <a:schemeClr val="tx1">
                    <a:tint val="75000"/>
                  </a:schemeClr>
                </a:solidFill>
                <a:latin typeface="Arial" pitchFamily="34" charset="0"/>
                <a:ea typeface="+mn-ea"/>
                <a:cs typeface="Arial" pitchFamily="34" charset="0"/>
              </a:defRPr>
            </a:lvl1pPr>
            <a:lvl2pPr marL="456998" indent="0" algn="l" rtl="0" eaLnBrk="0" fontAlgn="base" hangingPunct="0">
              <a:spcBef>
                <a:spcPct val="20000"/>
              </a:spcBef>
              <a:spcAft>
                <a:spcPct val="0"/>
              </a:spcAft>
              <a:buFont typeface="Arial" pitchFamily="34" charset="0"/>
              <a:buNone/>
              <a:defRPr sz="1800" kern="1200">
                <a:solidFill>
                  <a:schemeClr val="tx1">
                    <a:tint val="75000"/>
                  </a:schemeClr>
                </a:solidFill>
                <a:latin typeface="Arial" pitchFamily="34" charset="0"/>
                <a:ea typeface="+mn-ea"/>
                <a:cs typeface="Arial" pitchFamily="34" charset="0"/>
              </a:defRPr>
            </a:lvl2pPr>
            <a:lvl3pPr marL="914018" indent="0" algn="l" rtl="0" eaLnBrk="0" fontAlgn="base" hangingPunct="0">
              <a:spcBef>
                <a:spcPct val="20000"/>
              </a:spcBef>
              <a:spcAft>
                <a:spcPct val="0"/>
              </a:spcAft>
              <a:buFont typeface="Arial" pitchFamily="34" charset="0"/>
              <a:buNone/>
              <a:defRPr sz="1600" kern="1200">
                <a:solidFill>
                  <a:schemeClr val="tx1">
                    <a:tint val="75000"/>
                  </a:schemeClr>
                </a:solidFill>
                <a:latin typeface="Arial" pitchFamily="34" charset="0"/>
                <a:ea typeface="+mn-ea"/>
                <a:cs typeface="Arial" pitchFamily="34" charset="0"/>
              </a:defRPr>
            </a:lvl3pPr>
            <a:lvl4pPr marL="1371022" indent="0" algn="l" rtl="0" eaLnBrk="0" fontAlgn="base" hangingPunct="0">
              <a:spcBef>
                <a:spcPct val="20000"/>
              </a:spcBef>
              <a:spcAft>
                <a:spcPct val="0"/>
              </a:spcAft>
              <a:buFont typeface="Arial" pitchFamily="34" charset="0"/>
              <a:buNone/>
              <a:defRPr sz="1400" kern="1200">
                <a:solidFill>
                  <a:schemeClr val="tx1">
                    <a:tint val="75000"/>
                  </a:schemeClr>
                </a:solidFill>
                <a:latin typeface="Arial" pitchFamily="34" charset="0"/>
                <a:ea typeface="+mn-ea"/>
                <a:cs typeface="Arial" pitchFamily="34" charset="0"/>
              </a:defRPr>
            </a:lvl4pPr>
            <a:lvl5pPr marL="1828034" indent="0" algn="l" rtl="0" eaLnBrk="0" fontAlgn="base" hangingPunct="0">
              <a:spcBef>
                <a:spcPct val="20000"/>
              </a:spcBef>
              <a:spcAft>
                <a:spcPct val="0"/>
              </a:spcAft>
              <a:buFont typeface="Arial" pitchFamily="34" charset="0"/>
              <a:buNone/>
              <a:defRPr sz="1400" kern="1200">
                <a:solidFill>
                  <a:schemeClr val="tx1">
                    <a:tint val="75000"/>
                  </a:schemeClr>
                </a:solidFill>
                <a:latin typeface="Arial" pitchFamily="34" charset="0"/>
                <a:ea typeface="+mn-ea"/>
                <a:cs typeface="Arial" pitchFamily="34" charset="0"/>
              </a:defRPr>
            </a:lvl5pPr>
            <a:lvl6pPr marL="2285031" indent="0" algn="l" defTabSz="914018"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2029" indent="0" algn="l" defTabSz="914018"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199040" indent="0" algn="l" defTabSz="914018"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6045" indent="0" algn="l" defTabSz="914018"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342900" indent="-342900">
              <a:buFont typeface="+mj-lt"/>
              <a:buAutoNum type="arabicPeriod"/>
            </a:pPr>
            <a:r>
              <a:rPr lang="en-US" sz="1800" b="1" dirty="0">
                <a:solidFill>
                  <a:srgbClr val="4A4A4A"/>
                </a:solidFill>
                <a:latin typeface="+mn-lt"/>
              </a:rPr>
              <a:t>State of the Marketplace</a:t>
            </a:r>
          </a:p>
        </p:txBody>
      </p:sp>
      <p:pic>
        <p:nvPicPr>
          <p:cNvPr id="4" name="Picture 3">
            <a:extLst>
              <a:ext uri="{FF2B5EF4-FFF2-40B4-BE49-F238E27FC236}">
                <a16:creationId xmlns:a16="http://schemas.microsoft.com/office/drawing/2014/main" xmlns="" id="{86ABEE01-77A3-4BBC-8AA2-8906466848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87" r="17524"/>
          <a:stretch/>
        </p:blipFill>
        <p:spPr>
          <a:xfrm>
            <a:off x="304800" y="990599"/>
            <a:ext cx="4038600" cy="3633073"/>
          </a:xfrm>
          <a:prstGeom prst="rect">
            <a:avLst/>
          </a:prstGeom>
        </p:spPr>
      </p:pic>
      <p:pic>
        <p:nvPicPr>
          <p:cNvPr id="8" name="Picture 7">
            <a:extLst>
              <a:ext uri="{FF2B5EF4-FFF2-40B4-BE49-F238E27FC236}">
                <a16:creationId xmlns:a16="http://schemas.microsoft.com/office/drawing/2014/main" xmlns="" id="{B686D3BD-2F98-4415-89CE-6971D4A196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347" r="13475"/>
          <a:stretch/>
        </p:blipFill>
        <p:spPr>
          <a:xfrm>
            <a:off x="4800600" y="990599"/>
            <a:ext cx="4038600" cy="3633073"/>
          </a:xfrm>
          <a:prstGeom prst="rect">
            <a:avLst/>
          </a:prstGeom>
        </p:spPr>
      </p:pic>
    </p:spTree>
    <p:extLst>
      <p:ext uri="{BB962C8B-B14F-4D97-AF65-F5344CB8AC3E}">
        <p14:creationId xmlns:p14="http://schemas.microsoft.com/office/powerpoint/2010/main" val="356327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640" b="6281"/>
          <a:stretch/>
        </p:blipFill>
        <p:spPr>
          <a:xfrm>
            <a:off x="2" y="-21877"/>
            <a:ext cx="9143999" cy="5432079"/>
          </a:xfrm>
          <a:prstGeom prst="rect">
            <a:avLst/>
          </a:prstGeom>
        </p:spPr>
      </p:pic>
      <p:sp>
        <p:nvSpPr>
          <p:cNvPr id="5" name="Rectangle 4"/>
          <p:cNvSpPr/>
          <p:nvPr/>
        </p:nvSpPr>
        <p:spPr bwMode="auto">
          <a:xfrm>
            <a:off x="1" y="5371749"/>
            <a:ext cx="9144000" cy="1486251"/>
          </a:xfrm>
          <a:prstGeom prst="rect">
            <a:avLst/>
          </a:prstGeom>
          <a:solidFill>
            <a:srgbClr val="27B35A"/>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dirty="0">
              <a:solidFill>
                <a:srgbClr val="4A4A4A"/>
              </a:solidFill>
              <a:latin typeface="Times" charset="0"/>
              <a:ea typeface="ＭＳ Ｐゴシック" charset="-128"/>
            </a:endParaRPr>
          </a:p>
        </p:txBody>
      </p:sp>
      <p:sp>
        <p:nvSpPr>
          <p:cNvPr id="6" name="Rectangle 2"/>
          <p:cNvSpPr txBox="1">
            <a:spLocks noChangeArrowheads="1"/>
          </p:cNvSpPr>
          <p:nvPr/>
        </p:nvSpPr>
        <p:spPr bwMode="auto">
          <a:xfrm>
            <a:off x="1828800" y="5486400"/>
            <a:ext cx="716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1" fontAlgn="base" hangingPunct="1">
              <a:lnSpc>
                <a:spcPct val="80000"/>
              </a:lnSpc>
              <a:spcBef>
                <a:spcPct val="0"/>
              </a:spcBef>
              <a:spcAft>
                <a:spcPct val="0"/>
              </a:spcAft>
              <a:defRPr sz="2800" b="1" spc="-30" baseline="0">
                <a:solidFill>
                  <a:schemeClr val="bg1"/>
                </a:solidFill>
                <a:effectLst>
                  <a:outerShdw blurRad="38100" dist="38100" dir="2700000" algn="tl">
                    <a:srgbClr val="000000">
                      <a:alpha val="43137"/>
                    </a:srgbClr>
                  </a:outerShdw>
                </a:effectLst>
                <a:latin typeface="Calibri" pitchFamily="34" charset="0"/>
                <a:ea typeface="ＭＳ Ｐゴシック" charset="-128"/>
                <a:cs typeface="Calibri" pitchFamily="34" charset="0"/>
              </a:defRPr>
            </a:lvl1pPr>
            <a:lvl2pPr algn="l" rtl="0" eaLnBrk="1" fontAlgn="base" hangingPunct="1">
              <a:lnSpc>
                <a:spcPct val="90000"/>
              </a:lnSpc>
              <a:spcBef>
                <a:spcPct val="0"/>
              </a:spcBef>
              <a:spcAft>
                <a:spcPct val="0"/>
              </a:spcAft>
              <a:defRPr sz="2000">
                <a:solidFill>
                  <a:srgbClr val="49494A"/>
                </a:solidFill>
                <a:latin typeface="Arial" pitchFamily="25" charset="0"/>
                <a:ea typeface="ＭＳ Ｐゴシック" charset="-128"/>
                <a:cs typeface="ＭＳ Ｐゴシック" charset="-128"/>
              </a:defRPr>
            </a:lvl2pPr>
            <a:lvl3pPr algn="l" rtl="0" eaLnBrk="1" fontAlgn="base" hangingPunct="1">
              <a:lnSpc>
                <a:spcPct val="90000"/>
              </a:lnSpc>
              <a:spcBef>
                <a:spcPct val="0"/>
              </a:spcBef>
              <a:spcAft>
                <a:spcPct val="0"/>
              </a:spcAft>
              <a:defRPr sz="2000">
                <a:solidFill>
                  <a:srgbClr val="49494A"/>
                </a:solidFill>
                <a:latin typeface="Arial" pitchFamily="25" charset="0"/>
                <a:ea typeface="ＭＳ Ｐゴシック" charset="-128"/>
                <a:cs typeface="ＭＳ Ｐゴシック" charset="-128"/>
              </a:defRPr>
            </a:lvl3pPr>
            <a:lvl4pPr algn="l" rtl="0" eaLnBrk="1" fontAlgn="base" hangingPunct="1">
              <a:lnSpc>
                <a:spcPct val="90000"/>
              </a:lnSpc>
              <a:spcBef>
                <a:spcPct val="0"/>
              </a:spcBef>
              <a:spcAft>
                <a:spcPct val="0"/>
              </a:spcAft>
              <a:defRPr sz="2000">
                <a:solidFill>
                  <a:srgbClr val="49494A"/>
                </a:solidFill>
                <a:latin typeface="Arial" pitchFamily="25" charset="0"/>
                <a:ea typeface="ＭＳ Ｐゴシック" charset="-128"/>
                <a:cs typeface="ＭＳ Ｐゴシック" charset="-128"/>
              </a:defRPr>
            </a:lvl4pPr>
            <a:lvl5pPr algn="l" rtl="0" eaLnBrk="1" fontAlgn="base" hangingPunct="1">
              <a:lnSpc>
                <a:spcPct val="90000"/>
              </a:lnSpc>
              <a:spcBef>
                <a:spcPct val="0"/>
              </a:spcBef>
              <a:spcAft>
                <a:spcPct val="0"/>
              </a:spcAft>
              <a:defRPr sz="2000">
                <a:solidFill>
                  <a:srgbClr val="49494A"/>
                </a:solidFill>
                <a:latin typeface="Arial" pitchFamily="25" charset="0"/>
                <a:ea typeface="ＭＳ Ｐゴシック" charset="-128"/>
                <a:cs typeface="ＭＳ Ｐゴシック" charset="-128"/>
              </a:defRPr>
            </a:lvl5pPr>
            <a:lvl6pPr marL="457200" algn="l" rtl="0" eaLnBrk="1" fontAlgn="base" hangingPunct="1">
              <a:lnSpc>
                <a:spcPct val="90000"/>
              </a:lnSpc>
              <a:spcBef>
                <a:spcPct val="0"/>
              </a:spcBef>
              <a:spcAft>
                <a:spcPct val="0"/>
              </a:spcAft>
              <a:defRPr sz="2000">
                <a:solidFill>
                  <a:srgbClr val="49494A"/>
                </a:solidFill>
                <a:latin typeface="Arial" pitchFamily="25" charset="0"/>
              </a:defRPr>
            </a:lvl6pPr>
            <a:lvl7pPr marL="914400" algn="l" rtl="0" eaLnBrk="1" fontAlgn="base" hangingPunct="1">
              <a:lnSpc>
                <a:spcPct val="90000"/>
              </a:lnSpc>
              <a:spcBef>
                <a:spcPct val="0"/>
              </a:spcBef>
              <a:spcAft>
                <a:spcPct val="0"/>
              </a:spcAft>
              <a:defRPr sz="2000">
                <a:solidFill>
                  <a:srgbClr val="49494A"/>
                </a:solidFill>
                <a:latin typeface="Arial" pitchFamily="25" charset="0"/>
              </a:defRPr>
            </a:lvl7pPr>
            <a:lvl8pPr marL="1371600" algn="l" rtl="0" eaLnBrk="1" fontAlgn="base" hangingPunct="1">
              <a:lnSpc>
                <a:spcPct val="90000"/>
              </a:lnSpc>
              <a:spcBef>
                <a:spcPct val="0"/>
              </a:spcBef>
              <a:spcAft>
                <a:spcPct val="0"/>
              </a:spcAft>
              <a:defRPr sz="2000">
                <a:solidFill>
                  <a:srgbClr val="49494A"/>
                </a:solidFill>
                <a:latin typeface="Arial" pitchFamily="25" charset="0"/>
              </a:defRPr>
            </a:lvl8pPr>
            <a:lvl9pPr marL="1828800" algn="l" rtl="0" eaLnBrk="1" fontAlgn="base" hangingPunct="1">
              <a:lnSpc>
                <a:spcPct val="90000"/>
              </a:lnSpc>
              <a:spcBef>
                <a:spcPct val="0"/>
              </a:spcBef>
              <a:spcAft>
                <a:spcPct val="0"/>
              </a:spcAft>
              <a:defRPr sz="2000">
                <a:solidFill>
                  <a:srgbClr val="49494A"/>
                </a:solidFill>
                <a:latin typeface="Arial" pitchFamily="25" charset="0"/>
              </a:defRPr>
            </a:lvl9pPr>
          </a:lstStyle>
          <a:p>
            <a:pPr algn="r"/>
            <a:r>
              <a:rPr lang="en-US" sz="3600" spc="-10" dirty="0">
                <a:solidFill>
                  <a:srgbClr val="FFFFFF"/>
                </a:solidFill>
                <a:effectLst/>
                <a:latin typeface="Calibri"/>
              </a:rPr>
              <a:t>State of the Marketplace</a:t>
            </a:r>
            <a:endParaRPr lang="en-US" sz="3600" b="0" spc="-10" dirty="0">
              <a:solidFill>
                <a:srgbClr val="FFFFFF"/>
              </a:solidFill>
              <a:effectLst/>
              <a:latin typeface="Calibri"/>
            </a:endParaRPr>
          </a:p>
        </p:txBody>
      </p:sp>
      <p:sp>
        <p:nvSpPr>
          <p:cNvPr id="7" name="TextBox 6"/>
          <p:cNvSpPr txBox="1"/>
          <p:nvPr/>
        </p:nvSpPr>
        <p:spPr>
          <a:xfrm>
            <a:off x="2" y="5410202"/>
            <a:ext cx="990599"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eaLnBrk="0" fontAlgn="base" hangingPunct="0">
              <a:spcBef>
                <a:spcPct val="0"/>
              </a:spcBef>
              <a:spcAft>
                <a:spcPct val="0"/>
              </a:spcAft>
            </a:pPr>
            <a:r>
              <a:rPr lang="en-US" sz="4800" b="1" dirty="0">
                <a:solidFill>
                  <a:srgbClr val="FFFFFF"/>
                </a:solidFill>
                <a:ea typeface="ＭＳ Ｐゴシック" charset="-128"/>
                <a:cs typeface="Calibri" pitchFamily="34" charset="0"/>
              </a:rPr>
              <a:t>01</a:t>
            </a:r>
          </a:p>
        </p:txBody>
      </p:sp>
      <p:cxnSp>
        <p:nvCxnSpPr>
          <p:cNvPr id="8" name="Straight Connector 7"/>
          <p:cNvCxnSpPr/>
          <p:nvPr/>
        </p:nvCxnSpPr>
        <p:spPr bwMode="auto">
          <a:xfrm>
            <a:off x="1" y="5371749"/>
            <a:ext cx="9144001" cy="0"/>
          </a:xfrm>
          <a:prstGeom prst="line">
            <a:avLst/>
          </a:prstGeom>
          <a:noFill/>
          <a:ln w="2857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cxnSp>
    </p:spTree>
    <p:extLst>
      <p:ext uri="{BB962C8B-B14F-4D97-AF65-F5344CB8AC3E}">
        <p14:creationId xmlns:p14="http://schemas.microsoft.com/office/powerpoint/2010/main" val="54594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04999" y="4009072"/>
            <a:ext cx="3269069" cy="1415772"/>
          </a:xfrm>
          <a:prstGeom prst="rect">
            <a:avLst/>
          </a:prstGeom>
        </p:spPr>
        <p:txBody>
          <a:bodyPr wrap="square">
            <a:spAutoFit/>
          </a:bodyPr>
          <a:lstStyle/>
          <a:p>
            <a:pPr eaLnBrk="0" fontAlgn="base" hangingPunct="0">
              <a:spcAft>
                <a:spcPct val="0"/>
              </a:spcAft>
            </a:pPr>
            <a:r>
              <a:rPr lang="en-US" dirty="0">
                <a:ea typeface="ＭＳ Ｐゴシック" charset="-128"/>
              </a:rPr>
              <a:t>of all adults say they have </a:t>
            </a:r>
            <a:br>
              <a:rPr lang="en-US" dirty="0">
                <a:ea typeface="ＭＳ Ｐゴシック" charset="-128"/>
              </a:rPr>
            </a:br>
            <a:r>
              <a:rPr lang="en-US" b="1" dirty="0">
                <a:solidFill>
                  <a:srgbClr val="27B35A"/>
                </a:solidFill>
                <a:ea typeface="ＭＳ Ｐゴシック" charset="-128"/>
              </a:rPr>
              <a:t>at least 50% </a:t>
            </a:r>
            <a:r>
              <a:rPr lang="en-US" dirty="0">
                <a:ea typeface="ＭＳ Ｐゴシック" charset="-128"/>
              </a:rPr>
              <a:t>of the responsibility for household grocery shopping   </a:t>
            </a:r>
          </a:p>
          <a:p>
            <a:pPr eaLnBrk="0" fontAlgn="base" hangingPunct="0">
              <a:spcAft>
                <a:spcPct val="0"/>
              </a:spcAft>
            </a:pPr>
            <a:endParaRPr lang="en-US" sz="1100" b="1" i="1" dirty="0">
              <a:ea typeface="ＭＳ Ｐゴシック" charset="-128"/>
            </a:endParaRPr>
          </a:p>
          <a:p>
            <a:pPr eaLnBrk="0" fontAlgn="base" hangingPunct="0">
              <a:spcAft>
                <a:spcPct val="0"/>
              </a:spcAft>
            </a:pPr>
            <a:r>
              <a:rPr lang="en-US" i="1" dirty="0">
                <a:ea typeface="ＭＳ Ｐゴシック" charset="-128"/>
              </a:rPr>
              <a:t>(compared to 84% in 2017) </a:t>
            </a:r>
          </a:p>
        </p:txBody>
      </p:sp>
      <p:sp>
        <p:nvSpPr>
          <p:cNvPr id="7" name="TextBox 6"/>
          <p:cNvSpPr txBox="1"/>
          <p:nvPr/>
        </p:nvSpPr>
        <p:spPr>
          <a:xfrm>
            <a:off x="460464" y="3799569"/>
            <a:ext cx="1463862" cy="1200329"/>
          </a:xfrm>
          <a:prstGeom prst="rect">
            <a:avLst/>
          </a:prstGeom>
          <a:noFill/>
        </p:spPr>
        <p:txBody>
          <a:bodyPr wrap="none" rtlCol="0">
            <a:spAutoFit/>
          </a:bodyPr>
          <a:lstStyle/>
          <a:p>
            <a:pPr eaLnBrk="0" fontAlgn="base" hangingPunct="0">
              <a:spcBef>
                <a:spcPts val="1800"/>
              </a:spcBef>
              <a:spcAft>
                <a:spcPct val="0"/>
              </a:spcAft>
            </a:pPr>
            <a:r>
              <a:rPr lang="en-US" sz="7200" b="1" dirty="0">
                <a:solidFill>
                  <a:srgbClr val="27B35A"/>
                </a:solidFill>
                <a:ea typeface="ＭＳ Ｐゴシック" charset="-128"/>
              </a:rPr>
              <a:t>85</a:t>
            </a:r>
            <a:r>
              <a:rPr lang="en-US" sz="5600" baseline="40000" dirty="0">
                <a:solidFill>
                  <a:srgbClr val="27B35A"/>
                </a:solidFill>
                <a:ea typeface="ＭＳ Ｐゴシック" charset="-128"/>
              </a:rPr>
              <a:t>%</a:t>
            </a:r>
          </a:p>
        </p:txBody>
      </p:sp>
      <p:sp>
        <p:nvSpPr>
          <p:cNvPr id="16" name="TextBox 15"/>
          <p:cNvSpPr txBox="1"/>
          <p:nvPr/>
        </p:nvSpPr>
        <p:spPr>
          <a:xfrm>
            <a:off x="457200" y="998129"/>
            <a:ext cx="4343400" cy="461665"/>
          </a:xfrm>
          <a:prstGeom prst="rect">
            <a:avLst/>
          </a:prstGeom>
          <a:noFill/>
        </p:spPr>
        <p:txBody>
          <a:bodyPr wrap="square" rtlCol="0">
            <a:spAutoFit/>
          </a:bodyPr>
          <a:lstStyle/>
          <a:p>
            <a:pPr eaLnBrk="0" fontAlgn="base" hangingPunct="0">
              <a:spcBef>
                <a:spcPts val="1800"/>
              </a:spcBef>
              <a:spcAft>
                <a:spcPct val="0"/>
              </a:spcAft>
            </a:pPr>
            <a:r>
              <a:rPr lang="en-US" sz="2400" b="1" dirty="0">
                <a:solidFill>
                  <a:srgbClr val="4A4A4A"/>
                </a:solidFill>
                <a:ea typeface="ＭＳ Ｐゴシック" charset="-128"/>
              </a:rPr>
              <a:t>Currently in the U.S.</a:t>
            </a:r>
          </a:p>
        </p:txBody>
      </p:sp>
      <p:grpSp>
        <p:nvGrpSpPr>
          <p:cNvPr id="5" name="Group 4">
            <a:extLst>
              <a:ext uri="{FF2B5EF4-FFF2-40B4-BE49-F238E27FC236}">
                <a16:creationId xmlns:a16="http://schemas.microsoft.com/office/drawing/2014/main" xmlns="" id="{A246194F-C26F-4E2E-A24C-2DA7ED88F4E0}"/>
              </a:ext>
            </a:extLst>
          </p:cNvPr>
          <p:cNvGrpSpPr/>
          <p:nvPr/>
        </p:nvGrpSpPr>
        <p:grpSpPr>
          <a:xfrm>
            <a:off x="457200" y="4902031"/>
            <a:ext cx="1339774" cy="428851"/>
            <a:chOff x="565226" y="4550559"/>
            <a:chExt cx="1339774" cy="428851"/>
          </a:xfrm>
        </p:grpSpPr>
        <p:sp>
          <p:nvSpPr>
            <p:cNvPr id="17" name="Rounded Rectangle 16"/>
            <p:cNvSpPr/>
            <p:nvPr/>
          </p:nvSpPr>
          <p:spPr bwMode="auto">
            <a:xfrm>
              <a:off x="565226" y="4550559"/>
              <a:ext cx="1263574" cy="410068"/>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600" b="1" dirty="0">
                <a:solidFill>
                  <a:srgbClr val="4A4A4A"/>
                </a:solidFill>
                <a:latin typeface="Times" pitchFamily="25" charset="0"/>
                <a:ea typeface="ＭＳ Ｐゴシック" charset="-128"/>
              </a:endParaRPr>
            </a:p>
          </p:txBody>
        </p:sp>
        <p:sp>
          <p:nvSpPr>
            <p:cNvPr id="18" name="TextBox 17"/>
            <p:cNvSpPr txBox="1"/>
            <p:nvPr/>
          </p:nvSpPr>
          <p:spPr>
            <a:xfrm>
              <a:off x="786029" y="4640856"/>
              <a:ext cx="492234" cy="338554"/>
            </a:xfrm>
            <a:prstGeom prst="rect">
              <a:avLst/>
            </a:prstGeom>
            <a:noFill/>
          </p:spPr>
          <p:txBody>
            <a:bodyPr wrap="square" rtlCol="0">
              <a:spAutoFit/>
            </a:bodyPr>
            <a:lstStyle/>
            <a:p>
              <a:pPr eaLnBrk="0" fontAlgn="base" hangingPunct="0">
                <a:spcAft>
                  <a:spcPct val="0"/>
                </a:spcAft>
              </a:pPr>
              <a:r>
                <a:rPr lang="en-US" sz="1600" b="1" dirty="0">
                  <a:solidFill>
                    <a:srgbClr val="4A4A4A"/>
                  </a:solidFill>
                  <a:ea typeface="ＭＳ Ｐゴシック" charset="-128"/>
                </a:rPr>
                <a:t>89</a:t>
              </a:r>
              <a:r>
                <a:rPr lang="en-US" sz="1600" b="1" baseline="30000" dirty="0">
                  <a:solidFill>
                    <a:srgbClr val="4A4A4A"/>
                  </a:solidFill>
                  <a:ea typeface="ＭＳ Ｐゴシック" charset="-128"/>
                </a:rPr>
                <a:t>% </a:t>
              </a:r>
              <a:endParaRPr lang="en-US" sz="1600" b="1" dirty="0">
                <a:solidFill>
                  <a:srgbClr val="4A4A4A"/>
                </a:solidFill>
                <a:ea typeface="ＭＳ Ｐゴシック" charset="-128"/>
              </a:endParaRPr>
            </a:p>
          </p:txBody>
        </p:sp>
        <p:pic>
          <p:nvPicPr>
            <p:cNvPr id="19" name="Picture 6" descr="http://www.clker.com/cliparts/8/v/R/S/D/1/man-and-woman-heterosexual-icon-hi.png"/>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53229"/>
            <a:stretch/>
          </p:blipFill>
          <p:spPr bwMode="auto">
            <a:xfrm>
              <a:off x="1215548" y="4620885"/>
              <a:ext cx="157707" cy="28099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ttp://www.clker.com/cliparts/8/v/R/S/D/1/man-and-woman-heterosexual-icon-hi.png"/>
            <p:cNvPicPr>
              <a:picLocks noChangeAspect="1" noChangeArrowheads="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r="48070"/>
            <a:stretch/>
          </p:blipFill>
          <p:spPr bwMode="auto">
            <a:xfrm>
              <a:off x="652360" y="4620886"/>
              <a:ext cx="175104" cy="28099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375002" y="4640856"/>
              <a:ext cx="529998" cy="338554"/>
            </a:xfrm>
            <a:prstGeom prst="rect">
              <a:avLst/>
            </a:prstGeom>
            <a:noFill/>
          </p:spPr>
          <p:txBody>
            <a:bodyPr wrap="square" rtlCol="0">
              <a:spAutoFit/>
            </a:bodyPr>
            <a:lstStyle/>
            <a:p>
              <a:pPr eaLnBrk="0" fontAlgn="base" hangingPunct="0">
                <a:spcAft>
                  <a:spcPct val="0"/>
                </a:spcAft>
              </a:pPr>
              <a:r>
                <a:rPr lang="en-US" sz="1600" b="1" dirty="0">
                  <a:solidFill>
                    <a:srgbClr val="4A4A4A"/>
                  </a:solidFill>
                  <a:ea typeface="ＭＳ Ｐゴシック" charset="-128"/>
                </a:rPr>
                <a:t>80</a:t>
              </a:r>
              <a:r>
                <a:rPr lang="en-US" sz="1600" b="1" baseline="30000" dirty="0">
                  <a:solidFill>
                    <a:srgbClr val="4A4A4A"/>
                  </a:solidFill>
                  <a:ea typeface="ＭＳ Ｐゴシック" charset="-128"/>
                </a:rPr>
                <a:t>% </a:t>
              </a:r>
              <a:endParaRPr lang="en-US" sz="1600" b="1" dirty="0">
                <a:solidFill>
                  <a:srgbClr val="4A4A4A"/>
                </a:solidFill>
                <a:ea typeface="ＭＳ Ｐゴシック" charset="-128"/>
              </a:endParaRPr>
            </a:p>
          </p:txBody>
        </p:sp>
      </p:grpSp>
      <p:sp>
        <p:nvSpPr>
          <p:cNvPr id="10" name="Speech Bubble: Rectangle with Corners Rounded 9">
            <a:extLst>
              <a:ext uri="{FF2B5EF4-FFF2-40B4-BE49-F238E27FC236}">
                <a16:creationId xmlns:a16="http://schemas.microsoft.com/office/drawing/2014/main" xmlns="" id="{D85D8350-750E-48D5-A571-169B87286BFB}"/>
              </a:ext>
            </a:extLst>
          </p:cNvPr>
          <p:cNvSpPr/>
          <p:nvPr/>
        </p:nvSpPr>
        <p:spPr>
          <a:xfrm>
            <a:off x="5562600" y="1150626"/>
            <a:ext cx="3124200" cy="3810000"/>
          </a:xfrm>
          <a:prstGeom prst="wedgeRoundRectCallout">
            <a:avLst>
              <a:gd name="adj1" fmla="val 51317"/>
              <a:gd name="adj2" fmla="val 63521"/>
              <a:gd name="adj3" fmla="val 16667"/>
            </a:avLst>
          </a:prstGeom>
          <a:solidFill>
            <a:schemeClr val="bg1">
              <a:lumMod val="95000"/>
            </a:schemeClr>
          </a:solidFill>
          <a:ln>
            <a:solidFill>
              <a:srgbClr val="27B35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745569" y="1682173"/>
            <a:ext cx="2552700" cy="2746906"/>
          </a:xfrm>
          <a:prstGeom prst="rect">
            <a:avLst/>
          </a:prstGeom>
        </p:spPr>
        <p:txBody>
          <a:bodyPr wrap="square">
            <a:spAutoFit/>
          </a:bodyPr>
          <a:lstStyle/>
          <a:p>
            <a:pPr algn="ctr" eaLnBrk="0" fontAlgn="base" hangingPunct="0">
              <a:spcBef>
                <a:spcPct val="0"/>
              </a:spcBef>
              <a:spcAft>
                <a:spcPct val="0"/>
              </a:spcAft>
            </a:pPr>
            <a:r>
              <a:rPr lang="en-US" b="1" i="1" dirty="0">
                <a:solidFill>
                  <a:srgbClr val="4A4A4A"/>
                </a:solidFill>
                <a:ea typeface="ＭＳ Ｐゴシック" charset="-128"/>
              </a:rPr>
              <a:t>“He does more of the shopping now. It used to be that he did most of the cooking when I did the shopping, but now our roles have kind of flipped now that we’re eating healthier.”</a:t>
            </a:r>
          </a:p>
          <a:p>
            <a:pPr algn="ctr" eaLnBrk="0" fontAlgn="base" hangingPunct="0">
              <a:spcBef>
                <a:spcPct val="0"/>
              </a:spcBef>
              <a:spcAft>
                <a:spcPct val="0"/>
              </a:spcAft>
            </a:pPr>
            <a:endParaRPr lang="en-US" sz="1050" b="1" i="1" dirty="0">
              <a:solidFill>
                <a:srgbClr val="4A4A4A"/>
              </a:solidFill>
              <a:ea typeface="ＭＳ Ｐゴシック" charset="-128"/>
            </a:endParaRPr>
          </a:p>
          <a:p>
            <a:pPr algn="r" eaLnBrk="0" fontAlgn="base" hangingPunct="0">
              <a:spcBef>
                <a:spcPct val="0"/>
              </a:spcBef>
              <a:spcAft>
                <a:spcPct val="0"/>
              </a:spcAft>
            </a:pPr>
            <a:r>
              <a:rPr lang="en-US" b="1" dirty="0">
                <a:solidFill>
                  <a:srgbClr val="4A4A4A"/>
                </a:solidFill>
                <a:ea typeface="ＭＳ Ｐゴシック" charset="-128"/>
              </a:rPr>
              <a:t>—Tanya, 45</a:t>
            </a:r>
          </a:p>
        </p:txBody>
      </p:sp>
      <p:sp>
        <p:nvSpPr>
          <p:cNvPr id="24" name="Title 1">
            <a:extLst>
              <a:ext uri="{FF2B5EF4-FFF2-40B4-BE49-F238E27FC236}">
                <a16:creationId xmlns:a16="http://schemas.microsoft.com/office/drawing/2014/main" xmlns="" id="{B6246CCF-777A-4560-933A-ABA200DC0CAB}"/>
              </a:ext>
            </a:extLst>
          </p:cNvPr>
          <p:cNvSpPr txBox="1">
            <a:spLocks/>
          </p:cNvSpPr>
          <p:nvPr/>
        </p:nvSpPr>
        <p:spPr>
          <a:xfrm>
            <a:off x="228600" y="152551"/>
            <a:ext cx="8001000" cy="838049"/>
          </a:xfrm>
          <a:prstGeom prst="rect">
            <a:avLst/>
          </a:prstGeom>
        </p:spPr>
        <p:txBody>
          <a:bodyPr anchor="t"/>
          <a:lst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a:lstStyle>
          <a:p>
            <a:pPr algn="l" eaLnBrk="1" hangingPunct="1"/>
            <a:r>
              <a:rPr lang="en-US" sz="2400" dirty="0">
                <a:solidFill>
                  <a:srgbClr val="27B35A"/>
                </a:solidFill>
              </a:rPr>
              <a:t>Grocery shopping remains a national pastime </a:t>
            </a:r>
          </a:p>
        </p:txBody>
      </p:sp>
      <p:pic>
        <p:nvPicPr>
          <p:cNvPr id="4" name="Picture 3">
            <a:extLst>
              <a:ext uri="{FF2B5EF4-FFF2-40B4-BE49-F238E27FC236}">
                <a16:creationId xmlns:a16="http://schemas.microsoft.com/office/drawing/2014/main" xmlns="" id="{D796D05F-D04C-4638-B341-AF21825B37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996" b="26594"/>
          <a:stretch/>
        </p:blipFill>
        <p:spPr>
          <a:xfrm>
            <a:off x="460464" y="1507738"/>
            <a:ext cx="4644936" cy="2179787"/>
          </a:xfrm>
          <a:prstGeom prst="rect">
            <a:avLst/>
          </a:prstGeom>
        </p:spPr>
      </p:pic>
    </p:spTree>
    <p:extLst>
      <p:ext uri="{BB962C8B-B14F-4D97-AF65-F5344CB8AC3E}">
        <p14:creationId xmlns:p14="http://schemas.microsoft.com/office/powerpoint/2010/main" val="3423736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1DCB368F-34D4-4B46-A9C1-A40311207A0F}"/>
              </a:ext>
            </a:extLst>
          </p:cNvPr>
          <p:cNvSpPr/>
          <p:nvPr/>
        </p:nvSpPr>
        <p:spPr>
          <a:xfrm>
            <a:off x="0" y="1055190"/>
            <a:ext cx="9144000" cy="369314"/>
          </a:xfrm>
          <a:prstGeom prst="rect">
            <a:avLst/>
          </a:prstGeom>
          <a:solidFill>
            <a:srgbClr val="27B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9" name="Straight Arrow Connector 258"/>
          <p:cNvCxnSpPr/>
          <p:nvPr/>
        </p:nvCxnSpPr>
        <p:spPr bwMode="auto">
          <a:xfrm>
            <a:off x="1482637" y="5788233"/>
            <a:ext cx="914400" cy="914400"/>
          </a:xfrm>
          <a:prstGeom prst="straightConnector1">
            <a:avLst/>
          </a:prstGeom>
          <a:noFill/>
          <a:ln w="9525" cap="flat" cmpd="sng" algn="ctr">
            <a:noFill/>
            <a:prstDash val="solid"/>
            <a:round/>
            <a:headEnd type="none" w="med" len="med"/>
            <a:tailEnd type="triangle"/>
          </a:ln>
          <a:effectLst/>
        </p:spPr>
      </p:cxnSp>
      <p:sp>
        <p:nvSpPr>
          <p:cNvPr id="260" name="Rounded Rectangle 259"/>
          <p:cNvSpPr/>
          <p:nvPr/>
        </p:nvSpPr>
        <p:spPr bwMode="auto">
          <a:xfrm>
            <a:off x="2411760" y="2112728"/>
            <a:ext cx="6531936" cy="3644380"/>
          </a:xfrm>
          <a:prstGeom prst="roundRect">
            <a:avLst>
              <a:gd name="adj" fmla="val 9441"/>
            </a:avLst>
          </a:prstGeom>
          <a:noFill/>
          <a:ln w="9525" cap="flat" cmpd="sng" algn="ctr">
            <a:solidFill>
              <a:schemeClr val="bg1">
                <a:lumMod val="50000"/>
              </a:schemeClr>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a:solidFill>
                <a:srgbClr val="4A4A4A"/>
              </a:solidFill>
              <a:latin typeface="Times" pitchFamily="25" charset="0"/>
              <a:ea typeface="ＭＳ Ｐゴシック" charset="-128"/>
            </a:endParaRPr>
          </a:p>
        </p:txBody>
      </p:sp>
      <p:sp>
        <p:nvSpPr>
          <p:cNvPr id="261" name="TextBox 260"/>
          <p:cNvSpPr txBox="1"/>
          <p:nvPr/>
        </p:nvSpPr>
        <p:spPr>
          <a:xfrm>
            <a:off x="261039" y="1622343"/>
            <a:ext cx="2402749" cy="338554"/>
          </a:xfrm>
          <a:prstGeom prst="rect">
            <a:avLst/>
          </a:prstGeom>
          <a:solidFill>
            <a:schemeClr val="bg1"/>
          </a:solidFill>
        </p:spPr>
        <p:txBody>
          <a:bodyPr wrap="square" rtlCol="0">
            <a:spAutoFit/>
          </a:bodyPr>
          <a:lstStyle/>
          <a:p>
            <a:pPr algn="ctr" eaLnBrk="0" fontAlgn="base" hangingPunct="0">
              <a:spcAft>
                <a:spcPct val="0"/>
              </a:spcAft>
            </a:pPr>
            <a:r>
              <a:rPr lang="en-US" sz="1600" b="1" dirty="0">
                <a:solidFill>
                  <a:srgbClr val="4A4A4A"/>
                </a:solidFill>
                <a:ea typeface="ＭＳ Ｐゴシック" charset="-128"/>
              </a:rPr>
              <a:t>Single-person Households</a:t>
            </a:r>
          </a:p>
        </p:txBody>
      </p:sp>
      <p:graphicFrame>
        <p:nvGraphicFramePr>
          <p:cNvPr id="262" name="Chart 261"/>
          <p:cNvGraphicFramePr/>
          <p:nvPr>
            <p:extLst>
              <p:ext uri="{D42A27DB-BD31-4B8C-83A1-F6EECF244321}">
                <p14:modId xmlns:p14="http://schemas.microsoft.com/office/powerpoint/2010/main" val="3438729230"/>
              </p:ext>
            </p:extLst>
          </p:nvPr>
        </p:nvGraphicFramePr>
        <p:xfrm>
          <a:off x="680120" y="2414637"/>
          <a:ext cx="1371600" cy="1371600"/>
        </p:xfrm>
        <a:graphic>
          <a:graphicData uri="http://schemas.openxmlformats.org/drawingml/2006/chart">
            <c:chart xmlns:c="http://schemas.openxmlformats.org/drawingml/2006/chart" xmlns:r="http://schemas.openxmlformats.org/officeDocument/2006/relationships" r:id="rId3"/>
          </a:graphicData>
        </a:graphic>
      </p:graphicFrame>
      <p:sp>
        <p:nvSpPr>
          <p:cNvPr id="263" name="TextBox 262"/>
          <p:cNvSpPr txBox="1"/>
          <p:nvPr/>
        </p:nvSpPr>
        <p:spPr>
          <a:xfrm>
            <a:off x="762908" y="3727631"/>
            <a:ext cx="1215396" cy="338554"/>
          </a:xfrm>
          <a:prstGeom prst="rect">
            <a:avLst/>
          </a:prstGeom>
          <a:noFill/>
          <a:ln>
            <a:noFill/>
          </a:ln>
        </p:spPr>
        <p:txBody>
          <a:bodyPr wrap="none" rtlCol="0">
            <a:spAutoFit/>
          </a:bodyPr>
          <a:lstStyle/>
          <a:p>
            <a:pPr algn="ctr" eaLnBrk="0" fontAlgn="base" hangingPunct="0">
              <a:spcAft>
                <a:spcPct val="0"/>
              </a:spcAft>
            </a:pPr>
            <a:r>
              <a:rPr lang="en-US" sz="1600" b="1" kern="100" cap="small" dirty="0">
                <a:solidFill>
                  <a:srgbClr val="27B35A">
                    <a:lumMod val="75000"/>
                  </a:srgbClr>
                </a:solidFill>
                <a:ea typeface="ＭＳ Ｐゴシック" charset="-128"/>
              </a:rPr>
              <a:t>Self Shopper</a:t>
            </a:r>
            <a:endParaRPr lang="en-US" sz="1200" b="1" kern="100" cap="small" dirty="0">
              <a:solidFill>
                <a:srgbClr val="27B35A">
                  <a:lumMod val="75000"/>
                </a:srgbClr>
              </a:solidFill>
              <a:ea typeface="ＭＳ Ｐゴシック" charset="-128"/>
            </a:endParaRPr>
          </a:p>
        </p:txBody>
      </p:sp>
      <p:sp>
        <p:nvSpPr>
          <p:cNvPr id="264" name="TextBox 263"/>
          <p:cNvSpPr txBox="1"/>
          <p:nvPr/>
        </p:nvSpPr>
        <p:spPr>
          <a:xfrm>
            <a:off x="2767302" y="4125065"/>
            <a:ext cx="1459242" cy="246221"/>
          </a:xfrm>
          <a:prstGeom prst="rect">
            <a:avLst/>
          </a:prstGeom>
          <a:noFill/>
        </p:spPr>
        <p:txBody>
          <a:bodyPr wrap="square" rtlCol="0">
            <a:spAutoFit/>
          </a:bodyPr>
          <a:lstStyle/>
          <a:p>
            <a:pPr algn="ctr" eaLnBrk="0" fontAlgn="base" hangingPunct="0">
              <a:spcBef>
                <a:spcPts val="1800"/>
              </a:spcBef>
              <a:spcAft>
                <a:spcPct val="0"/>
              </a:spcAft>
            </a:pPr>
            <a:r>
              <a:rPr lang="en-US" sz="1000" dirty="0">
                <a:solidFill>
                  <a:srgbClr val="4A4A4A"/>
                </a:solidFill>
                <a:ea typeface="ＭＳ Ｐゴシック" charset="-128"/>
              </a:rPr>
              <a:t>Majority of shopping</a:t>
            </a:r>
          </a:p>
        </p:txBody>
      </p:sp>
      <p:sp>
        <p:nvSpPr>
          <p:cNvPr id="265" name="TextBox 264"/>
          <p:cNvSpPr txBox="1"/>
          <p:nvPr/>
        </p:nvSpPr>
        <p:spPr>
          <a:xfrm>
            <a:off x="5021493" y="4125065"/>
            <a:ext cx="1428382" cy="246221"/>
          </a:xfrm>
          <a:prstGeom prst="rect">
            <a:avLst/>
          </a:prstGeom>
          <a:noFill/>
        </p:spPr>
        <p:txBody>
          <a:bodyPr wrap="square" rtlCol="0">
            <a:spAutoFit/>
          </a:bodyPr>
          <a:lstStyle/>
          <a:p>
            <a:pPr algn="ctr" eaLnBrk="0" fontAlgn="base" hangingPunct="0">
              <a:spcBef>
                <a:spcPts val="1800"/>
              </a:spcBef>
              <a:spcAft>
                <a:spcPct val="0"/>
              </a:spcAft>
            </a:pPr>
            <a:r>
              <a:rPr lang="en-US" sz="1000" dirty="0">
                <a:solidFill>
                  <a:srgbClr val="4A4A4A"/>
                </a:solidFill>
                <a:ea typeface="ＭＳ Ｐゴシック" charset="-128"/>
              </a:rPr>
              <a:t>Minority of shopping</a:t>
            </a:r>
          </a:p>
        </p:txBody>
      </p:sp>
      <p:sp>
        <p:nvSpPr>
          <p:cNvPr id="266" name="TextBox 265"/>
          <p:cNvSpPr txBox="1"/>
          <p:nvPr/>
        </p:nvSpPr>
        <p:spPr>
          <a:xfrm>
            <a:off x="7313663" y="4125065"/>
            <a:ext cx="1137748" cy="246221"/>
          </a:xfrm>
          <a:prstGeom prst="rect">
            <a:avLst/>
          </a:prstGeom>
          <a:noFill/>
        </p:spPr>
        <p:txBody>
          <a:bodyPr wrap="square" rtlCol="0">
            <a:spAutoFit/>
          </a:bodyPr>
          <a:lstStyle/>
          <a:p>
            <a:pPr algn="ctr" eaLnBrk="0" fontAlgn="base" hangingPunct="0">
              <a:spcBef>
                <a:spcPts val="1800"/>
              </a:spcBef>
              <a:spcAft>
                <a:spcPct val="0"/>
              </a:spcAft>
            </a:pPr>
            <a:r>
              <a:rPr lang="en-US" sz="1000" dirty="0">
                <a:solidFill>
                  <a:srgbClr val="4A4A4A"/>
                </a:solidFill>
                <a:ea typeface="ＭＳ Ｐゴシック" charset="-128"/>
              </a:rPr>
              <a:t>Equal shopping</a:t>
            </a:r>
          </a:p>
        </p:txBody>
      </p:sp>
      <p:sp>
        <p:nvSpPr>
          <p:cNvPr id="268" name="TextBox 267"/>
          <p:cNvSpPr txBox="1"/>
          <p:nvPr/>
        </p:nvSpPr>
        <p:spPr>
          <a:xfrm>
            <a:off x="891496" y="4125065"/>
            <a:ext cx="871484" cy="246221"/>
          </a:xfrm>
          <a:prstGeom prst="rect">
            <a:avLst/>
          </a:prstGeom>
          <a:noFill/>
        </p:spPr>
        <p:txBody>
          <a:bodyPr wrap="square" rtlCol="0">
            <a:spAutoFit/>
          </a:bodyPr>
          <a:lstStyle/>
          <a:p>
            <a:pPr eaLnBrk="0" fontAlgn="base" hangingPunct="0">
              <a:spcAft>
                <a:spcPct val="0"/>
              </a:spcAft>
            </a:pPr>
            <a:r>
              <a:rPr lang="en-US" sz="1000" dirty="0">
                <a:solidFill>
                  <a:srgbClr val="4A4A4A"/>
                </a:solidFill>
                <a:ea typeface="ＭＳ Ｐゴシック" charset="-128"/>
              </a:rPr>
              <a:t>ALL shopping</a:t>
            </a:r>
          </a:p>
        </p:txBody>
      </p:sp>
      <p:sp>
        <p:nvSpPr>
          <p:cNvPr id="269" name="TextBox 268"/>
          <p:cNvSpPr txBox="1"/>
          <p:nvPr/>
        </p:nvSpPr>
        <p:spPr>
          <a:xfrm>
            <a:off x="4915546" y="1893390"/>
            <a:ext cx="1456809" cy="400110"/>
          </a:xfrm>
          <a:prstGeom prst="rect">
            <a:avLst/>
          </a:prstGeom>
          <a:solidFill>
            <a:schemeClr val="bg1"/>
          </a:solidFill>
        </p:spPr>
        <p:txBody>
          <a:bodyPr wrap="none" rtlCol="0">
            <a:spAutoFit/>
          </a:bodyPr>
          <a:lstStyle/>
          <a:p>
            <a:pPr algn="ctr" eaLnBrk="0" fontAlgn="base" hangingPunct="0">
              <a:spcAft>
                <a:spcPct val="0"/>
              </a:spcAft>
            </a:pPr>
            <a:r>
              <a:rPr lang="en-US" sz="2000" b="1" cap="small" dirty="0">
                <a:solidFill>
                  <a:srgbClr val="1A2F5B"/>
                </a:solidFill>
                <a:ea typeface="ＭＳ Ｐゴシック" charset="-128"/>
              </a:rPr>
              <a:t>Co-Shoppers</a:t>
            </a:r>
            <a:endParaRPr lang="en-US" b="1" cap="small" dirty="0">
              <a:solidFill>
                <a:srgbClr val="1A2F5B"/>
              </a:solidFill>
              <a:ea typeface="ＭＳ Ｐゴシック" charset="-128"/>
            </a:endParaRPr>
          </a:p>
        </p:txBody>
      </p:sp>
      <p:sp>
        <p:nvSpPr>
          <p:cNvPr id="270" name="TextBox 269"/>
          <p:cNvSpPr txBox="1"/>
          <p:nvPr/>
        </p:nvSpPr>
        <p:spPr>
          <a:xfrm>
            <a:off x="236586" y="990600"/>
            <a:ext cx="2499210" cy="461665"/>
          </a:xfrm>
          <a:prstGeom prst="rect">
            <a:avLst/>
          </a:prstGeom>
          <a:noFill/>
          <a:ln>
            <a:noFill/>
          </a:ln>
        </p:spPr>
        <p:txBody>
          <a:bodyPr wrap="none" rtlCol="0">
            <a:spAutoFit/>
          </a:bodyPr>
          <a:lstStyle/>
          <a:p>
            <a:pPr algn="ctr" eaLnBrk="0" fontAlgn="base" hangingPunct="0">
              <a:spcBef>
                <a:spcPts val="1800"/>
              </a:spcBef>
              <a:spcAft>
                <a:spcPct val="0"/>
              </a:spcAft>
            </a:pPr>
            <a:r>
              <a:rPr lang="en-US" sz="2400" kern="400" cap="small" dirty="0">
                <a:solidFill>
                  <a:schemeClr val="bg1"/>
                </a:solidFill>
                <a:ea typeface="ＭＳ Ｐゴシック" charset="-128"/>
              </a:rPr>
              <a:t>World of Shoppers</a:t>
            </a:r>
          </a:p>
        </p:txBody>
      </p:sp>
      <p:grpSp>
        <p:nvGrpSpPr>
          <p:cNvPr id="271" name="Group 270"/>
          <p:cNvGrpSpPr/>
          <p:nvPr/>
        </p:nvGrpSpPr>
        <p:grpSpPr>
          <a:xfrm>
            <a:off x="767428" y="4468106"/>
            <a:ext cx="1063112" cy="298196"/>
            <a:chOff x="925677" y="2277215"/>
            <a:chExt cx="1063112" cy="298196"/>
          </a:xfrm>
        </p:grpSpPr>
        <p:sp>
          <p:nvSpPr>
            <p:cNvPr id="272" name="TextBox 271"/>
            <p:cNvSpPr txBox="1"/>
            <p:nvPr/>
          </p:nvSpPr>
          <p:spPr>
            <a:xfrm>
              <a:off x="925677" y="2313801"/>
              <a:ext cx="1063112" cy="261610"/>
            </a:xfrm>
            <a:prstGeom prst="rect">
              <a:avLst/>
            </a:prstGeom>
            <a:noFill/>
          </p:spPr>
          <p:txBody>
            <a:bodyPr wrap="none" rtlCol="0">
              <a:spAutoFit/>
            </a:bodyPr>
            <a:lstStyle/>
            <a:p>
              <a:pPr eaLnBrk="0" fontAlgn="base" hangingPunct="0">
                <a:spcBef>
                  <a:spcPts val="1800"/>
                </a:spcBef>
                <a:spcAft>
                  <a:spcPct val="0"/>
                </a:spcAft>
              </a:pPr>
              <a:r>
                <a:rPr lang="en-US" sz="1100" b="1" dirty="0">
                  <a:solidFill>
                    <a:srgbClr val="2255A4"/>
                  </a:solidFill>
                  <a:ea typeface="ＭＳ Ｐゴシック" charset="-128"/>
                </a:rPr>
                <a:t>44%            </a:t>
              </a:r>
              <a:r>
                <a:rPr lang="en-US" sz="1100" b="1" dirty="0">
                  <a:solidFill>
                    <a:srgbClr val="C840B8"/>
                  </a:solidFill>
                  <a:ea typeface="ＭＳ Ｐゴシック" charset="-128"/>
                </a:rPr>
                <a:t>56%</a:t>
              </a:r>
            </a:p>
          </p:txBody>
        </p:sp>
        <p:grpSp>
          <p:nvGrpSpPr>
            <p:cNvPr id="273" name="Group 272"/>
            <p:cNvGrpSpPr/>
            <p:nvPr/>
          </p:nvGrpSpPr>
          <p:grpSpPr>
            <a:xfrm>
              <a:off x="1292645" y="2277215"/>
              <a:ext cx="350512" cy="275841"/>
              <a:chOff x="8014815" y="5455814"/>
              <a:chExt cx="350512" cy="275841"/>
            </a:xfrm>
          </p:grpSpPr>
          <p:pic>
            <p:nvPicPr>
              <p:cNvPr id="274" name="Picture 6" descr="http://www.clker.com/cliparts/8/v/R/S/D/1/man-and-woman-heterosexual-icon-hi.png"/>
              <p:cNvPicPr>
                <a:picLocks noChangeAspect="1" noChangeArrowheads="1"/>
              </p:cNvPicPr>
              <p:nvPr/>
            </p:nvPicPr>
            <p:blipFill rotWithShape="1">
              <a:blip r:embed="rId4" cstate="print">
                <a:clrChange>
                  <a:clrFrom>
                    <a:srgbClr val="00006B">
                      <a:alpha val="75294"/>
                    </a:srgbClr>
                  </a:clrFrom>
                  <a:clrTo>
                    <a:srgbClr val="00006B">
                      <a:alpha val="0"/>
                    </a:srgbClr>
                  </a:clrTo>
                </a:clrChange>
                <a:extLst>
                  <a:ext uri="{28A0092B-C50C-407E-A947-70E740481C1C}">
                    <a14:useLocalDpi xmlns:a14="http://schemas.microsoft.com/office/drawing/2010/main" val="0"/>
                  </a:ext>
                </a:extLst>
              </a:blip>
              <a:srcRect l="53229"/>
              <a:stretch/>
            </p:blipFill>
            <p:spPr bwMode="auto">
              <a:xfrm>
                <a:off x="8014815" y="5457335"/>
                <a:ext cx="153962" cy="274320"/>
              </a:xfrm>
              <a:prstGeom prst="rect">
                <a:avLst/>
              </a:prstGeom>
              <a:noFill/>
              <a:extLst>
                <a:ext uri="{909E8E84-426E-40DD-AFC4-6F175D3DCCD1}">
                  <a14:hiddenFill xmlns:a14="http://schemas.microsoft.com/office/drawing/2010/main">
                    <a:solidFill>
                      <a:srgbClr val="FFFFFF"/>
                    </a:solidFill>
                  </a14:hiddenFill>
                </a:ext>
              </a:extLst>
            </p:spPr>
          </p:pic>
          <p:pic>
            <p:nvPicPr>
              <p:cNvPr id="275" name="Picture 6" descr="http://www.clker.com/cliparts/8/v/R/S/D/1/man-and-woman-heterosexual-icon-hi.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8070"/>
              <a:stretch/>
            </p:blipFill>
            <p:spPr bwMode="auto">
              <a:xfrm>
                <a:off x="8194381" y="5455814"/>
                <a:ext cx="170946" cy="27432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76" name="Group 275"/>
          <p:cNvGrpSpPr/>
          <p:nvPr/>
        </p:nvGrpSpPr>
        <p:grpSpPr>
          <a:xfrm>
            <a:off x="2980993" y="4470884"/>
            <a:ext cx="1063112" cy="292640"/>
            <a:chOff x="3913889" y="2277215"/>
            <a:chExt cx="1063112" cy="292640"/>
          </a:xfrm>
        </p:grpSpPr>
        <p:sp>
          <p:nvSpPr>
            <p:cNvPr id="277" name="TextBox 276"/>
            <p:cNvSpPr txBox="1"/>
            <p:nvPr/>
          </p:nvSpPr>
          <p:spPr>
            <a:xfrm>
              <a:off x="3913889" y="2308245"/>
              <a:ext cx="1063112" cy="261610"/>
            </a:xfrm>
            <a:prstGeom prst="rect">
              <a:avLst/>
            </a:prstGeom>
            <a:noFill/>
          </p:spPr>
          <p:txBody>
            <a:bodyPr wrap="none" rtlCol="0">
              <a:spAutoFit/>
            </a:bodyPr>
            <a:lstStyle/>
            <a:p>
              <a:pPr eaLnBrk="0" fontAlgn="base" hangingPunct="0">
                <a:spcBef>
                  <a:spcPts val="1800"/>
                </a:spcBef>
                <a:spcAft>
                  <a:spcPct val="0"/>
                </a:spcAft>
              </a:pPr>
              <a:r>
                <a:rPr lang="en-US" sz="1100" b="1" dirty="0">
                  <a:solidFill>
                    <a:srgbClr val="2255A4"/>
                  </a:solidFill>
                  <a:ea typeface="ＭＳ Ｐゴシック" charset="-128"/>
                </a:rPr>
                <a:t>35%  </a:t>
              </a:r>
              <a:r>
                <a:rPr lang="en-US" sz="1100" b="1" dirty="0">
                  <a:solidFill>
                    <a:srgbClr val="C840B8"/>
                  </a:solidFill>
                  <a:ea typeface="ＭＳ Ｐゴシック" charset="-128"/>
                </a:rPr>
                <a:t>          65%</a:t>
              </a:r>
            </a:p>
          </p:txBody>
        </p:sp>
        <p:grpSp>
          <p:nvGrpSpPr>
            <p:cNvPr id="278" name="Group 277"/>
            <p:cNvGrpSpPr/>
            <p:nvPr/>
          </p:nvGrpSpPr>
          <p:grpSpPr>
            <a:xfrm>
              <a:off x="4268522" y="2277215"/>
              <a:ext cx="350512" cy="275841"/>
              <a:chOff x="8002115" y="5455814"/>
              <a:chExt cx="350512" cy="275841"/>
            </a:xfrm>
          </p:grpSpPr>
          <p:pic>
            <p:nvPicPr>
              <p:cNvPr id="279" name="Picture 6" descr="http://www.clker.com/cliparts/8/v/R/S/D/1/man-and-woman-heterosexual-icon-hi.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229"/>
              <a:stretch/>
            </p:blipFill>
            <p:spPr bwMode="auto">
              <a:xfrm>
                <a:off x="8002115" y="5457335"/>
                <a:ext cx="153962" cy="274320"/>
              </a:xfrm>
              <a:prstGeom prst="rect">
                <a:avLst/>
              </a:prstGeom>
              <a:noFill/>
              <a:extLst>
                <a:ext uri="{909E8E84-426E-40DD-AFC4-6F175D3DCCD1}">
                  <a14:hiddenFill xmlns:a14="http://schemas.microsoft.com/office/drawing/2010/main">
                    <a:solidFill>
                      <a:srgbClr val="FFFFFF"/>
                    </a:solidFill>
                  </a14:hiddenFill>
                </a:ext>
              </a:extLst>
            </p:spPr>
          </p:pic>
          <p:pic>
            <p:nvPicPr>
              <p:cNvPr id="280" name="Picture 6" descr="http://www.clker.com/cliparts/8/v/R/S/D/1/man-and-woman-heterosexual-icon-hi.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8070"/>
              <a:stretch/>
            </p:blipFill>
            <p:spPr bwMode="auto">
              <a:xfrm>
                <a:off x="8181681" y="5455814"/>
                <a:ext cx="170946" cy="27432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81" name="Group 280"/>
          <p:cNvGrpSpPr/>
          <p:nvPr/>
        </p:nvGrpSpPr>
        <p:grpSpPr>
          <a:xfrm>
            <a:off x="5204128" y="4479284"/>
            <a:ext cx="1063112" cy="275841"/>
            <a:chOff x="6192565" y="2281678"/>
            <a:chExt cx="1063112" cy="275841"/>
          </a:xfrm>
        </p:grpSpPr>
        <p:sp>
          <p:nvSpPr>
            <p:cNvPr id="282" name="TextBox 281"/>
            <p:cNvSpPr txBox="1"/>
            <p:nvPr/>
          </p:nvSpPr>
          <p:spPr>
            <a:xfrm>
              <a:off x="6192565" y="2290668"/>
              <a:ext cx="1063112" cy="261610"/>
            </a:xfrm>
            <a:prstGeom prst="rect">
              <a:avLst/>
            </a:prstGeom>
            <a:noFill/>
          </p:spPr>
          <p:txBody>
            <a:bodyPr wrap="none" rtlCol="0">
              <a:spAutoFit/>
            </a:bodyPr>
            <a:lstStyle/>
            <a:p>
              <a:pPr eaLnBrk="0" fontAlgn="base" hangingPunct="0">
                <a:spcBef>
                  <a:spcPts val="1800"/>
                </a:spcBef>
                <a:spcAft>
                  <a:spcPct val="0"/>
                </a:spcAft>
              </a:pPr>
              <a:r>
                <a:rPr lang="en-US" sz="1100" b="1" dirty="0">
                  <a:solidFill>
                    <a:srgbClr val="2255A4"/>
                  </a:solidFill>
                  <a:ea typeface="ＭＳ Ｐゴシック" charset="-128"/>
                </a:rPr>
                <a:t>70%   </a:t>
              </a:r>
              <a:r>
                <a:rPr lang="en-US" sz="1100" b="1" dirty="0">
                  <a:solidFill>
                    <a:srgbClr val="C840B8"/>
                  </a:solidFill>
                  <a:ea typeface="ＭＳ Ｐゴシック" charset="-128"/>
                </a:rPr>
                <a:t>         30%</a:t>
              </a:r>
            </a:p>
          </p:txBody>
        </p:sp>
        <p:grpSp>
          <p:nvGrpSpPr>
            <p:cNvPr id="283" name="Group 282"/>
            <p:cNvGrpSpPr/>
            <p:nvPr/>
          </p:nvGrpSpPr>
          <p:grpSpPr>
            <a:xfrm>
              <a:off x="6555407" y="2281678"/>
              <a:ext cx="350512" cy="275841"/>
              <a:chOff x="8002115" y="5455814"/>
              <a:chExt cx="350512" cy="275841"/>
            </a:xfrm>
          </p:grpSpPr>
          <p:pic>
            <p:nvPicPr>
              <p:cNvPr id="284" name="Picture 6" descr="http://www.clker.com/cliparts/8/v/R/S/D/1/man-and-woman-heterosexual-icon-hi.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229"/>
              <a:stretch/>
            </p:blipFill>
            <p:spPr bwMode="auto">
              <a:xfrm>
                <a:off x="8002115" y="5457335"/>
                <a:ext cx="153962" cy="274320"/>
              </a:xfrm>
              <a:prstGeom prst="rect">
                <a:avLst/>
              </a:prstGeom>
              <a:noFill/>
              <a:extLst>
                <a:ext uri="{909E8E84-426E-40DD-AFC4-6F175D3DCCD1}">
                  <a14:hiddenFill xmlns:a14="http://schemas.microsoft.com/office/drawing/2010/main">
                    <a:solidFill>
                      <a:srgbClr val="FFFFFF"/>
                    </a:solidFill>
                  </a14:hiddenFill>
                </a:ext>
              </a:extLst>
            </p:spPr>
          </p:pic>
          <p:pic>
            <p:nvPicPr>
              <p:cNvPr id="285" name="Picture 6" descr="http://www.clker.com/cliparts/8/v/R/S/D/1/man-and-woman-heterosexual-icon-hi.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8070"/>
              <a:stretch/>
            </p:blipFill>
            <p:spPr bwMode="auto">
              <a:xfrm>
                <a:off x="8181681" y="5455814"/>
                <a:ext cx="170946" cy="27432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86" name="Group 285"/>
          <p:cNvGrpSpPr/>
          <p:nvPr/>
        </p:nvGrpSpPr>
        <p:grpSpPr>
          <a:xfrm>
            <a:off x="7398932" y="4473116"/>
            <a:ext cx="1063112" cy="288176"/>
            <a:chOff x="7506430" y="2281678"/>
            <a:chExt cx="1063112" cy="288176"/>
          </a:xfrm>
        </p:grpSpPr>
        <p:sp>
          <p:nvSpPr>
            <p:cNvPr id="287" name="TextBox 286"/>
            <p:cNvSpPr txBox="1"/>
            <p:nvPr/>
          </p:nvSpPr>
          <p:spPr>
            <a:xfrm>
              <a:off x="7506430" y="2308244"/>
              <a:ext cx="1063112" cy="261610"/>
            </a:xfrm>
            <a:prstGeom prst="rect">
              <a:avLst/>
            </a:prstGeom>
            <a:noFill/>
          </p:spPr>
          <p:txBody>
            <a:bodyPr wrap="none" rtlCol="0">
              <a:spAutoFit/>
            </a:bodyPr>
            <a:lstStyle/>
            <a:p>
              <a:pPr eaLnBrk="0" fontAlgn="base" hangingPunct="0">
                <a:spcBef>
                  <a:spcPts val="1800"/>
                </a:spcBef>
                <a:spcAft>
                  <a:spcPct val="0"/>
                </a:spcAft>
              </a:pPr>
              <a:r>
                <a:rPr lang="en-US" sz="1100" b="1" dirty="0">
                  <a:solidFill>
                    <a:srgbClr val="2255A4"/>
                  </a:solidFill>
                  <a:ea typeface="ＭＳ Ｐゴシック" charset="-128"/>
                </a:rPr>
                <a:t>59%   </a:t>
              </a:r>
              <a:r>
                <a:rPr lang="en-US" sz="1100" b="1" dirty="0">
                  <a:solidFill>
                    <a:srgbClr val="C840B8"/>
                  </a:solidFill>
                  <a:ea typeface="ＭＳ Ｐゴシック" charset="-128"/>
                </a:rPr>
                <a:t>         41%</a:t>
              </a:r>
            </a:p>
          </p:txBody>
        </p:sp>
        <p:grpSp>
          <p:nvGrpSpPr>
            <p:cNvPr id="288" name="Group 287"/>
            <p:cNvGrpSpPr/>
            <p:nvPr/>
          </p:nvGrpSpPr>
          <p:grpSpPr>
            <a:xfrm>
              <a:off x="7869661" y="2281678"/>
              <a:ext cx="350512" cy="275841"/>
              <a:chOff x="8002115" y="5455814"/>
              <a:chExt cx="350512" cy="275841"/>
            </a:xfrm>
          </p:grpSpPr>
          <p:pic>
            <p:nvPicPr>
              <p:cNvPr id="289" name="Picture 6" descr="http://www.clker.com/cliparts/8/v/R/S/D/1/man-and-woman-heterosexual-icon-hi.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229"/>
              <a:stretch/>
            </p:blipFill>
            <p:spPr bwMode="auto">
              <a:xfrm>
                <a:off x="8002115" y="5457335"/>
                <a:ext cx="153962" cy="274320"/>
              </a:xfrm>
              <a:prstGeom prst="rect">
                <a:avLst/>
              </a:prstGeom>
              <a:noFill/>
              <a:extLst>
                <a:ext uri="{909E8E84-426E-40DD-AFC4-6F175D3DCCD1}">
                  <a14:hiddenFill xmlns:a14="http://schemas.microsoft.com/office/drawing/2010/main">
                    <a:solidFill>
                      <a:srgbClr val="FFFFFF"/>
                    </a:solidFill>
                  </a14:hiddenFill>
                </a:ext>
              </a:extLst>
            </p:spPr>
          </p:pic>
          <p:pic>
            <p:nvPicPr>
              <p:cNvPr id="290" name="Picture 6" descr="http://www.clker.com/cliparts/8/v/R/S/D/1/man-and-woman-heterosexual-icon-hi.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8070"/>
              <a:stretch/>
            </p:blipFill>
            <p:spPr bwMode="auto">
              <a:xfrm>
                <a:off x="8181681" y="5455814"/>
                <a:ext cx="170946" cy="27432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91" name="TextBox 290"/>
          <p:cNvSpPr txBox="1"/>
          <p:nvPr/>
        </p:nvSpPr>
        <p:spPr>
          <a:xfrm>
            <a:off x="985792" y="2879209"/>
            <a:ext cx="720069" cy="461665"/>
          </a:xfrm>
          <a:prstGeom prst="rect">
            <a:avLst/>
          </a:prstGeom>
          <a:noFill/>
        </p:spPr>
        <p:txBody>
          <a:bodyPr wrap="none" rtlCol="0">
            <a:spAutoFit/>
          </a:bodyPr>
          <a:lstStyle/>
          <a:p>
            <a:pPr eaLnBrk="0" fontAlgn="base" hangingPunct="0">
              <a:spcBef>
                <a:spcPts val="1800"/>
              </a:spcBef>
              <a:spcAft>
                <a:spcPct val="0"/>
              </a:spcAft>
            </a:pPr>
            <a:r>
              <a:rPr lang="en-US" sz="2400" b="1" dirty="0">
                <a:solidFill>
                  <a:srgbClr val="007E39"/>
                </a:solidFill>
                <a:ea typeface="ＭＳ Ｐゴシック" charset="-128"/>
              </a:rPr>
              <a:t>27%</a:t>
            </a:r>
          </a:p>
        </p:txBody>
      </p:sp>
      <p:sp>
        <p:nvSpPr>
          <p:cNvPr id="292" name="TextBox 291"/>
          <p:cNvSpPr txBox="1"/>
          <p:nvPr/>
        </p:nvSpPr>
        <p:spPr>
          <a:xfrm>
            <a:off x="3139531" y="2869605"/>
            <a:ext cx="720069" cy="461665"/>
          </a:xfrm>
          <a:prstGeom prst="rect">
            <a:avLst/>
          </a:prstGeom>
          <a:noFill/>
        </p:spPr>
        <p:txBody>
          <a:bodyPr wrap="none" rtlCol="0">
            <a:spAutoFit/>
          </a:bodyPr>
          <a:lstStyle/>
          <a:p>
            <a:pPr eaLnBrk="0" fontAlgn="base" hangingPunct="0">
              <a:spcBef>
                <a:spcPts val="1800"/>
              </a:spcBef>
              <a:spcAft>
                <a:spcPct val="0"/>
              </a:spcAft>
            </a:pPr>
            <a:r>
              <a:rPr lang="en-US" sz="2400" b="1" dirty="0">
                <a:solidFill>
                  <a:srgbClr val="294A93"/>
                </a:solidFill>
                <a:ea typeface="ＭＳ Ｐゴシック" charset="-128"/>
              </a:rPr>
              <a:t>44%</a:t>
            </a:r>
          </a:p>
        </p:txBody>
      </p:sp>
      <p:sp>
        <p:nvSpPr>
          <p:cNvPr id="293" name="TextBox 292"/>
          <p:cNvSpPr txBox="1"/>
          <p:nvPr/>
        </p:nvSpPr>
        <p:spPr>
          <a:xfrm>
            <a:off x="7549147" y="2869605"/>
            <a:ext cx="720069" cy="461665"/>
          </a:xfrm>
          <a:prstGeom prst="rect">
            <a:avLst/>
          </a:prstGeom>
          <a:noFill/>
        </p:spPr>
        <p:txBody>
          <a:bodyPr wrap="none" rtlCol="0">
            <a:spAutoFit/>
          </a:bodyPr>
          <a:lstStyle/>
          <a:p>
            <a:pPr eaLnBrk="0" fontAlgn="base" hangingPunct="0">
              <a:spcBef>
                <a:spcPts val="1800"/>
              </a:spcBef>
              <a:spcAft>
                <a:spcPct val="0"/>
              </a:spcAft>
            </a:pPr>
            <a:r>
              <a:rPr lang="en-US" sz="2400" b="1" dirty="0">
                <a:solidFill>
                  <a:srgbClr val="EE7700"/>
                </a:solidFill>
                <a:ea typeface="ＭＳ Ｐゴシック" charset="-128"/>
              </a:rPr>
              <a:t>23%</a:t>
            </a:r>
          </a:p>
        </p:txBody>
      </p:sp>
      <p:sp>
        <p:nvSpPr>
          <p:cNvPr id="294" name="TextBox 293"/>
          <p:cNvSpPr txBox="1"/>
          <p:nvPr/>
        </p:nvSpPr>
        <p:spPr>
          <a:xfrm>
            <a:off x="5321127" y="2869605"/>
            <a:ext cx="564578" cy="461665"/>
          </a:xfrm>
          <a:prstGeom prst="rect">
            <a:avLst/>
          </a:prstGeom>
          <a:noFill/>
        </p:spPr>
        <p:txBody>
          <a:bodyPr wrap="none" rtlCol="0">
            <a:spAutoFit/>
          </a:bodyPr>
          <a:lstStyle/>
          <a:p>
            <a:pPr eaLnBrk="0" fontAlgn="base" hangingPunct="0">
              <a:spcBef>
                <a:spcPts val="1800"/>
              </a:spcBef>
              <a:spcAft>
                <a:spcPct val="0"/>
              </a:spcAft>
            </a:pPr>
            <a:r>
              <a:rPr lang="en-US" sz="2400" b="1" dirty="0">
                <a:solidFill>
                  <a:srgbClr val="185AA9">
                    <a:lumMod val="60000"/>
                    <a:lumOff val="40000"/>
                  </a:srgbClr>
                </a:solidFill>
                <a:ea typeface="ＭＳ Ｐゴシック" charset="-128"/>
              </a:rPr>
              <a:t>7%</a:t>
            </a:r>
          </a:p>
        </p:txBody>
      </p:sp>
      <p:sp>
        <p:nvSpPr>
          <p:cNvPr id="295" name="Rectangle 294"/>
          <p:cNvSpPr/>
          <p:nvPr/>
        </p:nvSpPr>
        <p:spPr bwMode="auto">
          <a:xfrm>
            <a:off x="760776" y="4457184"/>
            <a:ext cx="1097280" cy="320040"/>
          </a:xfrm>
          <a:prstGeom prst="rect">
            <a:avLst/>
          </a:prstGeom>
          <a:solidFill>
            <a:srgbClr val="FFFFFF">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dirty="0">
              <a:solidFill>
                <a:srgbClr val="4A4A4A"/>
              </a:solidFill>
              <a:latin typeface="Times" pitchFamily="25" charset="0"/>
              <a:ea typeface="ＭＳ Ｐゴシック" charset="-128"/>
            </a:endParaRPr>
          </a:p>
        </p:txBody>
      </p:sp>
      <p:sp>
        <p:nvSpPr>
          <p:cNvPr id="296" name="Rectangle 295"/>
          <p:cNvSpPr/>
          <p:nvPr/>
        </p:nvSpPr>
        <p:spPr bwMode="auto">
          <a:xfrm>
            <a:off x="2997600" y="4457184"/>
            <a:ext cx="1097280" cy="320040"/>
          </a:xfrm>
          <a:prstGeom prst="rect">
            <a:avLst/>
          </a:prstGeom>
          <a:solidFill>
            <a:srgbClr val="FFFFFF">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dirty="0">
              <a:solidFill>
                <a:srgbClr val="4A4A4A"/>
              </a:solidFill>
              <a:latin typeface="Times" pitchFamily="25" charset="0"/>
              <a:ea typeface="ＭＳ Ｐゴシック" charset="-128"/>
            </a:endParaRPr>
          </a:p>
        </p:txBody>
      </p:sp>
      <p:sp>
        <p:nvSpPr>
          <p:cNvPr id="297" name="Rectangle 296"/>
          <p:cNvSpPr/>
          <p:nvPr/>
        </p:nvSpPr>
        <p:spPr bwMode="auto">
          <a:xfrm>
            <a:off x="5187043" y="4470467"/>
            <a:ext cx="1097280" cy="320040"/>
          </a:xfrm>
          <a:prstGeom prst="rect">
            <a:avLst/>
          </a:prstGeom>
          <a:solidFill>
            <a:srgbClr val="FFFFFF">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dirty="0">
              <a:solidFill>
                <a:srgbClr val="4A4A4A"/>
              </a:solidFill>
              <a:latin typeface="Times" pitchFamily="25" charset="0"/>
              <a:ea typeface="ＭＳ Ｐゴシック" charset="-128"/>
            </a:endParaRPr>
          </a:p>
        </p:txBody>
      </p:sp>
      <p:sp>
        <p:nvSpPr>
          <p:cNvPr id="298" name="Rectangle 297"/>
          <p:cNvSpPr/>
          <p:nvPr/>
        </p:nvSpPr>
        <p:spPr bwMode="auto">
          <a:xfrm>
            <a:off x="7385016" y="4458390"/>
            <a:ext cx="1097280" cy="320040"/>
          </a:xfrm>
          <a:prstGeom prst="rect">
            <a:avLst/>
          </a:prstGeom>
          <a:solidFill>
            <a:srgbClr val="FFFFFF">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dirty="0">
              <a:solidFill>
                <a:srgbClr val="4A4A4A"/>
              </a:solidFill>
              <a:latin typeface="Times" pitchFamily="25" charset="0"/>
              <a:ea typeface="ＭＳ Ｐゴシック" charset="-128"/>
            </a:endParaRPr>
          </a:p>
        </p:txBody>
      </p:sp>
      <p:sp>
        <p:nvSpPr>
          <p:cNvPr id="299" name="TextBox 298"/>
          <p:cNvSpPr txBox="1"/>
          <p:nvPr/>
        </p:nvSpPr>
        <p:spPr>
          <a:xfrm>
            <a:off x="2691791" y="3727631"/>
            <a:ext cx="1556965" cy="338554"/>
          </a:xfrm>
          <a:prstGeom prst="rect">
            <a:avLst/>
          </a:prstGeom>
          <a:noFill/>
          <a:ln>
            <a:noFill/>
          </a:ln>
        </p:spPr>
        <p:txBody>
          <a:bodyPr wrap="none" rtlCol="0">
            <a:spAutoFit/>
          </a:bodyPr>
          <a:lstStyle/>
          <a:p>
            <a:pPr algn="ctr" eaLnBrk="0" fontAlgn="base" hangingPunct="0">
              <a:spcAft>
                <a:spcPct val="0"/>
              </a:spcAft>
            </a:pPr>
            <a:r>
              <a:rPr lang="en-US" sz="1600" b="1" kern="100" cap="small" dirty="0">
                <a:solidFill>
                  <a:srgbClr val="185AA9"/>
                </a:solidFill>
                <a:ea typeface="ＭＳ Ｐゴシック" charset="-128"/>
              </a:rPr>
              <a:t>Primary Shopper</a:t>
            </a:r>
            <a:endParaRPr lang="en-US" sz="1200" b="1" kern="100" cap="small" dirty="0">
              <a:solidFill>
                <a:srgbClr val="185AA9"/>
              </a:solidFill>
              <a:ea typeface="ＭＳ Ｐゴシック" charset="-128"/>
            </a:endParaRPr>
          </a:p>
        </p:txBody>
      </p:sp>
      <p:sp>
        <p:nvSpPr>
          <p:cNvPr id="300" name="TextBox 299"/>
          <p:cNvSpPr txBox="1"/>
          <p:nvPr/>
        </p:nvSpPr>
        <p:spPr>
          <a:xfrm>
            <a:off x="4798677" y="3727631"/>
            <a:ext cx="1746632" cy="338554"/>
          </a:xfrm>
          <a:prstGeom prst="rect">
            <a:avLst/>
          </a:prstGeom>
          <a:noFill/>
          <a:ln>
            <a:noFill/>
          </a:ln>
        </p:spPr>
        <p:txBody>
          <a:bodyPr wrap="none" rtlCol="0">
            <a:spAutoFit/>
          </a:bodyPr>
          <a:lstStyle/>
          <a:p>
            <a:pPr algn="ctr" eaLnBrk="0" fontAlgn="base" hangingPunct="0">
              <a:spcAft>
                <a:spcPct val="0"/>
              </a:spcAft>
            </a:pPr>
            <a:r>
              <a:rPr lang="en-US" sz="1600" b="1" kern="100" cap="small" dirty="0">
                <a:solidFill>
                  <a:srgbClr val="185AA9">
                    <a:lumMod val="60000"/>
                    <a:lumOff val="40000"/>
                  </a:srgbClr>
                </a:solidFill>
                <a:ea typeface="ＭＳ Ｐゴシック" charset="-128"/>
              </a:rPr>
              <a:t>Secondary Shopper</a:t>
            </a:r>
            <a:endParaRPr lang="en-US" sz="1200" b="1" kern="100" cap="small" dirty="0">
              <a:solidFill>
                <a:srgbClr val="185AA9">
                  <a:lumMod val="60000"/>
                  <a:lumOff val="40000"/>
                </a:srgbClr>
              </a:solidFill>
              <a:ea typeface="ＭＳ Ｐゴシック" charset="-128"/>
            </a:endParaRPr>
          </a:p>
        </p:txBody>
      </p:sp>
      <p:sp>
        <p:nvSpPr>
          <p:cNvPr id="301" name="TextBox 300"/>
          <p:cNvSpPr txBox="1"/>
          <p:nvPr/>
        </p:nvSpPr>
        <p:spPr>
          <a:xfrm>
            <a:off x="7214053" y="3727631"/>
            <a:ext cx="1471877" cy="338554"/>
          </a:xfrm>
          <a:prstGeom prst="rect">
            <a:avLst/>
          </a:prstGeom>
          <a:noFill/>
          <a:ln>
            <a:noFill/>
          </a:ln>
        </p:spPr>
        <p:txBody>
          <a:bodyPr wrap="none" rtlCol="0">
            <a:spAutoFit/>
          </a:bodyPr>
          <a:lstStyle/>
          <a:p>
            <a:pPr algn="ctr" eaLnBrk="0" fontAlgn="base" hangingPunct="0">
              <a:spcAft>
                <a:spcPct val="0"/>
              </a:spcAft>
            </a:pPr>
            <a:r>
              <a:rPr lang="en-US" sz="1600" b="1" kern="100" cap="small" dirty="0">
                <a:solidFill>
                  <a:srgbClr val="EE7700"/>
                </a:solidFill>
                <a:ea typeface="ＭＳ Ｐゴシック" charset="-128"/>
              </a:rPr>
              <a:t>Shared Shopper</a:t>
            </a:r>
            <a:endParaRPr lang="en-US" sz="1200" b="1" kern="100" cap="small" dirty="0">
              <a:solidFill>
                <a:srgbClr val="EE7700"/>
              </a:solidFill>
              <a:ea typeface="ＭＳ Ｐゴシック" charset="-128"/>
            </a:endParaRPr>
          </a:p>
        </p:txBody>
      </p:sp>
      <p:sp>
        <p:nvSpPr>
          <p:cNvPr id="305" name="TextBox 304"/>
          <p:cNvSpPr txBox="1"/>
          <p:nvPr/>
        </p:nvSpPr>
        <p:spPr>
          <a:xfrm>
            <a:off x="4323598" y="2164204"/>
            <a:ext cx="2617437" cy="246221"/>
          </a:xfrm>
          <a:prstGeom prst="rect">
            <a:avLst/>
          </a:prstGeom>
          <a:noFill/>
        </p:spPr>
        <p:txBody>
          <a:bodyPr wrap="square" rtlCol="0">
            <a:spAutoFit/>
          </a:bodyPr>
          <a:lstStyle/>
          <a:p>
            <a:pPr algn="ctr" eaLnBrk="0" fontAlgn="base" hangingPunct="0">
              <a:spcBef>
                <a:spcPts val="1800"/>
              </a:spcBef>
              <a:spcAft>
                <a:spcPct val="0"/>
              </a:spcAft>
            </a:pPr>
            <a:r>
              <a:rPr lang="en-US" sz="1000" i="1" dirty="0">
                <a:solidFill>
                  <a:srgbClr val="4A4A4A"/>
                </a:solidFill>
                <a:ea typeface="ＭＳ Ｐゴシック" charset="-128"/>
              </a:rPr>
              <a:t>varying degrees of sharing the labor</a:t>
            </a:r>
          </a:p>
        </p:txBody>
      </p:sp>
      <p:sp>
        <p:nvSpPr>
          <p:cNvPr id="307" name="TextBox 306"/>
          <p:cNvSpPr txBox="1"/>
          <p:nvPr/>
        </p:nvSpPr>
        <p:spPr>
          <a:xfrm>
            <a:off x="767427" y="5349888"/>
            <a:ext cx="1130150" cy="261610"/>
          </a:xfrm>
          <a:prstGeom prst="rect">
            <a:avLst/>
          </a:prstGeom>
          <a:noFill/>
        </p:spPr>
        <p:txBody>
          <a:bodyPr wrap="square" rtlCol="0">
            <a:spAutoFit/>
          </a:bodyPr>
          <a:lstStyle/>
          <a:p>
            <a:pPr eaLnBrk="0" fontAlgn="base" hangingPunct="0">
              <a:spcBef>
                <a:spcPts val="1800"/>
              </a:spcBef>
              <a:spcAft>
                <a:spcPct val="0"/>
              </a:spcAft>
            </a:pPr>
            <a:r>
              <a:rPr lang="en-US" sz="1100" b="1" dirty="0">
                <a:solidFill>
                  <a:srgbClr val="939598">
                    <a:lumMod val="75000"/>
                  </a:srgbClr>
                </a:solidFill>
                <a:ea typeface="ＭＳ Ｐゴシック" charset="-128"/>
              </a:rPr>
              <a:t>45%             55%</a:t>
            </a:r>
          </a:p>
        </p:txBody>
      </p:sp>
      <p:sp>
        <p:nvSpPr>
          <p:cNvPr id="312" name="TextBox 311"/>
          <p:cNvSpPr txBox="1"/>
          <p:nvPr/>
        </p:nvSpPr>
        <p:spPr>
          <a:xfrm>
            <a:off x="3037645" y="5349888"/>
            <a:ext cx="1095172" cy="261610"/>
          </a:xfrm>
          <a:prstGeom prst="rect">
            <a:avLst/>
          </a:prstGeom>
          <a:noFill/>
        </p:spPr>
        <p:txBody>
          <a:bodyPr wrap="none" rtlCol="0">
            <a:spAutoFit/>
          </a:bodyPr>
          <a:lstStyle/>
          <a:p>
            <a:pPr eaLnBrk="0" fontAlgn="base" hangingPunct="0">
              <a:spcBef>
                <a:spcPts val="1800"/>
              </a:spcBef>
              <a:spcAft>
                <a:spcPct val="0"/>
              </a:spcAft>
            </a:pPr>
            <a:r>
              <a:rPr lang="en-US" sz="1100" b="1" dirty="0">
                <a:solidFill>
                  <a:srgbClr val="939598">
                    <a:lumMod val="75000"/>
                  </a:srgbClr>
                </a:solidFill>
                <a:ea typeface="ＭＳ Ｐゴシック" charset="-128"/>
              </a:rPr>
              <a:t>39%             61%</a:t>
            </a:r>
          </a:p>
        </p:txBody>
      </p:sp>
      <p:sp>
        <p:nvSpPr>
          <p:cNvPr id="316" name="Rounded Rectangle 315"/>
          <p:cNvSpPr/>
          <p:nvPr/>
        </p:nvSpPr>
        <p:spPr bwMode="auto">
          <a:xfrm>
            <a:off x="757857" y="4382831"/>
            <a:ext cx="1157513" cy="468747"/>
          </a:xfrm>
          <a:prstGeom prst="roundRect">
            <a:avLst/>
          </a:prstGeom>
          <a:noFill/>
          <a:ln w="9525" cap="flat" cmpd="sng" algn="ctr">
            <a:solidFill>
              <a:srgbClr val="4A4A4A"/>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dirty="0">
              <a:solidFill>
                <a:srgbClr val="4A4A4A"/>
              </a:solidFill>
              <a:latin typeface="Times" pitchFamily="25" charset="0"/>
              <a:ea typeface="ＭＳ Ｐゴシック" charset="-128"/>
            </a:endParaRPr>
          </a:p>
        </p:txBody>
      </p:sp>
      <p:sp>
        <p:nvSpPr>
          <p:cNvPr id="318" name="TextBox 317"/>
          <p:cNvSpPr txBox="1"/>
          <p:nvPr/>
        </p:nvSpPr>
        <p:spPr>
          <a:xfrm>
            <a:off x="5208514" y="5349888"/>
            <a:ext cx="1095172" cy="261610"/>
          </a:xfrm>
          <a:prstGeom prst="rect">
            <a:avLst/>
          </a:prstGeom>
          <a:noFill/>
        </p:spPr>
        <p:txBody>
          <a:bodyPr wrap="none" rtlCol="0">
            <a:spAutoFit/>
          </a:bodyPr>
          <a:lstStyle/>
          <a:p>
            <a:pPr eaLnBrk="0" fontAlgn="base" hangingPunct="0">
              <a:spcBef>
                <a:spcPts val="1800"/>
              </a:spcBef>
              <a:spcAft>
                <a:spcPct val="0"/>
              </a:spcAft>
            </a:pPr>
            <a:r>
              <a:rPr lang="en-US" sz="1100" b="1" dirty="0">
                <a:solidFill>
                  <a:srgbClr val="939598">
                    <a:lumMod val="75000"/>
                  </a:srgbClr>
                </a:solidFill>
                <a:ea typeface="ＭＳ Ｐゴシック" charset="-128"/>
              </a:rPr>
              <a:t>66%             34%</a:t>
            </a:r>
          </a:p>
        </p:txBody>
      </p:sp>
      <p:sp>
        <p:nvSpPr>
          <p:cNvPr id="323" name="TextBox 322"/>
          <p:cNvSpPr txBox="1"/>
          <p:nvPr/>
        </p:nvSpPr>
        <p:spPr>
          <a:xfrm>
            <a:off x="7439742" y="5349888"/>
            <a:ext cx="1095172" cy="261610"/>
          </a:xfrm>
          <a:prstGeom prst="rect">
            <a:avLst/>
          </a:prstGeom>
          <a:noFill/>
        </p:spPr>
        <p:txBody>
          <a:bodyPr wrap="none" rtlCol="0">
            <a:spAutoFit/>
          </a:bodyPr>
          <a:lstStyle/>
          <a:p>
            <a:pPr eaLnBrk="0" fontAlgn="base" hangingPunct="0">
              <a:spcBef>
                <a:spcPts val="1800"/>
              </a:spcBef>
              <a:spcAft>
                <a:spcPct val="0"/>
              </a:spcAft>
            </a:pPr>
            <a:r>
              <a:rPr lang="en-US" sz="1100" b="1" dirty="0">
                <a:solidFill>
                  <a:srgbClr val="939598">
                    <a:lumMod val="75000"/>
                  </a:srgbClr>
                </a:solidFill>
                <a:ea typeface="ＭＳ Ｐゴシック" charset="-128"/>
              </a:rPr>
              <a:t>48%             52%</a:t>
            </a:r>
          </a:p>
        </p:txBody>
      </p:sp>
      <p:sp>
        <p:nvSpPr>
          <p:cNvPr id="327" name="TextBox 326"/>
          <p:cNvSpPr txBox="1"/>
          <p:nvPr/>
        </p:nvSpPr>
        <p:spPr>
          <a:xfrm>
            <a:off x="976372" y="5045391"/>
            <a:ext cx="701731" cy="276999"/>
          </a:xfrm>
          <a:prstGeom prst="rect">
            <a:avLst/>
          </a:prstGeom>
          <a:noFill/>
        </p:spPr>
        <p:txBody>
          <a:bodyPr wrap="square" rtlCol="0">
            <a:spAutoFit/>
          </a:bodyPr>
          <a:lstStyle/>
          <a:p>
            <a:pPr eaLnBrk="0" fontAlgn="base" hangingPunct="0">
              <a:spcBef>
                <a:spcPts val="1800"/>
              </a:spcBef>
              <a:spcAft>
                <a:spcPct val="0"/>
              </a:spcAft>
            </a:pPr>
            <a:r>
              <a:rPr lang="en-US" sz="1200" i="1" dirty="0">
                <a:solidFill>
                  <a:srgbClr val="939598">
                    <a:lumMod val="75000"/>
                  </a:srgbClr>
                </a:solidFill>
                <a:ea typeface="ＭＳ Ｐゴシック" charset="-128"/>
              </a:rPr>
              <a:t>vs. 2017</a:t>
            </a:r>
          </a:p>
        </p:txBody>
      </p:sp>
      <p:sp>
        <p:nvSpPr>
          <p:cNvPr id="328" name="Rounded Rectangle 327"/>
          <p:cNvSpPr/>
          <p:nvPr/>
        </p:nvSpPr>
        <p:spPr bwMode="auto">
          <a:xfrm>
            <a:off x="2948278" y="4382831"/>
            <a:ext cx="1157513" cy="468747"/>
          </a:xfrm>
          <a:prstGeom prst="roundRect">
            <a:avLst/>
          </a:prstGeom>
          <a:noFill/>
          <a:ln w="9525" cap="flat" cmpd="sng" algn="ctr">
            <a:solidFill>
              <a:srgbClr val="4A4A4A"/>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dirty="0">
              <a:solidFill>
                <a:srgbClr val="4A4A4A"/>
              </a:solidFill>
              <a:latin typeface="Times" pitchFamily="25" charset="0"/>
              <a:ea typeface="ＭＳ Ｐゴシック" charset="-128"/>
            </a:endParaRPr>
          </a:p>
        </p:txBody>
      </p:sp>
      <p:sp>
        <p:nvSpPr>
          <p:cNvPr id="329" name="Rounded Rectangle 328"/>
          <p:cNvSpPr/>
          <p:nvPr/>
        </p:nvSpPr>
        <p:spPr bwMode="auto">
          <a:xfrm>
            <a:off x="5138755" y="4382831"/>
            <a:ext cx="1157513" cy="468747"/>
          </a:xfrm>
          <a:prstGeom prst="roundRect">
            <a:avLst/>
          </a:prstGeom>
          <a:noFill/>
          <a:ln w="9525" cap="flat" cmpd="sng" algn="ctr">
            <a:solidFill>
              <a:srgbClr val="4A4A4A"/>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dirty="0">
              <a:solidFill>
                <a:srgbClr val="4A4A4A"/>
              </a:solidFill>
              <a:latin typeface="Times" pitchFamily="25" charset="0"/>
              <a:ea typeface="ＭＳ Ｐゴシック" charset="-128"/>
            </a:endParaRPr>
          </a:p>
        </p:txBody>
      </p:sp>
      <p:sp>
        <p:nvSpPr>
          <p:cNvPr id="330" name="Rounded Rectangle 329"/>
          <p:cNvSpPr/>
          <p:nvPr/>
        </p:nvSpPr>
        <p:spPr bwMode="auto">
          <a:xfrm>
            <a:off x="7351703" y="4382831"/>
            <a:ext cx="1157513" cy="468747"/>
          </a:xfrm>
          <a:prstGeom prst="roundRect">
            <a:avLst/>
          </a:prstGeom>
          <a:noFill/>
          <a:ln w="9525" cap="flat" cmpd="sng" algn="ctr">
            <a:solidFill>
              <a:srgbClr val="4A4A4A"/>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dirty="0">
              <a:solidFill>
                <a:srgbClr val="4A4A4A"/>
              </a:solidFill>
              <a:latin typeface="Times" pitchFamily="25" charset="0"/>
              <a:ea typeface="ＭＳ Ｐゴシック" charset="-128"/>
            </a:endParaRPr>
          </a:p>
        </p:txBody>
      </p:sp>
      <p:sp>
        <p:nvSpPr>
          <p:cNvPr id="332" name="TextBox 331"/>
          <p:cNvSpPr txBox="1"/>
          <p:nvPr/>
        </p:nvSpPr>
        <p:spPr>
          <a:xfrm>
            <a:off x="3190279" y="5045391"/>
            <a:ext cx="701731" cy="276999"/>
          </a:xfrm>
          <a:prstGeom prst="rect">
            <a:avLst/>
          </a:prstGeom>
          <a:noFill/>
        </p:spPr>
        <p:txBody>
          <a:bodyPr wrap="square" rtlCol="0">
            <a:spAutoFit/>
          </a:bodyPr>
          <a:lstStyle/>
          <a:p>
            <a:pPr eaLnBrk="0" fontAlgn="base" hangingPunct="0">
              <a:spcBef>
                <a:spcPts val="1800"/>
              </a:spcBef>
              <a:spcAft>
                <a:spcPct val="0"/>
              </a:spcAft>
            </a:pPr>
            <a:r>
              <a:rPr lang="en-US" sz="1200" i="1" dirty="0">
                <a:solidFill>
                  <a:srgbClr val="939598">
                    <a:lumMod val="75000"/>
                  </a:srgbClr>
                </a:solidFill>
                <a:ea typeface="ＭＳ Ｐゴシック" charset="-128"/>
              </a:rPr>
              <a:t>vs. 2017</a:t>
            </a:r>
          </a:p>
        </p:txBody>
      </p:sp>
      <p:sp>
        <p:nvSpPr>
          <p:cNvPr id="334" name="TextBox 333"/>
          <p:cNvSpPr txBox="1"/>
          <p:nvPr/>
        </p:nvSpPr>
        <p:spPr>
          <a:xfrm>
            <a:off x="5384818" y="5045391"/>
            <a:ext cx="701731" cy="276999"/>
          </a:xfrm>
          <a:prstGeom prst="rect">
            <a:avLst/>
          </a:prstGeom>
          <a:noFill/>
        </p:spPr>
        <p:txBody>
          <a:bodyPr wrap="square" rtlCol="0">
            <a:spAutoFit/>
          </a:bodyPr>
          <a:lstStyle/>
          <a:p>
            <a:pPr eaLnBrk="0" fontAlgn="base" hangingPunct="0">
              <a:spcBef>
                <a:spcPts val="1800"/>
              </a:spcBef>
              <a:spcAft>
                <a:spcPct val="0"/>
              </a:spcAft>
            </a:pPr>
            <a:r>
              <a:rPr lang="en-US" sz="1200" i="1" dirty="0">
                <a:solidFill>
                  <a:srgbClr val="939598">
                    <a:lumMod val="75000"/>
                  </a:srgbClr>
                </a:solidFill>
                <a:ea typeface="ＭＳ Ｐゴシック" charset="-128"/>
              </a:rPr>
              <a:t>vs. 2017</a:t>
            </a:r>
          </a:p>
        </p:txBody>
      </p:sp>
      <p:sp>
        <p:nvSpPr>
          <p:cNvPr id="336" name="TextBox 335"/>
          <p:cNvSpPr txBox="1"/>
          <p:nvPr/>
        </p:nvSpPr>
        <p:spPr>
          <a:xfrm>
            <a:off x="7602532" y="5045391"/>
            <a:ext cx="701731" cy="276999"/>
          </a:xfrm>
          <a:prstGeom prst="rect">
            <a:avLst/>
          </a:prstGeom>
          <a:noFill/>
        </p:spPr>
        <p:txBody>
          <a:bodyPr wrap="square" rtlCol="0">
            <a:spAutoFit/>
          </a:bodyPr>
          <a:lstStyle/>
          <a:p>
            <a:pPr eaLnBrk="0" fontAlgn="base" hangingPunct="0">
              <a:spcBef>
                <a:spcPts val="1800"/>
              </a:spcBef>
              <a:spcAft>
                <a:spcPct val="0"/>
              </a:spcAft>
            </a:pPr>
            <a:r>
              <a:rPr lang="en-US" sz="1200" i="1" dirty="0">
                <a:solidFill>
                  <a:srgbClr val="939598">
                    <a:lumMod val="75000"/>
                  </a:srgbClr>
                </a:solidFill>
                <a:ea typeface="ＭＳ Ｐゴシック" charset="-128"/>
              </a:rPr>
              <a:t>vs. 2017</a:t>
            </a:r>
          </a:p>
        </p:txBody>
      </p:sp>
      <p:grpSp>
        <p:nvGrpSpPr>
          <p:cNvPr id="84" name="Group 83">
            <a:extLst>
              <a:ext uri="{FF2B5EF4-FFF2-40B4-BE49-F238E27FC236}">
                <a16:creationId xmlns:a16="http://schemas.microsoft.com/office/drawing/2014/main" xmlns="" id="{49402CF6-DF89-4FF9-9987-B99AA604DD86}"/>
              </a:ext>
            </a:extLst>
          </p:cNvPr>
          <p:cNvGrpSpPr/>
          <p:nvPr/>
        </p:nvGrpSpPr>
        <p:grpSpPr>
          <a:xfrm>
            <a:off x="1159316" y="5342026"/>
            <a:ext cx="343857" cy="277335"/>
            <a:chOff x="7983631" y="4242961"/>
            <a:chExt cx="343857" cy="277335"/>
          </a:xfrm>
        </p:grpSpPr>
        <p:pic>
          <p:nvPicPr>
            <p:cNvPr id="85" name="Picture 6" descr="http://www.clker.com/cliparts/8/v/R/S/D/1/man-and-woman-heterosexual-icon-hi.png">
              <a:extLst>
                <a:ext uri="{FF2B5EF4-FFF2-40B4-BE49-F238E27FC236}">
                  <a16:creationId xmlns:a16="http://schemas.microsoft.com/office/drawing/2014/main" xmlns="" id="{DEABD579-D4FC-4FB3-87EB-F2195E898BC4}"/>
                </a:ext>
              </a:extLst>
            </p:cNvPr>
            <p:cNvPicPr>
              <a:picLocks noChangeAspect="1" noChangeArrowheads="1"/>
            </p:cNvPicPr>
            <p:nvPr/>
          </p:nvPicPr>
          <p:blipFill rotWithShape="1">
            <a:blip r:embed="rId5" cstate="print">
              <a:clrChange>
                <a:clrFrom>
                  <a:srgbClr val="000000">
                    <a:alpha val="0"/>
                  </a:srgbClr>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53229"/>
            <a:stretch/>
          </p:blipFill>
          <p:spPr bwMode="auto">
            <a:xfrm flipH="1">
              <a:off x="7983631" y="4242961"/>
              <a:ext cx="155654" cy="27733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http://www.clker.com/cliparts/8/v/R/S/D/1/man-and-woman-heterosexual-icon-hi.png">
              <a:extLst>
                <a:ext uri="{FF2B5EF4-FFF2-40B4-BE49-F238E27FC236}">
                  <a16:creationId xmlns:a16="http://schemas.microsoft.com/office/drawing/2014/main" xmlns="" id="{4CA4E913-A4CA-4FC3-B569-6D7D65C83B8A}"/>
                </a:ext>
              </a:extLst>
            </p:cNvPr>
            <p:cNvPicPr>
              <a:picLocks noChangeAspect="1" noChangeArrowheads="1"/>
            </p:cNvPicPr>
            <p:nvPr/>
          </p:nvPicPr>
          <p:blipFill rotWithShape="1">
            <a:blip r:embed="rId4" cstate="print">
              <a:clrChange>
                <a:clrFrom>
                  <a:srgbClr val="000000">
                    <a:alpha val="0"/>
                  </a:srgbClr>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r="48070"/>
            <a:stretch/>
          </p:blipFill>
          <p:spPr bwMode="auto">
            <a:xfrm>
              <a:off x="8156542" y="4245976"/>
              <a:ext cx="170946" cy="2743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7" name="Group 86">
            <a:extLst>
              <a:ext uri="{FF2B5EF4-FFF2-40B4-BE49-F238E27FC236}">
                <a16:creationId xmlns:a16="http://schemas.microsoft.com/office/drawing/2014/main" xmlns="" id="{DAA72784-CE19-405A-80C9-4F895CD1DD8B}"/>
              </a:ext>
            </a:extLst>
          </p:cNvPr>
          <p:cNvGrpSpPr/>
          <p:nvPr/>
        </p:nvGrpSpPr>
        <p:grpSpPr>
          <a:xfrm>
            <a:off x="3416983" y="5342026"/>
            <a:ext cx="343857" cy="277335"/>
            <a:chOff x="7983631" y="4242961"/>
            <a:chExt cx="343857" cy="277335"/>
          </a:xfrm>
        </p:grpSpPr>
        <p:pic>
          <p:nvPicPr>
            <p:cNvPr id="88" name="Picture 6" descr="http://www.clker.com/cliparts/8/v/R/S/D/1/man-and-woman-heterosexual-icon-hi.png">
              <a:extLst>
                <a:ext uri="{FF2B5EF4-FFF2-40B4-BE49-F238E27FC236}">
                  <a16:creationId xmlns:a16="http://schemas.microsoft.com/office/drawing/2014/main" xmlns="" id="{E47EF5D2-C2E1-4424-8376-767372B10C9C}"/>
                </a:ext>
              </a:extLst>
            </p:cNvPr>
            <p:cNvPicPr>
              <a:picLocks noChangeAspect="1" noChangeArrowheads="1"/>
            </p:cNvPicPr>
            <p:nvPr/>
          </p:nvPicPr>
          <p:blipFill rotWithShape="1">
            <a:blip r:embed="rId5" cstate="print">
              <a:clrChange>
                <a:clrFrom>
                  <a:srgbClr val="000000">
                    <a:alpha val="0"/>
                  </a:srgbClr>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53229"/>
            <a:stretch/>
          </p:blipFill>
          <p:spPr bwMode="auto">
            <a:xfrm flipH="1">
              <a:off x="7983631" y="4242961"/>
              <a:ext cx="155654" cy="27733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6" descr="http://www.clker.com/cliparts/8/v/R/S/D/1/man-and-woman-heterosexual-icon-hi.png">
              <a:extLst>
                <a:ext uri="{FF2B5EF4-FFF2-40B4-BE49-F238E27FC236}">
                  <a16:creationId xmlns:a16="http://schemas.microsoft.com/office/drawing/2014/main" xmlns="" id="{4D95BB3A-5E39-4041-B629-7421F7E274FE}"/>
                </a:ext>
              </a:extLst>
            </p:cNvPr>
            <p:cNvPicPr>
              <a:picLocks noChangeAspect="1" noChangeArrowheads="1"/>
            </p:cNvPicPr>
            <p:nvPr/>
          </p:nvPicPr>
          <p:blipFill rotWithShape="1">
            <a:blip r:embed="rId4" cstate="print">
              <a:clrChange>
                <a:clrFrom>
                  <a:srgbClr val="000000">
                    <a:alpha val="0"/>
                  </a:srgbClr>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r="48070"/>
            <a:stretch/>
          </p:blipFill>
          <p:spPr bwMode="auto">
            <a:xfrm>
              <a:off x="8156542" y="4245976"/>
              <a:ext cx="170946" cy="2743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0" name="Group 89">
            <a:extLst>
              <a:ext uri="{FF2B5EF4-FFF2-40B4-BE49-F238E27FC236}">
                <a16:creationId xmlns:a16="http://schemas.microsoft.com/office/drawing/2014/main" xmlns="" id="{F1771491-E234-4DD4-8978-2E9319B115EE}"/>
              </a:ext>
            </a:extLst>
          </p:cNvPr>
          <p:cNvGrpSpPr/>
          <p:nvPr/>
        </p:nvGrpSpPr>
        <p:grpSpPr>
          <a:xfrm>
            <a:off x="7847063" y="5342026"/>
            <a:ext cx="343857" cy="277335"/>
            <a:chOff x="7983631" y="4242961"/>
            <a:chExt cx="343857" cy="277335"/>
          </a:xfrm>
        </p:grpSpPr>
        <p:pic>
          <p:nvPicPr>
            <p:cNvPr id="91" name="Picture 6" descr="http://www.clker.com/cliparts/8/v/R/S/D/1/man-and-woman-heterosexual-icon-hi.png">
              <a:extLst>
                <a:ext uri="{FF2B5EF4-FFF2-40B4-BE49-F238E27FC236}">
                  <a16:creationId xmlns:a16="http://schemas.microsoft.com/office/drawing/2014/main" xmlns="" id="{21D55B96-B5A5-4A52-95D5-33FD88BABBE9}"/>
                </a:ext>
              </a:extLst>
            </p:cNvPr>
            <p:cNvPicPr>
              <a:picLocks noChangeAspect="1" noChangeArrowheads="1"/>
            </p:cNvPicPr>
            <p:nvPr/>
          </p:nvPicPr>
          <p:blipFill rotWithShape="1">
            <a:blip r:embed="rId5" cstate="print">
              <a:clrChange>
                <a:clrFrom>
                  <a:srgbClr val="000000">
                    <a:alpha val="0"/>
                  </a:srgbClr>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53229"/>
            <a:stretch/>
          </p:blipFill>
          <p:spPr bwMode="auto">
            <a:xfrm flipH="1">
              <a:off x="7983631" y="4242961"/>
              <a:ext cx="155654" cy="277335"/>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6" descr="http://www.clker.com/cliparts/8/v/R/S/D/1/man-and-woman-heterosexual-icon-hi.png">
              <a:extLst>
                <a:ext uri="{FF2B5EF4-FFF2-40B4-BE49-F238E27FC236}">
                  <a16:creationId xmlns:a16="http://schemas.microsoft.com/office/drawing/2014/main" xmlns="" id="{A08B585C-90D5-4B3D-A693-3DF45D30E698}"/>
                </a:ext>
              </a:extLst>
            </p:cNvPr>
            <p:cNvPicPr>
              <a:picLocks noChangeAspect="1" noChangeArrowheads="1"/>
            </p:cNvPicPr>
            <p:nvPr/>
          </p:nvPicPr>
          <p:blipFill rotWithShape="1">
            <a:blip r:embed="rId4" cstate="print">
              <a:clrChange>
                <a:clrFrom>
                  <a:srgbClr val="000000">
                    <a:alpha val="0"/>
                  </a:srgbClr>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r="48070"/>
            <a:stretch/>
          </p:blipFill>
          <p:spPr bwMode="auto">
            <a:xfrm>
              <a:off x="8156542" y="4245976"/>
              <a:ext cx="170946" cy="2743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3" name="Group 92">
            <a:extLst>
              <a:ext uri="{FF2B5EF4-FFF2-40B4-BE49-F238E27FC236}">
                <a16:creationId xmlns:a16="http://schemas.microsoft.com/office/drawing/2014/main" xmlns="" id="{8B92D85D-12FF-405B-A911-DC1B4710DCEC}"/>
              </a:ext>
            </a:extLst>
          </p:cNvPr>
          <p:cNvGrpSpPr/>
          <p:nvPr/>
        </p:nvGrpSpPr>
        <p:grpSpPr>
          <a:xfrm>
            <a:off x="5589514" y="5342026"/>
            <a:ext cx="343857" cy="277335"/>
            <a:chOff x="7983631" y="4242961"/>
            <a:chExt cx="343857" cy="277335"/>
          </a:xfrm>
        </p:grpSpPr>
        <p:pic>
          <p:nvPicPr>
            <p:cNvPr id="94" name="Picture 6" descr="http://www.clker.com/cliparts/8/v/R/S/D/1/man-and-woman-heterosexual-icon-hi.png">
              <a:extLst>
                <a:ext uri="{FF2B5EF4-FFF2-40B4-BE49-F238E27FC236}">
                  <a16:creationId xmlns:a16="http://schemas.microsoft.com/office/drawing/2014/main" xmlns="" id="{80C3898C-1381-407A-8EE0-4BBFA0931ECB}"/>
                </a:ext>
              </a:extLst>
            </p:cNvPr>
            <p:cNvPicPr>
              <a:picLocks noChangeAspect="1" noChangeArrowheads="1"/>
            </p:cNvPicPr>
            <p:nvPr/>
          </p:nvPicPr>
          <p:blipFill rotWithShape="1">
            <a:blip r:embed="rId5" cstate="print">
              <a:clrChange>
                <a:clrFrom>
                  <a:srgbClr val="000000">
                    <a:alpha val="0"/>
                  </a:srgbClr>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53229"/>
            <a:stretch/>
          </p:blipFill>
          <p:spPr bwMode="auto">
            <a:xfrm flipH="1">
              <a:off x="7983631" y="4242961"/>
              <a:ext cx="155654" cy="277335"/>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6" descr="http://www.clker.com/cliparts/8/v/R/S/D/1/man-and-woman-heterosexual-icon-hi.png">
              <a:extLst>
                <a:ext uri="{FF2B5EF4-FFF2-40B4-BE49-F238E27FC236}">
                  <a16:creationId xmlns:a16="http://schemas.microsoft.com/office/drawing/2014/main" xmlns="" id="{E0CF16A6-C26D-4BE7-BD80-23E3C6D500E0}"/>
                </a:ext>
              </a:extLst>
            </p:cNvPr>
            <p:cNvPicPr>
              <a:picLocks noChangeAspect="1" noChangeArrowheads="1"/>
            </p:cNvPicPr>
            <p:nvPr/>
          </p:nvPicPr>
          <p:blipFill rotWithShape="1">
            <a:blip r:embed="rId4" cstate="print">
              <a:clrChange>
                <a:clrFrom>
                  <a:srgbClr val="000000">
                    <a:alpha val="0"/>
                  </a:srgbClr>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r="48070"/>
            <a:stretch/>
          </p:blipFill>
          <p:spPr bwMode="auto">
            <a:xfrm>
              <a:off x="8156542" y="4245976"/>
              <a:ext cx="170946" cy="274320"/>
            </a:xfrm>
            <a:prstGeom prst="rect">
              <a:avLst/>
            </a:prstGeom>
            <a:noFill/>
            <a:extLst>
              <a:ext uri="{909E8E84-426E-40DD-AFC4-6F175D3DCCD1}">
                <a14:hiddenFill xmlns:a14="http://schemas.microsoft.com/office/drawing/2010/main">
                  <a:solidFill>
                    <a:srgbClr val="FFFFFF"/>
                  </a:solidFill>
                </a14:hiddenFill>
              </a:ext>
            </a:extLst>
          </p:spPr>
        </p:pic>
      </p:grpSp>
      <p:sp>
        <p:nvSpPr>
          <p:cNvPr id="267" name="TextBox 266"/>
          <p:cNvSpPr txBox="1"/>
          <p:nvPr/>
        </p:nvSpPr>
        <p:spPr>
          <a:xfrm>
            <a:off x="4191168" y="1622343"/>
            <a:ext cx="2950718" cy="338554"/>
          </a:xfrm>
          <a:prstGeom prst="rect">
            <a:avLst/>
          </a:prstGeom>
          <a:solidFill>
            <a:schemeClr val="bg1"/>
          </a:solidFill>
        </p:spPr>
        <p:txBody>
          <a:bodyPr wrap="square" rtlCol="0">
            <a:spAutoFit/>
          </a:bodyPr>
          <a:lstStyle/>
          <a:p>
            <a:pPr algn="ctr" eaLnBrk="0" fontAlgn="base" hangingPunct="0">
              <a:spcAft>
                <a:spcPct val="0"/>
              </a:spcAft>
            </a:pPr>
            <a:r>
              <a:rPr lang="en-US" sz="1600" b="1" dirty="0">
                <a:solidFill>
                  <a:srgbClr val="4A4A4A"/>
                </a:solidFill>
                <a:ea typeface="ＭＳ Ｐゴシック" charset="-128"/>
              </a:rPr>
              <a:t>Multi-person Households</a:t>
            </a:r>
          </a:p>
        </p:txBody>
      </p:sp>
      <p:sp>
        <p:nvSpPr>
          <p:cNvPr id="98" name="Title 1">
            <a:extLst>
              <a:ext uri="{FF2B5EF4-FFF2-40B4-BE49-F238E27FC236}">
                <a16:creationId xmlns:a16="http://schemas.microsoft.com/office/drawing/2014/main" xmlns="" id="{2F506F6B-9FE0-4821-BC82-487E73343FD5}"/>
              </a:ext>
            </a:extLst>
          </p:cNvPr>
          <p:cNvSpPr txBox="1">
            <a:spLocks/>
          </p:cNvSpPr>
          <p:nvPr/>
        </p:nvSpPr>
        <p:spPr>
          <a:xfrm>
            <a:off x="228600" y="152551"/>
            <a:ext cx="8001000" cy="838049"/>
          </a:xfrm>
          <a:prstGeom prst="rect">
            <a:avLst/>
          </a:prstGeom>
        </p:spPr>
        <p:txBody>
          <a:bodyPr anchor="t"/>
          <a:lstStyle>
            <a:lvl1pPr algn="ctr" rtl="0" eaLnBrk="0" fontAlgn="base" hangingPunct="0">
              <a:spcBef>
                <a:spcPct val="0"/>
              </a:spcBef>
              <a:spcAft>
                <a:spcPct val="0"/>
              </a:spcAft>
              <a:defRPr sz="4400" kern="1200">
                <a:solidFill>
                  <a:srgbClr val="00A55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A551"/>
                </a:solidFill>
                <a:latin typeface="Arial" charset="0"/>
                <a:cs typeface="Arial" charset="0"/>
              </a:defRPr>
            </a:lvl2pPr>
            <a:lvl3pPr algn="ctr" rtl="0" eaLnBrk="0" fontAlgn="base" hangingPunct="0">
              <a:spcBef>
                <a:spcPct val="0"/>
              </a:spcBef>
              <a:spcAft>
                <a:spcPct val="0"/>
              </a:spcAft>
              <a:defRPr sz="4400">
                <a:solidFill>
                  <a:srgbClr val="00A551"/>
                </a:solidFill>
                <a:latin typeface="Arial" charset="0"/>
                <a:cs typeface="Arial" charset="0"/>
              </a:defRPr>
            </a:lvl3pPr>
            <a:lvl4pPr algn="ctr" rtl="0" eaLnBrk="0" fontAlgn="base" hangingPunct="0">
              <a:spcBef>
                <a:spcPct val="0"/>
              </a:spcBef>
              <a:spcAft>
                <a:spcPct val="0"/>
              </a:spcAft>
              <a:defRPr sz="4400">
                <a:solidFill>
                  <a:srgbClr val="00A551"/>
                </a:solidFill>
                <a:latin typeface="Arial" charset="0"/>
                <a:cs typeface="Arial" charset="0"/>
              </a:defRPr>
            </a:lvl4pPr>
            <a:lvl5pPr algn="ctr" rtl="0" eaLnBrk="0" fontAlgn="base" hangingPunct="0">
              <a:spcBef>
                <a:spcPct val="0"/>
              </a:spcBef>
              <a:spcAft>
                <a:spcPct val="0"/>
              </a:spcAft>
              <a:defRPr sz="4400">
                <a:solidFill>
                  <a:srgbClr val="00A551"/>
                </a:solidFill>
                <a:latin typeface="Arial" charset="0"/>
                <a:cs typeface="Arial" charset="0"/>
              </a:defRPr>
            </a:lvl5pPr>
            <a:lvl6pPr marL="456998" algn="ctr" rtl="0" fontAlgn="base">
              <a:spcBef>
                <a:spcPct val="0"/>
              </a:spcBef>
              <a:spcAft>
                <a:spcPct val="0"/>
              </a:spcAft>
              <a:defRPr sz="4400">
                <a:solidFill>
                  <a:srgbClr val="00A551"/>
                </a:solidFill>
                <a:latin typeface="Arial" charset="0"/>
                <a:cs typeface="Arial" charset="0"/>
              </a:defRPr>
            </a:lvl6pPr>
            <a:lvl7pPr marL="914018" algn="ctr" rtl="0" fontAlgn="base">
              <a:spcBef>
                <a:spcPct val="0"/>
              </a:spcBef>
              <a:spcAft>
                <a:spcPct val="0"/>
              </a:spcAft>
              <a:defRPr sz="4400">
                <a:solidFill>
                  <a:srgbClr val="00A551"/>
                </a:solidFill>
                <a:latin typeface="Arial" charset="0"/>
                <a:cs typeface="Arial" charset="0"/>
              </a:defRPr>
            </a:lvl7pPr>
            <a:lvl8pPr marL="1371022" algn="ctr" rtl="0" fontAlgn="base">
              <a:spcBef>
                <a:spcPct val="0"/>
              </a:spcBef>
              <a:spcAft>
                <a:spcPct val="0"/>
              </a:spcAft>
              <a:defRPr sz="4400">
                <a:solidFill>
                  <a:srgbClr val="00A551"/>
                </a:solidFill>
                <a:latin typeface="Arial" charset="0"/>
                <a:cs typeface="Arial" charset="0"/>
              </a:defRPr>
            </a:lvl8pPr>
            <a:lvl9pPr marL="1828034" algn="ctr" rtl="0" fontAlgn="base">
              <a:spcBef>
                <a:spcPct val="0"/>
              </a:spcBef>
              <a:spcAft>
                <a:spcPct val="0"/>
              </a:spcAft>
              <a:defRPr sz="4400">
                <a:solidFill>
                  <a:srgbClr val="00A551"/>
                </a:solidFill>
                <a:latin typeface="Arial" charset="0"/>
                <a:cs typeface="Arial" charset="0"/>
              </a:defRPr>
            </a:lvl9pPr>
          </a:lstStyle>
          <a:p>
            <a:pPr algn="l" eaLnBrk="1" hangingPunct="1"/>
            <a:r>
              <a:rPr lang="en-US" sz="2400" dirty="0">
                <a:solidFill>
                  <a:srgbClr val="27B35A"/>
                </a:solidFill>
              </a:rPr>
              <a:t>Co-shopping is still the prevailing strategy</a:t>
            </a:r>
          </a:p>
        </p:txBody>
      </p:sp>
      <p:graphicFrame>
        <p:nvGraphicFramePr>
          <p:cNvPr id="75" name="Chart 74">
            <a:extLst>
              <a:ext uri="{FF2B5EF4-FFF2-40B4-BE49-F238E27FC236}">
                <a16:creationId xmlns:a16="http://schemas.microsoft.com/office/drawing/2014/main" xmlns="" id="{67AB44E5-2ABD-485B-A23A-1BCC34228DC2}"/>
              </a:ext>
            </a:extLst>
          </p:cNvPr>
          <p:cNvGraphicFramePr/>
          <p:nvPr>
            <p:extLst>
              <p:ext uri="{D42A27DB-BD31-4B8C-83A1-F6EECF244321}">
                <p14:modId xmlns:p14="http://schemas.microsoft.com/office/powerpoint/2010/main" val="2128528067"/>
              </p:ext>
            </p:extLst>
          </p:nvPr>
        </p:nvGraphicFramePr>
        <p:xfrm>
          <a:off x="634832" y="2438400"/>
          <a:ext cx="1371600" cy="13716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6" name="Chart 75">
            <a:extLst>
              <a:ext uri="{FF2B5EF4-FFF2-40B4-BE49-F238E27FC236}">
                <a16:creationId xmlns:a16="http://schemas.microsoft.com/office/drawing/2014/main" xmlns="" id="{FDF14B51-BD77-4A84-9764-1D3A9EFC1C62}"/>
              </a:ext>
            </a:extLst>
          </p:cNvPr>
          <p:cNvGraphicFramePr/>
          <p:nvPr>
            <p:extLst>
              <p:ext uri="{D42A27DB-BD31-4B8C-83A1-F6EECF244321}">
                <p14:modId xmlns:p14="http://schemas.microsoft.com/office/powerpoint/2010/main" val="2485927447"/>
              </p:ext>
            </p:extLst>
          </p:nvPr>
        </p:nvGraphicFramePr>
        <p:xfrm>
          <a:off x="4912723" y="2438400"/>
          <a:ext cx="1371600" cy="13716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77" name="Chart 76">
            <a:extLst>
              <a:ext uri="{FF2B5EF4-FFF2-40B4-BE49-F238E27FC236}">
                <a16:creationId xmlns:a16="http://schemas.microsoft.com/office/drawing/2014/main" xmlns="" id="{6C996095-5089-47F6-9F32-3AAA66C822E6}"/>
              </a:ext>
            </a:extLst>
          </p:cNvPr>
          <p:cNvGraphicFramePr/>
          <p:nvPr>
            <p:extLst>
              <p:ext uri="{D42A27DB-BD31-4B8C-83A1-F6EECF244321}">
                <p14:modId xmlns:p14="http://schemas.microsoft.com/office/powerpoint/2010/main" val="4209189755"/>
              </p:ext>
            </p:extLst>
          </p:nvPr>
        </p:nvGraphicFramePr>
        <p:xfrm>
          <a:off x="2799623" y="2438400"/>
          <a:ext cx="1371600" cy="13716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78" name="Chart 77">
            <a:extLst>
              <a:ext uri="{FF2B5EF4-FFF2-40B4-BE49-F238E27FC236}">
                <a16:creationId xmlns:a16="http://schemas.microsoft.com/office/drawing/2014/main" xmlns="" id="{CBA33E4B-7381-4CE1-8C7E-AC02E237822D}"/>
              </a:ext>
            </a:extLst>
          </p:cNvPr>
          <p:cNvGraphicFramePr/>
          <p:nvPr>
            <p:extLst>
              <p:ext uri="{D42A27DB-BD31-4B8C-83A1-F6EECF244321}">
                <p14:modId xmlns:p14="http://schemas.microsoft.com/office/powerpoint/2010/main" val="3091574694"/>
              </p:ext>
            </p:extLst>
          </p:nvPr>
        </p:nvGraphicFramePr>
        <p:xfrm>
          <a:off x="7196737" y="2438400"/>
          <a:ext cx="1371600" cy="13716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22241383"/>
      </p:ext>
    </p:extLst>
  </p:cSld>
  <p:clrMapOvr>
    <a:masterClrMapping/>
  </p:clrMapOvr>
</p:sld>
</file>

<file path=ppt/theme/theme1.xml><?xml version="1.0" encoding="utf-8"?>
<a:theme xmlns:a="http://schemas.openxmlformats.org/drawingml/2006/main" name="Worldview Request Template">
  <a:themeElements>
    <a:clrScheme name="FMI 2017">
      <a:dk1>
        <a:srgbClr val="4A4A4A"/>
      </a:dk1>
      <a:lt1>
        <a:srgbClr val="FFFFFF"/>
      </a:lt1>
      <a:dk2>
        <a:srgbClr val="58585A"/>
      </a:dk2>
      <a:lt2>
        <a:srgbClr val="939598"/>
      </a:lt2>
      <a:accent1>
        <a:srgbClr val="1A2F5B"/>
      </a:accent1>
      <a:accent2>
        <a:srgbClr val="185AA9"/>
      </a:accent2>
      <a:accent3>
        <a:srgbClr val="27B35A"/>
      </a:accent3>
      <a:accent4>
        <a:srgbClr val="F49F1D"/>
      </a:accent4>
      <a:accent5>
        <a:srgbClr val="E04F33"/>
      </a:accent5>
      <a:accent6>
        <a:srgbClr val="7E3666"/>
      </a:accent6>
      <a:hlink>
        <a:srgbClr val="4A4A4A"/>
      </a:hlink>
      <a:folHlink>
        <a:srgbClr val="939598"/>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pitchFamily="25"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pitchFamily="25" charset="0"/>
          </a:defRPr>
        </a:defPPr>
      </a:lstStyle>
    </a:lnDef>
    <a:txDef>
      <a:spPr>
        <a:noFill/>
      </a:spPr>
      <a:bodyPr wrap="none" rtlCol="0">
        <a:spAutoFit/>
      </a:bodyPr>
      <a:lstStyle>
        <a:defPPr algn="l">
          <a:spcBef>
            <a:spcPts val="1800"/>
          </a:spcBef>
          <a:defRPr sz="1200" b="0" dirty="0">
            <a:latin typeface="+mn-lt"/>
          </a:defRPr>
        </a:defPPr>
      </a:lstStyle>
    </a:txDef>
  </a:objectDefaults>
  <a:extraClrSchemeLst>
    <a:extraClrScheme>
      <a:clrScheme name="ppttemplate 8.6.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pttemplate 8.6.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pttemplate 8.6.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pttemplate 8.6.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pttemplate 8.6.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pttemplate 8.6.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pttemplate 8.6.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Worldview Request Template">
  <a:themeElements>
    <a:clrScheme name="FMI 2017">
      <a:dk1>
        <a:srgbClr val="4A4A4A"/>
      </a:dk1>
      <a:lt1>
        <a:srgbClr val="FFFFFF"/>
      </a:lt1>
      <a:dk2>
        <a:srgbClr val="58585A"/>
      </a:dk2>
      <a:lt2>
        <a:srgbClr val="939598"/>
      </a:lt2>
      <a:accent1>
        <a:srgbClr val="1A2F5B"/>
      </a:accent1>
      <a:accent2>
        <a:srgbClr val="185AA9"/>
      </a:accent2>
      <a:accent3>
        <a:srgbClr val="27B35A"/>
      </a:accent3>
      <a:accent4>
        <a:srgbClr val="F49F1D"/>
      </a:accent4>
      <a:accent5>
        <a:srgbClr val="E04F33"/>
      </a:accent5>
      <a:accent6>
        <a:srgbClr val="7E3666"/>
      </a:accent6>
      <a:hlink>
        <a:srgbClr val="4A4A4A"/>
      </a:hlink>
      <a:folHlink>
        <a:srgbClr val="939598"/>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pitchFamily="25"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pitchFamily="25" charset="0"/>
          </a:defRPr>
        </a:defPPr>
      </a:lstStyle>
    </a:lnDef>
    <a:txDef>
      <a:spPr>
        <a:noFill/>
      </a:spPr>
      <a:bodyPr wrap="none" rtlCol="0">
        <a:spAutoFit/>
      </a:bodyPr>
      <a:lstStyle>
        <a:defPPr algn="l">
          <a:spcBef>
            <a:spcPts val="1800"/>
          </a:spcBef>
          <a:defRPr sz="1200" b="0" dirty="0">
            <a:latin typeface="+mn-lt"/>
          </a:defRPr>
        </a:defPPr>
      </a:lstStyle>
    </a:txDef>
  </a:objectDefaults>
  <a:extraClrSchemeLst>
    <a:extraClrScheme>
      <a:clrScheme name="ppttemplate 8.6.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pttemplate 8.6.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pttemplate 8.6.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pttemplate 8.6.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pttemplate 8.6.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pttemplate 8.6.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pttemplate 8.6.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7B35A"/>
        </a:solidFill>
        <a:ln>
          <a:noFill/>
        </a:ln>
      </a:spPr>
      <a:bodyPr rtlCol="0" anchor="ctr"/>
      <a:lstStyle>
        <a:defPPr algn="ctr">
          <a:defRPr>
            <a:ln>
              <a:noFill/>
            </a:ln>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MI 2017">
    <a:dk1>
      <a:srgbClr val="4A4A4A"/>
    </a:dk1>
    <a:lt1>
      <a:srgbClr val="FFFFFF"/>
    </a:lt1>
    <a:dk2>
      <a:srgbClr val="58585A"/>
    </a:dk2>
    <a:lt2>
      <a:srgbClr val="939598"/>
    </a:lt2>
    <a:accent1>
      <a:srgbClr val="1A2F5B"/>
    </a:accent1>
    <a:accent2>
      <a:srgbClr val="185AA9"/>
    </a:accent2>
    <a:accent3>
      <a:srgbClr val="27B35A"/>
    </a:accent3>
    <a:accent4>
      <a:srgbClr val="F07D0A"/>
    </a:accent4>
    <a:accent5>
      <a:srgbClr val="E04F33"/>
    </a:accent5>
    <a:accent6>
      <a:srgbClr val="7E3666"/>
    </a:accent6>
    <a:hlink>
      <a:srgbClr val="4A4A4A"/>
    </a:hlink>
    <a:folHlink>
      <a:srgbClr val="939598"/>
    </a:folHlink>
  </a:clrScheme>
  <a:fontScheme name="ppttemplate 8.6.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FMI 2017">
    <a:dk1>
      <a:srgbClr val="4A4A4A"/>
    </a:dk1>
    <a:lt1>
      <a:srgbClr val="FFFFFF"/>
    </a:lt1>
    <a:dk2>
      <a:srgbClr val="58585A"/>
    </a:dk2>
    <a:lt2>
      <a:srgbClr val="939598"/>
    </a:lt2>
    <a:accent1>
      <a:srgbClr val="1A2F5B"/>
    </a:accent1>
    <a:accent2>
      <a:srgbClr val="185AA9"/>
    </a:accent2>
    <a:accent3>
      <a:srgbClr val="27B35A"/>
    </a:accent3>
    <a:accent4>
      <a:srgbClr val="F07D0A"/>
    </a:accent4>
    <a:accent5>
      <a:srgbClr val="E04F33"/>
    </a:accent5>
    <a:accent6>
      <a:srgbClr val="7E3666"/>
    </a:accent6>
    <a:hlink>
      <a:srgbClr val="4A4A4A"/>
    </a:hlink>
    <a:folHlink>
      <a:srgbClr val="939598"/>
    </a:folHlink>
  </a:clrScheme>
  <a:fontScheme name="ppttemplate 8.6.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FMI 2017">
    <a:dk1>
      <a:srgbClr val="4A4A4A"/>
    </a:dk1>
    <a:lt1>
      <a:srgbClr val="FFFFFF"/>
    </a:lt1>
    <a:dk2>
      <a:srgbClr val="58585A"/>
    </a:dk2>
    <a:lt2>
      <a:srgbClr val="939598"/>
    </a:lt2>
    <a:accent1>
      <a:srgbClr val="1A2F5B"/>
    </a:accent1>
    <a:accent2>
      <a:srgbClr val="185AA9"/>
    </a:accent2>
    <a:accent3>
      <a:srgbClr val="27B35A"/>
    </a:accent3>
    <a:accent4>
      <a:srgbClr val="F49F1D"/>
    </a:accent4>
    <a:accent5>
      <a:srgbClr val="E04F33"/>
    </a:accent5>
    <a:accent6>
      <a:srgbClr val="7E3666"/>
    </a:accent6>
    <a:hlink>
      <a:srgbClr val="4A4A4A"/>
    </a:hlink>
    <a:folHlink>
      <a:srgbClr val="939598"/>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FMI 2017">
    <a:dk1>
      <a:srgbClr val="4A4A4A"/>
    </a:dk1>
    <a:lt1>
      <a:srgbClr val="FFFFFF"/>
    </a:lt1>
    <a:dk2>
      <a:srgbClr val="58585A"/>
    </a:dk2>
    <a:lt2>
      <a:srgbClr val="939598"/>
    </a:lt2>
    <a:accent1>
      <a:srgbClr val="1A2F5B"/>
    </a:accent1>
    <a:accent2>
      <a:srgbClr val="185AA9"/>
    </a:accent2>
    <a:accent3>
      <a:srgbClr val="27B35A"/>
    </a:accent3>
    <a:accent4>
      <a:srgbClr val="F07D0A"/>
    </a:accent4>
    <a:accent5>
      <a:srgbClr val="E04F33"/>
    </a:accent5>
    <a:accent6>
      <a:srgbClr val="7E3666"/>
    </a:accent6>
    <a:hlink>
      <a:srgbClr val="4A4A4A"/>
    </a:hlink>
    <a:folHlink>
      <a:srgbClr val="939598"/>
    </a:folHlink>
  </a:clrScheme>
  <a:fontScheme name="ppttemplate 8.6.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FMI 2017">
    <a:dk1>
      <a:srgbClr val="4A4A4A"/>
    </a:dk1>
    <a:lt1>
      <a:srgbClr val="FFFFFF"/>
    </a:lt1>
    <a:dk2>
      <a:srgbClr val="58585A"/>
    </a:dk2>
    <a:lt2>
      <a:srgbClr val="939598"/>
    </a:lt2>
    <a:accent1>
      <a:srgbClr val="1A2F5B"/>
    </a:accent1>
    <a:accent2>
      <a:srgbClr val="185AA9"/>
    </a:accent2>
    <a:accent3>
      <a:srgbClr val="27B35A"/>
    </a:accent3>
    <a:accent4>
      <a:srgbClr val="F07D0A"/>
    </a:accent4>
    <a:accent5>
      <a:srgbClr val="E04F33"/>
    </a:accent5>
    <a:accent6>
      <a:srgbClr val="7E3666"/>
    </a:accent6>
    <a:hlink>
      <a:srgbClr val="4A4A4A"/>
    </a:hlink>
    <a:folHlink>
      <a:srgbClr val="939598"/>
    </a:folHlink>
  </a:clrScheme>
  <a:fontScheme name="ppttemplate 8.6.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FMI 2017">
    <a:dk1>
      <a:srgbClr val="4A4A4A"/>
    </a:dk1>
    <a:lt1>
      <a:srgbClr val="FFFFFF"/>
    </a:lt1>
    <a:dk2>
      <a:srgbClr val="58585A"/>
    </a:dk2>
    <a:lt2>
      <a:srgbClr val="939598"/>
    </a:lt2>
    <a:accent1>
      <a:srgbClr val="1A2F5B"/>
    </a:accent1>
    <a:accent2>
      <a:srgbClr val="185AA9"/>
    </a:accent2>
    <a:accent3>
      <a:srgbClr val="27B35A"/>
    </a:accent3>
    <a:accent4>
      <a:srgbClr val="F07D0A"/>
    </a:accent4>
    <a:accent5>
      <a:srgbClr val="E04F33"/>
    </a:accent5>
    <a:accent6>
      <a:srgbClr val="7E3666"/>
    </a:accent6>
    <a:hlink>
      <a:srgbClr val="4A4A4A"/>
    </a:hlink>
    <a:folHlink>
      <a:srgbClr val="939598"/>
    </a:folHlink>
  </a:clrScheme>
  <a:fontScheme name="ppttemplate 8.6.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FMI 2017">
    <a:dk1>
      <a:srgbClr val="4A4A4A"/>
    </a:dk1>
    <a:lt1>
      <a:srgbClr val="FFFFFF"/>
    </a:lt1>
    <a:dk2>
      <a:srgbClr val="58585A"/>
    </a:dk2>
    <a:lt2>
      <a:srgbClr val="939598"/>
    </a:lt2>
    <a:accent1>
      <a:srgbClr val="1A2F5B"/>
    </a:accent1>
    <a:accent2>
      <a:srgbClr val="185AA9"/>
    </a:accent2>
    <a:accent3>
      <a:srgbClr val="27B35A"/>
    </a:accent3>
    <a:accent4>
      <a:srgbClr val="F07D0A"/>
    </a:accent4>
    <a:accent5>
      <a:srgbClr val="E04F33"/>
    </a:accent5>
    <a:accent6>
      <a:srgbClr val="7E3666"/>
    </a:accent6>
    <a:hlink>
      <a:srgbClr val="4A4A4A"/>
    </a:hlink>
    <a:folHlink>
      <a:srgbClr val="939598"/>
    </a:folHlink>
  </a:clrScheme>
  <a:fontScheme name="ppttemplate 8.6.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FMI 2017">
    <a:dk1>
      <a:srgbClr val="4A4A4A"/>
    </a:dk1>
    <a:lt1>
      <a:srgbClr val="FFFFFF"/>
    </a:lt1>
    <a:dk2>
      <a:srgbClr val="58585A"/>
    </a:dk2>
    <a:lt2>
      <a:srgbClr val="939598"/>
    </a:lt2>
    <a:accent1>
      <a:srgbClr val="1A2F5B"/>
    </a:accent1>
    <a:accent2>
      <a:srgbClr val="185AA9"/>
    </a:accent2>
    <a:accent3>
      <a:srgbClr val="27B35A"/>
    </a:accent3>
    <a:accent4>
      <a:srgbClr val="F07D0A"/>
    </a:accent4>
    <a:accent5>
      <a:srgbClr val="E04F33"/>
    </a:accent5>
    <a:accent6>
      <a:srgbClr val="7E3666"/>
    </a:accent6>
    <a:hlink>
      <a:srgbClr val="4A4A4A"/>
    </a:hlink>
    <a:folHlink>
      <a:srgbClr val="939598"/>
    </a:folHlink>
  </a:clrScheme>
  <a:fontScheme name="ppttemplate 8.6.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FMI 2017">
    <a:dk1>
      <a:srgbClr val="4A4A4A"/>
    </a:dk1>
    <a:lt1>
      <a:srgbClr val="FFFFFF"/>
    </a:lt1>
    <a:dk2>
      <a:srgbClr val="58585A"/>
    </a:dk2>
    <a:lt2>
      <a:srgbClr val="939598"/>
    </a:lt2>
    <a:accent1>
      <a:srgbClr val="1A2F5B"/>
    </a:accent1>
    <a:accent2>
      <a:srgbClr val="185AA9"/>
    </a:accent2>
    <a:accent3>
      <a:srgbClr val="27B35A"/>
    </a:accent3>
    <a:accent4>
      <a:srgbClr val="F07D0A"/>
    </a:accent4>
    <a:accent5>
      <a:srgbClr val="E04F33"/>
    </a:accent5>
    <a:accent6>
      <a:srgbClr val="7E3666"/>
    </a:accent6>
    <a:hlink>
      <a:srgbClr val="4A4A4A"/>
    </a:hlink>
    <a:folHlink>
      <a:srgbClr val="939598"/>
    </a:folHlink>
  </a:clrScheme>
  <a:fontScheme name="ppttemplate 8.6.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FMI 2017">
    <a:dk1>
      <a:srgbClr val="4A4A4A"/>
    </a:dk1>
    <a:lt1>
      <a:srgbClr val="FFFFFF"/>
    </a:lt1>
    <a:dk2>
      <a:srgbClr val="58585A"/>
    </a:dk2>
    <a:lt2>
      <a:srgbClr val="939598"/>
    </a:lt2>
    <a:accent1>
      <a:srgbClr val="1A2F5B"/>
    </a:accent1>
    <a:accent2>
      <a:srgbClr val="185AA9"/>
    </a:accent2>
    <a:accent3>
      <a:srgbClr val="27B35A"/>
    </a:accent3>
    <a:accent4>
      <a:srgbClr val="F49F1D"/>
    </a:accent4>
    <a:accent5>
      <a:srgbClr val="E04F33"/>
    </a:accent5>
    <a:accent6>
      <a:srgbClr val="7E3666"/>
    </a:accent6>
    <a:hlink>
      <a:srgbClr val="4A4A4A"/>
    </a:hlink>
    <a:folHlink>
      <a:srgbClr val="939598"/>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FMI 2017">
    <a:dk1>
      <a:srgbClr val="4A4A4A"/>
    </a:dk1>
    <a:lt1>
      <a:srgbClr val="FFFFFF"/>
    </a:lt1>
    <a:dk2>
      <a:srgbClr val="58585A"/>
    </a:dk2>
    <a:lt2>
      <a:srgbClr val="939598"/>
    </a:lt2>
    <a:accent1>
      <a:srgbClr val="1A2F5B"/>
    </a:accent1>
    <a:accent2>
      <a:srgbClr val="185AA9"/>
    </a:accent2>
    <a:accent3>
      <a:srgbClr val="27B35A"/>
    </a:accent3>
    <a:accent4>
      <a:srgbClr val="F49F1D"/>
    </a:accent4>
    <a:accent5>
      <a:srgbClr val="E04F33"/>
    </a:accent5>
    <a:accent6>
      <a:srgbClr val="7E3666"/>
    </a:accent6>
    <a:hlink>
      <a:srgbClr val="4A4A4A"/>
    </a:hlink>
    <a:folHlink>
      <a:srgbClr val="939598"/>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FMI 2017">
    <a:dk1>
      <a:srgbClr val="4A4A4A"/>
    </a:dk1>
    <a:lt1>
      <a:srgbClr val="FFFFFF"/>
    </a:lt1>
    <a:dk2>
      <a:srgbClr val="58585A"/>
    </a:dk2>
    <a:lt2>
      <a:srgbClr val="939598"/>
    </a:lt2>
    <a:accent1>
      <a:srgbClr val="1A2F5B"/>
    </a:accent1>
    <a:accent2>
      <a:srgbClr val="185AA9"/>
    </a:accent2>
    <a:accent3>
      <a:srgbClr val="27B35A"/>
    </a:accent3>
    <a:accent4>
      <a:srgbClr val="F49F1D"/>
    </a:accent4>
    <a:accent5>
      <a:srgbClr val="E04F33"/>
    </a:accent5>
    <a:accent6>
      <a:srgbClr val="7E3666"/>
    </a:accent6>
    <a:hlink>
      <a:srgbClr val="4A4A4A"/>
    </a:hlink>
    <a:folHlink>
      <a:srgbClr val="939598"/>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5681</TotalTime>
  <Words>2426</Words>
  <Application>Microsoft Office PowerPoint</Application>
  <PresentationFormat>On-screen Show (4:3)</PresentationFormat>
  <Paragraphs>581</Paragraphs>
  <Slides>37</Slides>
  <Notes>22</Notes>
  <HiddenSlides>0</HiddenSlides>
  <MMClips>0</MMClips>
  <ScaleCrop>false</ScaleCrop>
  <HeadingPairs>
    <vt:vector size="4" baseType="variant">
      <vt:variant>
        <vt:lpstr>Theme</vt:lpstr>
      </vt:variant>
      <vt:variant>
        <vt:i4>6</vt:i4>
      </vt:variant>
      <vt:variant>
        <vt:lpstr>Slide Titles</vt:lpstr>
      </vt:variant>
      <vt:variant>
        <vt:i4>37</vt:i4>
      </vt:variant>
    </vt:vector>
  </HeadingPairs>
  <TitlesOfParts>
    <vt:vector size="43" baseType="lpstr">
      <vt:lpstr>Worldview Request Template</vt:lpstr>
      <vt:lpstr>5_Custom Design</vt:lpstr>
      <vt:lpstr>6_Custom Design</vt:lpstr>
      <vt:lpstr>2_Worldview Request Template</vt:lpstr>
      <vt:lpstr>1_Office Theme</vt:lpstr>
      <vt:lpstr>2_Office Theme</vt:lpstr>
      <vt:lpstr>PowerPoint Presentation</vt:lpstr>
      <vt:lpstr>FMI antitrust compliance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G. Fikes  (FMI)</dc:creator>
  <cp:lastModifiedBy>Steve Markenson  (FMI)</cp:lastModifiedBy>
  <cp:revision>206</cp:revision>
  <cp:lastPrinted>2018-06-20T19:42:05Z</cp:lastPrinted>
  <dcterms:created xsi:type="dcterms:W3CDTF">2017-06-29T15:56:56Z</dcterms:created>
  <dcterms:modified xsi:type="dcterms:W3CDTF">2018-06-25T22:03:16Z</dcterms:modified>
</cp:coreProperties>
</file>