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6"/>
  </p:notesMasterIdLst>
  <p:handoutMasterIdLst>
    <p:handoutMasterId r:id="rId37"/>
  </p:handoutMasterIdLst>
  <p:sldIdLst>
    <p:sldId id="256" r:id="rId2"/>
    <p:sldId id="326" r:id="rId3"/>
    <p:sldId id="258" r:id="rId4"/>
    <p:sldId id="260" r:id="rId5"/>
    <p:sldId id="310" r:id="rId6"/>
    <p:sldId id="311" r:id="rId7"/>
    <p:sldId id="298" r:id="rId8"/>
    <p:sldId id="334" r:id="rId9"/>
    <p:sldId id="313" r:id="rId10"/>
    <p:sldId id="314" r:id="rId11"/>
    <p:sldId id="336" r:id="rId12"/>
    <p:sldId id="337" r:id="rId13"/>
    <p:sldId id="327" r:id="rId14"/>
    <p:sldId id="291" r:id="rId15"/>
    <p:sldId id="328" r:id="rId16"/>
    <p:sldId id="338" r:id="rId17"/>
    <p:sldId id="316" r:id="rId18"/>
    <p:sldId id="265" r:id="rId19"/>
    <p:sldId id="300" r:id="rId20"/>
    <p:sldId id="315" r:id="rId21"/>
    <p:sldId id="303" r:id="rId22"/>
    <p:sldId id="319" r:id="rId23"/>
    <p:sldId id="325" r:id="rId24"/>
    <p:sldId id="270" r:id="rId25"/>
    <p:sldId id="331" r:id="rId26"/>
    <p:sldId id="317" r:id="rId27"/>
    <p:sldId id="332" r:id="rId28"/>
    <p:sldId id="308" r:id="rId29"/>
    <p:sldId id="287" r:id="rId30"/>
    <p:sldId id="339" r:id="rId31"/>
    <p:sldId id="330" r:id="rId32"/>
    <p:sldId id="333" r:id="rId33"/>
    <p:sldId id="322" r:id="rId34"/>
    <p:sldId id="323" r:id="rId35"/>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79A9"/>
    <a:srgbClr val="EE9A62"/>
    <a:srgbClr val="ABDAF4"/>
    <a:srgbClr val="CA41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14" autoAdjust="0"/>
    <p:restoredTop sz="55461" autoAdjust="0"/>
  </p:normalViewPr>
  <p:slideViewPr>
    <p:cSldViewPr snapToGrid="0" snapToObjects="1">
      <p:cViewPr varScale="1">
        <p:scale>
          <a:sx n="47" d="100"/>
          <a:sy n="47" d="100"/>
        </p:scale>
        <p:origin x="1304" y="4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1572"/>
    </p:cViewPr>
  </p:sorterViewPr>
  <p:notesViewPr>
    <p:cSldViewPr snapToGrid="0" snapToObjects="1">
      <p:cViewPr varScale="1">
        <p:scale>
          <a:sx n="91" d="100"/>
          <a:sy n="91" d="100"/>
        </p:scale>
        <p:origin x="220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1"/>
            <c:invertIfNegative val="0"/>
            <c:bubble3D val="0"/>
            <c:spPr>
              <a:solidFill>
                <a:schemeClr val="accent5"/>
              </a:solidFill>
              <a:ln>
                <a:noFill/>
              </a:ln>
              <a:effectLst/>
            </c:spPr>
            <c:extLst>
              <c:ext xmlns:c16="http://schemas.microsoft.com/office/drawing/2014/chart" uri="{C3380CC4-5D6E-409C-BE32-E72D297353CC}">
                <c16:uniqueId val="{00000008-B501-41EE-AA34-513660D1710C}"/>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7-B501-41EE-AA34-513660D1710C}"/>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6-B501-41EE-AA34-513660D1710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5-B501-41EE-AA34-513660D1710C}"/>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4-B501-41EE-AA34-513660D1710C}"/>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3-B501-41EE-AA34-513660D171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don't look elsewhere</c:v>
                </c:pt>
                <c:pt idx="1">
                  <c:v>Reach out to manufacturer</c:v>
                </c:pt>
                <c:pt idx="2">
                  <c:v>Ask my doctor/dietitian</c:v>
                </c:pt>
                <c:pt idx="3">
                  <c:v>Ask friends/family</c:v>
                </c:pt>
                <c:pt idx="4">
                  <c:v>Ask someone in store</c:v>
                </c:pt>
                <c:pt idx="5">
                  <c:v>Research online</c:v>
                </c:pt>
                <c:pt idx="6">
                  <c:v>NET:  LOOK </c:v>
                </c:pt>
              </c:strCache>
            </c:strRef>
          </c:cat>
          <c:val>
            <c:numRef>
              <c:f>Sheet1!$B$2:$B$8</c:f>
              <c:numCache>
                <c:formatCode>General</c:formatCode>
                <c:ptCount val="7"/>
                <c:pt idx="0">
                  <c:v>0.12</c:v>
                </c:pt>
                <c:pt idx="1">
                  <c:v>0.18</c:v>
                </c:pt>
                <c:pt idx="2">
                  <c:v>0.2</c:v>
                </c:pt>
                <c:pt idx="3">
                  <c:v>0.2</c:v>
                </c:pt>
                <c:pt idx="4">
                  <c:v>0.25</c:v>
                </c:pt>
                <c:pt idx="5">
                  <c:v>0.59</c:v>
                </c:pt>
                <c:pt idx="6">
                  <c:v>0.88</c:v>
                </c:pt>
              </c:numCache>
            </c:numRef>
          </c:val>
          <c:extLst>
            <c:ext xmlns:c16="http://schemas.microsoft.com/office/drawing/2014/chart" uri="{C3380CC4-5D6E-409C-BE32-E72D297353CC}">
              <c16:uniqueId val="{00000000-B501-41EE-AA34-513660D1710C}"/>
            </c:ext>
          </c:extLst>
        </c:ser>
        <c:dLbls>
          <c:showLegendKey val="0"/>
          <c:showVal val="0"/>
          <c:showCatName val="0"/>
          <c:showSerName val="0"/>
          <c:showPercent val="0"/>
          <c:showBubbleSize val="0"/>
        </c:dLbls>
        <c:gapWidth val="182"/>
        <c:axId val="692824488"/>
        <c:axId val="534056640"/>
      </c:barChart>
      <c:catAx>
        <c:axId val="692824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4056640"/>
        <c:crosses val="autoZero"/>
        <c:auto val="1"/>
        <c:lblAlgn val="ctr"/>
        <c:lblOffset val="100"/>
        <c:noMultiLvlLbl val="0"/>
      </c:catAx>
      <c:valAx>
        <c:axId val="534056640"/>
        <c:scaling>
          <c:orientation val="minMax"/>
        </c:scaling>
        <c:delete val="1"/>
        <c:axPos val="b"/>
        <c:numFmt formatCode="General" sourceLinked="1"/>
        <c:majorTickMark val="none"/>
        <c:minorTickMark val="none"/>
        <c:tickLblPos val="nextTo"/>
        <c:crossAx val="692824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4961E5F4-F32B-B54C-9A33-6E2D1D6934ED}" type="datetimeFigureOut">
              <a:rPr lang="en-US" smtClean="0"/>
              <a:t>2/6/2019</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FDBB7B9E-BC03-4742-8139-DE195C9AB632}" type="slidenum">
              <a:rPr lang="en-US" smtClean="0"/>
              <a:t>‹#›</a:t>
            </a:fld>
            <a:endParaRPr lang="en-US"/>
          </a:p>
        </p:txBody>
      </p:sp>
    </p:spTree>
    <p:extLst>
      <p:ext uri="{BB962C8B-B14F-4D97-AF65-F5344CB8AC3E}">
        <p14:creationId xmlns:p14="http://schemas.microsoft.com/office/powerpoint/2010/main" val="19783488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74A9056-3DE9-AD42-B8FD-E929A3EA0E67}" type="datetimeFigureOut">
              <a:rPr lang="en-US" smtClean="0"/>
              <a:t>2/6/2019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3D7875C-5F3F-9E4D-92F1-11581045A7AF}" type="slidenum">
              <a:rPr lang="en-US" smtClean="0"/>
              <a:t>‹#›</a:t>
            </a:fld>
            <a:endParaRPr lang="en-US"/>
          </a:p>
        </p:txBody>
      </p:sp>
    </p:spTree>
    <p:extLst>
      <p:ext uri="{BB962C8B-B14F-4D97-AF65-F5344CB8AC3E}">
        <p14:creationId xmlns:p14="http://schemas.microsoft.com/office/powerpoint/2010/main" val="5589043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7875C-5F3F-9E4D-92F1-11581045A7AF}" type="slidenum">
              <a:rPr lang="en-US" smtClean="0"/>
              <a:t>0</a:t>
            </a:fld>
            <a:endParaRPr lang="en-US"/>
          </a:p>
        </p:txBody>
      </p:sp>
    </p:spTree>
    <p:extLst>
      <p:ext uri="{BB962C8B-B14F-4D97-AF65-F5344CB8AC3E}">
        <p14:creationId xmlns:p14="http://schemas.microsoft.com/office/powerpoint/2010/main" val="651158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62" marR="73233">
              <a:lnSpc>
                <a:spcPct val="116700"/>
              </a:lnSpc>
              <a:spcBef>
                <a:spcPts val="102"/>
              </a:spcBef>
            </a:pPr>
            <a:r>
              <a:rPr lang="en-US" dirty="0">
                <a:solidFill>
                  <a:srgbClr val="231F20"/>
                </a:solidFill>
                <a:latin typeface="HelveticaNeue-Light"/>
                <a:cs typeface="HelveticaNeue-Light"/>
              </a:rPr>
              <a:t>STEVE </a:t>
            </a:r>
          </a:p>
          <a:p>
            <a:pPr marL="12962" marR="73233">
              <a:lnSpc>
                <a:spcPct val="116700"/>
              </a:lnSpc>
              <a:spcBef>
                <a:spcPts val="102"/>
              </a:spcBef>
            </a:pPr>
            <a:r>
              <a:rPr lang="en-US" dirty="0">
                <a:solidFill>
                  <a:srgbClr val="231F20"/>
                </a:solidFill>
                <a:latin typeface="HelveticaNeue-Light"/>
                <a:cs typeface="HelveticaNeue-Light"/>
              </a:rPr>
              <a:t>As shoppers evaluate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for </a:t>
            </a:r>
            <a:r>
              <a:rPr lang="en-US" spc="-5" dirty="0">
                <a:solidFill>
                  <a:srgbClr val="231F20"/>
                </a:solidFill>
                <a:latin typeface="HelveticaNeue-Light"/>
                <a:cs typeface="HelveticaNeue-Light"/>
              </a:rPr>
              <a:t>purchase, </a:t>
            </a:r>
            <a:r>
              <a:rPr lang="en-US" dirty="0">
                <a:solidFill>
                  <a:srgbClr val="231F20"/>
                </a:solidFill>
                <a:latin typeface="HelveticaNeue-Light"/>
                <a:cs typeface="HelveticaNeue-Light"/>
              </a:rPr>
              <a:t>they can be faced with discerning an abundance of information. How do they prioritize the important information they want to consider?</a:t>
            </a:r>
          </a:p>
          <a:p>
            <a:pPr marL="12962" marR="73233">
              <a:lnSpc>
                <a:spcPct val="116700"/>
              </a:lnSpc>
              <a:spcBef>
                <a:spcPts val="102"/>
              </a:spcBef>
            </a:pPr>
            <a:r>
              <a:rPr lang="en-US" spc="-5" dirty="0">
                <a:solidFill>
                  <a:srgbClr val="231F20"/>
                </a:solidFill>
                <a:latin typeface="HelveticaNeue-Light"/>
                <a:cs typeface="HelveticaNeue-Light"/>
              </a:rPr>
              <a:t>Ingredients </a:t>
            </a:r>
            <a:r>
              <a:rPr lang="en-US" dirty="0">
                <a:solidFill>
                  <a:srgbClr val="231F20"/>
                </a:solidFill>
                <a:latin typeface="HelveticaNeue-Light"/>
                <a:cs typeface="HelveticaNeue-Light"/>
              </a:rPr>
              <a:t>and</a:t>
            </a:r>
            <a:r>
              <a:rPr lang="en-US" spc="-61" dirty="0">
                <a:solidFill>
                  <a:srgbClr val="231F20"/>
                </a:solidFill>
                <a:latin typeface="HelveticaNeue-Light"/>
                <a:cs typeface="HelveticaNeue-Light"/>
              </a:rPr>
              <a:t> </a:t>
            </a:r>
            <a:r>
              <a:rPr lang="en-US" dirty="0">
                <a:solidFill>
                  <a:srgbClr val="231F20"/>
                </a:solidFill>
                <a:latin typeface="HelveticaNeue-Light"/>
                <a:cs typeface="HelveticaNeue-Light"/>
              </a:rPr>
              <a:t>general nutrition information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cited most </a:t>
            </a:r>
            <a:r>
              <a:rPr lang="en-US" spc="-5" dirty="0">
                <a:solidFill>
                  <a:srgbClr val="231F20"/>
                </a:solidFill>
                <a:latin typeface="HelveticaNeue-Light"/>
                <a:cs typeface="HelveticaNeue-Light"/>
              </a:rPr>
              <a:t>frequently </a:t>
            </a:r>
            <a:r>
              <a:rPr lang="en-US" dirty="0">
                <a:solidFill>
                  <a:srgbClr val="231F20"/>
                </a:solidFill>
                <a:latin typeface="HelveticaNeue-Light"/>
                <a:cs typeface="HelveticaNeue-Light"/>
              </a:rPr>
              <a:t>as key considerations for shoppers when deciding which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to </a:t>
            </a:r>
            <a:r>
              <a:rPr lang="en-US" spc="-5" dirty="0">
                <a:solidFill>
                  <a:srgbClr val="231F20"/>
                </a:solidFill>
                <a:latin typeface="HelveticaNeue-Light"/>
                <a:cs typeface="HelveticaNeue-Light"/>
              </a:rPr>
              <a:t>purchase. </a:t>
            </a:r>
          </a:p>
          <a:p>
            <a:pPr marL="12962" marR="73233">
              <a:lnSpc>
                <a:spcPct val="116700"/>
              </a:lnSpc>
              <a:spcBef>
                <a:spcPts val="102"/>
              </a:spcBef>
            </a:pPr>
            <a:r>
              <a:rPr lang="en-US" dirty="0">
                <a:solidFill>
                  <a:srgbClr val="231F20"/>
                </a:solidFill>
                <a:latin typeface="HelveticaNeue-Light"/>
                <a:cs typeface="HelveticaNeue-Light"/>
              </a:rPr>
              <a:t>But, many other dimensions of </a:t>
            </a:r>
            <a:r>
              <a:rPr lang="en-US" spc="-5" dirty="0">
                <a:solidFill>
                  <a:srgbClr val="231F20"/>
                </a:solidFill>
                <a:latin typeface="HelveticaNeue-Light"/>
                <a:cs typeface="HelveticaNeue-Light"/>
              </a:rPr>
              <a:t>transparency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important in the </a:t>
            </a:r>
            <a:r>
              <a:rPr lang="en-US" spc="-15" dirty="0">
                <a:solidFill>
                  <a:srgbClr val="231F20"/>
                </a:solidFill>
                <a:latin typeface="HelveticaNeue-Light"/>
                <a:cs typeface="HelveticaNeue-Light"/>
              </a:rPr>
              <a:t>shopper’s </a:t>
            </a:r>
            <a:r>
              <a:rPr lang="en-US" dirty="0">
                <a:solidFill>
                  <a:srgbClr val="231F20"/>
                </a:solidFill>
                <a:latin typeface="HelveticaNeue-Light"/>
                <a:cs typeface="HelveticaNeue-Light"/>
              </a:rPr>
              <a:t>buying decision. </a:t>
            </a:r>
          </a:p>
          <a:p>
            <a:pPr marL="12962" marR="73233">
              <a:lnSpc>
                <a:spcPct val="116700"/>
              </a:lnSpc>
              <a:spcBef>
                <a:spcPts val="102"/>
              </a:spcBef>
            </a:pPr>
            <a:r>
              <a:rPr lang="en-US" dirty="0">
                <a:solidFill>
                  <a:srgbClr val="231F20"/>
                </a:solidFill>
                <a:latin typeface="HelveticaNeue-Light"/>
                <a:cs typeface="HelveticaNeue-Light"/>
              </a:rPr>
              <a:t>In fact, shoppers list an average of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than four of these categories of information as being important in their buying</a:t>
            </a:r>
            <a:r>
              <a:rPr lang="en-US" spc="-5" dirty="0">
                <a:solidFill>
                  <a:srgbClr val="231F20"/>
                </a:solidFill>
                <a:latin typeface="HelveticaNeue-Light"/>
                <a:cs typeface="HelveticaNeue-Light"/>
              </a:rPr>
              <a:t> </a:t>
            </a:r>
            <a:r>
              <a:rPr lang="en-US" dirty="0">
                <a:solidFill>
                  <a:srgbClr val="231F20"/>
                </a:solidFill>
                <a:latin typeface="HelveticaNeue-Light"/>
                <a:cs typeface="HelveticaNeue-Light"/>
              </a:rPr>
              <a:t>decision.</a:t>
            </a:r>
            <a:endParaRPr lang="en-US" dirty="0">
              <a:latin typeface="HelveticaNeue-Light"/>
              <a:cs typeface="HelveticaNeue-Light"/>
            </a:endParaRPr>
          </a:p>
          <a:p>
            <a:pPr>
              <a:spcBef>
                <a:spcPts val="15"/>
              </a:spcBef>
            </a:pPr>
            <a:endParaRPr lang="en-US" sz="1800" dirty="0">
              <a:latin typeface="Times New Roman"/>
              <a:cs typeface="Times New Roman"/>
            </a:endParaRPr>
          </a:p>
          <a:p>
            <a:pPr marL="246271" marR="139985">
              <a:lnSpc>
                <a:spcPct val="116700"/>
              </a:lnSpc>
              <a:spcBef>
                <a:spcPts val="5"/>
              </a:spcBef>
            </a:pPr>
            <a:r>
              <a:rPr lang="en-US" b="1" i="1" dirty="0">
                <a:solidFill>
                  <a:srgbClr val="4479A7"/>
                </a:solidFill>
                <a:latin typeface="HelveticaNeue-BoldItalic"/>
                <a:cs typeface="HelveticaNeue-BoldItalic"/>
              </a:rPr>
              <a:t>Ingredients and Nutrition: </a:t>
            </a:r>
            <a:r>
              <a:rPr lang="en-US" dirty="0">
                <a:solidFill>
                  <a:srgbClr val="231F20"/>
                </a:solidFill>
                <a:latin typeface="HelveticaNeue-Light"/>
                <a:cs typeface="HelveticaNeue-Light"/>
              </a:rPr>
              <a:t>The most important considerations when deciding which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to buy </a:t>
            </a:r>
            <a:r>
              <a:rPr lang="en-US" spc="-10" dirty="0">
                <a:solidFill>
                  <a:srgbClr val="231F20"/>
                </a:solidFill>
                <a:latin typeface="HelveticaNeue-Light"/>
                <a:cs typeface="HelveticaNeue-Light"/>
              </a:rPr>
              <a:t>are simply </a:t>
            </a:r>
            <a:r>
              <a:rPr lang="en-US" dirty="0">
                <a:solidFill>
                  <a:srgbClr val="231F20"/>
                </a:solidFill>
                <a:latin typeface="HelveticaNeue-Light"/>
                <a:cs typeface="HelveticaNeue-Light"/>
              </a:rPr>
              <a:t>the </a:t>
            </a:r>
            <a:r>
              <a:rPr lang="en-US" spc="-5" dirty="0">
                <a:solidFill>
                  <a:srgbClr val="231F20"/>
                </a:solidFill>
                <a:latin typeface="HelveticaNeue-Light"/>
                <a:cs typeface="HelveticaNeue-Light"/>
              </a:rPr>
              <a:t>ingredients </a:t>
            </a:r>
            <a:r>
              <a:rPr lang="en-US" dirty="0">
                <a:solidFill>
                  <a:srgbClr val="231F20"/>
                </a:solidFill>
                <a:latin typeface="HelveticaNeue-Light"/>
                <a:cs typeface="HelveticaNeue-Light"/>
              </a:rPr>
              <a:t>(67 </a:t>
            </a:r>
            <a:r>
              <a:rPr lang="en-US" spc="-5" dirty="0">
                <a:solidFill>
                  <a:srgbClr val="231F20"/>
                </a:solidFill>
                <a:latin typeface="HelveticaNeue-Light"/>
                <a:cs typeface="HelveticaNeue-Light"/>
              </a:rPr>
              <a:t>percent extremely </a:t>
            </a:r>
            <a:r>
              <a:rPr lang="en-US" dirty="0">
                <a:solidFill>
                  <a:srgbClr val="231F20"/>
                </a:solidFill>
                <a:latin typeface="HelveticaNeue-Light"/>
                <a:cs typeface="HelveticaNeue-Light"/>
              </a:rPr>
              <a:t>important or important) and the general nutrition facts (65</a:t>
            </a:r>
            <a:r>
              <a:rPr lang="en-US" spc="-5" dirty="0">
                <a:solidFill>
                  <a:srgbClr val="231F20"/>
                </a:solidFill>
                <a:latin typeface="HelveticaNeue-Light"/>
                <a:cs typeface="HelveticaNeue-Light"/>
              </a:rPr>
              <a:t> percent).</a:t>
            </a:r>
            <a:endParaRPr lang="en-US" dirty="0">
              <a:latin typeface="HelveticaNeue-Light"/>
              <a:cs typeface="HelveticaNeue-Light"/>
            </a:endParaRPr>
          </a:p>
          <a:p>
            <a:pPr>
              <a:spcBef>
                <a:spcPts val="15"/>
              </a:spcBef>
            </a:pPr>
            <a:endParaRPr lang="en-US" sz="1800" dirty="0">
              <a:latin typeface="Times New Roman"/>
              <a:cs typeface="Times New Roman"/>
            </a:endParaRPr>
          </a:p>
          <a:p>
            <a:pPr marL="246271" marR="206090" algn="just">
              <a:lnSpc>
                <a:spcPct val="116700"/>
              </a:lnSpc>
              <a:spcBef>
                <a:spcPts val="5"/>
              </a:spcBef>
            </a:pPr>
            <a:r>
              <a:rPr lang="en-US" b="1" i="1" dirty="0">
                <a:solidFill>
                  <a:srgbClr val="4479A7"/>
                </a:solidFill>
                <a:latin typeface="HelveticaNeue-BoldItalic"/>
                <a:cs typeface="HelveticaNeue-BoldItalic"/>
              </a:rPr>
              <a:t>Health Benefits: </a:t>
            </a:r>
            <a:r>
              <a:rPr lang="en-US" dirty="0">
                <a:solidFill>
                  <a:srgbClr val="231F20"/>
                </a:solidFill>
                <a:latin typeface="HelveticaNeue-Light"/>
                <a:cs typeface="HelveticaNeue-Light"/>
              </a:rPr>
              <a:t>Many shoppers also claim that it is important to consider the health benefits the </a:t>
            </a:r>
            <a:r>
              <a:rPr lang="en-US" spc="-5" dirty="0">
                <a:solidFill>
                  <a:srgbClr val="231F20"/>
                </a:solidFill>
                <a:latin typeface="HelveticaNeue-Light"/>
                <a:cs typeface="HelveticaNeue-Light"/>
              </a:rPr>
              <a:t>product offers </a:t>
            </a:r>
            <a:r>
              <a:rPr lang="en-US" dirty="0">
                <a:solidFill>
                  <a:srgbClr val="231F20"/>
                </a:solidFill>
                <a:latin typeface="HelveticaNeue-Light"/>
                <a:cs typeface="HelveticaNeue-Light"/>
              </a:rPr>
              <a:t>(57 </a:t>
            </a:r>
            <a:r>
              <a:rPr lang="en-US" spc="-5" dirty="0">
                <a:solidFill>
                  <a:srgbClr val="231F20"/>
                </a:solidFill>
                <a:latin typeface="HelveticaNeue-Light"/>
                <a:cs typeface="HelveticaNeue-Light"/>
              </a:rPr>
              <a:t>percent), source </a:t>
            </a:r>
            <a:r>
              <a:rPr lang="en-US" dirty="0">
                <a:solidFill>
                  <a:srgbClr val="231F20"/>
                </a:solidFill>
                <a:latin typeface="HelveticaNeue-Light"/>
                <a:cs typeface="HelveticaNeue-Light"/>
              </a:rPr>
              <a:t>of </a:t>
            </a:r>
            <a:r>
              <a:rPr lang="en-US" spc="-5" dirty="0">
                <a:solidFill>
                  <a:srgbClr val="231F20"/>
                </a:solidFill>
                <a:latin typeface="HelveticaNeue-Light"/>
                <a:cs typeface="HelveticaNeue-Light"/>
              </a:rPr>
              <a:t>ingredients </a:t>
            </a:r>
            <a:r>
              <a:rPr lang="en-US" dirty="0">
                <a:solidFill>
                  <a:srgbClr val="231F20"/>
                </a:solidFill>
                <a:latin typeface="HelveticaNeue-Light"/>
                <a:cs typeface="HelveticaNeue-Light"/>
              </a:rPr>
              <a:t>(51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and dietary claims, such as </a:t>
            </a:r>
            <a:r>
              <a:rPr lang="en-US" spc="-5" dirty="0">
                <a:solidFill>
                  <a:srgbClr val="231F20"/>
                </a:solidFill>
                <a:latin typeface="HelveticaNeue-Light"/>
                <a:cs typeface="HelveticaNeue-Light"/>
              </a:rPr>
              <a:t>fat-free, </a:t>
            </a:r>
            <a:r>
              <a:rPr lang="en-US" dirty="0">
                <a:solidFill>
                  <a:srgbClr val="231F20"/>
                </a:solidFill>
                <a:latin typeface="HelveticaNeue-Light"/>
                <a:cs typeface="HelveticaNeue-Light"/>
              </a:rPr>
              <a:t>high </a:t>
            </a:r>
            <a:r>
              <a:rPr lang="en-US" spc="-20" dirty="0">
                <a:solidFill>
                  <a:srgbClr val="231F20"/>
                </a:solidFill>
                <a:latin typeface="HelveticaNeue-Light"/>
                <a:cs typeface="HelveticaNeue-Light"/>
              </a:rPr>
              <a:t>fiber, </a:t>
            </a:r>
            <a:r>
              <a:rPr lang="en-US" dirty="0">
                <a:solidFill>
                  <a:srgbClr val="231F20"/>
                </a:solidFill>
                <a:latin typeface="HelveticaNeue-Light"/>
                <a:cs typeface="HelveticaNeue-Light"/>
              </a:rPr>
              <a:t>etc. (50</a:t>
            </a:r>
            <a:r>
              <a:rPr lang="en-US" spc="10" dirty="0">
                <a:solidFill>
                  <a:srgbClr val="231F20"/>
                </a:solidFill>
                <a:latin typeface="HelveticaNeue-Light"/>
                <a:cs typeface="HelveticaNeue-Light"/>
              </a:rPr>
              <a:t> </a:t>
            </a:r>
            <a:r>
              <a:rPr lang="en-US" spc="-5" dirty="0">
                <a:solidFill>
                  <a:srgbClr val="231F20"/>
                </a:solidFill>
                <a:latin typeface="HelveticaNeue-Light"/>
                <a:cs typeface="HelveticaNeue-Light"/>
              </a:rPr>
              <a:t>percent).</a:t>
            </a:r>
            <a:endParaRPr lang="en-US" dirty="0">
              <a:latin typeface="HelveticaNeue-Light"/>
              <a:cs typeface="HelveticaNeue-Light"/>
            </a:endParaRPr>
          </a:p>
          <a:p>
            <a:pPr>
              <a:spcBef>
                <a:spcPts val="15"/>
              </a:spcBef>
            </a:pPr>
            <a:endParaRPr lang="en-US" sz="1800" dirty="0">
              <a:latin typeface="Times New Roman"/>
              <a:cs typeface="Times New Roman"/>
            </a:endParaRPr>
          </a:p>
          <a:p>
            <a:pPr marL="246271" marR="5185">
              <a:lnSpc>
                <a:spcPct val="116700"/>
              </a:lnSpc>
            </a:pPr>
            <a:r>
              <a:rPr lang="en-US" b="1" i="1" dirty="0">
                <a:solidFill>
                  <a:srgbClr val="4479A7"/>
                </a:solidFill>
                <a:latin typeface="HelveticaNeue-BoldItalic"/>
                <a:cs typeface="HelveticaNeue-BoldItalic"/>
              </a:rPr>
              <a:t>Other Product Information: </a:t>
            </a:r>
            <a:r>
              <a:rPr lang="en-US" dirty="0">
                <a:solidFill>
                  <a:srgbClr val="231F20"/>
                </a:solidFill>
                <a:latin typeface="HelveticaNeue-Light"/>
                <a:cs typeface="HelveticaNeue-Light"/>
              </a:rPr>
              <a:t>While less likely to be </a:t>
            </a:r>
            <a:r>
              <a:rPr lang="en-US" spc="-5" dirty="0">
                <a:solidFill>
                  <a:srgbClr val="231F20"/>
                </a:solidFill>
                <a:latin typeface="HelveticaNeue-Light"/>
                <a:cs typeface="HelveticaNeue-Light"/>
              </a:rPr>
              <a:t>considered </a:t>
            </a:r>
            <a:r>
              <a:rPr lang="en-US" dirty="0">
                <a:solidFill>
                  <a:srgbClr val="231F20"/>
                </a:solidFill>
                <a:latin typeface="HelveticaNeue-Light"/>
                <a:cs typeface="HelveticaNeue-Light"/>
              </a:rPr>
              <a:t>important, some shoppers do consider how a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was </a:t>
            </a:r>
            <a:r>
              <a:rPr lang="en-US" spc="-5" dirty="0">
                <a:solidFill>
                  <a:srgbClr val="231F20"/>
                </a:solidFill>
                <a:latin typeface="HelveticaNeue-Light"/>
                <a:cs typeface="HelveticaNeue-Light"/>
              </a:rPr>
              <a:t>manufactured </a:t>
            </a:r>
            <a:r>
              <a:rPr lang="en-US" dirty="0">
                <a:solidFill>
                  <a:srgbClr val="231F20"/>
                </a:solidFill>
                <a:latin typeface="HelveticaNeue-Light"/>
                <a:cs typeface="HelveticaNeue-Light"/>
              </a:rPr>
              <a:t>or </a:t>
            </a:r>
            <a:r>
              <a:rPr lang="en-US" spc="-5" dirty="0">
                <a:solidFill>
                  <a:srgbClr val="231F20"/>
                </a:solidFill>
                <a:latin typeface="HelveticaNeue-Light"/>
                <a:cs typeface="HelveticaNeue-Light"/>
              </a:rPr>
              <a:t>grown </a:t>
            </a:r>
            <a:r>
              <a:rPr lang="en-US" dirty="0">
                <a:solidFill>
                  <a:srgbClr val="231F20"/>
                </a:solidFill>
                <a:latin typeface="HelveticaNeue-Light"/>
                <a:cs typeface="HelveticaNeue-Light"/>
              </a:rPr>
              <a:t>(44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possibility of allergens (44 </a:t>
            </a:r>
            <a:r>
              <a:rPr lang="en-US" spc="-5" dirty="0">
                <a:solidFill>
                  <a:srgbClr val="231F20"/>
                </a:solidFill>
                <a:latin typeface="HelveticaNeue-Light"/>
                <a:cs typeface="HelveticaNeue-Light"/>
              </a:rPr>
              <a:t>percent), where </a:t>
            </a:r>
            <a:r>
              <a:rPr lang="en-US" dirty="0">
                <a:solidFill>
                  <a:srgbClr val="231F20"/>
                </a:solidFill>
                <a:latin typeface="HelveticaNeue-Light"/>
                <a:cs typeface="HelveticaNeue-Light"/>
              </a:rPr>
              <a:t>the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was </a:t>
            </a:r>
            <a:r>
              <a:rPr lang="en-US" spc="-5" dirty="0">
                <a:solidFill>
                  <a:srgbClr val="231F20"/>
                </a:solidFill>
                <a:latin typeface="HelveticaNeue-Light"/>
                <a:cs typeface="HelveticaNeue-Light"/>
              </a:rPr>
              <a:t>manufactured </a:t>
            </a:r>
            <a:r>
              <a:rPr lang="en-US" dirty="0">
                <a:solidFill>
                  <a:srgbClr val="231F20"/>
                </a:solidFill>
                <a:latin typeface="HelveticaNeue-Light"/>
                <a:cs typeface="HelveticaNeue-Light"/>
              </a:rPr>
              <a:t>or </a:t>
            </a:r>
            <a:r>
              <a:rPr lang="en-US" spc="-5" dirty="0">
                <a:solidFill>
                  <a:srgbClr val="231F20"/>
                </a:solidFill>
                <a:latin typeface="HelveticaNeue-Light"/>
                <a:cs typeface="HelveticaNeue-Light"/>
              </a:rPr>
              <a:t>grown </a:t>
            </a:r>
            <a:r>
              <a:rPr lang="en-US" dirty="0">
                <a:solidFill>
                  <a:srgbClr val="231F20"/>
                </a:solidFill>
                <a:latin typeface="HelveticaNeue-Light"/>
                <a:cs typeface="HelveticaNeue-Light"/>
              </a:rPr>
              <a:t>(43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or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claims, such as organic,  grass-fed, fair trade, etc. (42</a:t>
            </a:r>
            <a:r>
              <a:rPr lang="en-US" spc="-5" dirty="0">
                <a:solidFill>
                  <a:srgbClr val="231F20"/>
                </a:solidFill>
                <a:latin typeface="HelveticaNeue-Light"/>
                <a:cs typeface="HelveticaNeue-Light"/>
              </a:rPr>
              <a:t> percent).</a:t>
            </a:r>
            <a:endParaRPr lang="en-US" dirty="0">
              <a:latin typeface="HelveticaNeue-Light"/>
              <a:cs typeface="HelveticaNeue-Light"/>
            </a:endParaRPr>
          </a:p>
          <a:p>
            <a:endParaRPr lang="en-US" dirty="0"/>
          </a:p>
          <a:p>
            <a:r>
              <a:rPr lang="en-US" dirty="0"/>
              <a:t>So, again, it is not just one thing that is important to the consumer.  There are multiple transparency considerations impacting the consumer’s buying decision.  </a:t>
            </a: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9</a:t>
            </a:fld>
            <a:endParaRPr lang="en-US"/>
          </a:p>
        </p:txBody>
      </p:sp>
    </p:spTree>
    <p:extLst>
      <p:ext uri="{BB962C8B-B14F-4D97-AF65-F5344CB8AC3E}">
        <p14:creationId xmlns:p14="http://schemas.microsoft.com/office/powerpoint/2010/main" val="350628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62" marR="73233">
              <a:lnSpc>
                <a:spcPct val="116700"/>
              </a:lnSpc>
              <a:spcBef>
                <a:spcPts val="102"/>
              </a:spcBef>
            </a:pPr>
            <a:r>
              <a:rPr lang="en-US" dirty="0">
                <a:solidFill>
                  <a:srgbClr val="231F20"/>
                </a:solidFill>
                <a:latin typeface="HelveticaNeue-Light"/>
                <a:cs typeface="HelveticaNeue-Light"/>
              </a:rPr>
              <a:t>STEVE </a:t>
            </a:r>
          </a:p>
          <a:p>
            <a:pPr marL="12962" marR="73233">
              <a:lnSpc>
                <a:spcPct val="116700"/>
              </a:lnSpc>
              <a:spcBef>
                <a:spcPts val="102"/>
              </a:spcBef>
            </a:pPr>
            <a:r>
              <a:rPr lang="en-US" dirty="0"/>
              <a:t>But if we look at online shoppers, every one of these is more important to them than the general population.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10</a:t>
            </a:fld>
            <a:endParaRPr lang="en-US"/>
          </a:p>
        </p:txBody>
      </p:sp>
    </p:spTree>
    <p:extLst>
      <p:ext uri="{BB962C8B-B14F-4D97-AF65-F5344CB8AC3E}">
        <p14:creationId xmlns:p14="http://schemas.microsoft.com/office/powerpoint/2010/main" val="3479750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endParaRPr lang="en-US" dirty="0"/>
          </a:p>
          <a:p>
            <a:r>
              <a:rPr lang="en-US" dirty="0"/>
              <a:t>Before we go much further, lets take a look at who is shopping online for their groceries.</a:t>
            </a:r>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11</a:t>
            </a:fld>
            <a:endParaRPr lang="en-US"/>
          </a:p>
        </p:txBody>
      </p:sp>
    </p:spTree>
    <p:extLst>
      <p:ext uri="{BB962C8B-B14F-4D97-AF65-F5344CB8AC3E}">
        <p14:creationId xmlns:p14="http://schemas.microsoft.com/office/powerpoint/2010/main" val="378779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6230">
              <a:defRPr/>
            </a:pPr>
            <a:r>
              <a:rPr lang="en-US" dirty="0">
                <a:solidFill>
                  <a:srgbClr val="231F20"/>
                </a:solidFill>
                <a:latin typeface="HelveticaNeue-Light"/>
                <a:cs typeface="HelveticaNeue-Light"/>
              </a:rPr>
              <a:t>Online shopping is a </a:t>
            </a:r>
            <a:r>
              <a:rPr lang="en-US" spc="-5" dirty="0">
                <a:solidFill>
                  <a:srgbClr val="231F20"/>
                </a:solidFill>
                <a:latin typeface="HelveticaNeue-Light"/>
                <a:cs typeface="HelveticaNeue-Light"/>
              </a:rPr>
              <a:t>trend </a:t>
            </a:r>
            <a:r>
              <a:rPr lang="en-US" dirty="0">
                <a:solidFill>
                  <a:srgbClr val="231F20"/>
                </a:solidFill>
                <a:latin typeface="HelveticaNeue-Light"/>
                <a:cs typeface="HelveticaNeue-Light"/>
              </a:rPr>
              <a:t>that is changing the </a:t>
            </a:r>
            <a:r>
              <a:rPr lang="en-US" spc="-15" dirty="0">
                <a:solidFill>
                  <a:srgbClr val="231F20"/>
                </a:solidFill>
                <a:latin typeface="HelveticaNeue-Light"/>
                <a:cs typeface="HelveticaNeue-Light"/>
              </a:rPr>
              <a:t>industry. </a:t>
            </a:r>
            <a:r>
              <a:rPr lang="en-US" dirty="0">
                <a:solidFill>
                  <a:srgbClr val="231F20"/>
                </a:solidFill>
                <a:latin typeface="HelveticaNeue-Light"/>
                <a:cs typeface="HelveticaNeue-Light"/>
              </a:rPr>
              <a:t>Relative to other industries, consumers have</a:t>
            </a:r>
            <a:r>
              <a:rPr lang="en-US" spc="-37" dirty="0">
                <a:solidFill>
                  <a:srgbClr val="231F20"/>
                </a:solidFill>
                <a:latin typeface="HelveticaNeue-Light"/>
                <a:cs typeface="HelveticaNeue-Light"/>
              </a:rPr>
              <a:t> </a:t>
            </a:r>
            <a:r>
              <a:rPr lang="en-US" dirty="0">
                <a:solidFill>
                  <a:srgbClr val="231F20"/>
                </a:solidFill>
                <a:latin typeface="HelveticaNeue-Light"/>
                <a:cs typeface="HelveticaNeue-Light"/>
              </a:rPr>
              <a:t>been  slow to transition to the online </a:t>
            </a:r>
            <a:r>
              <a:rPr lang="en-US" spc="-5" dirty="0">
                <a:solidFill>
                  <a:srgbClr val="231F20"/>
                </a:solidFill>
                <a:latin typeface="HelveticaNeue-Light"/>
                <a:cs typeface="HelveticaNeue-Light"/>
              </a:rPr>
              <a:t>purchases </a:t>
            </a:r>
            <a:r>
              <a:rPr lang="en-US" dirty="0">
                <a:solidFill>
                  <a:srgbClr val="231F20"/>
                </a:solidFill>
                <a:latin typeface="HelveticaNeue-Light"/>
                <a:cs typeface="HelveticaNeue-Light"/>
              </a:rPr>
              <a:t>of food. But that is quickly changing. By 2022, Nielsen and FMI  anticipate that consumers could be spending $100 billion dollars a year on online </a:t>
            </a:r>
            <a:r>
              <a:rPr lang="en-US" spc="-5" dirty="0">
                <a:solidFill>
                  <a:srgbClr val="231F20"/>
                </a:solidFill>
                <a:latin typeface="HelveticaNeue-Light"/>
                <a:cs typeface="HelveticaNeue-Light"/>
              </a:rPr>
              <a:t>groceries. </a:t>
            </a:r>
            <a:r>
              <a:rPr lang="en-US" dirty="0">
                <a:solidFill>
                  <a:srgbClr val="231F20"/>
                </a:solidFill>
                <a:latin typeface="HelveticaNeue-Light"/>
                <a:cs typeface="HelveticaNeue-Light"/>
              </a:rPr>
              <a:t>Thus, it is  important to understand how </a:t>
            </a:r>
            <a:r>
              <a:rPr lang="en-US" spc="-5" dirty="0">
                <a:solidFill>
                  <a:srgbClr val="231F20"/>
                </a:solidFill>
                <a:latin typeface="HelveticaNeue-Light"/>
                <a:cs typeface="HelveticaNeue-Light"/>
              </a:rPr>
              <a:t>transparency </a:t>
            </a:r>
            <a:r>
              <a:rPr lang="en-US" dirty="0">
                <a:solidFill>
                  <a:srgbClr val="231F20"/>
                </a:solidFill>
                <a:latin typeface="HelveticaNeue-Light"/>
                <a:cs typeface="HelveticaNeue-Light"/>
              </a:rPr>
              <a:t>translates to an online shopping</a:t>
            </a:r>
            <a:r>
              <a:rPr lang="en-US" spc="-10" dirty="0">
                <a:solidFill>
                  <a:srgbClr val="231F20"/>
                </a:solidFill>
                <a:latin typeface="HelveticaNeue-Light"/>
                <a:cs typeface="HelveticaNeue-Light"/>
              </a:rPr>
              <a:t> </a:t>
            </a:r>
            <a:r>
              <a:rPr lang="en-US" dirty="0">
                <a:solidFill>
                  <a:srgbClr val="231F20"/>
                </a:solidFill>
                <a:latin typeface="HelveticaNeue-Light"/>
                <a:cs typeface="HelveticaNeue-Light"/>
              </a:rPr>
              <a:t>world.</a:t>
            </a:r>
            <a:endParaRPr lang="en-US" dirty="0">
              <a:latin typeface="HelveticaNeue-Light"/>
              <a:cs typeface="HelveticaNeue-Light"/>
            </a:endParaRPr>
          </a:p>
          <a:p>
            <a:endParaRPr lang="en-US" dirty="0"/>
          </a:p>
          <a:p>
            <a:r>
              <a:rPr lang="en-US" dirty="0"/>
              <a:t>As we previously noted, transparency manifests itself differently online.  It can be easier, yet expectations are higher.</a:t>
            </a:r>
          </a:p>
          <a:p>
            <a:r>
              <a:rPr lang="en-US" dirty="0"/>
              <a:t>Thus it is not surprising that online shoppers place even greater importance on brands and products being transparent.</a:t>
            </a:r>
          </a:p>
          <a:p>
            <a:r>
              <a:rPr lang="en-US" dirty="0"/>
              <a:t>In the report, we explore this lucrative segment of shoppers this more completely.  </a:t>
            </a:r>
          </a:p>
          <a:p>
            <a:endParaRPr lang="en-US" dirty="0"/>
          </a:p>
          <a:p>
            <a:r>
              <a:rPr lang="en-US" dirty="0"/>
              <a:t>But first let’s look at who shops online</a:t>
            </a:r>
          </a:p>
          <a:p>
            <a:r>
              <a:rPr lang="en-US" dirty="0"/>
              <a:t>How do we define online shoppers, more conservative definition, shopped online for groceries in the past 30 days.</a:t>
            </a:r>
          </a:p>
          <a:p>
            <a:r>
              <a:rPr lang="en-US" dirty="0"/>
              <a:t>More formal education &gt;50% vs &lt;40%, but not all do</a:t>
            </a:r>
          </a:p>
          <a:p>
            <a:r>
              <a:rPr lang="en-US" dirty="0"/>
              <a:t>More likely to have children 43% vs &lt;30%, but less than one-half do</a:t>
            </a:r>
          </a:p>
          <a:p>
            <a:r>
              <a:rPr lang="en-US" dirty="0"/>
              <a:t>Higher income 20% &gt;$100k, vs &lt;10%</a:t>
            </a:r>
          </a:p>
          <a:p>
            <a:r>
              <a:rPr lang="en-US" dirty="0"/>
              <a:t>50% males vs 40% of instore shoppers</a:t>
            </a:r>
          </a:p>
          <a:p>
            <a:r>
              <a:rPr lang="en-US" dirty="0"/>
              <a:t>Clearly more educated, affluent, families skew male</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NICOLE</a:t>
            </a:r>
          </a:p>
          <a:p>
            <a:r>
              <a:rPr lang="en-US" dirty="0"/>
              <a:t>   </a:t>
            </a:r>
          </a:p>
        </p:txBody>
      </p:sp>
      <p:sp>
        <p:nvSpPr>
          <p:cNvPr id="4" name="Slide Number Placeholder 3"/>
          <p:cNvSpPr>
            <a:spLocks noGrp="1"/>
          </p:cNvSpPr>
          <p:nvPr>
            <p:ph type="sldNum" sz="quarter" idx="5"/>
          </p:nvPr>
        </p:nvSpPr>
        <p:spPr/>
        <p:txBody>
          <a:bodyPr/>
          <a:lstStyle/>
          <a:p>
            <a:fld id="{93D7875C-5F3F-9E4D-92F1-11581045A7AF}" type="slidenum">
              <a:rPr lang="en-US" smtClean="0"/>
              <a:t>12</a:t>
            </a:fld>
            <a:endParaRPr lang="en-US"/>
          </a:p>
        </p:txBody>
      </p:sp>
    </p:spTree>
    <p:extLst>
      <p:ext uri="{BB962C8B-B14F-4D97-AF65-F5344CB8AC3E}">
        <p14:creationId xmlns:p14="http://schemas.microsoft.com/office/powerpoint/2010/main" val="3164952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solidFill>
                  <a:srgbClr val="231F20"/>
                </a:solidFill>
                <a:latin typeface="HelveticaNeue-Light"/>
                <a:cs typeface="HelveticaNeue-Light"/>
              </a:rPr>
              <a:t>STEVE</a:t>
            </a:r>
          </a:p>
          <a:p>
            <a:endParaRPr lang="en-US" dirty="0">
              <a:solidFill>
                <a:srgbClr val="231F20"/>
              </a:solidFill>
              <a:latin typeface="HelveticaNeue-Light"/>
            </a:endParaRPr>
          </a:p>
          <a:p>
            <a:r>
              <a:rPr lang="en-US" dirty="0">
                <a:solidFill>
                  <a:srgbClr val="231F20"/>
                </a:solidFill>
                <a:latin typeface="HelveticaNeue-Light"/>
              </a:rPr>
              <a:t>Let’s take a look at who is shopping online.</a:t>
            </a:r>
          </a:p>
          <a:p>
            <a:r>
              <a:rPr lang="en-US" dirty="0">
                <a:solidFill>
                  <a:srgbClr val="231F20"/>
                </a:solidFill>
                <a:latin typeface="HelveticaNeue-Light"/>
                <a:cs typeface="HelveticaNeue-Light"/>
              </a:rPr>
              <a:t>As might be expected, Millennials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the age </a:t>
            </a:r>
            <a:r>
              <a:rPr lang="en-US" spc="-5" dirty="0">
                <a:solidFill>
                  <a:srgbClr val="231F20"/>
                </a:solidFill>
                <a:latin typeface="HelveticaNeue-Light"/>
                <a:cs typeface="HelveticaNeue-Light"/>
              </a:rPr>
              <a:t>group </a:t>
            </a:r>
            <a:r>
              <a:rPr lang="en-US" dirty="0">
                <a:solidFill>
                  <a:srgbClr val="231F20"/>
                </a:solidFill>
                <a:latin typeface="HelveticaNeue-Light"/>
                <a:cs typeface="HelveticaNeue-Light"/>
              </a:rPr>
              <a:t>most likely to be online shoppers, making up 39% of online shoppers</a:t>
            </a:r>
            <a:r>
              <a:rPr lang="en-US" spc="-5" dirty="0">
                <a:solidFill>
                  <a:srgbClr val="231F20"/>
                </a:solidFill>
                <a:latin typeface="HelveticaNeue-Light"/>
                <a:cs typeface="HelveticaNeue-Light"/>
              </a:rPr>
              <a:t>  </a:t>
            </a:r>
          </a:p>
          <a:p>
            <a:r>
              <a:rPr lang="en-US" dirty="0">
                <a:solidFill>
                  <a:srgbClr val="231F20"/>
                </a:solidFill>
                <a:latin typeface="HelveticaNeue-Light"/>
                <a:cs typeface="HelveticaNeue-Light"/>
              </a:rPr>
              <a:t>But, </a:t>
            </a:r>
            <a:r>
              <a:rPr lang="en-US" dirty="0" err="1">
                <a:solidFill>
                  <a:srgbClr val="231F20"/>
                </a:solidFill>
                <a:latin typeface="HelveticaNeue-Light"/>
                <a:cs typeface="HelveticaNeue-Light"/>
              </a:rPr>
              <a:t>GenXers</a:t>
            </a:r>
            <a:r>
              <a:rPr lang="en-US" dirty="0">
                <a:solidFill>
                  <a:srgbClr val="231F20"/>
                </a:solidFill>
                <a:latin typeface="HelveticaNeue-Light"/>
                <a:cs typeface="HelveticaNeue-Light"/>
              </a:rPr>
              <a:t>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also a significant segment of the online shopper (30 </a:t>
            </a:r>
            <a:r>
              <a:rPr lang="en-US" spc="-5" dirty="0">
                <a:solidFill>
                  <a:srgbClr val="231F20"/>
                </a:solidFill>
                <a:latin typeface="HelveticaNeue-Light"/>
                <a:cs typeface="HelveticaNeue-Light"/>
              </a:rPr>
              <a:t>percent). </a:t>
            </a:r>
          </a:p>
          <a:p>
            <a:r>
              <a:rPr lang="en-US" dirty="0">
                <a:solidFill>
                  <a:srgbClr val="231F20"/>
                </a:solidFill>
                <a:latin typeface="HelveticaNeue-Light"/>
                <a:cs typeface="HelveticaNeue-Light"/>
              </a:rPr>
              <a:t>And, </a:t>
            </a:r>
            <a:r>
              <a:rPr lang="en-US" spc="-5" dirty="0">
                <a:solidFill>
                  <a:srgbClr val="231F20"/>
                </a:solidFill>
                <a:latin typeface="HelveticaNeue-Light"/>
                <a:cs typeface="HelveticaNeue-Light"/>
              </a:rPr>
              <a:t>don’t </a:t>
            </a:r>
            <a:r>
              <a:rPr lang="en-US" dirty="0">
                <a:solidFill>
                  <a:srgbClr val="231F20"/>
                </a:solidFill>
                <a:latin typeface="HelveticaNeue-Light"/>
                <a:cs typeface="HelveticaNeue-Light"/>
              </a:rPr>
              <a:t>totally dismiss the Baby</a:t>
            </a:r>
            <a:r>
              <a:rPr lang="en-US" spc="-41" dirty="0">
                <a:solidFill>
                  <a:srgbClr val="231F20"/>
                </a:solidFill>
                <a:latin typeface="HelveticaNeue-Light"/>
                <a:cs typeface="HelveticaNeue-Light"/>
              </a:rPr>
              <a:t> </a:t>
            </a:r>
            <a:r>
              <a:rPr lang="en-US" dirty="0">
                <a:solidFill>
                  <a:srgbClr val="231F20"/>
                </a:solidFill>
                <a:latin typeface="HelveticaNeue-Light"/>
                <a:cs typeface="HelveticaNeue-Light"/>
              </a:rPr>
              <a:t>Boomers,  as 23 </a:t>
            </a:r>
            <a:r>
              <a:rPr lang="en-US" spc="-5" dirty="0">
                <a:solidFill>
                  <a:srgbClr val="231F20"/>
                </a:solidFill>
                <a:latin typeface="HelveticaNeue-Light"/>
                <a:cs typeface="HelveticaNeue-Light"/>
              </a:rPr>
              <a:t>percent of the online shoppers are Baby Boomers</a:t>
            </a:r>
            <a:endParaRPr lang="en-US" dirty="0">
              <a:solidFill>
                <a:srgbClr val="231F20"/>
              </a:solidFill>
              <a:latin typeface="HelveticaNeue-Light"/>
              <a:cs typeface="HelveticaNeue-Light"/>
            </a:endParaRPr>
          </a:p>
          <a:p>
            <a:r>
              <a:rPr lang="en-US" dirty="0">
                <a:solidFill>
                  <a:srgbClr val="231F20"/>
                </a:solidFill>
                <a:latin typeface="HelveticaNeue-Light"/>
              </a:rPr>
              <a:t>Skew to the younger generations, but don’t count out those </a:t>
            </a:r>
            <a:r>
              <a:rPr lang="en-US" dirty="0" err="1">
                <a:solidFill>
                  <a:srgbClr val="231F20"/>
                </a:solidFill>
                <a:latin typeface="HelveticaNeue-Light"/>
              </a:rPr>
              <a:t>GenXers</a:t>
            </a:r>
            <a:r>
              <a:rPr lang="en-US" dirty="0">
                <a:solidFill>
                  <a:srgbClr val="231F20"/>
                </a:solidFill>
                <a:latin typeface="HelveticaNeue-Light"/>
              </a:rPr>
              <a:t> and Baby Boomers.  They are joining in and catching up. </a:t>
            </a:r>
          </a:p>
          <a:p>
            <a:endParaRPr lang="en-US" dirty="0"/>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13</a:t>
            </a:fld>
            <a:endParaRPr lang="en-US"/>
          </a:p>
        </p:txBody>
      </p:sp>
    </p:spTree>
    <p:extLst>
      <p:ext uri="{BB962C8B-B14F-4D97-AF65-F5344CB8AC3E}">
        <p14:creationId xmlns:p14="http://schemas.microsoft.com/office/powerpoint/2010/main" val="306794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6230">
              <a:defRPr/>
            </a:pPr>
            <a:r>
              <a:rPr lang="en-US" dirty="0">
                <a:solidFill>
                  <a:srgbClr val="231F20"/>
                </a:solidFill>
                <a:latin typeface="HelveticaNeue-Light"/>
                <a:cs typeface="HelveticaNeue-Light"/>
              </a:rPr>
              <a:t>Online shopping is a </a:t>
            </a:r>
            <a:r>
              <a:rPr lang="en-US" spc="-5" dirty="0">
                <a:solidFill>
                  <a:srgbClr val="231F20"/>
                </a:solidFill>
                <a:latin typeface="HelveticaNeue-Light"/>
                <a:cs typeface="HelveticaNeue-Light"/>
              </a:rPr>
              <a:t>trend </a:t>
            </a:r>
            <a:r>
              <a:rPr lang="en-US" dirty="0">
                <a:solidFill>
                  <a:srgbClr val="231F20"/>
                </a:solidFill>
                <a:latin typeface="HelveticaNeue-Light"/>
                <a:cs typeface="HelveticaNeue-Light"/>
              </a:rPr>
              <a:t>that is changing the </a:t>
            </a:r>
            <a:r>
              <a:rPr lang="en-US" spc="-15" dirty="0">
                <a:solidFill>
                  <a:srgbClr val="231F20"/>
                </a:solidFill>
                <a:latin typeface="HelveticaNeue-Light"/>
                <a:cs typeface="HelveticaNeue-Light"/>
              </a:rPr>
              <a:t>industry. </a:t>
            </a:r>
            <a:r>
              <a:rPr lang="en-US" dirty="0">
                <a:solidFill>
                  <a:srgbClr val="231F20"/>
                </a:solidFill>
                <a:latin typeface="HelveticaNeue-Light"/>
                <a:cs typeface="HelveticaNeue-Light"/>
              </a:rPr>
              <a:t>Relative to other industries, consumers have</a:t>
            </a:r>
            <a:r>
              <a:rPr lang="en-US" spc="-37" dirty="0">
                <a:solidFill>
                  <a:srgbClr val="231F20"/>
                </a:solidFill>
                <a:latin typeface="HelveticaNeue-Light"/>
                <a:cs typeface="HelveticaNeue-Light"/>
              </a:rPr>
              <a:t> </a:t>
            </a:r>
            <a:r>
              <a:rPr lang="en-US" dirty="0">
                <a:solidFill>
                  <a:srgbClr val="231F20"/>
                </a:solidFill>
                <a:latin typeface="HelveticaNeue-Light"/>
                <a:cs typeface="HelveticaNeue-Light"/>
              </a:rPr>
              <a:t>been  slow to transition to the online </a:t>
            </a:r>
            <a:r>
              <a:rPr lang="en-US" spc="-5" dirty="0">
                <a:solidFill>
                  <a:srgbClr val="231F20"/>
                </a:solidFill>
                <a:latin typeface="HelveticaNeue-Light"/>
                <a:cs typeface="HelveticaNeue-Light"/>
              </a:rPr>
              <a:t>purchases </a:t>
            </a:r>
            <a:r>
              <a:rPr lang="en-US" dirty="0">
                <a:solidFill>
                  <a:srgbClr val="231F20"/>
                </a:solidFill>
                <a:latin typeface="HelveticaNeue-Light"/>
                <a:cs typeface="HelveticaNeue-Light"/>
              </a:rPr>
              <a:t>of food. But that is quickly changing. By 2022, Nielsen and FMI  anticipate that consumers could be spending $100 billion dollars a year on online </a:t>
            </a:r>
            <a:r>
              <a:rPr lang="en-US" spc="-5" dirty="0">
                <a:solidFill>
                  <a:srgbClr val="231F20"/>
                </a:solidFill>
                <a:latin typeface="HelveticaNeue-Light"/>
                <a:cs typeface="HelveticaNeue-Light"/>
              </a:rPr>
              <a:t>groceries. </a:t>
            </a:r>
            <a:r>
              <a:rPr lang="en-US" dirty="0">
                <a:solidFill>
                  <a:srgbClr val="231F20"/>
                </a:solidFill>
                <a:latin typeface="HelveticaNeue-Light"/>
                <a:cs typeface="HelveticaNeue-Light"/>
              </a:rPr>
              <a:t>Thus, it is  important to understand how </a:t>
            </a:r>
            <a:r>
              <a:rPr lang="en-US" spc="-5" dirty="0">
                <a:solidFill>
                  <a:srgbClr val="231F20"/>
                </a:solidFill>
                <a:latin typeface="HelveticaNeue-Light"/>
                <a:cs typeface="HelveticaNeue-Light"/>
              </a:rPr>
              <a:t>transparency </a:t>
            </a:r>
            <a:r>
              <a:rPr lang="en-US" dirty="0">
                <a:solidFill>
                  <a:srgbClr val="231F20"/>
                </a:solidFill>
                <a:latin typeface="HelveticaNeue-Light"/>
                <a:cs typeface="HelveticaNeue-Light"/>
              </a:rPr>
              <a:t>translates to an online shopping</a:t>
            </a:r>
            <a:r>
              <a:rPr lang="en-US" spc="-10" dirty="0">
                <a:solidFill>
                  <a:srgbClr val="231F20"/>
                </a:solidFill>
                <a:latin typeface="HelveticaNeue-Light"/>
                <a:cs typeface="HelveticaNeue-Light"/>
              </a:rPr>
              <a:t> </a:t>
            </a:r>
            <a:r>
              <a:rPr lang="en-US" dirty="0">
                <a:solidFill>
                  <a:srgbClr val="231F20"/>
                </a:solidFill>
                <a:latin typeface="HelveticaNeue-Light"/>
                <a:cs typeface="HelveticaNeue-Light"/>
              </a:rPr>
              <a:t>world.</a:t>
            </a:r>
            <a:endParaRPr lang="en-US" dirty="0">
              <a:latin typeface="HelveticaNeue-Light"/>
              <a:cs typeface="HelveticaNeue-Light"/>
            </a:endParaRP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NICOLE</a:t>
            </a:r>
          </a:p>
          <a:p>
            <a:r>
              <a:rPr lang="en-US" dirty="0"/>
              <a:t>   </a:t>
            </a:r>
          </a:p>
        </p:txBody>
      </p:sp>
      <p:sp>
        <p:nvSpPr>
          <p:cNvPr id="4" name="Slide Number Placeholder 3"/>
          <p:cNvSpPr>
            <a:spLocks noGrp="1"/>
          </p:cNvSpPr>
          <p:nvPr>
            <p:ph type="sldNum" sz="quarter" idx="5"/>
          </p:nvPr>
        </p:nvSpPr>
        <p:spPr/>
        <p:txBody>
          <a:bodyPr/>
          <a:lstStyle/>
          <a:p>
            <a:fld id="{93D7875C-5F3F-9E4D-92F1-11581045A7AF}" type="slidenum">
              <a:rPr lang="en-US" smtClean="0"/>
              <a:t>14</a:t>
            </a:fld>
            <a:endParaRPr lang="en-US"/>
          </a:p>
        </p:txBody>
      </p:sp>
    </p:spTree>
    <p:extLst>
      <p:ext uri="{BB962C8B-B14F-4D97-AF65-F5344CB8AC3E}">
        <p14:creationId xmlns:p14="http://schemas.microsoft.com/office/powerpoint/2010/main" val="70677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endParaRPr lang="en-US" dirty="0"/>
          </a:p>
          <a:p>
            <a:endParaRPr lang="en-US" dirty="0"/>
          </a:p>
          <a:p>
            <a:endParaRPr lang="en-US" dirty="0"/>
          </a:p>
          <a:p>
            <a:endParaRPr lang="en-US" dirty="0"/>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15</a:t>
            </a:fld>
            <a:endParaRPr lang="en-US"/>
          </a:p>
        </p:txBody>
      </p:sp>
    </p:spTree>
    <p:extLst>
      <p:ext uri="{BB962C8B-B14F-4D97-AF65-F5344CB8AC3E}">
        <p14:creationId xmlns:p14="http://schemas.microsoft.com/office/powerpoint/2010/main" val="185161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7875C-5F3F-9E4D-92F1-11581045A7AF}" type="slidenum">
              <a:rPr lang="en-US" smtClean="0"/>
              <a:t>16</a:t>
            </a:fld>
            <a:endParaRPr lang="en-US"/>
          </a:p>
        </p:txBody>
      </p:sp>
    </p:spTree>
    <p:extLst>
      <p:ext uri="{BB962C8B-B14F-4D97-AF65-F5344CB8AC3E}">
        <p14:creationId xmlns:p14="http://schemas.microsoft.com/office/powerpoint/2010/main" val="185936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endParaRPr lang="en-US" dirty="0"/>
          </a:p>
          <a:p>
            <a:r>
              <a:rPr lang="en-US" dirty="0"/>
              <a:t>When shoppers speak of transparency, they use words such as “open,” “honest” and “clear.”  The vast majority of shoppers are seeking more information than what appears on product labels. </a:t>
            </a:r>
          </a:p>
          <a:p>
            <a:r>
              <a:rPr lang="en-US" dirty="0"/>
              <a:t>We explored this further by asking shopper perspective on a number of product labeling issues. </a:t>
            </a:r>
          </a:p>
          <a:p>
            <a:r>
              <a:rPr lang="en-US" dirty="0"/>
              <a:t>It is not surprising to see here the high level of agreement with the statement “ I would like to know more about the products I am purchasing”</a:t>
            </a:r>
          </a:p>
          <a:p>
            <a:endParaRPr lang="en-US" dirty="0"/>
          </a:p>
          <a:p>
            <a:r>
              <a:rPr lang="en-US" dirty="0"/>
              <a:t>Most online shoppers would like to know more about the products they are purchasing and say they find value in more product information, beyond what is on the label (83 percent). </a:t>
            </a:r>
          </a:p>
          <a:p>
            <a:endParaRPr lang="en-US" dirty="0"/>
          </a:p>
          <a:p>
            <a:endParaRPr lang="en-US" dirty="0"/>
          </a:p>
          <a:p>
            <a:endParaRPr lang="en-US" dirty="0"/>
          </a:p>
          <a:p>
            <a:endParaRPr lang="en-US" dirty="0"/>
          </a:p>
          <a:p>
            <a:r>
              <a:rPr lang="en-US" dirty="0"/>
              <a:t>Online shoppers clearly are clearly seekers of information.</a:t>
            </a:r>
          </a:p>
          <a:p>
            <a:endParaRPr lang="en-US" sz="1100" spc="-204" dirty="0">
              <a:solidFill>
                <a:srgbClr val="CA422C"/>
              </a:solidFill>
              <a:latin typeface="Zapf Dingbats"/>
              <a:cs typeface="Zapf Dingbats"/>
            </a:endParaRPr>
          </a:p>
          <a:p>
            <a:r>
              <a:rPr lang="en-US" sz="1100" spc="-204" dirty="0">
                <a:solidFill>
                  <a:srgbClr val="CA422C"/>
                </a:solidFill>
                <a:latin typeface="Zapf Dingbats"/>
                <a:cs typeface="Zapf Dingbats"/>
              </a:rPr>
              <a:t> </a:t>
            </a:r>
            <a:r>
              <a:rPr lang="en-US" b="1" i="1" dirty="0">
                <a:solidFill>
                  <a:srgbClr val="4479A7"/>
                </a:solidFill>
                <a:latin typeface="HelveticaNeue-BoldItalic"/>
                <a:cs typeface="HelveticaNeue-BoldItalic"/>
              </a:rPr>
              <a:t>Adequacy of Information: </a:t>
            </a:r>
            <a:r>
              <a:rPr lang="en-US" dirty="0">
                <a:solidFill>
                  <a:srgbClr val="231F20"/>
                </a:solidFill>
                <a:latin typeface="HelveticaNeue-Light"/>
                <a:cs typeface="HelveticaNeue-Light"/>
              </a:rPr>
              <a:t>Shoppers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divided as to whether </a:t>
            </a:r>
            <a:r>
              <a:rPr lang="en-US" spc="-5" dirty="0">
                <a:solidFill>
                  <a:srgbClr val="231F20"/>
                </a:solidFill>
                <a:latin typeface="HelveticaNeue-Light"/>
                <a:cs typeface="HelveticaNeue-Light"/>
              </a:rPr>
              <a:t>there </a:t>
            </a:r>
            <a:r>
              <a:rPr lang="en-US" dirty="0">
                <a:solidFill>
                  <a:srgbClr val="231F20"/>
                </a:solidFill>
                <a:latin typeface="HelveticaNeue-Light"/>
                <a:cs typeface="HelveticaNeue-Light"/>
              </a:rPr>
              <a:t>is enough information on the  packaging to help them meet their dietary needs or lifestyle </a:t>
            </a:r>
            <a:r>
              <a:rPr lang="en-US" spc="-5" dirty="0">
                <a:solidFill>
                  <a:srgbClr val="231F20"/>
                </a:solidFill>
                <a:latin typeface="HelveticaNeue-Light"/>
                <a:cs typeface="HelveticaNeue-Light"/>
              </a:rPr>
              <a:t>preferences </a:t>
            </a:r>
            <a:r>
              <a:rPr lang="en-US" dirty="0">
                <a:solidFill>
                  <a:srgbClr val="231F20"/>
                </a:solidFill>
                <a:latin typeface="HelveticaNeue-Light"/>
                <a:cs typeface="HelveticaNeue-Light"/>
              </a:rPr>
              <a:t>(56 </a:t>
            </a:r>
            <a:r>
              <a:rPr lang="en-US" spc="-5" dirty="0">
                <a:solidFill>
                  <a:srgbClr val="231F20"/>
                </a:solidFill>
                <a:latin typeface="HelveticaNeue-Light"/>
                <a:cs typeface="HelveticaNeue-Light"/>
              </a:rPr>
              <a:t>percent agree, </a:t>
            </a:r>
            <a:r>
              <a:rPr lang="en-US" dirty="0">
                <a:solidFill>
                  <a:srgbClr val="231F20"/>
                </a:solidFill>
                <a:latin typeface="HelveticaNeue-Light"/>
                <a:cs typeface="HelveticaNeue-Light"/>
              </a:rPr>
              <a:t>44</a:t>
            </a:r>
            <a:r>
              <a:rPr lang="en-US" spc="-107" dirty="0">
                <a:solidFill>
                  <a:srgbClr val="231F20"/>
                </a:solidFill>
                <a:latin typeface="HelveticaNeue-Light"/>
                <a:cs typeface="HelveticaNeue-Light"/>
              </a:rPr>
              <a:t> </a:t>
            </a:r>
            <a:r>
              <a:rPr lang="en-US" spc="-5" dirty="0">
                <a:solidFill>
                  <a:srgbClr val="231F20"/>
                </a:solidFill>
                <a:latin typeface="HelveticaNeue-Light"/>
                <a:cs typeface="HelveticaNeue-Light"/>
              </a:rPr>
              <a:t>percent  disagree). </a:t>
            </a:r>
          </a:p>
          <a:p>
            <a:endParaRPr lang="en-US" b="1" i="1" spc="-5" dirty="0">
              <a:solidFill>
                <a:srgbClr val="231F20"/>
              </a:solidFill>
              <a:latin typeface="HelveticaNeue-Light"/>
              <a:cs typeface="HelveticaNeue-BoldItalic"/>
            </a:endParaRPr>
          </a:p>
          <a:p>
            <a:r>
              <a:rPr lang="en-US" b="1" i="1" dirty="0">
                <a:solidFill>
                  <a:srgbClr val="4479A7"/>
                </a:solidFill>
                <a:latin typeface="HelveticaNeue-BoldItalic"/>
                <a:cs typeface="HelveticaNeue-BoldItalic"/>
              </a:rPr>
              <a:t>Label Clarity: </a:t>
            </a:r>
            <a:r>
              <a:rPr lang="en-US" dirty="0">
                <a:solidFill>
                  <a:srgbClr val="231F20"/>
                </a:solidFill>
                <a:latin typeface="HelveticaNeue-Light"/>
                <a:cs typeface="HelveticaNeue-Light"/>
              </a:rPr>
              <a:t>When it comes to assessing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labels, consumers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truly divided as to whether they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too </a:t>
            </a:r>
            <a:r>
              <a:rPr lang="en-US" spc="-5" dirty="0">
                <a:solidFill>
                  <a:srgbClr val="231F20"/>
                </a:solidFill>
                <a:latin typeface="HelveticaNeue-Light"/>
                <a:cs typeface="HelveticaNeue-Light"/>
              </a:rPr>
              <a:t>hard </a:t>
            </a:r>
            <a:r>
              <a:rPr lang="en-US" dirty="0">
                <a:solidFill>
                  <a:srgbClr val="231F20"/>
                </a:solidFill>
                <a:latin typeface="HelveticaNeue-Light"/>
                <a:cs typeface="HelveticaNeue-Light"/>
              </a:rPr>
              <a:t>to </a:t>
            </a:r>
            <a:r>
              <a:rPr lang="en-US" spc="-5" dirty="0">
                <a:solidFill>
                  <a:srgbClr val="231F20"/>
                </a:solidFill>
                <a:latin typeface="HelveticaNeue-Light"/>
                <a:cs typeface="HelveticaNeue-Light"/>
              </a:rPr>
              <a:t>read </a:t>
            </a:r>
            <a:r>
              <a:rPr lang="en-US" dirty="0">
                <a:solidFill>
                  <a:srgbClr val="231F20"/>
                </a:solidFill>
                <a:latin typeface="HelveticaNeue-Light"/>
                <a:cs typeface="HelveticaNeue-Light"/>
              </a:rPr>
              <a:t>(51 </a:t>
            </a:r>
            <a:r>
              <a:rPr lang="en-US" spc="-5" dirty="0">
                <a:solidFill>
                  <a:srgbClr val="231F20"/>
                </a:solidFill>
                <a:latin typeface="HelveticaNeue-Light"/>
                <a:cs typeface="HelveticaNeue-Light"/>
              </a:rPr>
              <a:t>percent agree, 49</a:t>
            </a:r>
            <a:r>
              <a:rPr lang="en-US" dirty="0">
                <a:solidFill>
                  <a:srgbClr val="231F20"/>
                </a:solidFill>
                <a:latin typeface="HelveticaNeue-Light"/>
                <a:cs typeface="HelveticaNeue-Light"/>
              </a:rPr>
              <a:t> </a:t>
            </a:r>
            <a:r>
              <a:rPr lang="en-US" spc="-5" dirty="0">
                <a:solidFill>
                  <a:srgbClr val="231F20"/>
                </a:solidFill>
                <a:latin typeface="HelveticaNeue-Light"/>
                <a:cs typeface="HelveticaNeue-Light"/>
              </a:rPr>
              <a:t>percent disagree), </a:t>
            </a:r>
            <a:r>
              <a:rPr lang="en-US" dirty="0">
                <a:solidFill>
                  <a:srgbClr val="231F20"/>
                </a:solidFill>
                <a:latin typeface="HelveticaNeue-Light"/>
                <a:cs typeface="HelveticaNeue-Light"/>
              </a:rPr>
              <a:t>too confusing (51 </a:t>
            </a:r>
            <a:r>
              <a:rPr lang="en-US" spc="-5" dirty="0">
                <a:solidFill>
                  <a:srgbClr val="231F20"/>
                </a:solidFill>
                <a:latin typeface="HelveticaNeue-Light"/>
                <a:cs typeface="HelveticaNeue-Light"/>
              </a:rPr>
              <a:t>percent agree,  49</a:t>
            </a:r>
            <a:r>
              <a:rPr lang="en-US" dirty="0">
                <a:solidFill>
                  <a:srgbClr val="231F20"/>
                </a:solidFill>
                <a:latin typeface="HelveticaNeue-Light"/>
                <a:cs typeface="HelveticaNeue-Light"/>
              </a:rPr>
              <a:t> </a:t>
            </a:r>
            <a:r>
              <a:rPr lang="en-US" spc="-5" dirty="0">
                <a:solidFill>
                  <a:srgbClr val="231F20"/>
                </a:solidFill>
                <a:latin typeface="HelveticaNeue-Light"/>
                <a:cs typeface="HelveticaNeue-Light"/>
              </a:rPr>
              <a:t>percent disagree) </a:t>
            </a:r>
            <a:r>
              <a:rPr lang="en-US" dirty="0">
                <a:solidFill>
                  <a:srgbClr val="231F20"/>
                </a:solidFill>
                <a:latin typeface="HelveticaNeue-Light"/>
                <a:cs typeface="HelveticaNeue-Light"/>
              </a:rPr>
              <a:t>or not clearly labeled for their needs (54 </a:t>
            </a:r>
            <a:r>
              <a:rPr lang="en-US" spc="-5" dirty="0">
                <a:solidFill>
                  <a:srgbClr val="231F20"/>
                </a:solidFill>
                <a:latin typeface="HelveticaNeue-Light"/>
                <a:cs typeface="HelveticaNeue-Light"/>
              </a:rPr>
              <a:t>percent agree, 46</a:t>
            </a:r>
            <a:r>
              <a:rPr lang="en-US" dirty="0">
                <a:solidFill>
                  <a:srgbClr val="231F20"/>
                </a:solidFill>
                <a:latin typeface="HelveticaNeue-Light"/>
                <a:cs typeface="HelveticaNeue-Light"/>
              </a:rPr>
              <a:t> </a:t>
            </a:r>
            <a:r>
              <a:rPr lang="en-US" spc="-5" dirty="0">
                <a:solidFill>
                  <a:srgbClr val="231F20"/>
                </a:solidFill>
                <a:latin typeface="HelveticaNeue-Light"/>
                <a:cs typeface="HelveticaNeue-Light"/>
              </a:rPr>
              <a:t>percent</a:t>
            </a:r>
            <a:r>
              <a:rPr lang="en-US" spc="26" dirty="0">
                <a:solidFill>
                  <a:srgbClr val="231F20"/>
                </a:solidFill>
                <a:latin typeface="HelveticaNeue-Light"/>
                <a:cs typeface="HelveticaNeue-Light"/>
              </a:rPr>
              <a:t> </a:t>
            </a:r>
            <a:r>
              <a:rPr lang="en-US" spc="-5" dirty="0">
                <a:solidFill>
                  <a:srgbClr val="231F20"/>
                </a:solidFill>
                <a:latin typeface="HelveticaNeue-Light"/>
                <a:cs typeface="HelveticaNeue-Light"/>
              </a:rPr>
              <a:t>disagree).</a:t>
            </a:r>
            <a:endParaRPr lang="en-US" dirty="0">
              <a:latin typeface="HelveticaNeue-Light"/>
              <a:cs typeface="HelveticaNeue-Light"/>
            </a:endParaRPr>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17</a:t>
            </a:fld>
            <a:endParaRPr lang="en-US"/>
          </a:p>
        </p:txBody>
      </p:sp>
    </p:spTree>
    <p:extLst>
      <p:ext uri="{BB962C8B-B14F-4D97-AF65-F5344CB8AC3E}">
        <p14:creationId xmlns:p14="http://schemas.microsoft.com/office/powerpoint/2010/main" val="338715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endParaRPr lang="en-US" dirty="0"/>
          </a:p>
          <a:p>
            <a:r>
              <a:rPr lang="en-US" dirty="0">
                <a:solidFill>
                  <a:srgbClr val="FF0000"/>
                </a:solidFill>
              </a:rPr>
              <a:t>But online shoppers want more …as I just mentioned ….</a:t>
            </a:r>
          </a:p>
          <a:p>
            <a:endParaRPr lang="en-US" b="1" dirty="0">
              <a:solidFill>
                <a:srgbClr val="FF0000"/>
              </a:solidFill>
            </a:endParaRPr>
          </a:p>
          <a:p>
            <a:r>
              <a:rPr lang="en-US" b="1" dirty="0">
                <a:solidFill>
                  <a:srgbClr val="FF0000"/>
                </a:solidFill>
              </a:rPr>
              <a:t>Label Clarity: </a:t>
            </a:r>
            <a:r>
              <a:rPr lang="en-US" dirty="0"/>
              <a:t>When it comes to assessing product labels, consumers are truly divided as to whether they are too hard to read (51 percent agree, 49 percent disagree) or too confusing (51 percent agree, 49 percent disagree).  </a:t>
            </a:r>
          </a:p>
          <a:p>
            <a:pPr marL="12962" marR="73881">
              <a:lnSpc>
                <a:spcPct val="116700"/>
              </a:lnSpc>
              <a:spcBef>
                <a:spcPts val="102"/>
              </a:spcBef>
            </a:pPr>
            <a:endParaRPr lang="en-US" dirty="0">
              <a:solidFill>
                <a:srgbClr val="231F20"/>
              </a:solidFill>
              <a:latin typeface="HelveticaNeue-Light"/>
              <a:cs typeface="HelveticaNeue-Light"/>
            </a:endParaRPr>
          </a:p>
          <a:p>
            <a:pPr marL="12962" marR="73881">
              <a:lnSpc>
                <a:spcPct val="116700"/>
              </a:lnSpc>
              <a:spcBef>
                <a:spcPts val="102"/>
              </a:spcBef>
            </a:pPr>
            <a:r>
              <a:rPr lang="en-US" dirty="0">
                <a:solidFill>
                  <a:srgbClr val="231F20"/>
                </a:solidFill>
                <a:latin typeface="HelveticaNeue-Light"/>
                <a:cs typeface="HelveticaNeue-Light"/>
              </a:rPr>
              <a:t>While many shoppers talk about the need for </a:t>
            </a:r>
            <a:r>
              <a:rPr lang="en-US" spc="-5" dirty="0">
                <a:solidFill>
                  <a:srgbClr val="231F20"/>
                </a:solidFill>
                <a:latin typeface="HelveticaNeue-Light"/>
                <a:cs typeface="HelveticaNeue-Light"/>
              </a:rPr>
              <a:t>more </a:t>
            </a:r>
            <a:r>
              <a:rPr lang="en-US" spc="-10" dirty="0">
                <a:solidFill>
                  <a:srgbClr val="231F20"/>
                </a:solidFill>
                <a:latin typeface="HelveticaNeue-Light"/>
                <a:cs typeface="HelveticaNeue-Light"/>
              </a:rPr>
              <a:t>transparency, </a:t>
            </a:r>
            <a:r>
              <a:rPr lang="en-US" dirty="0">
                <a:solidFill>
                  <a:srgbClr val="231F20"/>
                </a:solidFill>
                <a:latin typeface="HelveticaNeue-Light"/>
                <a:cs typeface="HelveticaNeue-Light"/>
              </a:rPr>
              <a:t>an important question is what impact  does </a:t>
            </a:r>
            <a:r>
              <a:rPr lang="en-US" spc="-5" dirty="0">
                <a:solidFill>
                  <a:srgbClr val="231F20"/>
                </a:solidFill>
                <a:latin typeface="HelveticaNeue-Light"/>
                <a:cs typeface="HelveticaNeue-Light"/>
              </a:rPr>
              <a:t>transparency </a:t>
            </a:r>
            <a:r>
              <a:rPr lang="en-US" dirty="0">
                <a:solidFill>
                  <a:srgbClr val="231F20"/>
                </a:solidFill>
                <a:latin typeface="HelveticaNeue-Light"/>
                <a:cs typeface="HelveticaNeue-Light"/>
              </a:rPr>
              <a:t>have on the bottom line?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shoppers’ </a:t>
            </a:r>
            <a:r>
              <a:rPr lang="en-US" spc="-5" dirty="0">
                <a:solidFill>
                  <a:srgbClr val="231F20"/>
                </a:solidFill>
                <a:latin typeface="HelveticaNeue-Light"/>
                <a:cs typeface="HelveticaNeue-Light"/>
              </a:rPr>
              <a:t>purchase </a:t>
            </a:r>
            <a:r>
              <a:rPr lang="en-US" dirty="0">
                <a:solidFill>
                  <a:srgbClr val="231F20"/>
                </a:solidFill>
                <a:latin typeface="HelveticaNeue-Light"/>
                <a:cs typeface="HelveticaNeue-Light"/>
              </a:rPr>
              <a:t>behaviors impacted by the </a:t>
            </a:r>
            <a:r>
              <a:rPr lang="en-US" spc="-5" dirty="0">
                <a:solidFill>
                  <a:srgbClr val="231F20"/>
                </a:solidFill>
                <a:latin typeface="HelveticaNeue-Light"/>
                <a:cs typeface="HelveticaNeue-Light"/>
              </a:rPr>
              <a:t>degree </a:t>
            </a:r>
            <a:r>
              <a:rPr lang="en-US" dirty="0">
                <a:solidFill>
                  <a:srgbClr val="231F20"/>
                </a:solidFill>
                <a:latin typeface="HelveticaNeue-Light"/>
                <a:cs typeface="HelveticaNeue-Light"/>
              </a:rPr>
              <a:t>of  </a:t>
            </a:r>
            <a:r>
              <a:rPr lang="en-US" spc="-5" dirty="0">
                <a:solidFill>
                  <a:srgbClr val="231F20"/>
                </a:solidFill>
                <a:latin typeface="HelveticaNeue-Light"/>
                <a:cs typeface="HelveticaNeue-Light"/>
              </a:rPr>
              <a:t>transparency </a:t>
            </a:r>
            <a:r>
              <a:rPr lang="en-US" spc="-10" dirty="0">
                <a:solidFill>
                  <a:srgbClr val="231F20"/>
                </a:solidFill>
                <a:latin typeface="HelveticaNeue-Light"/>
                <a:cs typeface="HelveticaNeue-Light"/>
              </a:rPr>
              <a:t>offered </a:t>
            </a:r>
            <a:r>
              <a:rPr lang="en-US" dirty="0">
                <a:solidFill>
                  <a:srgbClr val="231F20"/>
                </a:solidFill>
                <a:latin typeface="HelveticaNeue-Light"/>
                <a:cs typeface="HelveticaNeue-Light"/>
              </a:rPr>
              <a:t>to them? For many the answer is indeed</a:t>
            </a:r>
            <a:r>
              <a:rPr lang="en-US" spc="5" dirty="0">
                <a:solidFill>
                  <a:srgbClr val="231F20"/>
                </a:solidFill>
                <a:latin typeface="HelveticaNeue-Light"/>
                <a:cs typeface="HelveticaNeue-Light"/>
              </a:rPr>
              <a:t> </a:t>
            </a:r>
            <a:r>
              <a:rPr lang="en-US" dirty="0">
                <a:solidFill>
                  <a:srgbClr val="231F20"/>
                </a:solidFill>
                <a:latin typeface="HelveticaNeue-Light"/>
                <a:cs typeface="HelveticaNeue-Light"/>
              </a:rPr>
              <a:t>“yes.”</a:t>
            </a:r>
            <a:endParaRPr lang="en-US" dirty="0">
              <a:latin typeface="HelveticaNeue-Light"/>
              <a:cs typeface="HelveticaNeue-Light"/>
            </a:endParaRPr>
          </a:p>
          <a:p>
            <a:pPr marL="12962" marR="73881">
              <a:lnSpc>
                <a:spcPct val="116700"/>
              </a:lnSpc>
              <a:spcBef>
                <a:spcPts val="102"/>
              </a:spcBef>
            </a:pPr>
            <a:endParaRPr lang="en-US" dirty="0">
              <a:latin typeface="HelveticaNeue-Light"/>
              <a:cs typeface="HelveticaNeue-BoldItalic"/>
            </a:endParaRPr>
          </a:p>
          <a:p>
            <a:pPr marL="12962" marR="73881">
              <a:lnSpc>
                <a:spcPct val="116700"/>
              </a:lnSpc>
              <a:spcBef>
                <a:spcPts val="102"/>
              </a:spcBef>
            </a:pPr>
            <a:r>
              <a:rPr lang="en-US" b="1" i="1" dirty="0">
                <a:solidFill>
                  <a:srgbClr val="4479A7"/>
                </a:solidFill>
                <a:latin typeface="HelveticaNeue-BoldItalic"/>
                <a:cs typeface="HelveticaNeue-BoldItalic"/>
              </a:rPr>
              <a:t>Information Imperative: </a:t>
            </a:r>
            <a:r>
              <a:rPr lang="en-US" dirty="0">
                <a:solidFill>
                  <a:srgbClr val="231F20"/>
                </a:solidFill>
                <a:latin typeface="HelveticaNeue-Light"/>
                <a:cs typeface="HelveticaNeue-Light"/>
              </a:rPr>
              <a:t>Most shoppers (84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 they </a:t>
            </a:r>
            <a:r>
              <a:rPr lang="en-US" spc="-10" dirty="0">
                <a:solidFill>
                  <a:srgbClr val="231F20"/>
                </a:solidFill>
                <a:latin typeface="HelveticaNeue-Light"/>
                <a:cs typeface="HelveticaNeue-Light"/>
              </a:rPr>
              <a:t>are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likely to buy food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that </a:t>
            </a:r>
            <a:r>
              <a:rPr lang="en-US" spc="-5" dirty="0">
                <a:solidFill>
                  <a:srgbClr val="231F20"/>
                </a:solidFill>
                <a:latin typeface="HelveticaNeue-Light"/>
                <a:cs typeface="HelveticaNeue-Light"/>
              </a:rPr>
              <a:t>provide more </a:t>
            </a:r>
            <a:r>
              <a:rPr lang="en-US" dirty="0">
                <a:solidFill>
                  <a:srgbClr val="231F20"/>
                </a:solidFill>
                <a:latin typeface="HelveticaNeue-Light"/>
                <a:cs typeface="HelveticaNeue-Light"/>
              </a:rPr>
              <a:t>in-depth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information, beyond what is on the physical</a:t>
            </a:r>
            <a:r>
              <a:rPr lang="en-US" spc="-10" dirty="0">
                <a:solidFill>
                  <a:srgbClr val="231F20"/>
                </a:solidFill>
                <a:latin typeface="HelveticaNeue-Light"/>
                <a:cs typeface="HelveticaNeue-Light"/>
              </a:rPr>
              <a:t> </a:t>
            </a:r>
            <a:r>
              <a:rPr lang="en-US" dirty="0">
                <a:solidFill>
                  <a:srgbClr val="231F20"/>
                </a:solidFill>
                <a:latin typeface="HelveticaNeue-Light"/>
                <a:cs typeface="HelveticaNeue-Light"/>
              </a:rPr>
              <a:t>label.</a:t>
            </a:r>
          </a:p>
          <a:p>
            <a:pPr marL="12962" marR="73881">
              <a:lnSpc>
                <a:spcPct val="116700"/>
              </a:lnSpc>
              <a:spcBef>
                <a:spcPts val="102"/>
              </a:spcBef>
            </a:pPr>
            <a:endParaRPr lang="en-US" b="1" i="1" dirty="0">
              <a:solidFill>
                <a:srgbClr val="231F20"/>
              </a:solidFill>
              <a:latin typeface="HelveticaNeue-Light"/>
              <a:cs typeface="HelveticaNeue-BoldItalic"/>
            </a:endParaRPr>
          </a:p>
          <a:p>
            <a:endParaRPr lang="en-US" dirty="0"/>
          </a:p>
          <a:p>
            <a:r>
              <a:rPr lang="en-US" dirty="0"/>
              <a:t>So we see that transparency can impact the bottom line.</a:t>
            </a: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18</a:t>
            </a:fld>
            <a:endParaRPr lang="en-US"/>
          </a:p>
        </p:txBody>
      </p:sp>
    </p:spTree>
    <p:extLst>
      <p:ext uri="{BB962C8B-B14F-4D97-AF65-F5344CB8AC3E}">
        <p14:creationId xmlns:p14="http://schemas.microsoft.com/office/powerpoint/2010/main" val="390905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STEVE</a:t>
            </a:r>
          </a:p>
          <a:p>
            <a:r>
              <a:rPr lang="en-US" sz="1200" b="1" kern="1200" dirty="0">
                <a:solidFill>
                  <a:schemeClr val="tx1"/>
                </a:solidFill>
                <a:effectLst/>
                <a:latin typeface="+mn-lt"/>
                <a:ea typeface="+mn-ea"/>
                <a:cs typeface="+mn-cs"/>
              </a:rPr>
              <a:t>What is the Future of Transparency in an Omnichannel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February 14, 2019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Good afternoon/morning on the west coast and thank you for joining us today. My name is Steve Markenson.  I am the Director of Research at FMI, and I’d like to welcome you to the second of three webinars on the Transparency Imperative.  Today’s webinar is called: </a:t>
            </a:r>
            <a:r>
              <a:rPr lang="en-US" sz="1200" b="1" kern="1200" dirty="0">
                <a:solidFill>
                  <a:schemeClr val="tx1"/>
                </a:solidFill>
                <a:effectLst/>
                <a:latin typeface="+mn-lt"/>
                <a:ea typeface="+mn-ea"/>
                <a:cs typeface="+mn-cs"/>
              </a:rPr>
              <a:t>What is the Future of Transparency in an Omnichannel World?</a:t>
            </a:r>
            <a:r>
              <a:rPr lang="en-US" sz="1200" kern="1200" dirty="0">
                <a:solidFill>
                  <a:schemeClr val="tx1"/>
                </a:solidFill>
                <a:effectLst/>
                <a:latin typeface="+mn-lt"/>
                <a:ea typeface="+mn-ea"/>
                <a:cs typeface="+mn-cs"/>
              </a:rPr>
              <a:t> This is the second of our trilogy of webinars focusing on our analysis of consumer research conducted by FMI and Label Insight.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begin, I’d like to take a few minutes to cover some important matters. One is to review FMI’s antitrust policy. FMI believes strongly in competition.    Our antitrust laws are the rules under which our competitive system operates and it is our policy to comply in all respects with antitrust laws.  Accordingly, it is necessary to avoid discussions of sensitive topics that can create antitrust concerns.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 any questions or concerns during this webinar, please bring them to the attention of FMI staff via the chat pod.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want to let you know that today’s webinar is being recorded and will be available as an archived program for you to watch or listen to later or share with your colleagues.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 to the number of participants today, all phone lines have been muted so please use the chat window to reach out to us. We will have time at the end of this webinar for questions, so I encourage you to submit your questions using the chat window at any point during the webinar.  </a:t>
            </a:r>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1</a:t>
            </a:fld>
            <a:endParaRPr lang="en-US"/>
          </a:p>
        </p:txBody>
      </p:sp>
    </p:spTree>
    <p:extLst>
      <p:ext uri="{BB962C8B-B14F-4D97-AF65-F5344CB8AC3E}">
        <p14:creationId xmlns:p14="http://schemas.microsoft.com/office/powerpoint/2010/main" val="39227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29" marR="108473">
              <a:lnSpc>
                <a:spcPct val="116700"/>
              </a:lnSpc>
              <a:spcBef>
                <a:spcPts val="104"/>
              </a:spcBef>
            </a:pPr>
            <a:r>
              <a:rPr lang="en-US" dirty="0">
                <a:solidFill>
                  <a:srgbClr val="231F20"/>
                </a:solidFill>
                <a:latin typeface="HelveticaNeue-Light"/>
                <a:cs typeface="HelveticaNeue-Light"/>
              </a:rPr>
              <a:t>STEVE</a:t>
            </a:r>
          </a:p>
          <a:p>
            <a:pPr marL="13229" marR="108473">
              <a:lnSpc>
                <a:spcPct val="116700"/>
              </a:lnSpc>
              <a:spcBef>
                <a:spcPts val="104"/>
              </a:spcBef>
            </a:pPr>
            <a:r>
              <a:rPr lang="en-US" dirty="0">
                <a:solidFill>
                  <a:srgbClr val="231F20"/>
                </a:solidFill>
                <a:latin typeface="HelveticaNeue-Light"/>
                <a:cs typeface="HelveticaNeue-Light"/>
              </a:rPr>
              <a:t>Building trust and loyalty among shoppers is indeed critical to the survival and </a:t>
            </a:r>
            <a:r>
              <a:rPr lang="en-US" spc="-5" dirty="0">
                <a:solidFill>
                  <a:srgbClr val="231F20"/>
                </a:solidFill>
                <a:latin typeface="HelveticaNeue-Light"/>
                <a:cs typeface="HelveticaNeue-Light"/>
              </a:rPr>
              <a:t>growth </a:t>
            </a:r>
            <a:r>
              <a:rPr lang="en-US" dirty="0">
                <a:solidFill>
                  <a:srgbClr val="231F20"/>
                </a:solidFill>
                <a:latin typeface="HelveticaNeue-Light"/>
                <a:cs typeface="HelveticaNeue-Light"/>
              </a:rPr>
              <a:t>of a brand.</a:t>
            </a:r>
          </a:p>
          <a:p>
            <a:pPr marL="13229" marR="108473">
              <a:lnSpc>
                <a:spcPct val="116700"/>
              </a:lnSpc>
              <a:spcBef>
                <a:spcPts val="104"/>
              </a:spcBef>
            </a:pPr>
            <a:r>
              <a:rPr lang="en-US" dirty="0">
                <a:solidFill>
                  <a:srgbClr val="231F20"/>
                </a:solidFill>
                <a:latin typeface="HelveticaNeue-Light"/>
                <a:cs typeface="HelveticaNeue-Light"/>
              </a:rPr>
              <a:t> </a:t>
            </a:r>
          </a:p>
          <a:p>
            <a:pPr marL="13229" marR="108473">
              <a:lnSpc>
                <a:spcPct val="116700"/>
              </a:lnSpc>
              <a:spcBef>
                <a:spcPts val="104"/>
              </a:spcBef>
            </a:pPr>
            <a:r>
              <a:rPr lang="en-US" spc="-10" dirty="0">
                <a:solidFill>
                  <a:srgbClr val="231F20"/>
                </a:solidFill>
                <a:latin typeface="HelveticaNeue-Light"/>
                <a:cs typeface="HelveticaNeue-Light"/>
              </a:rPr>
              <a:t>Transparency</a:t>
            </a:r>
            <a:r>
              <a:rPr lang="en-US" spc="-84" dirty="0">
                <a:solidFill>
                  <a:srgbClr val="231F20"/>
                </a:solidFill>
                <a:latin typeface="HelveticaNeue-Light"/>
                <a:cs typeface="HelveticaNeue-Light"/>
              </a:rPr>
              <a:t> </a:t>
            </a:r>
            <a:r>
              <a:rPr lang="en-US" dirty="0">
                <a:solidFill>
                  <a:srgbClr val="231F20"/>
                </a:solidFill>
                <a:latin typeface="HelveticaNeue-Light"/>
                <a:cs typeface="HelveticaNeue-Light"/>
              </a:rPr>
              <a:t>is seen as a fundamental consumer demand that serves as the foundation on which brand trust and loyalty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built.  </a:t>
            </a:r>
          </a:p>
          <a:p>
            <a:pPr marL="13229" marR="108473">
              <a:lnSpc>
                <a:spcPct val="116700"/>
              </a:lnSpc>
              <a:spcBef>
                <a:spcPts val="104"/>
              </a:spcBef>
            </a:pPr>
            <a:endParaRPr lang="en-US" spc="-5" dirty="0">
              <a:solidFill>
                <a:srgbClr val="231F20"/>
              </a:solidFill>
              <a:latin typeface="HelveticaNeue-Light"/>
              <a:cs typeface="HelveticaNeue-Light"/>
            </a:endParaRPr>
          </a:p>
          <a:p>
            <a:pPr marL="13229" marR="108473">
              <a:lnSpc>
                <a:spcPct val="116700"/>
              </a:lnSpc>
              <a:spcBef>
                <a:spcPts val="104"/>
              </a:spcBef>
            </a:pPr>
            <a:r>
              <a:rPr lang="en-US" spc="-5" dirty="0">
                <a:solidFill>
                  <a:srgbClr val="231F20"/>
                </a:solidFill>
                <a:latin typeface="HelveticaNeue-Light"/>
                <a:cs typeface="HelveticaNeue-Light"/>
              </a:rPr>
              <a:t>Providing product </a:t>
            </a:r>
            <a:r>
              <a:rPr lang="en-US" dirty="0">
                <a:solidFill>
                  <a:srgbClr val="231F20"/>
                </a:solidFill>
                <a:latin typeface="HelveticaNeue-Light"/>
                <a:cs typeface="HelveticaNeue-Light"/>
              </a:rPr>
              <a:t>information can generate shopper trust and </a:t>
            </a:r>
            <a:r>
              <a:rPr lang="en-US" spc="-15" dirty="0">
                <a:solidFill>
                  <a:srgbClr val="231F20"/>
                </a:solidFill>
                <a:latin typeface="HelveticaNeue-Light"/>
                <a:cs typeface="HelveticaNeue-Light"/>
              </a:rPr>
              <a:t>loyalty, </a:t>
            </a:r>
            <a:r>
              <a:rPr lang="en-US" dirty="0">
                <a:solidFill>
                  <a:srgbClr val="231F20"/>
                </a:solidFill>
                <a:latin typeface="HelveticaNeue-Light"/>
                <a:cs typeface="HelveticaNeue-Light"/>
              </a:rPr>
              <a:t>along with </a:t>
            </a:r>
            <a:r>
              <a:rPr lang="en-US" spc="-5" dirty="0">
                <a:solidFill>
                  <a:srgbClr val="231F20"/>
                </a:solidFill>
                <a:latin typeface="HelveticaNeue-Light"/>
                <a:cs typeface="HelveticaNeue-Light"/>
              </a:rPr>
              <a:t>producing </a:t>
            </a:r>
            <a:r>
              <a:rPr lang="en-US" dirty="0">
                <a:solidFill>
                  <a:srgbClr val="231F20"/>
                </a:solidFill>
                <a:latin typeface="HelveticaNeue-Light"/>
                <a:cs typeface="HelveticaNeue-Light"/>
              </a:rPr>
              <a:t>a willingness among some shoppers to pay</a:t>
            </a:r>
            <a:r>
              <a:rPr lang="en-US" spc="-5" dirty="0">
                <a:solidFill>
                  <a:srgbClr val="231F20"/>
                </a:solidFill>
                <a:latin typeface="HelveticaNeue-Light"/>
                <a:cs typeface="HelveticaNeue-Light"/>
              </a:rPr>
              <a:t> more.</a:t>
            </a:r>
            <a:endParaRPr lang="en-US" dirty="0">
              <a:latin typeface="HelveticaNeue-Light"/>
              <a:cs typeface="HelveticaNeue-Light"/>
            </a:endParaRPr>
          </a:p>
          <a:p>
            <a:endParaRPr lang="en-US" b="1" dirty="0">
              <a:solidFill>
                <a:srgbClr val="FF0000"/>
              </a:solidFill>
            </a:endParaRPr>
          </a:p>
          <a:p>
            <a:r>
              <a:rPr lang="en-US" b="1" dirty="0">
                <a:solidFill>
                  <a:srgbClr val="FF0000"/>
                </a:solidFill>
              </a:rPr>
              <a:t>Building Trust: </a:t>
            </a:r>
            <a:r>
              <a:rPr lang="en-US" dirty="0"/>
              <a:t>The statement that generated the highest level of agreement focuses on the role that transparency has in building trust.  Some 88 percent of shoppers said, if food manufacturers or retailers provided access to complete and easy to understand definitions for all the ingredients, it would result in more trust.</a:t>
            </a:r>
          </a:p>
          <a:p>
            <a:endParaRPr lang="en-US" b="1" dirty="0">
              <a:solidFill>
                <a:srgbClr val="FF0000"/>
              </a:solidFill>
            </a:endParaRPr>
          </a:p>
          <a:p>
            <a:r>
              <a:rPr lang="en-US" b="1" dirty="0">
                <a:solidFill>
                  <a:srgbClr val="FF0000"/>
                </a:solidFill>
              </a:rPr>
              <a:t>Boosting Loyalty: </a:t>
            </a:r>
            <a:r>
              <a:rPr lang="en-US" dirty="0"/>
              <a:t>Almost as many shoppers (83 percent) agree that they are more likely to be loyal to a brand that provides more in-depth information, beyond what is provided on the physical label.  And more than one-half say they are wiling to pay more for products that provide information beyond what is on the label.  </a:t>
            </a:r>
          </a:p>
          <a:p>
            <a:endParaRPr lang="en-US" b="1" dirty="0">
              <a:solidFill>
                <a:srgbClr val="FF0000"/>
              </a:solidFill>
            </a:endParaRPr>
          </a:p>
          <a:p>
            <a:r>
              <a:rPr lang="en-US" b="1" dirty="0">
                <a:solidFill>
                  <a:srgbClr val="FF0000"/>
                </a:solidFill>
              </a:rPr>
              <a:t>Willing to Pay:    </a:t>
            </a:r>
          </a:p>
          <a:p>
            <a:endParaRPr lang="en-US" b="1" dirty="0">
              <a:solidFill>
                <a:srgbClr val="FF0000"/>
              </a:solidFill>
            </a:endParaRPr>
          </a:p>
          <a:p>
            <a:endParaRPr lang="en-US" b="1" dirty="0">
              <a:solidFill>
                <a:srgbClr val="FF0000"/>
              </a:solidFill>
            </a:endParaRPr>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19</a:t>
            </a:fld>
            <a:endParaRPr lang="en-US"/>
          </a:p>
        </p:txBody>
      </p:sp>
    </p:spTree>
    <p:extLst>
      <p:ext uri="{BB962C8B-B14F-4D97-AF65-F5344CB8AC3E}">
        <p14:creationId xmlns:p14="http://schemas.microsoft.com/office/powerpoint/2010/main" val="3817654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37" marR="109582">
              <a:lnSpc>
                <a:spcPct val="116700"/>
              </a:lnSpc>
              <a:spcBef>
                <a:spcPts val="69"/>
              </a:spcBef>
            </a:pPr>
            <a:r>
              <a:rPr lang="en-US" dirty="0">
                <a:solidFill>
                  <a:srgbClr val="231F20"/>
                </a:solidFill>
                <a:latin typeface="HelveticaNeue-Light"/>
                <a:cs typeface="HelveticaNeue-Light"/>
              </a:rPr>
              <a:t>STEVE</a:t>
            </a:r>
          </a:p>
          <a:p>
            <a:pPr marL="8837" marR="109582">
              <a:lnSpc>
                <a:spcPct val="116700"/>
              </a:lnSpc>
              <a:spcBef>
                <a:spcPts val="69"/>
              </a:spcBef>
            </a:pPr>
            <a:endParaRPr lang="en-US" dirty="0">
              <a:solidFill>
                <a:srgbClr val="231F20"/>
              </a:solidFill>
              <a:latin typeface="HelveticaNeue-Light"/>
              <a:cs typeface="HelveticaNeue-Light"/>
            </a:endParaRPr>
          </a:p>
          <a:p>
            <a:pPr marL="8837" marR="109582">
              <a:lnSpc>
                <a:spcPct val="116700"/>
              </a:lnSpc>
              <a:spcBef>
                <a:spcPts val="69"/>
              </a:spcBef>
            </a:pPr>
            <a:r>
              <a:rPr lang="en-US" dirty="0">
                <a:solidFill>
                  <a:srgbClr val="231F20"/>
                </a:solidFill>
                <a:latin typeface="HelveticaNeue-Light"/>
                <a:cs typeface="HelveticaNeue-Light"/>
              </a:rPr>
              <a:t>As the food industry has learned, physical </a:t>
            </a:r>
            <a:r>
              <a:rPr lang="en-US" spc="-3" dirty="0">
                <a:solidFill>
                  <a:srgbClr val="231F20"/>
                </a:solidFill>
                <a:latin typeface="HelveticaNeue-Light"/>
                <a:cs typeface="HelveticaNeue-Light"/>
              </a:rPr>
              <a:t>product </a:t>
            </a:r>
            <a:r>
              <a:rPr lang="en-US" dirty="0">
                <a:solidFill>
                  <a:srgbClr val="231F20"/>
                </a:solidFill>
                <a:latin typeface="HelveticaNeue-Light"/>
                <a:cs typeface="HelveticaNeue-Light"/>
              </a:rPr>
              <a:t>labels have their limitations. </a:t>
            </a:r>
          </a:p>
          <a:p>
            <a:pPr marL="8837" marR="109582">
              <a:lnSpc>
                <a:spcPct val="116700"/>
              </a:lnSpc>
              <a:spcBef>
                <a:spcPts val="69"/>
              </a:spcBef>
            </a:pPr>
            <a:r>
              <a:rPr lang="en-US" dirty="0">
                <a:solidFill>
                  <a:srgbClr val="231F20"/>
                </a:solidFill>
                <a:latin typeface="HelveticaNeue-Light"/>
                <a:cs typeface="HelveticaNeue-Light"/>
              </a:rPr>
              <a:t>As such, shoppers often  find themselves both informed and confused when </a:t>
            </a:r>
            <a:r>
              <a:rPr lang="en-US" spc="-3" dirty="0">
                <a:solidFill>
                  <a:srgbClr val="231F20"/>
                </a:solidFill>
                <a:latin typeface="HelveticaNeue-Light"/>
                <a:cs typeface="HelveticaNeue-Light"/>
              </a:rPr>
              <a:t>reading product </a:t>
            </a:r>
            <a:r>
              <a:rPr lang="en-US" dirty="0">
                <a:solidFill>
                  <a:srgbClr val="231F20"/>
                </a:solidFill>
                <a:latin typeface="HelveticaNeue-Light"/>
                <a:cs typeface="HelveticaNeue-Light"/>
              </a:rPr>
              <a:t>labels. </a:t>
            </a:r>
          </a:p>
          <a:p>
            <a:pPr marL="8837" marR="109582">
              <a:lnSpc>
                <a:spcPct val="116700"/>
              </a:lnSpc>
              <a:spcBef>
                <a:spcPts val="69"/>
              </a:spcBef>
            </a:pPr>
            <a:r>
              <a:rPr lang="en-US" dirty="0">
                <a:solidFill>
                  <a:srgbClr val="231F20"/>
                </a:solidFill>
                <a:latin typeface="HelveticaNeue-Light"/>
                <a:cs typeface="HelveticaNeue-Light"/>
              </a:rPr>
              <a:t>But, will new online options</a:t>
            </a:r>
            <a:r>
              <a:rPr lang="en-US" spc="-42" dirty="0">
                <a:solidFill>
                  <a:srgbClr val="231F20"/>
                </a:solidFill>
                <a:latin typeface="HelveticaNeue-Light"/>
                <a:cs typeface="HelveticaNeue-Light"/>
              </a:rPr>
              <a:t> </a:t>
            </a:r>
            <a:r>
              <a:rPr lang="en-US" dirty="0">
                <a:solidFill>
                  <a:srgbClr val="231F20"/>
                </a:solidFill>
                <a:latin typeface="HelveticaNeue-Light"/>
                <a:cs typeface="HelveticaNeue-Light"/>
              </a:rPr>
              <a:t>like  </a:t>
            </a:r>
            <a:r>
              <a:rPr lang="en-US" dirty="0" err="1">
                <a:solidFill>
                  <a:srgbClr val="231F20"/>
                </a:solidFill>
                <a:latin typeface="HelveticaNeue-Light"/>
                <a:cs typeface="HelveticaNeue-Light"/>
              </a:rPr>
              <a:t>SmartLabel</a:t>
            </a:r>
            <a:r>
              <a:rPr lang="en-US" dirty="0">
                <a:solidFill>
                  <a:srgbClr val="231F20"/>
                </a:solidFill>
                <a:latin typeface="HelveticaNeue-Light"/>
                <a:cs typeface="HelveticaNeue-Light"/>
              </a:rPr>
              <a:t>®® or other information </a:t>
            </a:r>
            <a:r>
              <a:rPr lang="en-US" spc="-3" dirty="0">
                <a:solidFill>
                  <a:srgbClr val="231F20"/>
                </a:solidFill>
                <a:latin typeface="HelveticaNeue-Light"/>
                <a:cs typeface="HelveticaNeue-Light"/>
              </a:rPr>
              <a:t>sources </a:t>
            </a:r>
            <a:r>
              <a:rPr lang="en-US" dirty="0">
                <a:solidFill>
                  <a:srgbClr val="231F20"/>
                </a:solidFill>
                <a:latin typeface="HelveticaNeue-Light"/>
                <a:cs typeface="HelveticaNeue-Light"/>
              </a:rPr>
              <a:t>simply </a:t>
            </a:r>
            <a:r>
              <a:rPr lang="en-US" spc="-3" dirty="0">
                <a:solidFill>
                  <a:srgbClr val="231F20"/>
                </a:solidFill>
                <a:latin typeface="HelveticaNeue-Light"/>
                <a:cs typeface="HelveticaNeue-Light"/>
              </a:rPr>
              <a:t>provide more </a:t>
            </a:r>
            <a:r>
              <a:rPr lang="en-US" dirty="0">
                <a:solidFill>
                  <a:srgbClr val="231F20"/>
                </a:solidFill>
                <a:latin typeface="HelveticaNeue-Light"/>
                <a:cs typeface="HelveticaNeue-Light"/>
              </a:rPr>
              <a:t>information or help serve to eliminate  shopper</a:t>
            </a:r>
            <a:r>
              <a:rPr lang="en-US" spc="-3" dirty="0">
                <a:solidFill>
                  <a:srgbClr val="231F20"/>
                </a:solidFill>
                <a:latin typeface="HelveticaNeue-Light"/>
                <a:cs typeface="HelveticaNeue-Light"/>
              </a:rPr>
              <a:t> </a:t>
            </a:r>
            <a:r>
              <a:rPr lang="en-US" dirty="0">
                <a:solidFill>
                  <a:srgbClr val="231F20"/>
                </a:solidFill>
                <a:latin typeface="HelveticaNeue-Light"/>
                <a:cs typeface="HelveticaNeue-Light"/>
              </a:rPr>
              <a:t>confusion.</a:t>
            </a:r>
          </a:p>
          <a:p>
            <a:pPr marL="8837" marR="109582">
              <a:lnSpc>
                <a:spcPct val="116700"/>
              </a:lnSpc>
              <a:spcBef>
                <a:spcPts val="69"/>
              </a:spcBef>
            </a:pPr>
            <a:endParaRPr lang="en-US" spc="-3" dirty="0">
              <a:solidFill>
                <a:srgbClr val="231F20"/>
              </a:solidFill>
              <a:latin typeface="HelveticaNeue-Light"/>
              <a:cs typeface="HelveticaNeue-Light"/>
            </a:endParaRPr>
          </a:p>
          <a:p>
            <a:pPr marL="8837" marR="109582">
              <a:lnSpc>
                <a:spcPct val="116700"/>
              </a:lnSpc>
              <a:spcBef>
                <a:spcPts val="69"/>
              </a:spcBef>
            </a:pPr>
            <a:r>
              <a:rPr lang="en-US" spc="-3" dirty="0">
                <a:solidFill>
                  <a:srgbClr val="231F20"/>
                </a:solidFill>
                <a:latin typeface="HelveticaNeue-Light"/>
                <a:cs typeface="HelveticaNeue-Light"/>
              </a:rPr>
              <a:t>More than two-thirds </a:t>
            </a:r>
            <a:r>
              <a:rPr lang="en-US" dirty="0">
                <a:solidFill>
                  <a:srgbClr val="231F20"/>
                </a:solidFill>
                <a:latin typeface="HelveticaNeue-Light"/>
                <a:cs typeface="HelveticaNeue-Light"/>
              </a:rPr>
              <a:t>(69 </a:t>
            </a:r>
            <a:r>
              <a:rPr lang="en-US" spc="-3" dirty="0">
                <a:solidFill>
                  <a:srgbClr val="231F20"/>
                </a:solidFill>
                <a:latin typeface="HelveticaNeue-Light"/>
                <a:cs typeface="HelveticaNeue-Light"/>
              </a:rPr>
              <a:t>percent) </a:t>
            </a:r>
            <a:r>
              <a:rPr lang="en-US" dirty="0">
                <a:solidFill>
                  <a:srgbClr val="231F20"/>
                </a:solidFill>
                <a:latin typeface="HelveticaNeue-Light"/>
                <a:cs typeface="HelveticaNeue-Light"/>
              </a:rPr>
              <a:t>of shoppers sometimes or always find themselves confused about  the </a:t>
            </a:r>
            <a:r>
              <a:rPr lang="en-US" spc="-3" dirty="0">
                <a:solidFill>
                  <a:srgbClr val="231F20"/>
                </a:solidFill>
                <a:latin typeface="HelveticaNeue-Light"/>
                <a:cs typeface="HelveticaNeue-Light"/>
              </a:rPr>
              <a:t>ingredients </a:t>
            </a:r>
            <a:r>
              <a:rPr lang="en-US" dirty="0">
                <a:solidFill>
                  <a:srgbClr val="231F20"/>
                </a:solidFill>
                <a:latin typeface="HelveticaNeue-Light"/>
                <a:cs typeface="HelveticaNeue-Light"/>
              </a:rPr>
              <a:t>lists on the package. </a:t>
            </a:r>
          </a:p>
          <a:p>
            <a:pPr marL="8837" marR="109582">
              <a:lnSpc>
                <a:spcPct val="116700"/>
              </a:lnSpc>
              <a:spcBef>
                <a:spcPts val="69"/>
              </a:spcBef>
            </a:pPr>
            <a:r>
              <a:rPr lang="en-US" dirty="0">
                <a:solidFill>
                  <a:srgbClr val="231F20"/>
                </a:solidFill>
                <a:latin typeface="HelveticaNeue-Light"/>
                <a:cs typeface="HelveticaNeue-Light"/>
              </a:rPr>
              <a:t>Only </a:t>
            </a:r>
            <a:r>
              <a:rPr lang="en-US" spc="-3" dirty="0">
                <a:solidFill>
                  <a:srgbClr val="231F20"/>
                </a:solidFill>
                <a:latin typeface="HelveticaNeue-Light"/>
                <a:cs typeface="HelveticaNeue-Light"/>
              </a:rPr>
              <a:t>one-third </a:t>
            </a:r>
            <a:r>
              <a:rPr lang="en-US" dirty="0">
                <a:solidFill>
                  <a:srgbClr val="231F20"/>
                </a:solidFill>
                <a:latin typeface="HelveticaNeue-Light"/>
                <a:cs typeface="HelveticaNeue-Light"/>
              </a:rPr>
              <a:t>(31 </a:t>
            </a:r>
            <a:r>
              <a:rPr lang="en-US" spc="-3" dirty="0">
                <a:solidFill>
                  <a:srgbClr val="231F20"/>
                </a:solidFill>
                <a:latin typeface="HelveticaNeue-Light"/>
                <a:cs typeface="HelveticaNeue-Light"/>
              </a:rPr>
              <a:t>percent) </a:t>
            </a:r>
            <a:r>
              <a:rPr lang="en-US" spc="-7" dirty="0">
                <a:solidFill>
                  <a:srgbClr val="231F20"/>
                </a:solidFill>
                <a:latin typeface="HelveticaNeue-Light"/>
                <a:cs typeface="HelveticaNeue-Light"/>
              </a:rPr>
              <a:t>are </a:t>
            </a:r>
            <a:r>
              <a:rPr lang="en-US" spc="-3" dirty="0">
                <a:solidFill>
                  <a:srgbClr val="231F20"/>
                </a:solidFill>
                <a:latin typeface="HelveticaNeue-Light"/>
                <a:cs typeface="HelveticaNeue-Light"/>
              </a:rPr>
              <a:t>rarely </a:t>
            </a:r>
            <a:r>
              <a:rPr lang="en-US" dirty="0">
                <a:solidFill>
                  <a:srgbClr val="231F20"/>
                </a:solidFill>
                <a:latin typeface="HelveticaNeue-Light"/>
                <a:cs typeface="HelveticaNeue-Light"/>
              </a:rPr>
              <a:t>or never confused about  the </a:t>
            </a:r>
            <a:r>
              <a:rPr lang="en-US" spc="-3" dirty="0">
                <a:solidFill>
                  <a:srgbClr val="231F20"/>
                </a:solidFill>
                <a:latin typeface="HelveticaNeue-Light"/>
                <a:cs typeface="HelveticaNeue-Light"/>
              </a:rPr>
              <a:t>ingredients </a:t>
            </a:r>
            <a:r>
              <a:rPr lang="en-US" dirty="0">
                <a:solidFill>
                  <a:srgbClr val="231F20"/>
                </a:solidFill>
                <a:latin typeface="HelveticaNeue-Light"/>
                <a:cs typeface="HelveticaNeue-Light"/>
              </a:rPr>
              <a:t>listed on the package label.</a:t>
            </a:r>
            <a:endParaRPr lang="en-US" dirty="0">
              <a:latin typeface="HelveticaNeue-Light"/>
              <a:cs typeface="HelveticaNeue-Light"/>
            </a:endParaRPr>
          </a:p>
          <a:p>
            <a:endParaRPr lang="en-US" b="1" dirty="0">
              <a:solidFill>
                <a:srgbClr val="FF0000"/>
              </a:solidFill>
            </a:endParaRPr>
          </a:p>
          <a:p>
            <a:r>
              <a:rPr lang="en-US" b="1" dirty="0">
                <a:solidFill>
                  <a:srgbClr val="FF0000"/>
                </a:solidFill>
              </a:rPr>
              <a:t>View Alternatives: </a:t>
            </a:r>
            <a:r>
              <a:rPr lang="en-US" dirty="0"/>
              <a:t>If shoppers find ingredients on the label confusing, a majority of them will look to other products (56 percent) either to see if they try to understand their ingredients better (34 percent) or simply not buy that product and buy another product instead (26 percent).</a:t>
            </a:r>
          </a:p>
          <a:p>
            <a:r>
              <a:rPr lang="en-US" dirty="0"/>
              <a:t>This obviously represents potential lost sales for those who are not transparent.</a:t>
            </a:r>
          </a:p>
          <a:p>
            <a:endParaRPr lang="en-US" dirty="0"/>
          </a:p>
          <a:p>
            <a:endParaRPr lang="en-US" dirty="0"/>
          </a:p>
          <a:p>
            <a:endParaRPr lang="en-US" dirty="0"/>
          </a:p>
          <a:p>
            <a:endParaRPr lang="en-US" dirty="0"/>
          </a:p>
          <a:p>
            <a:endParaRPr lang="en-US" dirty="0"/>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20</a:t>
            </a:fld>
            <a:endParaRPr lang="en-US"/>
          </a:p>
        </p:txBody>
      </p:sp>
    </p:spTree>
    <p:extLst>
      <p:ext uri="{BB962C8B-B14F-4D97-AF65-F5344CB8AC3E}">
        <p14:creationId xmlns:p14="http://schemas.microsoft.com/office/powerpoint/2010/main" val="1281768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7875C-5F3F-9E4D-92F1-11581045A7AF}" type="slidenum">
              <a:rPr lang="en-US" smtClean="0"/>
              <a:t>21</a:t>
            </a:fld>
            <a:endParaRPr lang="en-US"/>
          </a:p>
        </p:txBody>
      </p:sp>
    </p:spTree>
    <p:extLst>
      <p:ext uri="{BB962C8B-B14F-4D97-AF65-F5344CB8AC3E}">
        <p14:creationId xmlns:p14="http://schemas.microsoft.com/office/powerpoint/2010/main" val="3542338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STEVE</a:t>
            </a:r>
          </a:p>
          <a:p>
            <a:r>
              <a:rPr lang="en-US" b="1" dirty="0">
                <a:solidFill>
                  <a:srgbClr val="FF0000"/>
                </a:solidFill>
              </a:rPr>
              <a:t>When the label alone does not do the job …</a:t>
            </a:r>
          </a:p>
          <a:p>
            <a:endParaRPr lang="en-US" b="1" dirty="0">
              <a:solidFill>
                <a:srgbClr val="FF0000"/>
              </a:solidFill>
            </a:endParaRPr>
          </a:p>
          <a:p>
            <a:r>
              <a:rPr lang="en-US" b="1" dirty="0">
                <a:solidFill>
                  <a:srgbClr val="FF0000"/>
                </a:solidFill>
              </a:rPr>
              <a:t>Look Elsewhere:  </a:t>
            </a:r>
            <a:r>
              <a:rPr lang="en-US" dirty="0"/>
              <a:t>Almost nine in ten online shoppers (88 percent) say that when the information of the product packaging is not enough to be sure if it meets their dietary needs, they look elsewhere.  The most common source of information is online (59 percent), while other will ask someone in the store (25 percent), family or friends (20 percent), or their doctor or physician (20 percent).  A small proportion (14 percent) will reach out to the manufacturer.</a:t>
            </a:r>
          </a:p>
          <a:p>
            <a:endParaRPr lang="en-US" b="1" dirty="0">
              <a:solidFill>
                <a:srgbClr val="FF0000"/>
              </a:solidFill>
            </a:endParaRPr>
          </a:p>
          <a:p>
            <a:r>
              <a:rPr lang="en-US" b="1" dirty="0">
                <a:solidFill>
                  <a:srgbClr val="FF0000"/>
                </a:solidFill>
              </a:rPr>
              <a:t>Do Nothing:  </a:t>
            </a:r>
            <a:r>
              <a:rPr lang="en-US" dirty="0"/>
              <a:t>Only about one in ten (12 percent) do not look elsewhere for information. </a:t>
            </a: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22</a:t>
            </a:fld>
            <a:endParaRPr lang="en-US"/>
          </a:p>
        </p:txBody>
      </p:sp>
    </p:spTree>
    <p:extLst>
      <p:ext uri="{BB962C8B-B14F-4D97-AF65-F5344CB8AC3E}">
        <p14:creationId xmlns:p14="http://schemas.microsoft.com/office/powerpoint/2010/main" val="2066473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62" marR="51846">
              <a:lnSpc>
                <a:spcPct val="116700"/>
              </a:lnSpc>
              <a:spcBef>
                <a:spcPts val="102"/>
              </a:spcBef>
            </a:pPr>
            <a:r>
              <a:rPr lang="en-US" dirty="0">
                <a:solidFill>
                  <a:srgbClr val="231F20"/>
                </a:solidFill>
                <a:latin typeface="HelveticaNeue-Light"/>
                <a:cs typeface="HelveticaNeue-Light"/>
              </a:rPr>
              <a:t>STEVE</a:t>
            </a:r>
          </a:p>
          <a:p>
            <a:pPr marL="12962" marR="51846">
              <a:lnSpc>
                <a:spcPct val="116700"/>
              </a:lnSpc>
              <a:spcBef>
                <a:spcPts val="102"/>
              </a:spcBef>
            </a:pPr>
            <a:r>
              <a:rPr lang="en-US" dirty="0">
                <a:solidFill>
                  <a:srgbClr val="231F20"/>
                </a:solidFill>
                <a:latin typeface="HelveticaNeue-Light"/>
                <a:cs typeface="HelveticaNeue-Light"/>
              </a:rPr>
              <a:t>On package, on shelf or via smartphones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ways that </a:t>
            </a:r>
            <a:r>
              <a:rPr lang="en-US" spc="-5" dirty="0">
                <a:solidFill>
                  <a:srgbClr val="231F20"/>
                </a:solidFill>
                <a:latin typeface="HelveticaNeue-Light"/>
                <a:cs typeface="HelveticaNeue-Light"/>
              </a:rPr>
              <a:t>manufacturers </a:t>
            </a:r>
            <a:r>
              <a:rPr lang="en-US" dirty="0">
                <a:solidFill>
                  <a:srgbClr val="231F20"/>
                </a:solidFill>
                <a:latin typeface="HelveticaNeue-Light"/>
                <a:cs typeface="HelveticaNeue-Light"/>
              </a:rPr>
              <a:t>and brands can </a:t>
            </a:r>
            <a:r>
              <a:rPr lang="en-US" spc="-5" dirty="0">
                <a:solidFill>
                  <a:srgbClr val="231F20"/>
                </a:solidFill>
                <a:latin typeface="HelveticaNeue-Light"/>
                <a:cs typeface="HelveticaNeue-Light"/>
              </a:rPr>
              <a:t>provide </a:t>
            </a:r>
            <a:r>
              <a:rPr lang="en-US" dirty="0">
                <a:solidFill>
                  <a:srgbClr val="231F20"/>
                </a:solidFill>
                <a:latin typeface="HelveticaNeue-Light"/>
                <a:cs typeface="HelveticaNeue-Light"/>
              </a:rPr>
              <a:t>needed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information. But </a:t>
            </a:r>
            <a:r>
              <a:rPr lang="en-US" spc="-5" dirty="0">
                <a:solidFill>
                  <a:srgbClr val="231F20"/>
                </a:solidFill>
                <a:latin typeface="HelveticaNeue-Light"/>
                <a:cs typeface="HelveticaNeue-Light"/>
              </a:rPr>
              <a:t>where </a:t>
            </a:r>
            <a:r>
              <a:rPr lang="en-US" dirty="0">
                <a:solidFill>
                  <a:srgbClr val="231F20"/>
                </a:solidFill>
                <a:latin typeface="HelveticaNeue-Light"/>
                <a:cs typeface="HelveticaNeue-Light"/>
              </a:rPr>
              <a:t>do shoppers find the most valuable information? It turns out shoppers</a:t>
            </a:r>
            <a:r>
              <a:rPr lang="en-US" spc="-56" dirty="0">
                <a:solidFill>
                  <a:srgbClr val="231F20"/>
                </a:solidFill>
                <a:latin typeface="HelveticaNeue-Light"/>
                <a:cs typeface="HelveticaNeue-Light"/>
              </a:rPr>
              <a:t> </a:t>
            </a:r>
            <a:r>
              <a:rPr lang="en-US" dirty="0">
                <a:solidFill>
                  <a:srgbClr val="231F20"/>
                </a:solidFill>
                <a:latin typeface="HelveticaNeue-Light"/>
                <a:cs typeface="HelveticaNeue-Light"/>
              </a:rPr>
              <a:t>found  value, though to varying </a:t>
            </a:r>
            <a:r>
              <a:rPr lang="en-US" spc="-5" dirty="0">
                <a:solidFill>
                  <a:srgbClr val="231F20"/>
                </a:solidFill>
                <a:latin typeface="HelveticaNeue-Light"/>
                <a:cs typeface="HelveticaNeue-Light"/>
              </a:rPr>
              <a:t>degrees, </a:t>
            </a:r>
            <a:r>
              <a:rPr lang="en-US" dirty="0">
                <a:solidFill>
                  <a:srgbClr val="231F20"/>
                </a:solidFill>
                <a:latin typeface="HelveticaNeue-Light"/>
                <a:cs typeface="HelveticaNeue-Light"/>
              </a:rPr>
              <a:t>in a variety of</a:t>
            </a:r>
            <a:r>
              <a:rPr lang="en-US" spc="-5" dirty="0">
                <a:solidFill>
                  <a:srgbClr val="231F20"/>
                </a:solidFill>
                <a:latin typeface="HelveticaNeue-Light"/>
                <a:cs typeface="HelveticaNeue-Light"/>
              </a:rPr>
              <a:t> </a:t>
            </a:r>
            <a:r>
              <a:rPr lang="en-US" dirty="0">
                <a:solidFill>
                  <a:srgbClr val="231F20"/>
                </a:solidFill>
                <a:latin typeface="HelveticaNeue-Light"/>
                <a:cs typeface="HelveticaNeue-Light"/>
              </a:rPr>
              <a:t>options.</a:t>
            </a:r>
            <a:endParaRPr lang="en-US" dirty="0">
              <a:latin typeface="HelveticaNeue-Light"/>
              <a:cs typeface="HelveticaNeue-Light"/>
            </a:endParaRPr>
          </a:p>
          <a:p>
            <a:pPr marL="12962" marR="51846">
              <a:lnSpc>
                <a:spcPct val="116700"/>
              </a:lnSpc>
              <a:spcBef>
                <a:spcPts val="102"/>
              </a:spcBef>
            </a:pPr>
            <a:endParaRPr lang="en-US" dirty="0">
              <a:latin typeface="HelveticaNeue-Light"/>
              <a:cs typeface="HelveticaNeue-BoldItalic"/>
            </a:endParaRPr>
          </a:p>
          <a:p>
            <a:pPr marL="12962" marR="51846">
              <a:lnSpc>
                <a:spcPct val="116700"/>
              </a:lnSpc>
              <a:spcBef>
                <a:spcPts val="102"/>
              </a:spcBef>
            </a:pPr>
            <a:r>
              <a:rPr lang="en-US" b="1" i="1" dirty="0">
                <a:solidFill>
                  <a:srgbClr val="4479A7"/>
                </a:solidFill>
                <a:latin typeface="HelveticaNeue-BoldItalic"/>
                <a:cs typeface="HelveticaNeue-BoldItalic"/>
              </a:rPr>
              <a:t>On Shelf </a:t>
            </a:r>
            <a:r>
              <a:rPr lang="en-US" b="1" i="1" spc="-26" dirty="0">
                <a:solidFill>
                  <a:srgbClr val="4479A7"/>
                </a:solidFill>
                <a:latin typeface="HelveticaNeue-BoldItalic"/>
                <a:cs typeface="HelveticaNeue-BoldItalic"/>
              </a:rPr>
              <a:t>Top </a:t>
            </a:r>
            <a:r>
              <a:rPr lang="en-US" b="1" i="1" dirty="0">
                <a:solidFill>
                  <a:srgbClr val="4479A7"/>
                </a:solidFill>
                <a:latin typeface="HelveticaNeue-BoldItalic"/>
                <a:cs typeface="HelveticaNeue-BoldItalic"/>
              </a:rPr>
              <a:t>Choice: </a:t>
            </a:r>
            <a:r>
              <a:rPr lang="en-US" dirty="0">
                <a:solidFill>
                  <a:srgbClr val="231F20"/>
                </a:solidFill>
                <a:latin typeface="HelveticaNeue-Light"/>
                <a:cs typeface="HelveticaNeue-Light"/>
              </a:rPr>
              <a:t>On shelf detailed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information is seen as </a:t>
            </a:r>
            <a:r>
              <a:rPr lang="en-US" spc="-5" dirty="0">
                <a:solidFill>
                  <a:srgbClr val="231F20"/>
                </a:solidFill>
                <a:latin typeface="HelveticaNeue-Light"/>
                <a:cs typeface="HelveticaNeue-Light"/>
              </a:rPr>
              <a:t>offering </a:t>
            </a:r>
            <a:r>
              <a:rPr lang="en-US" dirty="0">
                <a:solidFill>
                  <a:srgbClr val="231F20"/>
                </a:solidFill>
                <a:latin typeface="HelveticaNeue-Light"/>
                <a:cs typeface="HelveticaNeue-Light"/>
              </a:rPr>
              <a:t>shoppers the  most value, as nine in ten shoppers (90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 this </a:t>
            </a:r>
            <a:r>
              <a:rPr lang="en-US" spc="-5" dirty="0">
                <a:solidFill>
                  <a:srgbClr val="231F20"/>
                </a:solidFill>
                <a:latin typeface="HelveticaNeue-Light"/>
                <a:cs typeface="HelveticaNeue-Light"/>
              </a:rPr>
              <a:t>approach </a:t>
            </a:r>
            <a:r>
              <a:rPr lang="en-US" dirty="0">
                <a:solidFill>
                  <a:srgbClr val="231F20"/>
                </a:solidFill>
                <a:latin typeface="HelveticaNeue-Light"/>
                <a:cs typeface="HelveticaNeue-Light"/>
              </a:rPr>
              <a:t>is valuable to them. This is</a:t>
            </a:r>
            <a:r>
              <a:rPr lang="en-US" spc="-51" dirty="0">
                <a:solidFill>
                  <a:srgbClr val="231F20"/>
                </a:solidFill>
                <a:latin typeface="HelveticaNeue-Light"/>
                <a:cs typeface="HelveticaNeue-Light"/>
              </a:rPr>
              <a:t> </a:t>
            </a:r>
            <a:r>
              <a:rPr lang="en-US" dirty="0">
                <a:solidFill>
                  <a:srgbClr val="231F20"/>
                </a:solidFill>
                <a:latin typeface="HelveticaNeue-Light"/>
                <a:cs typeface="HelveticaNeue-Light"/>
              </a:rPr>
              <a:t>an  opportunity for </a:t>
            </a:r>
            <a:r>
              <a:rPr lang="en-US" spc="-5" dirty="0">
                <a:solidFill>
                  <a:srgbClr val="231F20"/>
                </a:solidFill>
                <a:latin typeface="HelveticaNeue-Light"/>
                <a:cs typeface="HelveticaNeue-Light"/>
              </a:rPr>
              <a:t>retailers </a:t>
            </a:r>
            <a:r>
              <a:rPr lang="en-US" dirty="0">
                <a:solidFill>
                  <a:srgbClr val="231F20"/>
                </a:solidFill>
                <a:latin typeface="HelveticaNeue-Light"/>
                <a:cs typeface="HelveticaNeue-Light"/>
              </a:rPr>
              <a:t>to </a:t>
            </a:r>
            <a:r>
              <a:rPr lang="en-US" spc="-5" dirty="0">
                <a:solidFill>
                  <a:srgbClr val="231F20"/>
                </a:solidFill>
                <a:latin typeface="HelveticaNeue-Light"/>
                <a:cs typeface="HelveticaNeue-Light"/>
              </a:rPr>
              <a:t>provide </a:t>
            </a:r>
            <a:r>
              <a:rPr lang="en-US" dirty="0">
                <a:solidFill>
                  <a:srgbClr val="231F20"/>
                </a:solidFill>
                <a:latin typeface="HelveticaNeue-Light"/>
                <a:cs typeface="HelveticaNeue-Light"/>
              </a:rPr>
              <a:t>value to shoppers.</a:t>
            </a:r>
            <a:endParaRPr lang="en-US" dirty="0">
              <a:latin typeface="HelveticaNeue-Light"/>
              <a:cs typeface="HelveticaNeue-Light"/>
            </a:endParaRPr>
          </a:p>
          <a:p>
            <a:pPr marL="12962" marR="51846">
              <a:lnSpc>
                <a:spcPct val="116700"/>
              </a:lnSpc>
              <a:spcBef>
                <a:spcPts val="102"/>
              </a:spcBef>
            </a:pPr>
            <a:endParaRPr lang="en-US" dirty="0">
              <a:latin typeface="HelveticaNeue-Light"/>
              <a:cs typeface="HelveticaNeue-BoldItalic"/>
            </a:endParaRPr>
          </a:p>
          <a:p>
            <a:pPr marL="12962" marR="51846">
              <a:lnSpc>
                <a:spcPct val="116700"/>
              </a:lnSpc>
              <a:spcBef>
                <a:spcPts val="102"/>
              </a:spcBef>
            </a:pPr>
            <a:r>
              <a:rPr lang="en-US" b="1" i="1" dirty="0">
                <a:solidFill>
                  <a:srgbClr val="4479A7"/>
                </a:solidFill>
                <a:latin typeface="HelveticaNeue-BoldItalic"/>
                <a:cs typeface="HelveticaNeue-BoldItalic"/>
              </a:rPr>
              <a:t>On Product Important: </a:t>
            </a:r>
            <a:r>
              <a:rPr lang="en-US" dirty="0">
                <a:solidFill>
                  <a:srgbClr val="231F20"/>
                </a:solidFill>
                <a:latin typeface="HelveticaNeue-Light"/>
                <a:cs typeface="HelveticaNeue-Light"/>
              </a:rPr>
              <a:t>Almost as many shoppers (87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find notations right on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letting shoppers know whether the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meets certain dietary criteria to be</a:t>
            </a:r>
            <a:r>
              <a:rPr lang="en-US" spc="-36" dirty="0">
                <a:solidFill>
                  <a:srgbClr val="231F20"/>
                </a:solidFill>
                <a:latin typeface="HelveticaNeue-Light"/>
                <a:cs typeface="HelveticaNeue-Light"/>
              </a:rPr>
              <a:t> </a:t>
            </a:r>
            <a:r>
              <a:rPr lang="en-US" dirty="0">
                <a:solidFill>
                  <a:srgbClr val="231F20"/>
                </a:solidFill>
                <a:latin typeface="HelveticaNeue-Light"/>
                <a:cs typeface="HelveticaNeue-Light"/>
              </a:rPr>
              <a:t>valuable.</a:t>
            </a:r>
            <a:endParaRPr lang="en-US" dirty="0">
              <a:latin typeface="HelveticaNeue-Light"/>
              <a:cs typeface="HelveticaNeue-Light"/>
            </a:endParaRPr>
          </a:p>
          <a:p>
            <a:pPr marL="12962" marR="51846">
              <a:lnSpc>
                <a:spcPct val="116700"/>
              </a:lnSpc>
              <a:spcBef>
                <a:spcPts val="102"/>
              </a:spcBef>
            </a:pPr>
            <a:endParaRPr lang="en-US" dirty="0">
              <a:latin typeface="HelveticaNeue-Light"/>
              <a:cs typeface="HelveticaNeue-BoldItalic"/>
            </a:endParaRPr>
          </a:p>
          <a:p>
            <a:pPr marL="12962" marR="51846">
              <a:lnSpc>
                <a:spcPct val="116700"/>
              </a:lnSpc>
              <a:spcBef>
                <a:spcPts val="102"/>
              </a:spcBef>
            </a:pPr>
            <a:r>
              <a:rPr lang="en-US" b="1" i="1" dirty="0">
                <a:solidFill>
                  <a:srgbClr val="4479A7"/>
                </a:solidFill>
                <a:latin typeface="HelveticaNeue-BoldItalic"/>
                <a:cs typeface="HelveticaNeue-BoldItalic"/>
              </a:rPr>
              <a:t>Devices Play Big Roles: </a:t>
            </a:r>
            <a:r>
              <a:rPr lang="en-US" dirty="0">
                <a:solidFill>
                  <a:srgbClr val="231F20"/>
                </a:solidFill>
                <a:latin typeface="HelveticaNeue-Light"/>
                <a:cs typeface="HelveticaNeue-Light"/>
              </a:rPr>
              <a:t>The vast majority of shoppers (80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find value in being able to get  detailed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information in </a:t>
            </a:r>
            <a:r>
              <a:rPr lang="en-US" spc="-5" dirty="0">
                <a:solidFill>
                  <a:srgbClr val="231F20"/>
                </a:solidFill>
                <a:latin typeface="HelveticaNeue-Light"/>
                <a:cs typeface="HelveticaNeue-Light"/>
              </a:rPr>
              <a:t>store </a:t>
            </a:r>
            <a:r>
              <a:rPr lang="en-US" dirty="0">
                <a:solidFill>
                  <a:srgbClr val="231F20"/>
                </a:solidFill>
                <a:latin typeface="HelveticaNeue-Light"/>
                <a:cs typeface="HelveticaNeue-Light"/>
              </a:rPr>
              <a:t>on their smartphone or other device. </a:t>
            </a:r>
          </a:p>
          <a:p>
            <a:pPr marL="12962" marR="51846">
              <a:lnSpc>
                <a:spcPct val="116700"/>
              </a:lnSpc>
              <a:spcBef>
                <a:spcPts val="102"/>
              </a:spcBef>
            </a:pPr>
            <a:endParaRPr lang="en-US" b="1" i="1" dirty="0">
              <a:solidFill>
                <a:srgbClr val="231F20"/>
              </a:solidFill>
              <a:latin typeface="HelveticaNeue-Light"/>
              <a:cs typeface="HelveticaNeue-BoldItalic"/>
            </a:endParaRPr>
          </a:p>
          <a:p>
            <a:pPr marL="12962" marR="51846">
              <a:lnSpc>
                <a:spcPct val="116700"/>
              </a:lnSpc>
              <a:spcBef>
                <a:spcPts val="102"/>
              </a:spcBef>
            </a:pPr>
            <a:r>
              <a:rPr lang="en-US" b="1" i="1" dirty="0">
                <a:solidFill>
                  <a:srgbClr val="4479A7"/>
                </a:solidFill>
                <a:latin typeface="HelveticaNeue-BoldItalic"/>
                <a:cs typeface="HelveticaNeue-BoldItalic"/>
              </a:rPr>
              <a:t>Icons Make a Difference: </a:t>
            </a:r>
            <a:r>
              <a:rPr lang="en-US" dirty="0">
                <a:solidFill>
                  <a:srgbClr val="231F20"/>
                </a:solidFill>
                <a:latin typeface="HelveticaNeue-Light"/>
                <a:cs typeface="HelveticaNeue-Light"/>
              </a:rPr>
              <a:t>Icons on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letting shoppers know whether </a:t>
            </a:r>
            <a:r>
              <a:rPr lang="en-US" spc="-5" dirty="0">
                <a:solidFill>
                  <a:srgbClr val="231F20"/>
                </a:solidFill>
                <a:latin typeface="HelveticaNeue-Light"/>
                <a:cs typeface="HelveticaNeue-Light"/>
              </a:rPr>
              <a:t>retailers </a:t>
            </a:r>
            <a:r>
              <a:rPr lang="en-US" dirty="0">
                <a:solidFill>
                  <a:srgbClr val="231F20"/>
                </a:solidFill>
                <a:latin typeface="HelveticaNeue-Light"/>
                <a:cs typeface="HelveticaNeue-Light"/>
              </a:rPr>
              <a:t>consider them  healthy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also </a:t>
            </a:r>
            <a:r>
              <a:rPr lang="en-US" spc="-5" dirty="0">
                <a:solidFill>
                  <a:srgbClr val="231F20"/>
                </a:solidFill>
                <a:latin typeface="HelveticaNeue-Light"/>
                <a:cs typeface="HelveticaNeue-Light"/>
              </a:rPr>
              <a:t>considered </a:t>
            </a:r>
            <a:r>
              <a:rPr lang="en-US" dirty="0">
                <a:solidFill>
                  <a:srgbClr val="231F20"/>
                </a:solidFill>
                <a:latin typeface="HelveticaNeue-Light"/>
                <a:cs typeface="HelveticaNeue-Light"/>
              </a:rPr>
              <a:t>somewhat or very valuable to the vast majority of shoppers (80</a:t>
            </a:r>
            <a:r>
              <a:rPr lang="en-US" spc="-20" dirty="0">
                <a:solidFill>
                  <a:srgbClr val="231F20"/>
                </a:solidFill>
                <a:latin typeface="HelveticaNeue-Light"/>
                <a:cs typeface="HelveticaNeue-Light"/>
              </a:rPr>
              <a:t> </a:t>
            </a:r>
            <a:r>
              <a:rPr lang="en-US" spc="-5" dirty="0">
                <a:solidFill>
                  <a:srgbClr val="231F20"/>
                </a:solidFill>
                <a:latin typeface="HelveticaNeue-Light"/>
                <a:cs typeface="HelveticaNeue-Light"/>
              </a:rPr>
              <a:t>percent).</a:t>
            </a:r>
          </a:p>
          <a:p>
            <a:pPr marL="12962" marR="51846">
              <a:lnSpc>
                <a:spcPct val="116700"/>
              </a:lnSpc>
              <a:spcBef>
                <a:spcPts val="102"/>
              </a:spcBef>
            </a:pPr>
            <a:endParaRPr lang="en-US" b="1" i="1" spc="-5" dirty="0">
              <a:solidFill>
                <a:srgbClr val="231F20"/>
              </a:solidFill>
              <a:latin typeface="HelveticaNeue-Light"/>
              <a:cs typeface="HelveticaNeue-BoldItalic"/>
            </a:endParaRPr>
          </a:p>
          <a:p>
            <a:pPr marL="12962" marR="51846">
              <a:lnSpc>
                <a:spcPct val="116700"/>
              </a:lnSpc>
              <a:spcBef>
                <a:spcPts val="102"/>
              </a:spcBef>
            </a:pPr>
            <a:r>
              <a:rPr lang="en-US" b="1" i="1" dirty="0">
                <a:solidFill>
                  <a:srgbClr val="4479A7"/>
                </a:solidFill>
                <a:latin typeface="HelveticaNeue-BoldItalic"/>
                <a:cs typeface="HelveticaNeue-BoldItalic"/>
              </a:rPr>
              <a:t>Maps, Brochures Also Used: </a:t>
            </a:r>
            <a:r>
              <a:rPr lang="en-US" dirty="0">
                <a:solidFill>
                  <a:srgbClr val="231F20"/>
                </a:solidFill>
                <a:latin typeface="HelveticaNeue-Light"/>
                <a:cs typeface="HelveticaNeue-Light"/>
              </a:rPr>
              <a:t>While still </a:t>
            </a:r>
            <a:r>
              <a:rPr lang="en-US" spc="-5" dirty="0">
                <a:solidFill>
                  <a:srgbClr val="231F20"/>
                </a:solidFill>
                <a:latin typeface="HelveticaNeue-Light"/>
                <a:cs typeface="HelveticaNeue-Light"/>
              </a:rPr>
              <a:t>considered </a:t>
            </a:r>
            <a:r>
              <a:rPr lang="en-US" dirty="0">
                <a:solidFill>
                  <a:srgbClr val="231F20"/>
                </a:solidFill>
                <a:latin typeface="HelveticaNeue-Light"/>
                <a:cs typeface="HelveticaNeue-Light"/>
              </a:rPr>
              <a:t>valuable to most shoppers, maps  or </a:t>
            </a:r>
            <a:r>
              <a:rPr lang="en-US" spc="-5" dirty="0">
                <a:solidFill>
                  <a:srgbClr val="231F20"/>
                </a:solidFill>
                <a:latin typeface="HelveticaNeue-Light"/>
                <a:cs typeface="HelveticaNeue-Light"/>
              </a:rPr>
              <a:t>brochures </a:t>
            </a:r>
            <a:r>
              <a:rPr lang="en-US" dirty="0">
                <a:solidFill>
                  <a:srgbClr val="231F20"/>
                </a:solidFill>
                <a:latin typeface="HelveticaNeue-Light"/>
                <a:cs typeface="HelveticaNeue-Light"/>
              </a:rPr>
              <a:t>to help shoppers shop for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that meet their dietary needs or</a:t>
            </a:r>
            <a:r>
              <a:rPr lang="en-US" spc="-66" dirty="0">
                <a:solidFill>
                  <a:srgbClr val="231F20"/>
                </a:solidFill>
                <a:latin typeface="HelveticaNeue-Light"/>
                <a:cs typeface="HelveticaNeue-Light"/>
              </a:rPr>
              <a:t> </a:t>
            </a:r>
            <a:r>
              <a:rPr lang="en-US" dirty="0">
                <a:solidFill>
                  <a:srgbClr val="231F20"/>
                </a:solidFill>
                <a:latin typeface="HelveticaNeue-Light"/>
                <a:cs typeface="HelveticaNeue-Light"/>
              </a:rPr>
              <a:t>goals(74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and dietary consulting services (66 </a:t>
            </a:r>
            <a:r>
              <a:rPr lang="en-US" spc="-5" dirty="0">
                <a:solidFill>
                  <a:srgbClr val="231F20"/>
                </a:solidFill>
                <a:latin typeface="HelveticaNeue-Light"/>
                <a:cs typeface="HelveticaNeue-Light"/>
              </a:rPr>
              <a:t>percent)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not </a:t>
            </a:r>
            <a:r>
              <a:rPr lang="en-US" spc="-5" dirty="0">
                <a:solidFill>
                  <a:srgbClr val="231F20"/>
                </a:solidFill>
                <a:latin typeface="HelveticaNeue-Light"/>
                <a:cs typeface="HelveticaNeue-Light"/>
              </a:rPr>
              <a:t>considered </a:t>
            </a:r>
            <a:r>
              <a:rPr lang="en-US" dirty="0">
                <a:solidFill>
                  <a:srgbClr val="231F20"/>
                </a:solidFill>
                <a:latin typeface="HelveticaNeue-Light"/>
                <a:cs typeface="HelveticaNeue-Light"/>
              </a:rPr>
              <a:t>as valuable as the other  methods of </a:t>
            </a:r>
            <a:r>
              <a:rPr lang="en-US" spc="-5" dirty="0">
                <a:solidFill>
                  <a:srgbClr val="231F20"/>
                </a:solidFill>
                <a:latin typeface="HelveticaNeue-Light"/>
                <a:cs typeface="HelveticaNeue-Light"/>
              </a:rPr>
              <a:t>providing </a:t>
            </a:r>
            <a:r>
              <a:rPr lang="en-US" dirty="0">
                <a:solidFill>
                  <a:srgbClr val="231F20"/>
                </a:solidFill>
                <a:latin typeface="HelveticaNeue-Light"/>
                <a:cs typeface="HelveticaNeue-Light"/>
              </a:rPr>
              <a:t>information.</a:t>
            </a:r>
            <a:endParaRPr lang="en-US" dirty="0">
              <a:latin typeface="HelveticaNeue-Light"/>
              <a:cs typeface="HelveticaNeue-Light"/>
            </a:endParaRP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23</a:t>
            </a:fld>
            <a:endParaRPr lang="en-US"/>
          </a:p>
        </p:txBody>
      </p:sp>
    </p:spTree>
    <p:extLst>
      <p:ext uri="{BB962C8B-B14F-4D97-AF65-F5344CB8AC3E}">
        <p14:creationId xmlns:p14="http://schemas.microsoft.com/office/powerpoint/2010/main" val="320916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62" marR="51846">
              <a:lnSpc>
                <a:spcPct val="116700"/>
              </a:lnSpc>
              <a:spcBef>
                <a:spcPts val="102"/>
              </a:spcBef>
            </a:pPr>
            <a:r>
              <a:rPr lang="en-US" dirty="0">
                <a:solidFill>
                  <a:srgbClr val="231F20"/>
                </a:solidFill>
                <a:latin typeface="HelveticaNeue-Light"/>
                <a:cs typeface="HelveticaNeue-Light"/>
              </a:rPr>
              <a:t>STEVE</a:t>
            </a:r>
          </a:p>
          <a:p>
            <a:pPr marL="12962" marR="51846">
              <a:lnSpc>
                <a:spcPct val="116700"/>
              </a:lnSpc>
              <a:spcBef>
                <a:spcPts val="102"/>
              </a:spcBef>
            </a:pPr>
            <a:r>
              <a:rPr lang="en-US" dirty="0">
                <a:solidFill>
                  <a:srgbClr val="231F20"/>
                </a:solidFill>
                <a:latin typeface="HelveticaNeue-Light"/>
                <a:cs typeface="HelveticaNeue-Light"/>
              </a:rPr>
              <a:t>Online shoppers more likely to mention every option ….</a:t>
            </a:r>
            <a:endParaRPr lang="en-US" sz="1800" dirty="0">
              <a:latin typeface="Times New Roman"/>
              <a:cs typeface="Times New Roman"/>
            </a:endParaRPr>
          </a:p>
          <a:p>
            <a:pPr marL="421253" marR="279323" indent="-174982">
              <a:lnSpc>
                <a:spcPct val="116700"/>
              </a:lnSpc>
              <a:spcBef>
                <a:spcPts val="5"/>
              </a:spcBef>
            </a:pPr>
            <a:r>
              <a:rPr lang="en-US" b="1" i="1" dirty="0">
                <a:solidFill>
                  <a:srgbClr val="4479A7"/>
                </a:solidFill>
                <a:latin typeface="HelveticaNeue-BoldItalic"/>
                <a:cs typeface="HelveticaNeue-BoldItalic"/>
              </a:rPr>
              <a:t>On Shelf </a:t>
            </a:r>
            <a:r>
              <a:rPr lang="en-US" b="1" i="1" spc="-26" dirty="0">
                <a:solidFill>
                  <a:srgbClr val="4479A7"/>
                </a:solidFill>
                <a:latin typeface="HelveticaNeue-BoldItalic"/>
                <a:cs typeface="HelveticaNeue-BoldItalic"/>
              </a:rPr>
              <a:t>Top </a:t>
            </a:r>
            <a:r>
              <a:rPr lang="en-US" b="1" i="1" dirty="0">
                <a:solidFill>
                  <a:srgbClr val="4479A7"/>
                </a:solidFill>
                <a:latin typeface="HelveticaNeue-BoldItalic"/>
                <a:cs typeface="HelveticaNeue-BoldItalic"/>
              </a:rPr>
              <a:t>Choice: </a:t>
            </a:r>
            <a:r>
              <a:rPr lang="en-US" dirty="0">
                <a:solidFill>
                  <a:srgbClr val="231F20"/>
                </a:solidFill>
                <a:latin typeface="HelveticaNeue-Light"/>
                <a:cs typeface="HelveticaNeue-Light"/>
              </a:rPr>
              <a:t>On shelf</a:t>
            </a:r>
            <a:endParaRPr lang="en-US" sz="1800" dirty="0">
              <a:latin typeface="Times New Roman"/>
              <a:cs typeface="Times New Roman"/>
            </a:endParaRPr>
          </a:p>
          <a:p>
            <a:pPr marL="421253" marR="289044" indent="-174982">
              <a:lnSpc>
                <a:spcPct val="116700"/>
              </a:lnSpc>
              <a:spcBef>
                <a:spcPts val="5"/>
              </a:spcBef>
            </a:pPr>
            <a:r>
              <a:rPr lang="en-US" b="1" i="1" dirty="0">
                <a:solidFill>
                  <a:srgbClr val="4479A7"/>
                </a:solidFill>
                <a:latin typeface="HelveticaNeue-BoldItalic"/>
                <a:cs typeface="HelveticaNeue-BoldItalic"/>
              </a:rPr>
              <a:t>On Product Important: </a:t>
            </a:r>
            <a:r>
              <a:rPr lang="en-US" dirty="0">
                <a:solidFill>
                  <a:srgbClr val="231F20"/>
                </a:solidFill>
                <a:latin typeface="HelveticaNeue-Light"/>
                <a:cs typeface="HelveticaNeue-Light"/>
              </a:rPr>
              <a:t>Almost as many shoppers (</a:t>
            </a:r>
            <a:endParaRPr lang="en-US" sz="1800" dirty="0">
              <a:latin typeface="Times New Roman"/>
              <a:cs typeface="Times New Roman"/>
            </a:endParaRPr>
          </a:p>
          <a:p>
            <a:pPr marL="421253" marR="111470" indent="-174982">
              <a:lnSpc>
                <a:spcPct val="116700"/>
              </a:lnSpc>
            </a:pPr>
            <a:r>
              <a:rPr lang="en-US" b="1" i="1" dirty="0">
                <a:solidFill>
                  <a:srgbClr val="4479A7"/>
                </a:solidFill>
                <a:latin typeface="HelveticaNeue-BoldItalic"/>
                <a:cs typeface="HelveticaNeue-BoldItalic"/>
              </a:rPr>
              <a:t>Devices Play Big Roles: </a:t>
            </a:r>
            <a:r>
              <a:rPr lang="en-US" dirty="0">
                <a:solidFill>
                  <a:srgbClr val="231F20"/>
                </a:solidFill>
                <a:latin typeface="HelveticaNeue-Light"/>
                <a:cs typeface="HelveticaNeue-Light"/>
              </a:rPr>
              <a:t>The vast majority of shoppers (89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find value in being able to get  detailed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information in </a:t>
            </a:r>
            <a:r>
              <a:rPr lang="en-US" spc="-5" dirty="0">
                <a:solidFill>
                  <a:srgbClr val="231F20"/>
                </a:solidFill>
                <a:latin typeface="HelveticaNeue-Light"/>
                <a:cs typeface="HelveticaNeue-Light"/>
              </a:rPr>
              <a:t>store </a:t>
            </a:r>
            <a:r>
              <a:rPr lang="en-US" dirty="0">
                <a:solidFill>
                  <a:srgbClr val="231F20"/>
                </a:solidFill>
                <a:latin typeface="HelveticaNeue-Light"/>
                <a:cs typeface="HelveticaNeue-Light"/>
              </a:rPr>
              <a:t>on their smartphone or other device. </a:t>
            </a:r>
            <a:endParaRPr lang="en-US" sz="1800" dirty="0">
              <a:latin typeface="Times New Roman"/>
              <a:cs typeface="Times New Roman"/>
            </a:endParaRPr>
          </a:p>
          <a:p>
            <a:pPr marL="421253" marR="14905" indent="-174982">
              <a:lnSpc>
                <a:spcPct val="116700"/>
              </a:lnSpc>
            </a:pPr>
            <a:r>
              <a:rPr lang="en-US" b="1" i="1" dirty="0">
                <a:solidFill>
                  <a:srgbClr val="4479A7"/>
                </a:solidFill>
                <a:latin typeface="HelveticaNeue-BoldItalic"/>
                <a:cs typeface="HelveticaNeue-BoldItalic"/>
              </a:rPr>
              <a:t>Icons Make a Difference: </a:t>
            </a:r>
            <a:r>
              <a:rPr lang="en-US" dirty="0">
                <a:solidFill>
                  <a:srgbClr val="231F20"/>
                </a:solidFill>
                <a:latin typeface="HelveticaNeue-Light"/>
                <a:cs typeface="HelveticaNeue-Light"/>
              </a:rPr>
              <a:t>Icons on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letting shoppers know whether </a:t>
            </a:r>
            <a:r>
              <a:rPr lang="en-US" spc="-5" dirty="0">
                <a:solidFill>
                  <a:srgbClr val="231F20"/>
                </a:solidFill>
                <a:latin typeface="HelveticaNeue-Light"/>
                <a:cs typeface="HelveticaNeue-Light"/>
              </a:rPr>
              <a:t>retailers </a:t>
            </a:r>
            <a:r>
              <a:rPr lang="en-US" dirty="0">
                <a:solidFill>
                  <a:srgbClr val="231F20"/>
                </a:solidFill>
                <a:latin typeface="HelveticaNeue-Light"/>
                <a:cs typeface="HelveticaNeue-Light"/>
              </a:rPr>
              <a:t>consider them  healthy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also </a:t>
            </a:r>
            <a:r>
              <a:rPr lang="en-US" spc="-5" dirty="0">
                <a:solidFill>
                  <a:srgbClr val="231F20"/>
                </a:solidFill>
                <a:latin typeface="HelveticaNeue-Light"/>
                <a:cs typeface="HelveticaNeue-Light"/>
              </a:rPr>
              <a:t>considered </a:t>
            </a:r>
            <a:r>
              <a:rPr lang="en-US" dirty="0">
                <a:solidFill>
                  <a:srgbClr val="231F20"/>
                </a:solidFill>
                <a:latin typeface="HelveticaNeue-Light"/>
                <a:cs typeface="HelveticaNeue-Light"/>
              </a:rPr>
              <a:t>somewhat or very valuable to the vast majority of shoppers (86</a:t>
            </a:r>
            <a:r>
              <a:rPr lang="en-US" spc="-20" dirty="0">
                <a:solidFill>
                  <a:srgbClr val="231F20"/>
                </a:solidFill>
                <a:latin typeface="HelveticaNeue-Light"/>
                <a:cs typeface="HelveticaNeue-Light"/>
              </a:rPr>
              <a:t> </a:t>
            </a:r>
            <a:r>
              <a:rPr lang="en-US" spc="-5" dirty="0">
                <a:solidFill>
                  <a:srgbClr val="231F20"/>
                </a:solidFill>
                <a:latin typeface="HelveticaNeue-Light"/>
                <a:cs typeface="HelveticaNeue-Light"/>
              </a:rPr>
              <a:t>percent).</a:t>
            </a:r>
            <a:endParaRPr lang="en-US" dirty="0">
              <a:latin typeface="HelveticaNeue-Light"/>
              <a:cs typeface="HelveticaNeue-Light"/>
            </a:endParaRPr>
          </a:p>
          <a:p>
            <a:pPr>
              <a:spcBef>
                <a:spcPts val="20"/>
              </a:spcBef>
            </a:pPr>
            <a:r>
              <a:rPr lang="en-US" sz="1800" dirty="0">
                <a:latin typeface="Times New Roman"/>
                <a:cs typeface="Times New Roman"/>
              </a:rPr>
              <a:t>Online shoppers even </a:t>
            </a:r>
            <a:r>
              <a:rPr lang="en-US" sz="1800" dirty="0" err="1">
                <a:latin typeface="Times New Roman"/>
                <a:cs typeface="Times New Roman"/>
              </a:rPr>
              <a:t>lik</a:t>
            </a:r>
            <a:r>
              <a:rPr lang="en-US" sz="1800" dirty="0">
                <a:latin typeface="Times New Roman"/>
                <a:cs typeface="Times New Roman"/>
              </a:rPr>
              <a:t> …e </a:t>
            </a:r>
          </a:p>
          <a:p>
            <a:pPr marL="421253" marR="807509" indent="-174982">
              <a:lnSpc>
                <a:spcPct val="116700"/>
              </a:lnSpc>
            </a:pPr>
            <a:r>
              <a:rPr lang="en-US" b="1" i="1" dirty="0">
                <a:solidFill>
                  <a:srgbClr val="4479A7"/>
                </a:solidFill>
                <a:latin typeface="HelveticaNeue-BoldItalic"/>
                <a:cs typeface="HelveticaNeue-BoldItalic"/>
              </a:rPr>
              <a:t>Maps, Brochures Also Used: </a:t>
            </a:r>
            <a:r>
              <a:rPr lang="en-US" dirty="0">
                <a:solidFill>
                  <a:srgbClr val="231F20"/>
                </a:solidFill>
                <a:latin typeface="HelveticaNeue-Light"/>
                <a:cs typeface="HelveticaNeue-Light"/>
              </a:rPr>
              <a:t>While still </a:t>
            </a:r>
            <a:r>
              <a:rPr lang="en-US" spc="-5" dirty="0">
                <a:solidFill>
                  <a:srgbClr val="231F20"/>
                </a:solidFill>
                <a:latin typeface="HelveticaNeue-Light"/>
                <a:cs typeface="HelveticaNeue-Light"/>
              </a:rPr>
              <a:t>considered </a:t>
            </a:r>
            <a:r>
              <a:rPr lang="en-US" dirty="0">
                <a:solidFill>
                  <a:srgbClr val="231F20"/>
                </a:solidFill>
                <a:latin typeface="HelveticaNeue-Light"/>
                <a:cs typeface="HelveticaNeue-Light"/>
              </a:rPr>
              <a:t>valuable to most shoppers, maps  or </a:t>
            </a:r>
            <a:r>
              <a:rPr lang="en-US" spc="-5" dirty="0">
                <a:solidFill>
                  <a:srgbClr val="231F20"/>
                </a:solidFill>
                <a:latin typeface="HelveticaNeue-Light"/>
                <a:cs typeface="HelveticaNeue-Light"/>
              </a:rPr>
              <a:t>brochures </a:t>
            </a:r>
            <a:r>
              <a:rPr lang="en-US" dirty="0">
                <a:solidFill>
                  <a:srgbClr val="231F20"/>
                </a:solidFill>
                <a:latin typeface="HelveticaNeue-Light"/>
                <a:cs typeface="HelveticaNeue-Light"/>
              </a:rPr>
              <a:t>to help shoppers shop for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that meet their dietary needs or</a:t>
            </a:r>
            <a:r>
              <a:rPr lang="en-US" spc="-66" dirty="0">
                <a:solidFill>
                  <a:srgbClr val="231F20"/>
                </a:solidFill>
                <a:latin typeface="HelveticaNeue-Light"/>
                <a:cs typeface="HelveticaNeue-Light"/>
              </a:rPr>
              <a:t> </a:t>
            </a:r>
            <a:r>
              <a:rPr lang="en-US" dirty="0">
                <a:solidFill>
                  <a:srgbClr val="231F20"/>
                </a:solidFill>
                <a:latin typeface="HelveticaNeue-Light"/>
                <a:cs typeface="HelveticaNeue-Light"/>
              </a:rPr>
              <a:t>goals</a:t>
            </a:r>
            <a:endParaRPr lang="en-US" dirty="0">
              <a:latin typeface="HelveticaNeue-Light"/>
              <a:cs typeface="HelveticaNeue-Light"/>
            </a:endParaRPr>
          </a:p>
          <a:p>
            <a:pPr marL="421253" marR="100453">
              <a:lnSpc>
                <a:spcPct val="116700"/>
              </a:lnSpc>
            </a:pPr>
            <a:r>
              <a:rPr lang="en-US" dirty="0">
                <a:solidFill>
                  <a:srgbClr val="231F20"/>
                </a:solidFill>
                <a:latin typeface="HelveticaNeue-Light"/>
                <a:cs typeface="HelveticaNeue-Light"/>
              </a:rPr>
              <a:t>(83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and dietary consulting services (77 </a:t>
            </a:r>
            <a:r>
              <a:rPr lang="en-US" spc="-5" dirty="0">
                <a:solidFill>
                  <a:srgbClr val="231F20"/>
                </a:solidFill>
                <a:latin typeface="HelveticaNeue-Light"/>
                <a:cs typeface="HelveticaNeue-Light"/>
              </a:rPr>
              <a:t>percent)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not </a:t>
            </a:r>
            <a:r>
              <a:rPr lang="en-US" spc="-5" dirty="0">
                <a:solidFill>
                  <a:srgbClr val="231F20"/>
                </a:solidFill>
                <a:latin typeface="HelveticaNeue-Light"/>
                <a:cs typeface="HelveticaNeue-Light"/>
              </a:rPr>
              <a:t>considered </a:t>
            </a:r>
            <a:r>
              <a:rPr lang="en-US" dirty="0">
                <a:solidFill>
                  <a:srgbClr val="231F20"/>
                </a:solidFill>
                <a:latin typeface="HelveticaNeue-Light"/>
                <a:cs typeface="HelveticaNeue-Light"/>
              </a:rPr>
              <a:t>as valuable as the other  methods of </a:t>
            </a:r>
            <a:r>
              <a:rPr lang="en-US" spc="-5" dirty="0">
                <a:solidFill>
                  <a:srgbClr val="231F20"/>
                </a:solidFill>
                <a:latin typeface="HelveticaNeue-Light"/>
                <a:cs typeface="HelveticaNeue-Light"/>
              </a:rPr>
              <a:t>providing </a:t>
            </a:r>
            <a:r>
              <a:rPr lang="en-US" dirty="0">
                <a:solidFill>
                  <a:srgbClr val="231F20"/>
                </a:solidFill>
                <a:latin typeface="HelveticaNeue-Light"/>
                <a:cs typeface="HelveticaNeue-Light"/>
              </a:rPr>
              <a:t>information.</a:t>
            </a:r>
            <a:endParaRPr lang="en-US" dirty="0">
              <a:latin typeface="HelveticaNeue-Light"/>
              <a:cs typeface="HelveticaNeue-Light"/>
            </a:endParaRP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24</a:t>
            </a:fld>
            <a:endParaRPr lang="en-US"/>
          </a:p>
        </p:txBody>
      </p:sp>
    </p:spTree>
    <p:extLst>
      <p:ext uri="{BB962C8B-B14F-4D97-AF65-F5344CB8AC3E}">
        <p14:creationId xmlns:p14="http://schemas.microsoft.com/office/powerpoint/2010/main" val="3209168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62" marR="188592">
              <a:lnSpc>
                <a:spcPct val="116700"/>
              </a:lnSpc>
              <a:spcBef>
                <a:spcPts val="102"/>
              </a:spcBef>
            </a:pPr>
            <a:r>
              <a:rPr lang="en-US" dirty="0">
                <a:solidFill>
                  <a:srgbClr val="231F20"/>
                </a:solidFill>
                <a:latin typeface="HelveticaNeue-Light"/>
                <a:cs typeface="HelveticaNeue-Light"/>
              </a:rPr>
              <a:t>STEVE</a:t>
            </a:r>
          </a:p>
          <a:p>
            <a:pPr>
              <a:spcBef>
                <a:spcPts val="15"/>
              </a:spcBef>
            </a:pPr>
            <a:endParaRPr lang="en-US" sz="1800" dirty="0">
              <a:latin typeface="Times New Roman"/>
              <a:cs typeface="Times New Roman"/>
            </a:endParaRPr>
          </a:p>
          <a:p>
            <a:pPr marL="12962" marR="38885">
              <a:lnSpc>
                <a:spcPct val="116700"/>
              </a:lnSpc>
              <a:spcBef>
                <a:spcPts val="5"/>
              </a:spcBef>
            </a:pPr>
            <a:r>
              <a:rPr lang="en-US" dirty="0">
                <a:solidFill>
                  <a:srgbClr val="231F20"/>
                </a:solidFill>
                <a:latin typeface="HelveticaNeue-Light"/>
                <a:cs typeface="HelveticaNeue-Light"/>
              </a:rPr>
              <a:t>With this in mind, shoppers </a:t>
            </a:r>
            <a:r>
              <a:rPr lang="en-US" spc="-5" dirty="0">
                <a:solidFill>
                  <a:srgbClr val="231F20"/>
                </a:solidFill>
                <a:latin typeface="HelveticaNeue-Light"/>
                <a:cs typeface="HelveticaNeue-Light"/>
              </a:rPr>
              <a:t>were </a:t>
            </a:r>
            <a:r>
              <a:rPr lang="en-US" dirty="0">
                <a:solidFill>
                  <a:srgbClr val="231F20"/>
                </a:solidFill>
                <a:latin typeface="HelveticaNeue-Light"/>
                <a:cs typeface="HelveticaNeue-Light"/>
              </a:rPr>
              <a:t>asked how likely they would be to access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information about a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on their smartphone or other device.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than </a:t>
            </a:r>
            <a:r>
              <a:rPr lang="en-US" spc="-5" dirty="0">
                <a:solidFill>
                  <a:srgbClr val="231F20"/>
                </a:solidFill>
                <a:latin typeface="HelveticaNeue-Light"/>
                <a:cs typeface="HelveticaNeue-Light"/>
              </a:rPr>
              <a:t>three </a:t>
            </a:r>
            <a:r>
              <a:rPr lang="en-US" dirty="0">
                <a:solidFill>
                  <a:srgbClr val="231F20"/>
                </a:solidFill>
                <a:latin typeface="HelveticaNeue-Light"/>
                <a:cs typeface="HelveticaNeue-Light"/>
              </a:rPr>
              <a:t>in four shoppers (77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 they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very  or somewhat likely to take advantage of this method to access </a:t>
            </a:r>
            <a:r>
              <a:rPr lang="en-US" spc="-5" dirty="0">
                <a:solidFill>
                  <a:srgbClr val="231F20"/>
                </a:solidFill>
                <a:latin typeface="HelveticaNeue-Light"/>
                <a:cs typeface="HelveticaNeue-Light"/>
              </a:rPr>
              <a:t>more product </a:t>
            </a:r>
            <a:r>
              <a:rPr lang="en-US" dirty="0">
                <a:solidFill>
                  <a:srgbClr val="231F20"/>
                </a:solidFill>
                <a:latin typeface="HelveticaNeue-Light"/>
                <a:cs typeface="HelveticaNeue-Light"/>
              </a:rPr>
              <a:t>information, with 35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saying they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very likely to do so.</a:t>
            </a:r>
            <a:endParaRPr lang="en-US" dirty="0">
              <a:latin typeface="HelveticaNeue-Light"/>
              <a:cs typeface="HelveticaNeue-Light"/>
            </a:endParaRPr>
          </a:p>
          <a:p>
            <a:endParaRPr lang="en-US" dirty="0"/>
          </a:p>
          <a:p>
            <a:r>
              <a:rPr lang="en-US" dirty="0"/>
              <a:t>NICOLE</a:t>
            </a:r>
          </a:p>
          <a:p>
            <a:endParaRPr lang="en-US" dirty="0"/>
          </a:p>
          <a:p>
            <a:r>
              <a:rPr lang="en-US" dirty="0">
                <a:solidFill>
                  <a:srgbClr val="231F20"/>
                </a:solidFill>
                <a:latin typeface="HelveticaNeue-Light"/>
                <a:cs typeface="HelveticaNeue-Light"/>
              </a:rPr>
              <a:t>The food industry has been stepping up to shopper demands for </a:t>
            </a:r>
            <a:r>
              <a:rPr lang="en-US" spc="-10" dirty="0">
                <a:solidFill>
                  <a:srgbClr val="231F20"/>
                </a:solidFill>
                <a:latin typeface="HelveticaNeue-Light"/>
                <a:cs typeface="HelveticaNeue-Light"/>
              </a:rPr>
              <a:t>transparency. </a:t>
            </a:r>
            <a:r>
              <a:rPr lang="en-US" dirty="0" err="1">
                <a:solidFill>
                  <a:srgbClr val="231F20"/>
                </a:solidFill>
                <a:latin typeface="HelveticaNeue-Light"/>
                <a:cs typeface="HelveticaNeue-Light"/>
              </a:rPr>
              <a:t>SmartLabel</a:t>
            </a:r>
            <a:r>
              <a:rPr lang="en-US" dirty="0">
                <a:solidFill>
                  <a:srgbClr val="231F20"/>
                </a:solidFill>
                <a:latin typeface="HelveticaNeue-Light"/>
                <a:cs typeface="HelveticaNeue-Light"/>
              </a:rPr>
              <a:t>®® is a prime  example of this. The initiative was </a:t>
            </a:r>
            <a:r>
              <a:rPr lang="en-US" spc="-5" dirty="0">
                <a:solidFill>
                  <a:srgbClr val="231F20"/>
                </a:solidFill>
                <a:latin typeface="HelveticaNeue-Light"/>
                <a:cs typeface="HelveticaNeue-Light"/>
              </a:rPr>
              <a:t>created </a:t>
            </a:r>
            <a:r>
              <a:rPr lang="en-US" dirty="0">
                <a:solidFill>
                  <a:srgbClr val="231F20"/>
                </a:solidFill>
                <a:latin typeface="HelveticaNeue-Light"/>
                <a:cs typeface="HelveticaNeue-Light"/>
              </a:rPr>
              <a:t>by the </a:t>
            </a:r>
            <a:r>
              <a:rPr lang="en-US" spc="-5" dirty="0">
                <a:solidFill>
                  <a:srgbClr val="231F20"/>
                </a:solidFill>
                <a:latin typeface="HelveticaNeue-Light"/>
                <a:cs typeface="HelveticaNeue-Light"/>
              </a:rPr>
              <a:t>Grocery Manufacturers </a:t>
            </a:r>
            <a:r>
              <a:rPr lang="en-US" dirty="0">
                <a:solidFill>
                  <a:srgbClr val="231F20"/>
                </a:solidFill>
                <a:latin typeface="HelveticaNeue-Light"/>
                <a:cs typeface="HelveticaNeue-Light"/>
              </a:rPr>
              <a:t>Association and FMI under the  </a:t>
            </a:r>
            <a:r>
              <a:rPr lang="en-US" spc="-15" dirty="0">
                <a:solidFill>
                  <a:srgbClr val="231F20"/>
                </a:solidFill>
                <a:latin typeface="HelveticaNeue-Light"/>
                <a:cs typeface="HelveticaNeue-Light"/>
              </a:rPr>
              <a:t>industry’s Trading </a:t>
            </a:r>
            <a:r>
              <a:rPr lang="en-US" dirty="0">
                <a:solidFill>
                  <a:srgbClr val="231F20"/>
                </a:solidFill>
                <a:latin typeface="HelveticaNeue-Light"/>
                <a:cs typeface="HelveticaNeue-Light"/>
              </a:rPr>
              <a:t>Partner Alliance. </a:t>
            </a:r>
            <a:r>
              <a:rPr lang="en-US" dirty="0" err="1">
                <a:solidFill>
                  <a:srgbClr val="231F20"/>
                </a:solidFill>
                <a:latin typeface="HelveticaNeue-Light"/>
                <a:cs typeface="HelveticaNeue-Light"/>
              </a:rPr>
              <a:t>SmartLabel</a:t>
            </a:r>
            <a:r>
              <a:rPr lang="en-US" dirty="0">
                <a:solidFill>
                  <a:srgbClr val="231F20"/>
                </a:solidFill>
                <a:latin typeface="HelveticaNeue-Light"/>
                <a:cs typeface="HelveticaNeue-Light"/>
              </a:rPr>
              <a:t>®® </a:t>
            </a:r>
            <a:r>
              <a:rPr lang="en-US" spc="-5" dirty="0">
                <a:solidFill>
                  <a:srgbClr val="231F20"/>
                </a:solidFill>
                <a:latin typeface="HelveticaNeue-Light"/>
                <a:cs typeface="HelveticaNeue-Light"/>
              </a:rPr>
              <a:t>provides </a:t>
            </a:r>
            <a:r>
              <a:rPr lang="en-US" dirty="0">
                <a:solidFill>
                  <a:srgbClr val="231F20"/>
                </a:solidFill>
                <a:latin typeface="HelveticaNeue-Light"/>
                <a:cs typeface="HelveticaNeue-Light"/>
              </a:rPr>
              <a:t>information to consumers on </a:t>
            </a:r>
            <a:r>
              <a:rPr lang="en-US" spc="-5" dirty="0">
                <a:solidFill>
                  <a:srgbClr val="231F20"/>
                </a:solidFill>
                <a:latin typeface="HelveticaNeue-Light"/>
                <a:cs typeface="HelveticaNeue-Light"/>
              </a:rPr>
              <a:t>hundreds </a:t>
            </a:r>
            <a:r>
              <a:rPr lang="en-US" dirty="0">
                <a:solidFill>
                  <a:srgbClr val="231F20"/>
                </a:solidFill>
                <a:latin typeface="HelveticaNeue-Light"/>
                <a:cs typeface="HelveticaNeue-Light"/>
              </a:rPr>
              <a:t>of  attributes that could never fit on a package label. </a:t>
            </a:r>
            <a:r>
              <a:rPr lang="en-US" dirty="0" err="1">
                <a:solidFill>
                  <a:srgbClr val="231F20"/>
                </a:solidFill>
                <a:latin typeface="HelveticaNeue-Light"/>
                <a:cs typeface="HelveticaNeue-Light"/>
              </a:rPr>
              <a:t>SmartLalbel</a:t>
            </a:r>
            <a:r>
              <a:rPr lang="en-US" dirty="0">
                <a:solidFill>
                  <a:srgbClr val="231F20"/>
                </a:solidFill>
                <a:latin typeface="HelveticaNeue-Light"/>
                <a:cs typeface="HelveticaNeue-Light"/>
              </a:rPr>
              <a:t> covers </a:t>
            </a:r>
            <a:r>
              <a:rPr lang="en-US" spc="-5" dirty="0">
                <a:solidFill>
                  <a:srgbClr val="231F20"/>
                </a:solidFill>
                <a:latin typeface="HelveticaNeue-Light"/>
                <a:cs typeface="HelveticaNeue-Light"/>
              </a:rPr>
              <a:t>ingredients </a:t>
            </a:r>
            <a:r>
              <a:rPr lang="en-US" dirty="0">
                <a:solidFill>
                  <a:srgbClr val="231F20"/>
                </a:solidFill>
                <a:latin typeface="HelveticaNeue-Light"/>
                <a:cs typeface="HelveticaNeue-Light"/>
              </a:rPr>
              <a:t>and nutrition</a:t>
            </a:r>
            <a:r>
              <a:rPr lang="en-US" spc="-61" dirty="0">
                <a:solidFill>
                  <a:srgbClr val="231F20"/>
                </a:solidFill>
                <a:latin typeface="HelveticaNeue-Light"/>
                <a:cs typeface="HelveticaNeue-Light"/>
              </a:rPr>
              <a:t> </a:t>
            </a:r>
            <a:r>
              <a:rPr lang="en-US" dirty="0">
                <a:solidFill>
                  <a:srgbClr val="231F20"/>
                </a:solidFill>
                <a:latin typeface="HelveticaNeue-Light"/>
                <a:cs typeface="HelveticaNeue-Light"/>
              </a:rPr>
              <a:t>information,  but also much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While the initiative </a:t>
            </a:r>
            <a:r>
              <a:rPr lang="en-US" spc="-5" dirty="0">
                <a:solidFill>
                  <a:srgbClr val="231F20"/>
                </a:solidFill>
                <a:latin typeface="HelveticaNeue-Light"/>
                <a:cs typeface="HelveticaNeue-Light"/>
              </a:rPr>
              <a:t>currently </a:t>
            </a:r>
            <a:r>
              <a:rPr lang="en-US" dirty="0">
                <a:solidFill>
                  <a:srgbClr val="231F20"/>
                </a:solidFill>
                <a:latin typeface="HelveticaNeue-Light"/>
                <a:cs typeface="HelveticaNeue-Light"/>
              </a:rPr>
              <a:t>covers about 40,000 </a:t>
            </a:r>
            <a:r>
              <a:rPr lang="en-US" spc="-5" dirty="0">
                <a:solidFill>
                  <a:srgbClr val="231F20"/>
                </a:solidFill>
                <a:latin typeface="HelveticaNeue-Light"/>
                <a:cs typeface="HelveticaNeue-Light"/>
              </a:rPr>
              <a:t>products, </a:t>
            </a:r>
            <a:r>
              <a:rPr lang="en-US" dirty="0">
                <a:solidFill>
                  <a:srgbClr val="231F20"/>
                </a:solidFill>
                <a:latin typeface="HelveticaNeue-Light"/>
                <a:cs typeface="HelveticaNeue-Light"/>
              </a:rPr>
              <a:t>it is expected to </a:t>
            </a:r>
            <a:r>
              <a:rPr lang="en-US" spc="-5" dirty="0">
                <a:solidFill>
                  <a:srgbClr val="231F20"/>
                </a:solidFill>
                <a:latin typeface="HelveticaNeue-Light"/>
                <a:cs typeface="HelveticaNeue-Light"/>
              </a:rPr>
              <a:t>grow  </a:t>
            </a:r>
            <a:r>
              <a:rPr lang="en-US" dirty="0">
                <a:solidFill>
                  <a:srgbClr val="231F20"/>
                </a:solidFill>
                <a:latin typeface="HelveticaNeue-Light"/>
                <a:cs typeface="HelveticaNeue-Light"/>
              </a:rPr>
              <a:t>substantially in the coming</a:t>
            </a:r>
            <a:r>
              <a:rPr lang="en-US" spc="-5" dirty="0">
                <a:solidFill>
                  <a:srgbClr val="231F20"/>
                </a:solidFill>
                <a:latin typeface="HelveticaNeue-Light"/>
                <a:cs typeface="HelveticaNeue-Light"/>
              </a:rPr>
              <a:t> </a:t>
            </a:r>
            <a:r>
              <a:rPr lang="en-US" dirty="0">
                <a:solidFill>
                  <a:srgbClr val="231F20"/>
                </a:solidFill>
                <a:latin typeface="HelveticaNeue-Light"/>
                <a:cs typeface="HelveticaNeue-Light"/>
              </a:rPr>
              <a:t>years</a:t>
            </a:r>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25</a:t>
            </a:fld>
            <a:endParaRPr lang="en-US"/>
          </a:p>
        </p:txBody>
      </p:sp>
    </p:spTree>
    <p:extLst>
      <p:ext uri="{BB962C8B-B14F-4D97-AF65-F5344CB8AC3E}">
        <p14:creationId xmlns:p14="http://schemas.microsoft.com/office/powerpoint/2010/main" val="3564553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229" marR="192477">
              <a:lnSpc>
                <a:spcPct val="116700"/>
              </a:lnSpc>
              <a:spcBef>
                <a:spcPts val="104"/>
              </a:spcBef>
            </a:pPr>
            <a:r>
              <a:rPr lang="en-US" dirty="0">
                <a:solidFill>
                  <a:srgbClr val="231F20"/>
                </a:solidFill>
                <a:latin typeface="HelveticaNeue-Light"/>
                <a:cs typeface="HelveticaNeue-Light"/>
              </a:rPr>
              <a:t>STEVE</a:t>
            </a:r>
          </a:p>
          <a:p>
            <a:pPr>
              <a:spcBef>
                <a:spcPts val="15"/>
              </a:spcBef>
            </a:pPr>
            <a:endParaRPr lang="en-US" sz="1800" dirty="0">
              <a:latin typeface="Times New Roman"/>
              <a:cs typeface="Times New Roman"/>
            </a:endParaRPr>
          </a:p>
          <a:p>
            <a:pPr marL="13229" marR="39686">
              <a:lnSpc>
                <a:spcPct val="116700"/>
              </a:lnSpc>
              <a:spcBef>
                <a:spcPts val="5"/>
              </a:spcBef>
            </a:pPr>
            <a:r>
              <a:rPr lang="en-US" dirty="0">
                <a:solidFill>
                  <a:srgbClr val="231F20"/>
                </a:solidFill>
                <a:latin typeface="HelveticaNeue-Light"/>
                <a:cs typeface="HelveticaNeue-Light"/>
              </a:rPr>
              <a:t>Online shoppers  ….With this in mind, shoppers </a:t>
            </a:r>
            <a:r>
              <a:rPr lang="en-US" spc="-5" dirty="0">
                <a:solidFill>
                  <a:srgbClr val="231F20"/>
                </a:solidFill>
                <a:latin typeface="HelveticaNeue-Light"/>
                <a:cs typeface="HelveticaNeue-Light"/>
              </a:rPr>
              <a:t>were </a:t>
            </a:r>
            <a:r>
              <a:rPr lang="en-US" dirty="0">
                <a:solidFill>
                  <a:srgbClr val="231F20"/>
                </a:solidFill>
                <a:latin typeface="HelveticaNeue-Light"/>
                <a:cs typeface="HelveticaNeue-Light"/>
              </a:rPr>
              <a:t>asked how likely they would be to access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information about a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on their smartphone or other device.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than </a:t>
            </a:r>
            <a:r>
              <a:rPr lang="en-US" spc="-5" dirty="0">
                <a:solidFill>
                  <a:srgbClr val="231F20"/>
                </a:solidFill>
                <a:latin typeface="HelveticaNeue-Light"/>
                <a:cs typeface="HelveticaNeue-Light"/>
              </a:rPr>
              <a:t>three </a:t>
            </a:r>
            <a:r>
              <a:rPr lang="en-US" dirty="0">
                <a:solidFill>
                  <a:srgbClr val="231F20"/>
                </a:solidFill>
                <a:latin typeface="HelveticaNeue-Light"/>
                <a:cs typeface="HelveticaNeue-Light"/>
              </a:rPr>
              <a:t>in four shoppers (77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 they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very  or somewhat likely to take advantage of this method to access </a:t>
            </a:r>
            <a:r>
              <a:rPr lang="en-US" spc="-5" dirty="0">
                <a:solidFill>
                  <a:srgbClr val="231F20"/>
                </a:solidFill>
                <a:latin typeface="HelveticaNeue-Light"/>
                <a:cs typeface="HelveticaNeue-Light"/>
              </a:rPr>
              <a:t>more product </a:t>
            </a:r>
            <a:r>
              <a:rPr lang="en-US" dirty="0">
                <a:solidFill>
                  <a:srgbClr val="231F20"/>
                </a:solidFill>
                <a:latin typeface="HelveticaNeue-Light"/>
                <a:cs typeface="HelveticaNeue-Light"/>
              </a:rPr>
              <a:t>information, with 35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saying they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very likely to do so.</a:t>
            </a:r>
            <a:endParaRPr lang="en-US" dirty="0">
              <a:latin typeface="HelveticaNeue-Light"/>
              <a:cs typeface="HelveticaNeue-Light"/>
            </a:endParaRPr>
          </a:p>
          <a:p>
            <a:endParaRPr lang="en-US" dirty="0"/>
          </a:p>
          <a:p>
            <a:r>
              <a:rPr lang="en-US" dirty="0"/>
              <a:t>NICOLE</a:t>
            </a:r>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26</a:t>
            </a:fld>
            <a:endParaRPr lang="en-US"/>
          </a:p>
        </p:txBody>
      </p:sp>
    </p:spTree>
    <p:extLst>
      <p:ext uri="{BB962C8B-B14F-4D97-AF65-F5344CB8AC3E}">
        <p14:creationId xmlns:p14="http://schemas.microsoft.com/office/powerpoint/2010/main" val="397956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pPr defTabSz="476230">
              <a:defRPr/>
            </a:pPr>
            <a:r>
              <a:rPr lang="en-US" dirty="0">
                <a:solidFill>
                  <a:srgbClr val="231F20"/>
                </a:solidFill>
                <a:latin typeface="HelveticaNeue-Light"/>
                <a:cs typeface="HelveticaNeue-Light"/>
              </a:rPr>
              <a:t>Shoppers </a:t>
            </a:r>
            <a:r>
              <a:rPr lang="en-US" spc="-5" dirty="0">
                <a:solidFill>
                  <a:srgbClr val="231F20"/>
                </a:solidFill>
                <a:latin typeface="HelveticaNeue-Light"/>
                <a:cs typeface="HelveticaNeue-Light"/>
              </a:rPr>
              <a:t>were </a:t>
            </a:r>
            <a:r>
              <a:rPr lang="en-US" dirty="0">
                <a:solidFill>
                  <a:srgbClr val="231F20"/>
                </a:solidFill>
                <a:latin typeface="HelveticaNeue-Light"/>
                <a:cs typeface="HelveticaNeue-Light"/>
              </a:rPr>
              <a:t>asked how likely they would be to access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information about a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on their smartphone or other device.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than </a:t>
            </a:r>
            <a:r>
              <a:rPr lang="en-US" spc="-5" dirty="0">
                <a:solidFill>
                  <a:srgbClr val="231F20"/>
                </a:solidFill>
                <a:latin typeface="HelveticaNeue-Light"/>
                <a:cs typeface="HelveticaNeue-Light"/>
              </a:rPr>
              <a:t>three </a:t>
            </a:r>
            <a:r>
              <a:rPr lang="en-US" dirty="0">
                <a:solidFill>
                  <a:srgbClr val="231F20"/>
                </a:solidFill>
                <a:latin typeface="HelveticaNeue-Light"/>
                <a:cs typeface="HelveticaNeue-Light"/>
              </a:rPr>
              <a:t>in four shoppers (77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 they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very  or somewhat likely to take advantage of this method to access </a:t>
            </a:r>
            <a:r>
              <a:rPr lang="en-US" spc="-5" dirty="0">
                <a:solidFill>
                  <a:srgbClr val="231F20"/>
                </a:solidFill>
                <a:latin typeface="HelveticaNeue-Light"/>
                <a:cs typeface="HelveticaNeue-Light"/>
              </a:rPr>
              <a:t>more product </a:t>
            </a:r>
            <a:r>
              <a:rPr lang="en-US" dirty="0">
                <a:solidFill>
                  <a:srgbClr val="231F20"/>
                </a:solidFill>
                <a:latin typeface="HelveticaNeue-Light"/>
                <a:cs typeface="HelveticaNeue-Light"/>
              </a:rPr>
              <a:t>information, with 35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saying they </a:t>
            </a:r>
            <a:r>
              <a:rPr lang="en-US" spc="-10" dirty="0">
                <a:solidFill>
                  <a:srgbClr val="231F20"/>
                </a:solidFill>
                <a:latin typeface="HelveticaNeue-Light"/>
                <a:cs typeface="HelveticaNeue-Light"/>
              </a:rPr>
              <a:t>are </a:t>
            </a:r>
            <a:r>
              <a:rPr lang="en-US" dirty="0">
                <a:solidFill>
                  <a:srgbClr val="231F20"/>
                </a:solidFill>
                <a:latin typeface="HelveticaNeue-Light"/>
                <a:cs typeface="HelveticaNeue-Light"/>
              </a:rPr>
              <a:t>very likely to do so.</a:t>
            </a:r>
            <a:endParaRPr lang="en-US" dirty="0">
              <a:latin typeface="HelveticaNeue-Light"/>
              <a:cs typeface="HelveticaNeue-Light"/>
            </a:endParaRPr>
          </a:p>
          <a:p>
            <a:endParaRPr lang="en-US" dirty="0"/>
          </a:p>
          <a:p>
            <a:r>
              <a:rPr lang="en-US" dirty="0">
                <a:solidFill>
                  <a:srgbClr val="231F20"/>
                </a:solidFill>
                <a:latin typeface="HelveticaNeue-Light"/>
                <a:cs typeface="HelveticaNeue-Light"/>
              </a:rPr>
              <a:t>Those likely to seek </a:t>
            </a:r>
            <a:r>
              <a:rPr lang="en-US" spc="-5" dirty="0">
                <a:solidFill>
                  <a:srgbClr val="231F20"/>
                </a:solidFill>
                <a:latin typeface="HelveticaNeue-Light"/>
                <a:cs typeface="HelveticaNeue-Light"/>
              </a:rPr>
              <a:t>more product </a:t>
            </a:r>
            <a:r>
              <a:rPr lang="en-US" dirty="0">
                <a:solidFill>
                  <a:srgbClr val="231F20"/>
                </a:solidFill>
                <a:latin typeface="HelveticaNeue-Light"/>
                <a:cs typeface="HelveticaNeue-Light"/>
              </a:rPr>
              <a:t>information cite myriad types of information  they </a:t>
            </a:r>
            <a:r>
              <a:rPr lang="en-US" spc="-10" dirty="0">
                <a:solidFill>
                  <a:srgbClr val="231F20"/>
                </a:solidFill>
                <a:latin typeface="HelveticaNeue-Light"/>
                <a:cs typeface="HelveticaNeue-Light"/>
              </a:rPr>
              <a:t>are </a:t>
            </a:r>
            <a:r>
              <a:rPr lang="en-US" spc="-5" dirty="0">
                <a:solidFill>
                  <a:srgbClr val="231F20"/>
                </a:solidFill>
                <a:latin typeface="HelveticaNeue-Light"/>
                <a:cs typeface="HelveticaNeue-Light"/>
              </a:rPr>
              <a:t>interested </a:t>
            </a:r>
            <a:r>
              <a:rPr lang="en-US" dirty="0">
                <a:solidFill>
                  <a:srgbClr val="231F20"/>
                </a:solidFill>
                <a:latin typeface="HelveticaNeue-Light"/>
                <a:cs typeface="HelveticaNeue-Light"/>
              </a:rPr>
              <a:t>in learning about. The most </a:t>
            </a:r>
            <a:r>
              <a:rPr lang="en-US" spc="-5" dirty="0">
                <a:solidFill>
                  <a:srgbClr val="231F20"/>
                </a:solidFill>
                <a:latin typeface="HelveticaNeue-Light"/>
                <a:cs typeface="HelveticaNeue-Light"/>
              </a:rPr>
              <a:t>frequently </a:t>
            </a:r>
            <a:r>
              <a:rPr lang="en-US" dirty="0">
                <a:solidFill>
                  <a:srgbClr val="231F20"/>
                </a:solidFill>
                <a:latin typeface="HelveticaNeue-Light"/>
                <a:cs typeface="HelveticaNeue-Light"/>
              </a:rPr>
              <a:t>mentioned is </a:t>
            </a:r>
            <a:r>
              <a:rPr lang="en-US" spc="-5" dirty="0">
                <a:solidFill>
                  <a:srgbClr val="231F20"/>
                </a:solidFill>
                <a:latin typeface="HelveticaNeue-Light"/>
                <a:cs typeface="HelveticaNeue-Light"/>
              </a:rPr>
              <a:t>ingredient </a:t>
            </a:r>
            <a:r>
              <a:rPr lang="en-US" dirty="0">
                <a:solidFill>
                  <a:srgbClr val="231F20"/>
                </a:solidFill>
                <a:latin typeface="HelveticaNeue-Light"/>
                <a:cs typeface="HelveticaNeue-Light"/>
              </a:rPr>
              <a:t>definitions (40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Other </a:t>
            </a:r>
            <a:r>
              <a:rPr lang="en-US" spc="-5" dirty="0">
                <a:solidFill>
                  <a:srgbClr val="231F20"/>
                </a:solidFill>
                <a:latin typeface="HelveticaNeue-Light"/>
                <a:cs typeface="HelveticaNeue-Light"/>
              </a:rPr>
              <a:t>frequently </a:t>
            </a:r>
            <a:r>
              <a:rPr lang="en-US" dirty="0">
                <a:solidFill>
                  <a:srgbClr val="231F20"/>
                </a:solidFill>
                <a:latin typeface="HelveticaNeue-Light"/>
                <a:cs typeface="HelveticaNeue-Light"/>
              </a:rPr>
              <a:t>mentioned </a:t>
            </a:r>
            <a:r>
              <a:rPr lang="en-US" spc="-5" dirty="0">
                <a:solidFill>
                  <a:srgbClr val="231F20"/>
                </a:solidFill>
                <a:latin typeface="HelveticaNeue-Light"/>
                <a:cs typeface="HelveticaNeue-Light"/>
              </a:rPr>
              <a:t>areas </a:t>
            </a:r>
            <a:r>
              <a:rPr lang="en-US" dirty="0">
                <a:solidFill>
                  <a:srgbClr val="231F20"/>
                </a:solidFill>
                <a:latin typeface="HelveticaNeue-Light"/>
                <a:cs typeface="HelveticaNeue-Light"/>
              </a:rPr>
              <a:t>of </a:t>
            </a:r>
            <a:r>
              <a:rPr lang="en-US" spc="-5" dirty="0">
                <a:solidFill>
                  <a:srgbClr val="231F20"/>
                </a:solidFill>
                <a:latin typeface="HelveticaNeue-Light"/>
                <a:cs typeface="HelveticaNeue-Light"/>
              </a:rPr>
              <a:t>interest </a:t>
            </a:r>
            <a:r>
              <a:rPr lang="en-US" dirty="0">
                <a:solidFill>
                  <a:srgbClr val="231F20"/>
                </a:solidFill>
                <a:latin typeface="HelveticaNeue-Light"/>
                <a:cs typeface="HelveticaNeue-Light"/>
              </a:rPr>
              <a:t>include in-depth nutritional information (34  </a:t>
            </a:r>
            <a:r>
              <a:rPr lang="en-US" spc="-5" dirty="0">
                <a:solidFill>
                  <a:srgbClr val="231F20"/>
                </a:solidFill>
                <a:latin typeface="HelveticaNeue-Light"/>
                <a:cs typeface="HelveticaNeue-Light"/>
              </a:rPr>
              <a:t>percent), sourcing </a:t>
            </a:r>
            <a:r>
              <a:rPr lang="en-US" dirty="0">
                <a:solidFill>
                  <a:srgbClr val="231F20"/>
                </a:solidFill>
                <a:latin typeface="HelveticaNeue-Light"/>
                <a:cs typeface="HelveticaNeue-Light"/>
              </a:rPr>
              <a:t>of </a:t>
            </a:r>
            <a:r>
              <a:rPr lang="en-US" spc="-5" dirty="0">
                <a:solidFill>
                  <a:srgbClr val="231F20"/>
                </a:solidFill>
                <a:latin typeface="HelveticaNeue-Light"/>
                <a:cs typeface="HelveticaNeue-Light"/>
              </a:rPr>
              <a:t>ingredients </a:t>
            </a:r>
            <a:r>
              <a:rPr lang="en-US" dirty="0">
                <a:solidFill>
                  <a:srgbClr val="231F20"/>
                </a:solidFill>
                <a:latin typeface="HelveticaNeue-Light"/>
                <a:cs typeface="HelveticaNeue-Light"/>
              </a:rPr>
              <a:t>(32 </a:t>
            </a:r>
            <a:r>
              <a:rPr lang="en-US" spc="-5" dirty="0">
                <a:solidFill>
                  <a:srgbClr val="231F20"/>
                </a:solidFill>
                <a:latin typeface="HelveticaNeue-Light"/>
                <a:cs typeface="HelveticaNeue-Light"/>
              </a:rPr>
              <a:t>percent), production </a:t>
            </a:r>
            <a:r>
              <a:rPr lang="en-US" dirty="0">
                <a:solidFill>
                  <a:srgbClr val="231F20"/>
                </a:solidFill>
                <a:latin typeface="HelveticaNeue-Light"/>
                <a:cs typeface="HelveticaNeue-Light"/>
              </a:rPr>
              <a:t>of </a:t>
            </a:r>
            <a:r>
              <a:rPr lang="en-US" spc="-5" dirty="0">
                <a:solidFill>
                  <a:srgbClr val="231F20"/>
                </a:solidFill>
                <a:latin typeface="HelveticaNeue-Light"/>
                <a:cs typeface="HelveticaNeue-Light"/>
              </a:rPr>
              <a:t>ingredients </a:t>
            </a:r>
            <a:r>
              <a:rPr lang="en-US" dirty="0">
                <a:solidFill>
                  <a:srgbClr val="231F20"/>
                </a:solidFill>
                <a:latin typeface="HelveticaNeue-Light"/>
                <a:cs typeface="HelveticaNeue-Light"/>
              </a:rPr>
              <a:t>(31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country of origin  (26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and manufacturing </a:t>
            </a:r>
            <a:r>
              <a:rPr lang="en-US" spc="-5" dirty="0">
                <a:solidFill>
                  <a:srgbClr val="231F20"/>
                </a:solidFill>
                <a:latin typeface="HelveticaNeue-Light"/>
                <a:cs typeface="HelveticaNeue-Light"/>
              </a:rPr>
              <a:t>processes </a:t>
            </a:r>
            <a:r>
              <a:rPr lang="en-US" dirty="0">
                <a:solidFill>
                  <a:srgbClr val="231F20"/>
                </a:solidFill>
                <a:latin typeface="HelveticaNeue-Light"/>
                <a:cs typeface="HelveticaNeue-Light"/>
              </a:rPr>
              <a:t>(26 </a:t>
            </a:r>
            <a:r>
              <a:rPr lang="en-US" spc="-5" dirty="0">
                <a:solidFill>
                  <a:srgbClr val="231F20"/>
                </a:solidFill>
                <a:latin typeface="HelveticaNeue-Light"/>
                <a:cs typeface="HelveticaNeue-Light"/>
              </a:rPr>
              <a:t>percent).  And even animal welfare.</a:t>
            </a:r>
          </a:p>
          <a:p>
            <a:endParaRPr lang="en-US" spc="-5" dirty="0">
              <a:solidFill>
                <a:srgbClr val="231F20"/>
              </a:solidFill>
              <a:latin typeface="HelveticaNeue-Light"/>
            </a:endParaRPr>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27</a:t>
            </a:fld>
            <a:endParaRPr lang="en-US"/>
          </a:p>
        </p:txBody>
      </p:sp>
    </p:spTree>
    <p:extLst>
      <p:ext uri="{BB962C8B-B14F-4D97-AF65-F5344CB8AC3E}">
        <p14:creationId xmlns:p14="http://schemas.microsoft.com/office/powerpoint/2010/main" val="82356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a:t>
            </a:r>
          </a:p>
          <a:p>
            <a:r>
              <a:rPr lang="en-US" dirty="0"/>
              <a:t>Most online shoppers find discovery and transparency much easier online compared to in physical, brick and mortar stores.</a:t>
            </a:r>
          </a:p>
          <a:p>
            <a:pPr marL="223234" indent="-223234">
              <a:buFont typeface="Arial" panose="020B0604020202020204" pitchFamily="34" charset="0"/>
              <a:buChar char="•"/>
            </a:pPr>
            <a:endParaRPr lang="en-US" b="1" dirty="0">
              <a:solidFill>
                <a:srgbClr val="FF0000"/>
              </a:solidFill>
            </a:endParaRPr>
          </a:p>
          <a:p>
            <a:r>
              <a:rPr lang="en-US" b="1" dirty="0">
                <a:solidFill>
                  <a:srgbClr val="FF0000"/>
                </a:solidFill>
              </a:rPr>
              <a:t>Discovery Online:  </a:t>
            </a:r>
            <a:r>
              <a:rPr lang="en-US" dirty="0"/>
              <a:t>More than one-half of online shoppers (55 percent) say discovering new products is easier online compared to when they are in a physical store.</a:t>
            </a:r>
          </a:p>
          <a:p>
            <a:endParaRPr lang="en-US" b="1" dirty="0">
              <a:solidFill>
                <a:srgbClr val="FF0000"/>
              </a:solidFill>
            </a:endParaRPr>
          </a:p>
          <a:p>
            <a:r>
              <a:rPr lang="en-US" b="1" dirty="0">
                <a:solidFill>
                  <a:srgbClr val="FF0000"/>
                </a:solidFill>
              </a:rPr>
              <a:t>Learning Online:</a:t>
            </a:r>
            <a:r>
              <a:rPr lang="en-US" dirty="0"/>
              <a:t>  About one-half of online shoppers (45 to 51 percent) say that various aspects of transparency are easier online than in a physical store, including learning about a product’s story, shopping for a specific diet or allergy, knowing what ingredients are in a product, and knowing a product’s nutritional information. </a:t>
            </a:r>
          </a:p>
          <a:p>
            <a:pPr marL="13229" marR="5292">
              <a:lnSpc>
                <a:spcPct val="116700"/>
              </a:lnSpc>
              <a:spcBef>
                <a:spcPts val="781"/>
              </a:spcBef>
            </a:pPr>
            <a:endParaRPr lang="en-US" dirty="0">
              <a:solidFill>
                <a:srgbClr val="231F20"/>
              </a:solidFill>
              <a:latin typeface="HelveticaNeue-Light"/>
              <a:cs typeface="HelveticaNeue-Light"/>
            </a:endParaRPr>
          </a:p>
          <a:p>
            <a:pPr marL="13229" marR="5292">
              <a:lnSpc>
                <a:spcPct val="116700"/>
              </a:lnSpc>
              <a:spcBef>
                <a:spcPts val="781"/>
              </a:spcBef>
            </a:pPr>
            <a:r>
              <a:rPr lang="en-US" dirty="0">
                <a:solidFill>
                  <a:srgbClr val="231F20"/>
                </a:solidFill>
                <a:latin typeface="HelveticaNeue-Light"/>
                <a:cs typeface="HelveticaNeue-Light"/>
              </a:rPr>
              <a:t>Do shoppers hold online </a:t>
            </a:r>
            <a:r>
              <a:rPr lang="en-US" spc="-5" dirty="0">
                <a:solidFill>
                  <a:srgbClr val="231F20"/>
                </a:solidFill>
                <a:latin typeface="HelveticaNeue-Light"/>
                <a:cs typeface="HelveticaNeue-Light"/>
              </a:rPr>
              <a:t>merchants/commerce </a:t>
            </a:r>
            <a:r>
              <a:rPr lang="en-US" dirty="0">
                <a:solidFill>
                  <a:srgbClr val="231F20"/>
                </a:solidFill>
                <a:latin typeface="HelveticaNeue-Light"/>
                <a:cs typeface="HelveticaNeue-Light"/>
              </a:rPr>
              <a:t>to </a:t>
            </a:r>
            <a:r>
              <a:rPr lang="en-US" spc="-5" dirty="0">
                <a:solidFill>
                  <a:srgbClr val="231F20"/>
                </a:solidFill>
                <a:latin typeface="HelveticaNeue-Light"/>
                <a:cs typeface="HelveticaNeue-Light"/>
              </a:rPr>
              <a:t>different standards </a:t>
            </a:r>
            <a:r>
              <a:rPr lang="en-US" dirty="0">
                <a:solidFill>
                  <a:srgbClr val="231F20"/>
                </a:solidFill>
                <a:latin typeface="HelveticaNeue-Light"/>
                <a:cs typeface="HelveticaNeue-Light"/>
              </a:rPr>
              <a:t>of </a:t>
            </a:r>
            <a:r>
              <a:rPr lang="en-US" spc="-5" dirty="0">
                <a:solidFill>
                  <a:srgbClr val="231F20"/>
                </a:solidFill>
                <a:latin typeface="HelveticaNeue-Light"/>
                <a:cs typeface="HelveticaNeue-Light"/>
              </a:rPr>
              <a:t>transparency </a:t>
            </a:r>
            <a:r>
              <a:rPr lang="en-US" dirty="0">
                <a:solidFill>
                  <a:srgbClr val="231F20"/>
                </a:solidFill>
                <a:latin typeface="HelveticaNeue-Light"/>
                <a:cs typeface="HelveticaNeue-Light"/>
              </a:rPr>
              <a:t>than they do for their  physical </a:t>
            </a:r>
            <a:r>
              <a:rPr lang="en-US" spc="-5" dirty="0">
                <a:solidFill>
                  <a:srgbClr val="231F20"/>
                </a:solidFill>
                <a:latin typeface="HelveticaNeue-Light"/>
                <a:cs typeface="HelveticaNeue-Light"/>
              </a:rPr>
              <a:t>store </a:t>
            </a:r>
            <a:r>
              <a:rPr lang="en-US" dirty="0">
                <a:solidFill>
                  <a:srgbClr val="231F20"/>
                </a:solidFill>
                <a:latin typeface="HelveticaNeue-Light"/>
                <a:cs typeface="HelveticaNeue-Light"/>
              </a:rPr>
              <a:t>experience? In fact, most online shoppers do have higher expectations of </a:t>
            </a:r>
            <a:r>
              <a:rPr lang="en-US" spc="-5" dirty="0">
                <a:solidFill>
                  <a:srgbClr val="231F20"/>
                </a:solidFill>
                <a:latin typeface="HelveticaNeue-Light"/>
                <a:cs typeface="HelveticaNeue-Light"/>
              </a:rPr>
              <a:t>transparency</a:t>
            </a:r>
            <a:r>
              <a:rPr lang="en-US" spc="-52" dirty="0">
                <a:solidFill>
                  <a:srgbClr val="231F20"/>
                </a:solidFill>
                <a:latin typeface="HelveticaNeue-Light"/>
                <a:cs typeface="HelveticaNeue-Light"/>
              </a:rPr>
              <a:t> </a:t>
            </a:r>
            <a:r>
              <a:rPr lang="en-US" dirty="0">
                <a:solidFill>
                  <a:srgbClr val="231F20"/>
                </a:solidFill>
                <a:latin typeface="HelveticaNeue-Light"/>
                <a:cs typeface="HelveticaNeue-Light"/>
              </a:rPr>
              <a:t>when  shopping</a:t>
            </a:r>
            <a:r>
              <a:rPr lang="en-US" spc="-5" dirty="0">
                <a:solidFill>
                  <a:srgbClr val="231F20"/>
                </a:solidFill>
                <a:latin typeface="HelveticaNeue-Light"/>
                <a:cs typeface="HelveticaNeue-Light"/>
              </a:rPr>
              <a:t> </a:t>
            </a:r>
            <a:r>
              <a:rPr lang="en-US" dirty="0">
                <a:solidFill>
                  <a:srgbClr val="231F20"/>
                </a:solidFill>
                <a:latin typeface="HelveticaNeue-Light"/>
                <a:cs typeface="HelveticaNeue-Light"/>
              </a:rPr>
              <a:t>online. </a:t>
            </a:r>
          </a:p>
          <a:p>
            <a:pPr marL="13229" marR="5292">
              <a:lnSpc>
                <a:spcPct val="116700"/>
              </a:lnSpc>
              <a:spcBef>
                <a:spcPts val="781"/>
              </a:spcBef>
            </a:pPr>
            <a:endParaRPr lang="en-US" b="1" i="1" spc="-10" dirty="0">
              <a:solidFill>
                <a:srgbClr val="231F20"/>
              </a:solidFill>
              <a:latin typeface="HelveticaNeue-Light"/>
              <a:cs typeface="HelveticaNeue-BoldItalic"/>
            </a:endParaRP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28</a:t>
            </a:fld>
            <a:endParaRPr lang="en-US"/>
          </a:p>
        </p:txBody>
      </p:sp>
    </p:spTree>
    <p:extLst>
      <p:ext uri="{BB962C8B-B14F-4D97-AF65-F5344CB8AC3E}">
        <p14:creationId xmlns:p14="http://schemas.microsoft.com/office/powerpoint/2010/main" val="312910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r>
              <a:rPr lang="en-US" sz="1200" kern="1200" dirty="0">
                <a:solidFill>
                  <a:schemeClr val="tx1"/>
                </a:solidFill>
                <a:effectLst/>
                <a:latin typeface="+mn-lt"/>
                <a:ea typeface="+mn-ea"/>
                <a:cs typeface="+mn-cs"/>
              </a:rPr>
              <a:t>Today’s presenters will be myself, Steve Markenson Director of Research at FMI,</a:t>
            </a:r>
          </a:p>
          <a:p>
            <a:r>
              <a:rPr lang="en-US" sz="1200" kern="1200" dirty="0">
                <a:solidFill>
                  <a:schemeClr val="tx1"/>
                </a:solidFill>
                <a:effectLst/>
                <a:latin typeface="+mn-lt"/>
                <a:ea typeface="+mn-ea"/>
                <a:cs typeface="+mn-cs"/>
              </a:rPr>
              <a:t>and I am happy to welcome Nicole Meyerson, Senior Manager, Marketing and Communications at Label Insight.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also like to acknowledge Label Insight who have been and continue to serve as a valuable partner, supporting FMI in conducting and analyzing this unique and important research. I am looking forward to sharing this research with and particular hearing Nicole’s perspective on what this means for the industry.</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Nicole, thank you for joining me today.</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NICOLE</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STEVE</a:t>
            </a:r>
          </a:p>
          <a:p>
            <a:r>
              <a:rPr lang="en-US" sz="1200" kern="1200" dirty="0">
                <a:solidFill>
                  <a:schemeClr val="tx1"/>
                </a:solidFill>
                <a:effectLst/>
                <a:latin typeface="+mn-lt"/>
                <a:ea typeface="+mn-ea"/>
                <a:cs typeface="+mn-cs"/>
              </a:rPr>
              <a:t>So, with all the formalities covered, let’s start off with a review of the background of this research …</a:t>
            </a:r>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2</a:t>
            </a:fld>
            <a:endParaRPr lang="en-US"/>
          </a:p>
        </p:txBody>
      </p:sp>
    </p:spTree>
    <p:extLst>
      <p:ext uri="{BB962C8B-B14F-4D97-AF65-F5344CB8AC3E}">
        <p14:creationId xmlns:p14="http://schemas.microsoft.com/office/powerpoint/2010/main" val="2423722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a:t>
            </a:r>
          </a:p>
          <a:p>
            <a:r>
              <a:rPr lang="en-US" dirty="0"/>
              <a:t>Most online shoppers find discovery and transparency much easier online compared to in physical, brick and mortar stores.</a:t>
            </a:r>
          </a:p>
          <a:p>
            <a:pPr marL="223234" indent="-223234">
              <a:buFont typeface="Arial" panose="020B0604020202020204" pitchFamily="34" charset="0"/>
              <a:buChar char="•"/>
            </a:pPr>
            <a:endParaRPr lang="en-US" b="1" dirty="0">
              <a:solidFill>
                <a:srgbClr val="FF0000"/>
              </a:solidFill>
            </a:endParaRPr>
          </a:p>
          <a:p>
            <a:pPr marL="13229" marR="5292">
              <a:lnSpc>
                <a:spcPct val="116700"/>
              </a:lnSpc>
              <a:spcBef>
                <a:spcPts val="781"/>
              </a:spcBef>
            </a:pPr>
            <a:r>
              <a:rPr lang="en-US" b="1" i="1" spc="-10" dirty="0">
                <a:solidFill>
                  <a:srgbClr val="4479A7"/>
                </a:solidFill>
                <a:latin typeface="HelveticaNeue-BoldItalic"/>
                <a:cs typeface="HelveticaNeue-BoldItalic"/>
              </a:rPr>
              <a:t>Want </a:t>
            </a:r>
            <a:r>
              <a:rPr lang="en-US" b="1" i="1" dirty="0">
                <a:solidFill>
                  <a:srgbClr val="4479A7"/>
                </a:solidFill>
                <a:latin typeface="HelveticaNeue-BoldItalic"/>
                <a:cs typeface="HelveticaNeue-BoldItalic"/>
              </a:rPr>
              <a:t>More: </a:t>
            </a:r>
            <a:r>
              <a:rPr lang="en-US" spc="-5" dirty="0">
                <a:solidFill>
                  <a:srgbClr val="231F20"/>
                </a:solidFill>
                <a:latin typeface="HelveticaNeue-Light"/>
                <a:cs typeface="HelveticaNeue-Light"/>
              </a:rPr>
              <a:t>Three-fourths </a:t>
            </a:r>
            <a:r>
              <a:rPr lang="en-US" dirty="0">
                <a:solidFill>
                  <a:srgbClr val="231F20"/>
                </a:solidFill>
                <a:latin typeface="HelveticaNeue-Light"/>
                <a:cs typeface="HelveticaNeue-Light"/>
              </a:rPr>
              <a:t>of online shoppers (76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want </a:t>
            </a:r>
            <a:r>
              <a:rPr lang="en-US" spc="-5" dirty="0">
                <a:solidFill>
                  <a:srgbClr val="231F20"/>
                </a:solidFill>
                <a:latin typeface="HelveticaNeue-Light"/>
                <a:cs typeface="HelveticaNeue-Light"/>
              </a:rPr>
              <a:t>more product </a:t>
            </a:r>
            <a:r>
              <a:rPr lang="en-US" dirty="0">
                <a:solidFill>
                  <a:srgbClr val="231F20"/>
                </a:solidFill>
                <a:latin typeface="HelveticaNeue-Light"/>
                <a:cs typeface="HelveticaNeue-Light"/>
              </a:rPr>
              <a:t>information when  shopping online than if they </a:t>
            </a:r>
            <a:r>
              <a:rPr lang="en-US" spc="-5" dirty="0">
                <a:solidFill>
                  <a:srgbClr val="231F20"/>
                </a:solidFill>
                <a:latin typeface="HelveticaNeue-Light"/>
                <a:cs typeface="HelveticaNeue-Light"/>
              </a:rPr>
              <a:t>were </a:t>
            </a:r>
            <a:r>
              <a:rPr lang="en-US" dirty="0">
                <a:solidFill>
                  <a:srgbClr val="231F20"/>
                </a:solidFill>
                <a:latin typeface="HelveticaNeue-Light"/>
                <a:cs typeface="HelveticaNeue-Light"/>
              </a:rPr>
              <a:t>shopping a physical</a:t>
            </a:r>
            <a:r>
              <a:rPr lang="en-US" spc="-10" dirty="0">
                <a:solidFill>
                  <a:srgbClr val="231F20"/>
                </a:solidFill>
                <a:latin typeface="HelveticaNeue-Light"/>
                <a:cs typeface="HelveticaNeue-Light"/>
              </a:rPr>
              <a:t> </a:t>
            </a:r>
            <a:r>
              <a:rPr lang="en-US" spc="-5" dirty="0">
                <a:solidFill>
                  <a:srgbClr val="231F20"/>
                </a:solidFill>
                <a:latin typeface="HelveticaNeue-Light"/>
                <a:cs typeface="HelveticaNeue-Light"/>
              </a:rPr>
              <a:t>store.</a:t>
            </a:r>
          </a:p>
          <a:p>
            <a:pPr marL="13229" marR="5292">
              <a:lnSpc>
                <a:spcPct val="116700"/>
              </a:lnSpc>
              <a:spcBef>
                <a:spcPts val="781"/>
              </a:spcBef>
            </a:pPr>
            <a:endParaRPr lang="en-US" b="1" i="1" spc="-5" dirty="0">
              <a:solidFill>
                <a:srgbClr val="231F20"/>
              </a:solidFill>
              <a:latin typeface="HelveticaNeue-Light"/>
              <a:cs typeface="HelveticaNeue-BoldItalic"/>
            </a:endParaRPr>
          </a:p>
          <a:p>
            <a:pPr marL="13229" marR="5292">
              <a:lnSpc>
                <a:spcPct val="116700"/>
              </a:lnSpc>
              <a:spcBef>
                <a:spcPts val="781"/>
              </a:spcBef>
            </a:pPr>
            <a:r>
              <a:rPr lang="en-US" b="1" i="1" dirty="0">
                <a:solidFill>
                  <a:srgbClr val="4479A7"/>
                </a:solidFill>
                <a:latin typeface="HelveticaNeue-BoldItalic"/>
                <a:cs typeface="HelveticaNeue-BoldItalic"/>
              </a:rPr>
              <a:t>More Important: </a:t>
            </a:r>
            <a:r>
              <a:rPr lang="en-US" dirty="0">
                <a:solidFill>
                  <a:srgbClr val="231F20"/>
                </a:solidFill>
                <a:latin typeface="HelveticaNeue-Light"/>
                <a:cs typeface="HelveticaNeue-Light"/>
              </a:rPr>
              <a:t>A similar </a:t>
            </a:r>
            <a:r>
              <a:rPr lang="en-US" spc="-5" dirty="0">
                <a:solidFill>
                  <a:srgbClr val="231F20"/>
                </a:solidFill>
                <a:latin typeface="HelveticaNeue-Light"/>
                <a:cs typeface="HelveticaNeue-Light"/>
              </a:rPr>
              <a:t>proportion </a:t>
            </a:r>
            <a:r>
              <a:rPr lang="en-US" dirty="0">
                <a:solidFill>
                  <a:srgbClr val="231F20"/>
                </a:solidFill>
                <a:latin typeface="HelveticaNeue-Light"/>
                <a:cs typeface="HelveticaNeue-Light"/>
              </a:rPr>
              <a:t>(72 </a:t>
            </a:r>
            <a:r>
              <a:rPr lang="en-US" spc="-5" dirty="0">
                <a:solidFill>
                  <a:srgbClr val="231F20"/>
                </a:solidFill>
                <a:latin typeface="HelveticaNeue-Light"/>
                <a:cs typeface="HelveticaNeue-Light"/>
              </a:rPr>
              <a:t>percent) </a:t>
            </a:r>
            <a:r>
              <a:rPr lang="en-US" dirty="0">
                <a:solidFill>
                  <a:srgbClr val="231F20"/>
                </a:solidFill>
                <a:latin typeface="HelveticaNeue-Light"/>
                <a:cs typeface="HelveticaNeue-Light"/>
              </a:rPr>
              <a:t>say that being able to get information about a  </a:t>
            </a:r>
            <a:r>
              <a:rPr lang="en-US" spc="-5" dirty="0">
                <a:solidFill>
                  <a:srgbClr val="231F20"/>
                </a:solidFill>
                <a:latin typeface="HelveticaNeue-Light"/>
                <a:cs typeface="HelveticaNeue-Light"/>
              </a:rPr>
              <a:t>product </a:t>
            </a:r>
            <a:r>
              <a:rPr lang="en-US" dirty="0">
                <a:solidFill>
                  <a:srgbClr val="231F20"/>
                </a:solidFill>
                <a:latin typeface="HelveticaNeue-Light"/>
                <a:cs typeface="HelveticaNeue-Light"/>
              </a:rPr>
              <a:t>is </a:t>
            </a:r>
            <a:r>
              <a:rPr lang="en-US" spc="-5" dirty="0">
                <a:solidFill>
                  <a:srgbClr val="231F20"/>
                </a:solidFill>
                <a:latin typeface="HelveticaNeue-Light"/>
                <a:cs typeface="HelveticaNeue-Light"/>
              </a:rPr>
              <a:t>more </a:t>
            </a:r>
            <a:r>
              <a:rPr lang="en-US" dirty="0">
                <a:solidFill>
                  <a:srgbClr val="231F20"/>
                </a:solidFill>
                <a:latin typeface="HelveticaNeue-Light"/>
                <a:cs typeface="HelveticaNeue-Light"/>
              </a:rPr>
              <a:t>important when shopping online than if shopping in the physical</a:t>
            </a:r>
            <a:r>
              <a:rPr lang="en-US" spc="-27" dirty="0">
                <a:solidFill>
                  <a:srgbClr val="231F20"/>
                </a:solidFill>
                <a:latin typeface="HelveticaNeue-Light"/>
                <a:cs typeface="HelveticaNeue-Light"/>
              </a:rPr>
              <a:t> </a:t>
            </a:r>
            <a:r>
              <a:rPr lang="en-US" spc="-5" dirty="0">
                <a:solidFill>
                  <a:srgbClr val="231F20"/>
                </a:solidFill>
                <a:latin typeface="HelveticaNeue-Light"/>
                <a:cs typeface="HelveticaNeue-Light"/>
              </a:rPr>
              <a:t>store.</a:t>
            </a:r>
            <a:endParaRPr lang="en-US" dirty="0">
              <a:latin typeface="HelveticaNeue-Light"/>
              <a:cs typeface="HelveticaNeue-Light"/>
            </a:endParaRP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29</a:t>
            </a:fld>
            <a:endParaRPr lang="en-US"/>
          </a:p>
        </p:txBody>
      </p:sp>
    </p:spTree>
    <p:extLst>
      <p:ext uri="{BB962C8B-B14F-4D97-AF65-F5344CB8AC3E}">
        <p14:creationId xmlns:p14="http://schemas.microsoft.com/office/powerpoint/2010/main" val="3406680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a:t>
            </a:r>
          </a:p>
          <a:p>
            <a:r>
              <a:rPr lang="en-US" dirty="0"/>
              <a:t>Most online shoppers find discovery and transparency much easier online compared to in physical, brick and mortar stores.</a:t>
            </a:r>
          </a:p>
          <a:p>
            <a:pPr marL="227833" indent="-227833">
              <a:buFont typeface="Arial" panose="020B0604020202020204" pitchFamily="34" charset="0"/>
              <a:buChar char="•"/>
            </a:pPr>
            <a:endParaRPr lang="en-US" b="1" dirty="0">
              <a:solidFill>
                <a:srgbClr val="FF0000"/>
              </a:solidFill>
            </a:endParaRPr>
          </a:p>
          <a:p>
            <a:endParaRPr lang="en-US" dirty="0"/>
          </a:p>
          <a:p>
            <a:endParaRPr lang="en-US" dirty="0"/>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30</a:t>
            </a:fld>
            <a:endParaRPr lang="en-US"/>
          </a:p>
        </p:txBody>
      </p:sp>
    </p:spTree>
    <p:extLst>
      <p:ext uri="{BB962C8B-B14F-4D97-AF65-F5344CB8AC3E}">
        <p14:creationId xmlns:p14="http://schemas.microsoft.com/office/powerpoint/2010/main" val="80382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31</a:t>
            </a:fld>
            <a:endParaRPr lang="en-US"/>
          </a:p>
        </p:txBody>
      </p:sp>
    </p:spTree>
    <p:extLst>
      <p:ext uri="{BB962C8B-B14F-4D97-AF65-F5344CB8AC3E}">
        <p14:creationId xmlns:p14="http://schemas.microsoft.com/office/powerpoint/2010/main" val="213950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7875C-5F3F-9E4D-92F1-11581045A7AF}" type="slidenum">
              <a:rPr lang="en-US" smtClean="0"/>
              <a:t>32</a:t>
            </a:fld>
            <a:endParaRPr lang="en-US"/>
          </a:p>
        </p:txBody>
      </p:sp>
    </p:spTree>
    <p:extLst>
      <p:ext uri="{BB962C8B-B14F-4D97-AF65-F5344CB8AC3E}">
        <p14:creationId xmlns:p14="http://schemas.microsoft.com/office/powerpoint/2010/main" val="2281073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to Nicole for joining me today in presenting and to everyone attending today’s webinar. As a reminder, this presentation was recorded and will be available for viewing at your convenience on fmi.org. Also, the report is available on the FMI store at FMI.org.  After the meeting you’ll receive an email with a link to that page. Thank you and have a great afternoon.  </a:t>
            </a:r>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33</a:t>
            </a:fld>
            <a:endParaRPr lang="en-US"/>
          </a:p>
        </p:txBody>
      </p:sp>
    </p:spTree>
    <p:extLst>
      <p:ext uri="{BB962C8B-B14F-4D97-AF65-F5344CB8AC3E}">
        <p14:creationId xmlns:p14="http://schemas.microsoft.com/office/powerpoint/2010/main" val="326038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STEVE</a:t>
            </a:r>
          </a:p>
          <a:p>
            <a:r>
              <a:rPr lang="en-US" sz="1400" dirty="0"/>
              <a:t>In 2017 FMI’s annual US Grocery Shoppers Trends study devoted a full chapter to focus on Transparency, leveraging survey data, ethnographic research, in-depth interviews, secondary data and information, etc. </a:t>
            </a:r>
          </a:p>
          <a:p>
            <a:r>
              <a:rPr lang="en-US" sz="1400" dirty="0"/>
              <a:t>Last year, a white paper about transparency, from FMI and The Center for Food Integrity, entitled </a:t>
            </a:r>
            <a:r>
              <a:rPr lang="en-US" sz="1400" b="1" i="1" dirty="0"/>
              <a:t>Transparency Roadmap for Food Retailers </a:t>
            </a:r>
            <a:r>
              <a:rPr lang="en-US" sz="1400" dirty="0"/>
              <a:t>explored the link between transparency and consumer trust. It positioned the transparency challenge this way: </a:t>
            </a:r>
          </a:p>
          <a:p>
            <a:pPr marL="357173" lvl="1"/>
            <a:r>
              <a:rPr lang="en-US" sz="1400" dirty="0"/>
              <a:t> </a:t>
            </a:r>
            <a:r>
              <a:rPr lang="en-US" sz="1400" i="1" dirty="0"/>
              <a:t>“Stakeholders across the food supply chain – from farmers to manufacturers to retailers -- have faced a barrage of questions and skepticism from a new breed of customers, about everything from ingredients to food safety. The focus of inquiries has increasingly extended beyond ingredients to include areas such as animal welfare, business practices, and environmental impact. “</a:t>
            </a:r>
            <a:br>
              <a:rPr lang="en-US" sz="1400" dirty="0"/>
            </a:br>
            <a:endParaRPr lang="en-US" sz="1400" dirty="0">
              <a:solidFill>
                <a:srgbClr val="231F20"/>
              </a:solidFill>
              <a:latin typeface="HelveticaNeue-Light"/>
              <a:cs typeface="HelveticaNeue-Light"/>
            </a:endParaRPr>
          </a:p>
          <a:p>
            <a:pPr marL="13229" marR="48946">
              <a:lnSpc>
                <a:spcPct val="116700"/>
              </a:lnSpc>
            </a:pPr>
            <a:endParaRPr lang="en-US" sz="1400" dirty="0">
              <a:solidFill>
                <a:srgbClr val="231F20"/>
              </a:solidFill>
              <a:latin typeface="HelveticaNeue-Light"/>
              <a:cs typeface="HelveticaNeue-Light"/>
            </a:endParaRPr>
          </a:p>
          <a:p>
            <a:pPr marL="13229" marR="48946" defTabSz="466618">
              <a:lnSpc>
                <a:spcPct val="116700"/>
              </a:lnSpc>
              <a:defRPr/>
            </a:pPr>
            <a:r>
              <a:rPr lang="en-US" sz="1400" dirty="0"/>
              <a:t>NICOLE  - Over the past few years, Label Insights has conducted a number of consumer or shopper studies to understand this phenomena…….</a:t>
            </a:r>
          </a:p>
          <a:p>
            <a:pPr marL="13229" marR="48946">
              <a:lnSpc>
                <a:spcPct val="116700"/>
              </a:lnSpc>
            </a:pPr>
            <a:endParaRPr lang="en-US" sz="1400" dirty="0">
              <a:solidFill>
                <a:srgbClr val="231F20"/>
              </a:solidFill>
              <a:latin typeface="HelveticaNeue-Light"/>
              <a:cs typeface="HelveticaNeue-Light"/>
            </a:endParaRPr>
          </a:p>
          <a:p>
            <a:pPr marL="13229" marR="48946">
              <a:lnSpc>
                <a:spcPct val="116700"/>
              </a:lnSpc>
            </a:pPr>
            <a:r>
              <a:rPr lang="en-US" sz="1400" dirty="0">
                <a:solidFill>
                  <a:srgbClr val="231F20"/>
                </a:solidFill>
                <a:latin typeface="HelveticaNeue-Light"/>
                <a:cs typeface="HelveticaNeue-Light"/>
              </a:rPr>
              <a:t>STEVE</a:t>
            </a:r>
          </a:p>
          <a:p>
            <a:pPr marL="13229" marR="48946">
              <a:lnSpc>
                <a:spcPct val="116700"/>
              </a:lnSpc>
            </a:pPr>
            <a:r>
              <a:rPr lang="en-US" sz="1400" dirty="0">
                <a:solidFill>
                  <a:srgbClr val="231F20"/>
                </a:solidFill>
                <a:latin typeface="HelveticaNeue-Light"/>
                <a:cs typeface="HelveticaNeue-Light"/>
              </a:rPr>
              <a:t>So, this FMI and LI decided to combine our knowledge, experience, expertise, unique perspectives and curiosity to conduct the research we are about to share with you. </a:t>
            </a:r>
          </a:p>
          <a:p>
            <a:pPr marL="13229" marR="48946">
              <a:lnSpc>
                <a:spcPct val="116700"/>
              </a:lnSpc>
            </a:pPr>
            <a:r>
              <a:rPr lang="en-US" sz="1400" dirty="0">
                <a:solidFill>
                  <a:srgbClr val="231F20"/>
                </a:solidFill>
                <a:latin typeface="HelveticaNeue-Light"/>
                <a:cs typeface="HelveticaNeue-Light"/>
              </a:rPr>
              <a:t>The </a:t>
            </a:r>
            <a:r>
              <a:rPr lang="en-US" sz="1400" spc="-5" dirty="0">
                <a:solidFill>
                  <a:srgbClr val="231F20"/>
                </a:solidFill>
                <a:latin typeface="HelveticaNeue-Light"/>
                <a:cs typeface="HelveticaNeue-Light"/>
              </a:rPr>
              <a:t>report </a:t>
            </a:r>
            <a:r>
              <a:rPr lang="en-US" sz="1400" dirty="0">
                <a:solidFill>
                  <a:srgbClr val="231F20"/>
                </a:solidFill>
                <a:latin typeface="HelveticaNeue-Light"/>
                <a:cs typeface="HelveticaNeue-Light"/>
              </a:rPr>
              <a:t>was built on the foundation of the </a:t>
            </a:r>
            <a:r>
              <a:rPr lang="en-US" sz="1400" spc="-5" dirty="0">
                <a:solidFill>
                  <a:srgbClr val="231F20"/>
                </a:solidFill>
                <a:latin typeface="HelveticaNeue-Light"/>
                <a:cs typeface="HelveticaNeue-Light"/>
              </a:rPr>
              <a:t>previous </a:t>
            </a:r>
            <a:r>
              <a:rPr lang="en-US" sz="1400" dirty="0">
                <a:solidFill>
                  <a:srgbClr val="231F20"/>
                </a:solidFill>
                <a:latin typeface="HelveticaNeue-Light"/>
                <a:cs typeface="HelveticaNeue-Light"/>
              </a:rPr>
              <a:t>surveys conducted by FMI and Label Insight (see Additional </a:t>
            </a:r>
            <a:r>
              <a:rPr lang="en-US" sz="1400" spc="-5" dirty="0">
                <a:solidFill>
                  <a:srgbClr val="231F20"/>
                </a:solidFill>
                <a:latin typeface="HelveticaNeue-Light"/>
                <a:cs typeface="HelveticaNeue-Light"/>
              </a:rPr>
              <a:t>Resources </a:t>
            </a:r>
            <a:r>
              <a:rPr lang="en-US" sz="1400" dirty="0">
                <a:solidFill>
                  <a:srgbClr val="231F20"/>
                </a:solidFill>
                <a:latin typeface="HelveticaNeue-Light"/>
                <a:cs typeface="HelveticaNeue-Light"/>
              </a:rPr>
              <a:t>section). </a:t>
            </a:r>
          </a:p>
          <a:p>
            <a:pPr marL="13229" marR="48946">
              <a:lnSpc>
                <a:spcPct val="116700"/>
              </a:lnSpc>
            </a:pPr>
            <a:r>
              <a:rPr lang="en-US" sz="1400" dirty="0">
                <a:solidFill>
                  <a:srgbClr val="231F20"/>
                </a:solidFill>
                <a:latin typeface="HelveticaNeue-Light"/>
                <a:cs typeface="HelveticaNeue-Light"/>
              </a:rPr>
              <a:t>  </a:t>
            </a:r>
          </a:p>
          <a:p>
            <a:pPr marL="13229" marR="48946">
              <a:lnSpc>
                <a:spcPct val="116700"/>
              </a:lnSpc>
            </a:pPr>
            <a:r>
              <a:rPr lang="en-US" sz="1400" dirty="0">
                <a:solidFill>
                  <a:srgbClr val="231F20"/>
                </a:solidFill>
                <a:latin typeface="HelveticaNeue-Light"/>
                <a:cs typeface="HelveticaNeue-Light"/>
              </a:rPr>
              <a:t>This</a:t>
            </a:r>
            <a:r>
              <a:rPr lang="en-US" sz="1400" spc="-27" dirty="0">
                <a:solidFill>
                  <a:srgbClr val="231F20"/>
                </a:solidFill>
                <a:latin typeface="HelveticaNeue-Light"/>
                <a:cs typeface="HelveticaNeue-Light"/>
              </a:rPr>
              <a:t> </a:t>
            </a:r>
            <a:r>
              <a:rPr lang="en-US" sz="1400" spc="-5" dirty="0">
                <a:solidFill>
                  <a:srgbClr val="231F20"/>
                </a:solidFill>
                <a:latin typeface="HelveticaNeue-Light"/>
                <a:cs typeface="HelveticaNeue-Light"/>
              </a:rPr>
              <a:t>research </a:t>
            </a:r>
            <a:r>
              <a:rPr lang="en-US" sz="1400" dirty="0">
                <a:solidFill>
                  <a:srgbClr val="231F20"/>
                </a:solidFill>
                <a:latin typeface="HelveticaNeue-Light"/>
                <a:cs typeface="HelveticaNeue-Light"/>
              </a:rPr>
              <a:t>is based on a online survey of a random sample of 2,022 U.S. </a:t>
            </a:r>
            <a:r>
              <a:rPr lang="en-US" sz="1400" spc="-5" dirty="0">
                <a:solidFill>
                  <a:srgbClr val="231F20"/>
                </a:solidFill>
                <a:latin typeface="HelveticaNeue-Light"/>
                <a:cs typeface="HelveticaNeue-Light"/>
              </a:rPr>
              <a:t>grocery </a:t>
            </a:r>
            <a:r>
              <a:rPr lang="en-US" sz="1400" dirty="0">
                <a:solidFill>
                  <a:srgbClr val="231F20"/>
                </a:solidFill>
                <a:latin typeface="HelveticaNeue-Light"/>
                <a:cs typeface="HelveticaNeue-Light"/>
              </a:rPr>
              <a:t>shoppers who </a:t>
            </a:r>
            <a:r>
              <a:rPr lang="en-US" sz="1400" spc="-10" dirty="0">
                <a:solidFill>
                  <a:srgbClr val="231F20"/>
                </a:solidFill>
                <a:latin typeface="HelveticaNeue-Light"/>
                <a:cs typeface="HelveticaNeue-Light"/>
              </a:rPr>
              <a:t>are </a:t>
            </a:r>
            <a:r>
              <a:rPr lang="en-US" sz="1400" dirty="0">
                <a:solidFill>
                  <a:srgbClr val="231F20"/>
                </a:solidFill>
                <a:latin typeface="HelveticaNeue-Light"/>
                <a:cs typeface="HelveticaNeue-Light"/>
              </a:rPr>
              <a:t>18 years of age or  </a:t>
            </a:r>
            <a:r>
              <a:rPr lang="en-US" sz="1400" spc="-20" dirty="0">
                <a:solidFill>
                  <a:srgbClr val="231F20"/>
                </a:solidFill>
                <a:latin typeface="HelveticaNeue-Light"/>
                <a:cs typeface="HelveticaNeue-Light"/>
              </a:rPr>
              <a:t>older. </a:t>
            </a:r>
          </a:p>
          <a:p>
            <a:pPr marL="13229" marR="48946">
              <a:lnSpc>
                <a:spcPct val="116700"/>
              </a:lnSpc>
            </a:pPr>
            <a:r>
              <a:rPr lang="en-US" sz="1400" dirty="0">
                <a:solidFill>
                  <a:srgbClr val="231F20"/>
                </a:solidFill>
                <a:latin typeface="HelveticaNeue-Light"/>
                <a:cs typeface="HelveticaNeue-Light"/>
              </a:rPr>
              <a:t>The </a:t>
            </a:r>
            <a:r>
              <a:rPr lang="en-US" sz="1400" spc="-5" dirty="0">
                <a:solidFill>
                  <a:srgbClr val="231F20"/>
                </a:solidFill>
                <a:latin typeface="HelveticaNeue-Light"/>
                <a:cs typeface="HelveticaNeue-Light"/>
              </a:rPr>
              <a:t>research </a:t>
            </a:r>
            <a:r>
              <a:rPr lang="en-US" sz="1400" dirty="0">
                <a:solidFill>
                  <a:srgbClr val="231F20"/>
                </a:solidFill>
                <a:latin typeface="HelveticaNeue-Light"/>
                <a:cs typeface="HelveticaNeue-Light"/>
              </a:rPr>
              <a:t>was conducted </a:t>
            </a:r>
            <a:r>
              <a:rPr lang="en-US" sz="1400" spc="-5" dirty="0">
                <a:solidFill>
                  <a:srgbClr val="231F20"/>
                </a:solidFill>
                <a:latin typeface="HelveticaNeue-Light"/>
                <a:cs typeface="HelveticaNeue-Light"/>
              </a:rPr>
              <a:t>from </a:t>
            </a:r>
            <a:r>
              <a:rPr lang="en-US" sz="1400" dirty="0">
                <a:solidFill>
                  <a:srgbClr val="231F20"/>
                </a:solidFill>
                <a:latin typeface="HelveticaNeue-Light"/>
                <a:cs typeface="HelveticaNeue-Light"/>
              </a:rPr>
              <a:t>May 15 to 22, 2018.  </a:t>
            </a:r>
          </a:p>
          <a:p>
            <a:endParaRPr lang="en-US" dirty="0"/>
          </a:p>
          <a:p>
            <a:r>
              <a:rPr lang="en-US" dirty="0"/>
              <a:t>NICOLE </a:t>
            </a:r>
          </a:p>
          <a:p>
            <a:pPr defTabSz="466618">
              <a:defRPr/>
            </a:pPr>
            <a:r>
              <a:rPr lang="en-US" dirty="0">
                <a:solidFill>
                  <a:srgbClr val="231F20"/>
                </a:solidFill>
                <a:latin typeface="HelveticaNeue-Light"/>
                <a:cs typeface="HelveticaNeue-Light"/>
              </a:rPr>
              <a:t>FMI and Label Insight, in this </a:t>
            </a:r>
            <a:r>
              <a:rPr lang="en-US" spc="-5" dirty="0">
                <a:solidFill>
                  <a:srgbClr val="231F20"/>
                </a:solidFill>
                <a:latin typeface="HelveticaNeue-Light"/>
                <a:cs typeface="HelveticaNeue-Light"/>
              </a:rPr>
              <a:t>current report, </a:t>
            </a:r>
            <a:r>
              <a:rPr lang="en-US" dirty="0">
                <a:solidFill>
                  <a:srgbClr val="231F20"/>
                </a:solidFill>
                <a:latin typeface="HelveticaNeue-Light"/>
                <a:cs typeface="HelveticaNeue-Light"/>
              </a:rPr>
              <a:t>aim to take a deep dive into how </a:t>
            </a:r>
            <a:r>
              <a:rPr lang="en-US" spc="-5" dirty="0">
                <a:solidFill>
                  <a:srgbClr val="231F20"/>
                </a:solidFill>
                <a:latin typeface="HelveticaNeue-Light"/>
                <a:cs typeface="HelveticaNeue-Light"/>
              </a:rPr>
              <a:t>transparency </a:t>
            </a:r>
            <a:r>
              <a:rPr lang="en-US" dirty="0">
                <a:solidFill>
                  <a:srgbClr val="231F20"/>
                </a:solidFill>
                <a:latin typeface="HelveticaNeue-Light"/>
                <a:cs typeface="HelveticaNeue-Light"/>
              </a:rPr>
              <a:t>is playing out on multiple levels……. </a:t>
            </a:r>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3</a:t>
            </a:fld>
            <a:endParaRPr lang="en-US"/>
          </a:p>
        </p:txBody>
      </p:sp>
    </p:spTree>
    <p:extLst>
      <p:ext uri="{BB962C8B-B14F-4D97-AF65-F5344CB8AC3E}">
        <p14:creationId xmlns:p14="http://schemas.microsoft.com/office/powerpoint/2010/main" val="17161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r>
              <a:rPr lang="en-US" dirty="0"/>
              <a:t>What does this research explore and what will we explore today?</a:t>
            </a:r>
          </a:p>
          <a:p>
            <a:r>
              <a:rPr lang="en-US" dirty="0"/>
              <a:t>Start by digging into the consumer mindset to understand the </a:t>
            </a:r>
            <a:r>
              <a:rPr lang="en-US" u="sng" dirty="0"/>
              <a:t>importance and role of transparency</a:t>
            </a:r>
            <a:r>
              <a:rPr lang="en-US" dirty="0"/>
              <a:t>.</a:t>
            </a:r>
          </a:p>
          <a:p>
            <a:r>
              <a:rPr lang="en-US" dirty="0"/>
              <a:t>How important is transparency?  What are consumers looking for?  </a:t>
            </a:r>
          </a:p>
          <a:p>
            <a:r>
              <a:rPr lang="en-US" dirty="0"/>
              <a:t>Define transparency from the shopper’s perspective---What does transparency mean to the shopper?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we will take a look at online shoppers.  Who are they and what is shopping profile?</a:t>
            </a:r>
          </a:p>
          <a:p>
            <a:endParaRPr lang="en-US" dirty="0"/>
          </a:p>
          <a:p>
            <a:r>
              <a:rPr lang="en-US" dirty="0"/>
              <a:t>Next, we will try to understand </a:t>
            </a:r>
            <a:r>
              <a:rPr lang="en-US" u="sng" dirty="0"/>
              <a:t>consumer preferences for transparency</a:t>
            </a:r>
            <a:r>
              <a:rPr lang="en-US" dirty="0"/>
              <a:t>.</a:t>
            </a:r>
          </a:p>
          <a:p>
            <a:r>
              <a:rPr lang="en-US" dirty="0"/>
              <a:t>How is the product label doing at providing transparency. </a:t>
            </a:r>
          </a:p>
          <a:p>
            <a:r>
              <a:rPr lang="en-US" dirty="0"/>
              <a:t>How does the shopper connect transparency with trust, loyalty and shopping behaviors?</a:t>
            </a:r>
          </a:p>
          <a:p>
            <a:r>
              <a:rPr lang="en-US" dirty="0"/>
              <a:t>To address the ultimate question of – why should the industry care about transparency?</a:t>
            </a:r>
          </a:p>
          <a:p>
            <a:endParaRPr lang="en-US" dirty="0"/>
          </a:p>
          <a:p>
            <a:r>
              <a:rPr lang="en-US" dirty="0"/>
              <a:t>And finally see how transparency translates to an omnichannel shopping world now and going forward into the future.  </a:t>
            </a:r>
          </a:p>
          <a:p>
            <a:r>
              <a:rPr lang="en-US" dirty="0"/>
              <a:t>How do they want transparency delivered?</a:t>
            </a:r>
          </a:p>
          <a:p>
            <a:r>
              <a:rPr lang="en-US" dirty="0"/>
              <a:t>What are shoppers expectations from their smartphone in aisle and when shopping remotely online?</a:t>
            </a:r>
          </a:p>
          <a:p>
            <a:endParaRPr lang="en-US" dirty="0"/>
          </a:p>
          <a:p>
            <a:r>
              <a:rPr lang="en-US" dirty="0"/>
              <a:t>Nicole and I will be giving you a snap shot of this research and at the end we will tell you where you can get more.</a:t>
            </a:r>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4</a:t>
            </a:fld>
            <a:endParaRPr lang="en-US"/>
          </a:p>
        </p:txBody>
      </p:sp>
    </p:spTree>
    <p:extLst>
      <p:ext uri="{BB962C8B-B14F-4D97-AF65-F5344CB8AC3E}">
        <p14:creationId xmlns:p14="http://schemas.microsoft.com/office/powerpoint/2010/main" val="171581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endParaRPr lang="en-US" dirty="0"/>
          </a:p>
          <a:p>
            <a:r>
              <a:rPr lang="en-US" dirty="0"/>
              <a:t>Let’s start with a look at the importance and role of transparency</a:t>
            </a:r>
          </a:p>
          <a:p>
            <a:endParaRPr lang="en-US" dirty="0"/>
          </a:p>
        </p:txBody>
      </p:sp>
      <p:sp>
        <p:nvSpPr>
          <p:cNvPr id="4" name="Slide Number Placeholder 3"/>
          <p:cNvSpPr>
            <a:spLocks noGrp="1"/>
          </p:cNvSpPr>
          <p:nvPr>
            <p:ph type="sldNum" sz="quarter" idx="5"/>
          </p:nvPr>
        </p:nvSpPr>
        <p:spPr/>
        <p:txBody>
          <a:bodyPr/>
          <a:lstStyle/>
          <a:p>
            <a:fld id="{93D7875C-5F3F-9E4D-92F1-11581045A7AF}" type="slidenum">
              <a:rPr lang="en-US" smtClean="0"/>
              <a:t>5</a:t>
            </a:fld>
            <a:endParaRPr lang="en-US"/>
          </a:p>
        </p:txBody>
      </p:sp>
    </p:spTree>
    <p:extLst>
      <p:ext uri="{BB962C8B-B14F-4D97-AF65-F5344CB8AC3E}">
        <p14:creationId xmlns:p14="http://schemas.microsoft.com/office/powerpoint/2010/main" val="273731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r>
              <a:rPr lang="en-US" dirty="0"/>
              <a:t>As was found in research previously conducted by both FMI and Label Insights, transparency by brands and manufacturers is valued and seen as important by consumers.   </a:t>
            </a:r>
          </a:p>
          <a:p>
            <a:endParaRPr lang="en-US" dirty="0"/>
          </a:p>
          <a:p>
            <a:r>
              <a:rPr lang="en-US" dirty="0"/>
              <a:t>Shoppers taking part in this survey were given a definition of transparency to keep in mind. </a:t>
            </a:r>
          </a:p>
          <a:p>
            <a:r>
              <a:rPr lang="en-US" dirty="0"/>
              <a:t>That definition is -- p</a:t>
            </a:r>
            <a:r>
              <a:rPr lang="en-US" i="1" dirty="0"/>
              <a:t>roviding detailed information, such as for what is in food items, and how it is made</a:t>
            </a:r>
            <a:r>
              <a:rPr lang="en-US" dirty="0"/>
              <a:t>.  </a:t>
            </a:r>
          </a:p>
          <a:p>
            <a:r>
              <a:rPr lang="en-US" dirty="0"/>
              <a:t>Based on this definition, shoppers place a high level on the importance on transparency.  </a:t>
            </a:r>
            <a:endParaRPr lang="en-US" strike="sngStrike" dirty="0"/>
          </a:p>
          <a:p>
            <a:pPr marL="218728" indent="-218728">
              <a:buFont typeface="Arial" panose="020B0604020202020204" pitchFamily="34" charset="0"/>
              <a:buChar char="•"/>
            </a:pPr>
            <a:r>
              <a:rPr lang="en-US" dirty="0"/>
              <a:t>The vast majority of consumers (69 percent) say it is extremely important or important that brands and manufacturers provide detailed information such as what is in their food and how it is made.</a:t>
            </a:r>
          </a:p>
          <a:p>
            <a:pPr marL="218728" indent="-218728">
              <a:buFont typeface="Arial" panose="020B0604020202020204" pitchFamily="34" charset="0"/>
              <a:buChar char="•"/>
            </a:pPr>
            <a:r>
              <a:rPr lang="en-US" dirty="0"/>
              <a:t>More than one-third say it is extremely important</a:t>
            </a:r>
          </a:p>
          <a:p>
            <a:pPr marL="218728" indent="-218728">
              <a:buFont typeface="Arial" panose="020B0604020202020204" pitchFamily="34" charset="0"/>
              <a:buChar char="•"/>
            </a:pPr>
            <a:r>
              <a:rPr lang="en-US" dirty="0"/>
              <a:t>Only 7 percent of consumers say this detailed product information is not important to them.</a:t>
            </a:r>
          </a:p>
          <a:p>
            <a:endParaRPr lang="en-US" dirty="0"/>
          </a:p>
          <a:p>
            <a:r>
              <a:rPr lang="en-US" dirty="0"/>
              <a:t>There are key and valuable segments of the population that place greater importance on the transparency, one of those is online shoppers at 80%.  We will be taking a closer look at those online shoppers as we work our way through the webinar.</a:t>
            </a:r>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6</a:t>
            </a:fld>
            <a:endParaRPr lang="en-US"/>
          </a:p>
        </p:txBody>
      </p:sp>
    </p:spTree>
    <p:extLst>
      <p:ext uri="{BB962C8B-B14F-4D97-AF65-F5344CB8AC3E}">
        <p14:creationId xmlns:p14="http://schemas.microsoft.com/office/powerpoint/2010/main" val="7310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7</a:t>
            </a:fld>
            <a:endParaRPr lang="en-US"/>
          </a:p>
        </p:txBody>
      </p:sp>
    </p:spTree>
    <p:extLst>
      <p:ext uri="{BB962C8B-B14F-4D97-AF65-F5344CB8AC3E}">
        <p14:creationId xmlns:p14="http://schemas.microsoft.com/office/powerpoint/2010/main" val="400576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a:t>
            </a:r>
          </a:p>
          <a:p>
            <a:endParaRPr lang="en-US" dirty="0"/>
          </a:p>
          <a:p>
            <a:r>
              <a:rPr lang="en-US" dirty="0"/>
              <a:t>Lets try to understand - How do shoppers in general define transparency?  What determines to them whether a brand or manufacturer is being transparent?  </a:t>
            </a:r>
          </a:p>
          <a:p>
            <a:endParaRPr lang="en-US" dirty="0"/>
          </a:p>
          <a:p>
            <a:r>
              <a:rPr lang="en-US" dirty="0"/>
              <a:t>First/Basic level  -- Knowing all the ingredients that are in a product with a easy to understand description are key indicators for shoppers that a brand or manufacturer is being transparent.  </a:t>
            </a:r>
          </a:p>
          <a:p>
            <a:pPr marL="223234" indent="-223234">
              <a:buFont typeface="Arial" panose="020B0604020202020204" pitchFamily="34" charset="0"/>
              <a:buChar char="•"/>
            </a:pPr>
            <a:r>
              <a:rPr lang="en-US" b="1" dirty="0">
                <a:solidFill>
                  <a:srgbClr val="FF0000"/>
                </a:solidFill>
              </a:rPr>
              <a:t>Ingredients: </a:t>
            </a:r>
            <a:r>
              <a:rPr lang="en-US" dirty="0"/>
              <a:t>A majority of shoppers determine if a brand is being transparent based on the brand providing a complete list of ingredients (65 percent) and/or a description of ingredients in plain English (59 percent). </a:t>
            </a:r>
          </a:p>
          <a:p>
            <a:pPr marL="223234" indent="-223234">
              <a:buFont typeface="Arial" panose="020B0604020202020204" pitchFamily="34" charset="0"/>
              <a:buChar char="•"/>
            </a:pPr>
            <a:r>
              <a:rPr lang="en-US" b="1" dirty="0">
                <a:solidFill>
                  <a:srgbClr val="FF0000"/>
                </a:solidFill>
              </a:rPr>
              <a:t>Nutritional Information: </a:t>
            </a:r>
            <a:r>
              <a:rPr lang="en-US" dirty="0"/>
              <a:t>Providing in-depth nutritional information is a key indicators to almost one-half of shoppers (46 percent) of a brand or manufacturer being transparent.  </a:t>
            </a:r>
          </a:p>
          <a:p>
            <a:pPr marL="223234" indent="-223234">
              <a:buFont typeface="Arial" panose="020B0604020202020204" pitchFamily="34" charset="0"/>
              <a:buChar char="•"/>
            </a:pPr>
            <a:r>
              <a:rPr lang="en-US" b="1" dirty="0">
                <a:solidFill>
                  <a:srgbClr val="FF0000"/>
                </a:solidFill>
              </a:rPr>
              <a:t>Allergens and more: </a:t>
            </a:r>
            <a:r>
              <a:rPr lang="en-US" dirty="0"/>
              <a:t>Some shoppers determine transparency based on the brand or manufacturer providing information about allergens (34 percent), how products are produced (33 percent) and how ingredients are sourced (33 percent).  </a:t>
            </a:r>
          </a:p>
          <a:p>
            <a:endParaRPr lang="en-US" dirty="0"/>
          </a:p>
          <a:p>
            <a:r>
              <a:rPr lang="en-US" dirty="0"/>
              <a:t>There are smaller segments/some others (20% to 29%) who determine transparency based on certifications/claims, values based information such as animal welfare, explanations of what ingredients are used for or information on sustainability practices.</a:t>
            </a:r>
          </a:p>
          <a:p>
            <a:endParaRPr lang="en-US" dirty="0"/>
          </a:p>
          <a:p>
            <a:r>
              <a:rPr lang="en-US" dirty="0"/>
              <a:t>Consumers clearly have a range and variety of factors that they use to determine transparency.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 a difference between online and shopper in general in how they determine transparency on the </a:t>
            </a:r>
            <a:r>
              <a:rPr lang="en-US" u="sng" dirty="0"/>
              <a:t>major</a:t>
            </a:r>
            <a:r>
              <a:rPr lang="en-US" dirty="0"/>
              <a:t> criteria, but online shoppers are more likely to focus on the these secondary criteria – allergens, sustainability, certs and claims, animal welfare, sourcing, production, etc. information</a:t>
            </a:r>
          </a:p>
          <a:p>
            <a:endParaRPr lang="en-US" dirty="0"/>
          </a:p>
          <a:p>
            <a:endParaRPr lang="en-US" dirty="0"/>
          </a:p>
          <a:p>
            <a:endParaRPr lang="en-US" dirty="0"/>
          </a:p>
          <a:p>
            <a:r>
              <a:rPr lang="en-US" dirty="0"/>
              <a:t>NICOLE</a:t>
            </a:r>
          </a:p>
        </p:txBody>
      </p:sp>
      <p:sp>
        <p:nvSpPr>
          <p:cNvPr id="4" name="Slide Number Placeholder 3"/>
          <p:cNvSpPr>
            <a:spLocks noGrp="1"/>
          </p:cNvSpPr>
          <p:nvPr>
            <p:ph type="sldNum" sz="quarter" idx="5"/>
          </p:nvPr>
        </p:nvSpPr>
        <p:spPr/>
        <p:txBody>
          <a:bodyPr/>
          <a:lstStyle/>
          <a:p>
            <a:fld id="{93D7875C-5F3F-9E4D-92F1-11581045A7AF}" type="slidenum">
              <a:rPr lang="en-US" smtClean="0"/>
              <a:t>8</a:t>
            </a:fld>
            <a:endParaRPr lang="en-US"/>
          </a:p>
        </p:txBody>
      </p:sp>
    </p:spTree>
    <p:extLst>
      <p:ext uri="{BB962C8B-B14F-4D97-AF65-F5344CB8AC3E}">
        <p14:creationId xmlns:p14="http://schemas.microsoft.com/office/powerpoint/2010/main" val="19371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3D2A52-185D-824C-BC1B-757AE888E89B}" type="datetime1">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138859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1F596D-DD89-D94B-90FA-8E61E95B689E}" type="datetime1">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34529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3993B4-A33E-514F-814F-F5DB89A0BF9D}" type="datetime1">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96026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AD963F-C972-7B44-8B42-E408D1FFB565}" type="datetime1">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84966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A671D3-232A-884C-9758-0B6E80975F3D}" type="datetime1">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141567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68E10A-03A4-C345-80E4-F9BE9C0E682C}" type="datetime1">
              <a:rPr lang="en-US" smtClean="0"/>
              <a:t>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42457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FB3B5-97D6-F946-A361-BC23D9734B63}" type="datetime1">
              <a:rPr lang="en-US" smtClean="0"/>
              <a:t>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34899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0" y="1858835"/>
            <a:ext cx="9144000" cy="298690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892615"/>
            <a:ext cx="8229600" cy="1143000"/>
          </a:xfrm>
        </p:spPr>
        <p:txBody>
          <a:bodyPr>
            <a:normAutofit/>
          </a:bodyPr>
          <a:lstStyle>
            <a:lvl1pPr algn="ctr">
              <a:lnSpc>
                <a:spcPts val="5200"/>
              </a:lnSpc>
              <a:defRPr sz="6000" cap="all">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AAAC0E78-6F8F-674E-874A-DF810DFC9C6A}" type="datetime1">
              <a:rPr lang="en-US" smtClean="0"/>
              <a:t>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047FFA1-DAD6-A94E-BB91-72432C85ACD9}" type="slidenum">
              <a:rPr lang="en-US" smtClean="0"/>
              <a:pPr/>
              <a:t>‹#›</a:t>
            </a:fld>
            <a:endParaRPr lang="en-US" dirty="0"/>
          </a:p>
        </p:txBody>
      </p:sp>
    </p:spTree>
    <p:extLst>
      <p:ext uri="{BB962C8B-B14F-4D97-AF65-F5344CB8AC3E}">
        <p14:creationId xmlns:p14="http://schemas.microsoft.com/office/powerpoint/2010/main" val="108408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2B932-9D22-C048-B875-D88B84EA9F4E}" type="datetime1">
              <a:rPr lang="en-US" smtClean="0"/>
              <a:t>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9709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0B538B-D516-A240-8F17-69F8C9DB6E67}" type="datetime1">
              <a:rPr lang="en-US" smtClean="0"/>
              <a:t>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425575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FB1CE6-8965-6746-B7B4-BEE2B618C10C}" type="datetime1">
              <a:rPr lang="en-US" smtClean="0"/>
              <a:t>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7FFA1-DAD6-A94E-BB91-72432C85ACD9}" type="slidenum">
              <a:rPr lang="en-US" smtClean="0"/>
              <a:t>‹#›</a:t>
            </a:fld>
            <a:endParaRPr lang="en-US"/>
          </a:p>
        </p:txBody>
      </p:sp>
    </p:spTree>
    <p:extLst>
      <p:ext uri="{BB962C8B-B14F-4D97-AF65-F5344CB8AC3E}">
        <p14:creationId xmlns:p14="http://schemas.microsoft.com/office/powerpoint/2010/main" val="4053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7A35C-B6B2-024C-B270-6ABBB0496278}" type="datetime1">
              <a:rPr lang="en-US" smtClean="0"/>
              <a:t>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descr="FMI_LabelInsigntfooter.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76298" y="6219314"/>
            <a:ext cx="2071791" cy="502161"/>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1">
                <a:solidFill>
                  <a:srgbClr val="54ADE3"/>
                </a:solidFill>
                <a:latin typeface="Calibri"/>
                <a:cs typeface="Calibri"/>
              </a:defRPr>
            </a:lvl1pPr>
          </a:lstStyle>
          <a:p>
            <a:fld id="{3047FFA1-DAD6-A94E-BB91-72432C85ACD9}" type="slidenum">
              <a:rPr lang="en-US" smtClean="0"/>
              <a:pPr/>
              <a:t>‹#›</a:t>
            </a:fld>
            <a:endParaRPr lang="en-US" dirty="0"/>
          </a:p>
        </p:txBody>
      </p:sp>
    </p:spTree>
    <p:extLst>
      <p:ext uri="{BB962C8B-B14F-4D97-AF65-F5344CB8AC3E}">
        <p14:creationId xmlns:p14="http://schemas.microsoft.com/office/powerpoint/2010/main" val="3037102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p:titleStyle>
    <p:body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349" b="32576"/>
          <a:stretch/>
        </p:blipFill>
        <p:spPr>
          <a:xfrm>
            <a:off x="19150" y="0"/>
            <a:ext cx="9124850" cy="6858000"/>
          </a:xfrm>
          <a:prstGeom prst="rect">
            <a:avLst/>
          </a:prstGeom>
        </p:spPr>
      </p:pic>
      <p:sp>
        <p:nvSpPr>
          <p:cNvPr id="2" name="TextBox 1">
            <a:extLst>
              <a:ext uri="{FF2B5EF4-FFF2-40B4-BE49-F238E27FC236}">
                <a16:creationId xmlns:a16="http://schemas.microsoft.com/office/drawing/2014/main" id="{D8C78C52-FC28-43B3-9E6F-61D1E4B0C765}"/>
              </a:ext>
            </a:extLst>
          </p:cNvPr>
          <p:cNvSpPr txBox="1"/>
          <p:nvPr/>
        </p:nvSpPr>
        <p:spPr>
          <a:xfrm>
            <a:off x="452821" y="2485303"/>
            <a:ext cx="2959100" cy="369332"/>
          </a:xfrm>
          <a:prstGeom prst="rect">
            <a:avLst/>
          </a:prstGeom>
          <a:noFill/>
        </p:spPr>
        <p:txBody>
          <a:bodyPr wrap="square" rtlCol="0">
            <a:spAutoFit/>
          </a:bodyPr>
          <a:lstStyle/>
          <a:p>
            <a:r>
              <a:rPr lang="en-US" dirty="0"/>
              <a:t>Webinar: February 14, 2019</a:t>
            </a:r>
          </a:p>
        </p:txBody>
      </p:sp>
    </p:spTree>
    <p:extLst>
      <p:ext uri="{BB962C8B-B14F-4D97-AF65-F5344CB8AC3E}">
        <p14:creationId xmlns:p14="http://schemas.microsoft.com/office/powerpoint/2010/main" val="3105667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387" t="5642" r="69956" b="9896"/>
          <a:stretch/>
        </p:blipFill>
        <p:spPr>
          <a:xfrm>
            <a:off x="717661" y="1811072"/>
            <a:ext cx="3626321" cy="4114800"/>
          </a:xfrm>
          <a:prstGeom prst="rect">
            <a:avLst/>
          </a:prstGeom>
        </p:spPr>
      </p:pic>
      <p:sp>
        <p:nvSpPr>
          <p:cNvPr id="10" name="Title 1"/>
          <p:cNvSpPr txBox="1">
            <a:spLocks/>
          </p:cNvSpPr>
          <p:nvPr/>
        </p:nvSpPr>
        <p:spPr>
          <a:xfrm>
            <a:off x="7543800" y="1952809"/>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67%</a:t>
            </a:r>
          </a:p>
        </p:txBody>
      </p:sp>
      <p:sp>
        <p:nvSpPr>
          <p:cNvPr id="11" name="Title 1"/>
          <p:cNvSpPr txBox="1">
            <a:spLocks/>
          </p:cNvSpPr>
          <p:nvPr/>
        </p:nvSpPr>
        <p:spPr>
          <a:xfrm>
            <a:off x="7342995" y="2392481"/>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65%</a:t>
            </a:r>
          </a:p>
        </p:txBody>
      </p:sp>
      <p:sp>
        <p:nvSpPr>
          <p:cNvPr id="12" name="Title 1"/>
          <p:cNvSpPr txBox="1">
            <a:spLocks/>
          </p:cNvSpPr>
          <p:nvPr/>
        </p:nvSpPr>
        <p:spPr>
          <a:xfrm>
            <a:off x="6940115" y="2795396"/>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57%</a:t>
            </a:r>
          </a:p>
        </p:txBody>
      </p:sp>
      <p:sp>
        <p:nvSpPr>
          <p:cNvPr id="13" name="Title 1"/>
          <p:cNvSpPr txBox="1">
            <a:spLocks/>
          </p:cNvSpPr>
          <p:nvPr/>
        </p:nvSpPr>
        <p:spPr>
          <a:xfrm>
            <a:off x="6767912" y="3236842"/>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51%</a:t>
            </a:r>
          </a:p>
        </p:txBody>
      </p:sp>
      <p:sp>
        <p:nvSpPr>
          <p:cNvPr id="14" name="Title 1"/>
          <p:cNvSpPr txBox="1">
            <a:spLocks/>
          </p:cNvSpPr>
          <p:nvPr/>
        </p:nvSpPr>
        <p:spPr>
          <a:xfrm>
            <a:off x="6624020" y="3681841"/>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50%</a:t>
            </a:r>
          </a:p>
        </p:txBody>
      </p:sp>
      <p:sp>
        <p:nvSpPr>
          <p:cNvPr id="15" name="Title 1"/>
          <p:cNvSpPr txBox="1">
            <a:spLocks/>
          </p:cNvSpPr>
          <p:nvPr/>
        </p:nvSpPr>
        <p:spPr>
          <a:xfrm>
            <a:off x="6035030" y="4104922"/>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44%</a:t>
            </a:r>
          </a:p>
        </p:txBody>
      </p:sp>
      <p:sp>
        <p:nvSpPr>
          <p:cNvPr id="16" name="Title 1"/>
          <p:cNvSpPr txBox="1">
            <a:spLocks/>
          </p:cNvSpPr>
          <p:nvPr/>
        </p:nvSpPr>
        <p:spPr>
          <a:xfrm>
            <a:off x="6006828" y="4454379"/>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a:solidFill>
                  <a:srgbClr val="4379A9"/>
                </a:solidFill>
                <a:latin typeface="+mj-lt"/>
                <a:cs typeface="+mj-cs"/>
              </a:rPr>
              <a:t>44%</a:t>
            </a:r>
            <a:endParaRPr lang="en-US" sz="2400" dirty="0">
              <a:solidFill>
                <a:srgbClr val="4379A9"/>
              </a:solidFill>
              <a:latin typeface="+mj-lt"/>
              <a:cs typeface="+mj-cs"/>
            </a:endParaRPr>
          </a:p>
        </p:txBody>
      </p:sp>
      <p:sp>
        <p:nvSpPr>
          <p:cNvPr id="17" name="Title 1"/>
          <p:cNvSpPr txBox="1">
            <a:spLocks/>
          </p:cNvSpPr>
          <p:nvPr/>
        </p:nvSpPr>
        <p:spPr>
          <a:xfrm>
            <a:off x="5879216" y="4938430"/>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a:solidFill>
                  <a:srgbClr val="4379A9"/>
                </a:solidFill>
                <a:latin typeface="+mj-lt"/>
                <a:cs typeface="+mj-cs"/>
              </a:rPr>
              <a:t>43%</a:t>
            </a:r>
            <a:endParaRPr lang="en-US" sz="2400" dirty="0">
              <a:solidFill>
                <a:srgbClr val="4379A9"/>
              </a:solidFill>
              <a:latin typeface="+mj-lt"/>
              <a:cs typeface="+mj-cs"/>
            </a:endParaRPr>
          </a:p>
        </p:txBody>
      </p:sp>
      <p:sp>
        <p:nvSpPr>
          <p:cNvPr id="18" name="Title 1"/>
          <p:cNvSpPr txBox="1">
            <a:spLocks/>
          </p:cNvSpPr>
          <p:nvPr/>
        </p:nvSpPr>
        <p:spPr>
          <a:xfrm>
            <a:off x="5714219" y="5440086"/>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42%</a:t>
            </a:r>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9</a:t>
            </a:fld>
            <a:endParaRPr lang="en-US" dirty="0">
              <a:solidFill>
                <a:srgbClr val="EE9A62"/>
              </a:solidFill>
            </a:endParaRPr>
          </a:p>
        </p:txBody>
      </p:sp>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883665" y="885947"/>
            <a:ext cx="5376672" cy="643704"/>
          </a:xfrm>
          <a:solidFill>
            <a:srgbClr val="FFFFFF"/>
          </a:solidFill>
          <a:ln w="28575">
            <a:solidFill>
              <a:srgbClr val="4379A9"/>
            </a:solidFill>
            <a:miter lim="800000"/>
          </a:ln>
        </p:spPr>
        <p:txBody>
          <a:bodyPr vert="horz" lIns="91440" tIns="45720" rIns="91440" bIns="45720" rtlCol="0" anchor="ctr">
            <a:normAutofit/>
          </a:bodyPr>
          <a:lstStyle/>
          <a:p>
            <a:pPr algn="ctr" defTabSz="914400">
              <a:lnSpc>
                <a:spcPct val="90000"/>
              </a:lnSpc>
            </a:pPr>
            <a:r>
              <a:rPr lang="en-US" sz="2400" kern="1200" dirty="0">
                <a:solidFill>
                  <a:srgbClr val="EE9A62"/>
                </a:solidFill>
                <a:latin typeface="+mj-lt"/>
                <a:ea typeface="+mj-ea"/>
                <a:cs typeface="+mj-cs"/>
              </a:rPr>
              <a:t>Considerations when buying products</a:t>
            </a:r>
          </a:p>
        </p:txBody>
      </p:sp>
      <p:sp>
        <p:nvSpPr>
          <p:cNvPr id="8" name="Content Placeholder 2"/>
          <p:cNvSpPr>
            <a:spLocks noGrp="1"/>
          </p:cNvSpPr>
          <p:nvPr>
            <p:ph idx="1"/>
          </p:nvPr>
        </p:nvSpPr>
        <p:spPr>
          <a:xfrm>
            <a:off x="0" y="228800"/>
            <a:ext cx="9143999" cy="536125"/>
          </a:xfrm>
        </p:spPr>
        <p:txBody>
          <a:bodyPr vert="horz" lIns="91440" tIns="45720" rIns="91440" bIns="45720" rtlCol="0">
            <a:normAutofit/>
          </a:bodyPr>
          <a:lstStyle/>
          <a:p>
            <a:pPr algn="ctr" defTabSz="914400">
              <a:lnSpc>
                <a:spcPct val="90000"/>
              </a:lnSpc>
              <a:spcBef>
                <a:spcPts val="1000"/>
              </a:spcBef>
            </a:pPr>
            <a:r>
              <a:rPr lang="en-US" sz="3200" kern="1200" dirty="0">
                <a:solidFill>
                  <a:srgbClr val="FFFFFF"/>
                </a:solidFill>
                <a:latin typeface="+mn-lt"/>
                <a:ea typeface="+mn-ea"/>
                <a:cs typeface="+mn-cs"/>
              </a:rPr>
              <a:t>How Important is Transparency?</a:t>
            </a:r>
          </a:p>
        </p:txBody>
      </p:sp>
      <p:sp>
        <p:nvSpPr>
          <p:cNvPr id="29" name="Rectangle 28"/>
          <p:cNvSpPr/>
          <p:nvPr/>
        </p:nvSpPr>
        <p:spPr>
          <a:xfrm>
            <a:off x="4234425" y="2083683"/>
            <a:ext cx="3502152"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235959" y="2491669"/>
            <a:ext cx="3286515"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234425" y="2909022"/>
            <a:ext cx="2907765"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234425" y="3343611"/>
            <a:ext cx="2705690"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234425" y="3797610"/>
            <a:ext cx="2570997"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4234425" y="4214082"/>
            <a:ext cx="1956063"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234425" y="4594251"/>
            <a:ext cx="1956063"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234425" y="5050118"/>
            <a:ext cx="1800605"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38507" y="5559148"/>
            <a:ext cx="1640709"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45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387" t="5642" r="69956" b="9896"/>
          <a:stretch/>
        </p:blipFill>
        <p:spPr>
          <a:xfrm>
            <a:off x="717661" y="1811072"/>
            <a:ext cx="3626321" cy="4114800"/>
          </a:xfrm>
          <a:prstGeom prst="rect">
            <a:avLst/>
          </a:prstGeom>
        </p:spPr>
      </p:pic>
      <p:sp>
        <p:nvSpPr>
          <p:cNvPr id="10" name="Title 1"/>
          <p:cNvSpPr txBox="1">
            <a:spLocks/>
          </p:cNvSpPr>
          <p:nvPr/>
        </p:nvSpPr>
        <p:spPr>
          <a:xfrm>
            <a:off x="7652984" y="1952809"/>
            <a:ext cx="1036339" cy="518623"/>
          </a:xfrm>
          <a:prstGeom prst="rect">
            <a:avLst/>
          </a:prstGeom>
          <a:noFill/>
          <a:ln w="38100">
            <a:noFill/>
            <a:miter lim="800000"/>
          </a:ln>
        </p:spPr>
        <p:txBody>
          <a:bodyPr vert="horz" lIns="91440" tIns="45720" rIns="91440" bIns="45720" rtlCol="0" anchor="ctr">
            <a:normAutofit fontScale="925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77% </a:t>
            </a:r>
            <a:r>
              <a:rPr lang="en-US" sz="1500" dirty="0">
                <a:solidFill>
                  <a:srgbClr val="00B050"/>
                </a:solidFill>
                <a:latin typeface="+mj-lt"/>
                <a:cs typeface="+mj-cs"/>
              </a:rPr>
              <a:t>+10</a:t>
            </a:r>
          </a:p>
        </p:txBody>
      </p:sp>
      <p:sp>
        <p:nvSpPr>
          <p:cNvPr id="11" name="Title 1"/>
          <p:cNvSpPr txBox="1">
            <a:spLocks/>
          </p:cNvSpPr>
          <p:nvPr/>
        </p:nvSpPr>
        <p:spPr>
          <a:xfrm>
            <a:off x="7424883" y="2392481"/>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73% </a:t>
            </a:r>
            <a:r>
              <a:rPr lang="en-US" sz="1400" dirty="0">
                <a:solidFill>
                  <a:srgbClr val="00B050"/>
                </a:solidFill>
                <a:latin typeface="+mj-lt"/>
                <a:cs typeface="+mj-cs"/>
              </a:rPr>
              <a:t>+8</a:t>
            </a:r>
          </a:p>
        </p:txBody>
      </p:sp>
      <p:sp>
        <p:nvSpPr>
          <p:cNvPr id="12" name="Title 1"/>
          <p:cNvSpPr txBox="1">
            <a:spLocks/>
          </p:cNvSpPr>
          <p:nvPr/>
        </p:nvSpPr>
        <p:spPr>
          <a:xfrm>
            <a:off x="7158483" y="2795396"/>
            <a:ext cx="1036339" cy="518623"/>
          </a:xfrm>
          <a:prstGeom prst="rect">
            <a:avLst/>
          </a:prstGeom>
          <a:noFill/>
          <a:ln w="38100">
            <a:noFill/>
            <a:miter lim="800000"/>
          </a:ln>
        </p:spPr>
        <p:txBody>
          <a:bodyPr vert="horz" lIns="91440" tIns="45720" rIns="91440" bIns="45720" rtlCol="0" anchor="ctr">
            <a:normAutofit fontScale="85000" lnSpcReduction="100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70% </a:t>
            </a:r>
            <a:r>
              <a:rPr lang="en-US" sz="1800" dirty="0">
                <a:solidFill>
                  <a:srgbClr val="00B050"/>
                </a:solidFill>
                <a:latin typeface="+mj-lt"/>
                <a:cs typeface="+mj-cs"/>
              </a:rPr>
              <a:t>+13</a:t>
            </a:r>
          </a:p>
        </p:txBody>
      </p:sp>
      <p:sp>
        <p:nvSpPr>
          <p:cNvPr id="13" name="Title 1"/>
          <p:cNvSpPr txBox="1">
            <a:spLocks/>
          </p:cNvSpPr>
          <p:nvPr/>
        </p:nvSpPr>
        <p:spPr>
          <a:xfrm>
            <a:off x="6877096" y="3236842"/>
            <a:ext cx="1036339" cy="518623"/>
          </a:xfrm>
          <a:prstGeom prst="rect">
            <a:avLst/>
          </a:prstGeom>
          <a:noFill/>
          <a:ln w="38100">
            <a:noFill/>
            <a:miter lim="800000"/>
          </a:ln>
        </p:spPr>
        <p:txBody>
          <a:bodyPr vert="horz" lIns="91440" tIns="45720" rIns="91440" bIns="45720" rtlCol="0" anchor="ctr">
            <a:normAutofit fontScale="85000" lnSpcReduction="100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66% </a:t>
            </a:r>
            <a:r>
              <a:rPr lang="en-US" sz="1800" dirty="0">
                <a:solidFill>
                  <a:srgbClr val="00B050"/>
                </a:solidFill>
                <a:latin typeface="+mj-lt"/>
                <a:cs typeface="+mj-cs"/>
              </a:rPr>
              <a:t>+15</a:t>
            </a:r>
          </a:p>
        </p:txBody>
      </p:sp>
      <p:sp>
        <p:nvSpPr>
          <p:cNvPr id="14" name="Title 1"/>
          <p:cNvSpPr txBox="1">
            <a:spLocks/>
          </p:cNvSpPr>
          <p:nvPr/>
        </p:nvSpPr>
        <p:spPr>
          <a:xfrm>
            <a:off x="6719556" y="3681841"/>
            <a:ext cx="1036339" cy="518623"/>
          </a:xfrm>
          <a:prstGeom prst="rect">
            <a:avLst/>
          </a:prstGeom>
          <a:noFill/>
          <a:ln w="38100">
            <a:noFill/>
            <a:miter lim="800000"/>
          </a:ln>
        </p:spPr>
        <p:txBody>
          <a:bodyPr vert="horz" lIns="91440" tIns="45720" rIns="91440" bIns="45720" rtlCol="0" anchor="ctr">
            <a:normAutofit fontScale="85000" lnSpcReduction="100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63% </a:t>
            </a:r>
            <a:r>
              <a:rPr lang="en-US" sz="1800" dirty="0">
                <a:solidFill>
                  <a:srgbClr val="00B050"/>
                </a:solidFill>
                <a:latin typeface="+mj-lt"/>
                <a:cs typeface="+mj-cs"/>
              </a:rPr>
              <a:t>+13</a:t>
            </a:r>
          </a:p>
        </p:txBody>
      </p:sp>
      <p:sp>
        <p:nvSpPr>
          <p:cNvPr id="15" name="Title 1"/>
          <p:cNvSpPr txBox="1">
            <a:spLocks/>
          </p:cNvSpPr>
          <p:nvPr/>
        </p:nvSpPr>
        <p:spPr>
          <a:xfrm>
            <a:off x="6376229" y="4104922"/>
            <a:ext cx="1036339" cy="518623"/>
          </a:xfrm>
          <a:prstGeom prst="rect">
            <a:avLst/>
          </a:prstGeom>
          <a:noFill/>
          <a:ln w="38100">
            <a:noFill/>
            <a:miter lim="800000"/>
          </a:ln>
        </p:spPr>
        <p:txBody>
          <a:bodyPr vert="horz" lIns="91440" tIns="45720" rIns="91440" bIns="45720" rtlCol="0" anchor="ctr">
            <a:normAutofit fontScale="85000" lnSpcReduction="100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59% </a:t>
            </a:r>
            <a:r>
              <a:rPr lang="en-US" sz="1800" dirty="0">
                <a:solidFill>
                  <a:srgbClr val="00B050"/>
                </a:solidFill>
                <a:latin typeface="+mj-lt"/>
                <a:cs typeface="+mj-cs"/>
              </a:rPr>
              <a:t>+15</a:t>
            </a:r>
          </a:p>
        </p:txBody>
      </p:sp>
      <p:sp>
        <p:nvSpPr>
          <p:cNvPr id="16" name="Title 1"/>
          <p:cNvSpPr txBox="1">
            <a:spLocks/>
          </p:cNvSpPr>
          <p:nvPr/>
        </p:nvSpPr>
        <p:spPr>
          <a:xfrm>
            <a:off x="6006828" y="4508971"/>
            <a:ext cx="1036339" cy="518623"/>
          </a:xfrm>
          <a:prstGeom prst="rect">
            <a:avLst/>
          </a:prstGeom>
          <a:noFill/>
          <a:ln w="38100">
            <a:noFill/>
            <a:miter lim="800000"/>
          </a:ln>
        </p:spPr>
        <p:txBody>
          <a:bodyPr vert="horz" lIns="91440" tIns="45720" rIns="91440" bIns="45720" rtlCol="0" anchor="ctr">
            <a:normAutofit fontScale="85000" lnSpcReduction="100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56% </a:t>
            </a:r>
            <a:r>
              <a:rPr lang="en-US" sz="1800" dirty="0">
                <a:solidFill>
                  <a:srgbClr val="00B050"/>
                </a:solidFill>
                <a:latin typeface="+mj-lt"/>
                <a:cs typeface="+mj-cs"/>
              </a:rPr>
              <a:t>+12</a:t>
            </a:r>
          </a:p>
        </p:txBody>
      </p:sp>
      <p:sp>
        <p:nvSpPr>
          <p:cNvPr id="17" name="Title 1"/>
          <p:cNvSpPr txBox="1">
            <a:spLocks/>
          </p:cNvSpPr>
          <p:nvPr/>
        </p:nvSpPr>
        <p:spPr>
          <a:xfrm>
            <a:off x="6170680" y="4926681"/>
            <a:ext cx="1036339" cy="518623"/>
          </a:xfrm>
          <a:prstGeom prst="rect">
            <a:avLst/>
          </a:prstGeom>
          <a:noFill/>
          <a:ln w="38100">
            <a:noFill/>
            <a:miter lim="800000"/>
          </a:ln>
        </p:spPr>
        <p:txBody>
          <a:bodyPr vert="horz" lIns="91440" tIns="45720" rIns="91440" bIns="45720" rtlCol="0" anchor="ctr">
            <a:normAutofit fontScale="85000" lnSpcReduction="100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58% </a:t>
            </a:r>
            <a:r>
              <a:rPr lang="en-US" sz="1800" dirty="0">
                <a:solidFill>
                  <a:srgbClr val="00B050"/>
                </a:solidFill>
                <a:latin typeface="+mj-lt"/>
                <a:cs typeface="+mj-cs"/>
              </a:rPr>
              <a:t>+15</a:t>
            </a:r>
          </a:p>
        </p:txBody>
      </p:sp>
      <p:sp>
        <p:nvSpPr>
          <p:cNvPr id="18" name="Title 1"/>
          <p:cNvSpPr txBox="1">
            <a:spLocks/>
          </p:cNvSpPr>
          <p:nvPr/>
        </p:nvSpPr>
        <p:spPr>
          <a:xfrm>
            <a:off x="6219195" y="5453734"/>
            <a:ext cx="1036339" cy="518623"/>
          </a:xfrm>
          <a:prstGeom prst="rect">
            <a:avLst/>
          </a:prstGeom>
          <a:noFill/>
          <a:ln w="38100">
            <a:noFill/>
            <a:miter lim="800000"/>
          </a:ln>
        </p:spPr>
        <p:txBody>
          <a:bodyPr vert="horz" lIns="91440" tIns="45720" rIns="91440" bIns="45720" rtlCol="0" anchor="ctr">
            <a:normAutofit fontScale="85000" lnSpcReduction="10000"/>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58% </a:t>
            </a:r>
            <a:r>
              <a:rPr lang="en-US" sz="1800" dirty="0">
                <a:solidFill>
                  <a:srgbClr val="00B050"/>
                </a:solidFill>
                <a:latin typeface="+mj-lt"/>
                <a:cs typeface="+mj-cs"/>
              </a:rPr>
              <a:t>+16</a:t>
            </a:r>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10</a:t>
            </a:fld>
            <a:endParaRPr lang="en-US" dirty="0">
              <a:solidFill>
                <a:srgbClr val="EE9A62"/>
              </a:solidFill>
            </a:endParaRPr>
          </a:p>
        </p:txBody>
      </p:sp>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883665" y="885947"/>
            <a:ext cx="5376672" cy="659170"/>
          </a:xfrm>
          <a:solidFill>
            <a:srgbClr val="FFFFFF"/>
          </a:solidFill>
          <a:ln w="28575">
            <a:solidFill>
              <a:srgbClr val="4379A9"/>
            </a:solidFill>
            <a:miter lim="800000"/>
          </a:ln>
        </p:spPr>
        <p:txBody>
          <a:bodyPr vert="horz" lIns="91440" tIns="45720" rIns="91440" bIns="45720" rtlCol="0" anchor="ctr">
            <a:noAutofit/>
          </a:bodyPr>
          <a:lstStyle/>
          <a:p>
            <a:pPr algn="ctr" defTabSz="914400">
              <a:lnSpc>
                <a:spcPct val="90000"/>
              </a:lnSpc>
            </a:pPr>
            <a:r>
              <a:rPr lang="en-US" sz="2400" kern="1200" dirty="0">
                <a:solidFill>
                  <a:srgbClr val="EE9A62"/>
                </a:solidFill>
                <a:latin typeface="+mj-lt"/>
                <a:ea typeface="+mj-ea"/>
                <a:cs typeface="+mj-cs"/>
              </a:rPr>
              <a:t>Considerations when buying products</a:t>
            </a:r>
            <a:br>
              <a:rPr lang="en-US" sz="2400" kern="1200" dirty="0">
                <a:solidFill>
                  <a:srgbClr val="EE9A62"/>
                </a:solidFill>
                <a:latin typeface="+mj-lt"/>
                <a:ea typeface="+mj-ea"/>
                <a:cs typeface="+mj-cs"/>
              </a:rPr>
            </a:br>
            <a:r>
              <a:rPr lang="en-US" sz="2400" kern="1200" dirty="0">
                <a:solidFill>
                  <a:srgbClr val="EE9A62"/>
                </a:solidFill>
                <a:latin typeface="+mj-lt"/>
                <a:ea typeface="+mj-ea"/>
                <a:cs typeface="+mj-cs"/>
              </a:rPr>
              <a:t>-Online shoppers-</a:t>
            </a:r>
          </a:p>
        </p:txBody>
      </p:sp>
      <p:sp>
        <p:nvSpPr>
          <p:cNvPr id="8" name="Content Placeholder 2"/>
          <p:cNvSpPr>
            <a:spLocks noGrp="1"/>
          </p:cNvSpPr>
          <p:nvPr>
            <p:ph idx="1"/>
          </p:nvPr>
        </p:nvSpPr>
        <p:spPr>
          <a:xfrm>
            <a:off x="0" y="228800"/>
            <a:ext cx="9143999" cy="536125"/>
          </a:xfrm>
        </p:spPr>
        <p:txBody>
          <a:bodyPr vert="horz" lIns="91440" tIns="45720" rIns="91440" bIns="45720" rtlCol="0">
            <a:normAutofit/>
          </a:bodyPr>
          <a:lstStyle/>
          <a:p>
            <a:pPr algn="ctr" defTabSz="914400">
              <a:lnSpc>
                <a:spcPct val="90000"/>
              </a:lnSpc>
              <a:spcBef>
                <a:spcPts val="1000"/>
              </a:spcBef>
            </a:pPr>
            <a:r>
              <a:rPr lang="en-US" sz="3200" kern="1200" dirty="0">
                <a:solidFill>
                  <a:srgbClr val="FFFFFF"/>
                </a:solidFill>
                <a:latin typeface="+mn-lt"/>
                <a:ea typeface="+mn-ea"/>
                <a:cs typeface="+mn-cs"/>
              </a:rPr>
              <a:t>How Important is Transparency?</a:t>
            </a:r>
          </a:p>
        </p:txBody>
      </p:sp>
      <p:sp>
        <p:nvSpPr>
          <p:cNvPr id="29" name="Rectangle 28"/>
          <p:cNvSpPr/>
          <p:nvPr/>
        </p:nvSpPr>
        <p:spPr>
          <a:xfrm>
            <a:off x="4234425" y="2083683"/>
            <a:ext cx="3502152"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235959" y="2491669"/>
            <a:ext cx="3286515"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234425" y="2876528"/>
            <a:ext cx="3025912" cy="327744"/>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234425" y="3343611"/>
            <a:ext cx="2705690"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234425" y="3797610"/>
            <a:ext cx="2570997"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4234425" y="4214082"/>
            <a:ext cx="2141804"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234425" y="4552695"/>
            <a:ext cx="1800605" cy="336805"/>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234425" y="5008562"/>
            <a:ext cx="1961659" cy="336805"/>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38507" y="5517592"/>
            <a:ext cx="1957577" cy="336806"/>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759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44887"/>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2213113"/>
            <a:ext cx="9144000" cy="2431774"/>
          </a:xfrm>
          <a:prstGeom prst="rect">
            <a:avLst/>
          </a:prstGeom>
          <a:solidFill>
            <a:srgbClr val="ABD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chemeClr val="bg1"/>
                </a:solidFill>
              </a:rPr>
              <a:t>11</a:t>
            </a:fld>
            <a:endParaRPr lang="en-US" dirty="0">
              <a:solidFill>
                <a:schemeClr val="bg1"/>
              </a:solidFill>
            </a:endParaRPr>
          </a:p>
        </p:txBody>
      </p:sp>
      <p:sp>
        <p:nvSpPr>
          <p:cNvPr id="7" name="Title 1"/>
          <p:cNvSpPr>
            <a:spLocks noGrp="1"/>
          </p:cNvSpPr>
          <p:nvPr>
            <p:ph type="title"/>
          </p:nvPr>
        </p:nvSpPr>
        <p:spPr>
          <a:xfrm>
            <a:off x="0" y="2991126"/>
            <a:ext cx="9144000" cy="724176"/>
          </a:xfrm>
        </p:spPr>
        <p:txBody>
          <a:bodyPr vert="horz" lIns="91440" tIns="45720" rIns="91440" bIns="45720" rtlCol="0" anchor="b">
            <a:normAutofit/>
          </a:bodyPr>
          <a:lstStyle/>
          <a:p>
            <a:pPr algn="ctr" defTabSz="914400">
              <a:lnSpc>
                <a:spcPct val="90000"/>
              </a:lnSpc>
            </a:pPr>
            <a:r>
              <a:rPr lang="en-US" sz="4200" kern="1200" dirty="0">
                <a:solidFill>
                  <a:srgbClr val="4379A9"/>
                </a:solidFill>
                <a:latin typeface="+mj-lt"/>
                <a:ea typeface="+mj-ea"/>
                <a:cs typeface="+mj-cs"/>
              </a:rPr>
              <a:t>Who is the Online Shopper?</a:t>
            </a:r>
          </a:p>
        </p:txBody>
      </p:sp>
    </p:spTree>
    <p:extLst>
      <p:ext uri="{BB962C8B-B14F-4D97-AF65-F5344CB8AC3E}">
        <p14:creationId xmlns:p14="http://schemas.microsoft.com/office/powerpoint/2010/main" val="402273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12</a:t>
            </a:fld>
            <a:endParaRPr lang="en-US" dirty="0">
              <a:solidFill>
                <a:srgbClr val="EE9A62"/>
              </a:solidFill>
            </a:endParaRPr>
          </a:p>
        </p:txBody>
      </p:sp>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134189"/>
            <a:ext cx="9144000" cy="844220"/>
          </a:xfrm>
        </p:spPr>
        <p:txBody>
          <a:bodyPr>
            <a:normAutofit/>
          </a:bodyPr>
          <a:lstStyle/>
          <a:p>
            <a:pPr algn="ctr"/>
            <a:r>
              <a:rPr lang="en-US" dirty="0">
                <a:solidFill>
                  <a:schemeClr val="bg1"/>
                </a:solidFill>
              </a:rPr>
              <a:t>Who is the Online Shopper?</a:t>
            </a:r>
          </a:p>
        </p:txBody>
      </p:sp>
      <p:sp>
        <p:nvSpPr>
          <p:cNvPr id="9" name="Content Placeholder 2"/>
          <p:cNvSpPr txBox="1">
            <a:spLocks/>
          </p:cNvSpPr>
          <p:nvPr/>
        </p:nvSpPr>
        <p:spPr>
          <a:xfrm>
            <a:off x="1265551" y="4017494"/>
            <a:ext cx="2286000" cy="1991878"/>
          </a:xfrm>
          <a:prstGeom prst="rect">
            <a:avLst/>
          </a:prstGeom>
        </p:spPr>
        <p:txBody>
          <a:bodyPr vert="horz" lIns="91440" tIns="45720" rIns="91440" bIns="45720" rtlCol="0" anchor="ctr">
            <a:normAutofit lnSpcReduction="10000"/>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100" dirty="0">
                <a:solidFill>
                  <a:srgbClr val="EE9A62"/>
                </a:solidFill>
              </a:rPr>
              <a:t>26%</a:t>
            </a:r>
          </a:p>
          <a:p>
            <a:r>
              <a:rPr lang="en-US" sz="1800" dirty="0">
                <a:solidFill>
                  <a:srgbClr val="4379A9"/>
                </a:solidFill>
                <a:latin typeface="+mn-lt"/>
              </a:rPr>
              <a:t>Of shoppers have shopped online in the past 30 days</a:t>
            </a:r>
          </a:p>
          <a:p>
            <a:endParaRPr lang="en-US" sz="1600" dirty="0">
              <a:solidFill>
                <a:srgbClr val="4379A9"/>
              </a:solidFill>
            </a:endParaRPr>
          </a:p>
        </p:txBody>
      </p:sp>
      <p:cxnSp>
        <p:nvCxnSpPr>
          <p:cNvPr id="11" name="Straight Connector 10"/>
          <p:cNvCxnSpPr/>
          <p:nvPr/>
        </p:nvCxnSpPr>
        <p:spPr>
          <a:xfrm>
            <a:off x="4572000" y="1259840"/>
            <a:ext cx="0" cy="4868672"/>
          </a:xfrm>
          <a:prstGeom prst="line">
            <a:avLst/>
          </a:prstGeom>
          <a:ln>
            <a:solidFill>
              <a:srgbClr val="EE9A62"/>
            </a:solidFill>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4572000" y="1166557"/>
            <a:ext cx="4572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endParaRPr lang="en-US" dirty="0">
              <a:solidFill>
                <a:srgbClr val="4379A9"/>
              </a:solidFill>
            </a:endParaRPr>
          </a:p>
        </p:txBody>
      </p:sp>
      <p:sp>
        <p:nvSpPr>
          <p:cNvPr id="10" name="Title 1"/>
          <p:cNvSpPr txBox="1">
            <a:spLocks/>
          </p:cNvSpPr>
          <p:nvPr/>
        </p:nvSpPr>
        <p:spPr>
          <a:xfrm>
            <a:off x="61574" y="1153457"/>
            <a:ext cx="4572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dirty="0">
                <a:solidFill>
                  <a:srgbClr val="4379A9"/>
                </a:solidFill>
              </a:rPr>
              <a:t>Online shopping</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4123" t="8695" r="23511" b="25854"/>
          <a:stretch/>
        </p:blipFill>
        <p:spPr>
          <a:xfrm>
            <a:off x="772102" y="1961482"/>
            <a:ext cx="3075537" cy="1855328"/>
          </a:xfrm>
          <a:prstGeom prst="rect">
            <a:avLst/>
          </a:prstGeom>
        </p:spPr>
      </p:pic>
      <p:sp>
        <p:nvSpPr>
          <p:cNvPr id="12" name="Title 1">
            <a:extLst>
              <a:ext uri="{FF2B5EF4-FFF2-40B4-BE49-F238E27FC236}">
                <a16:creationId xmlns:a16="http://schemas.microsoft.com/office/drawing/2014/main" id="{237DEFD2-DA21-475A-BE61-888243E4777D}"/>
              </a:ext>
            </a:extLst>
          </p:cNvPr>
          <p:cNvSpPr txBox="1">
            <a:spLocks/>
          </p:cNvSpPr>
          <p:nvPr/>
        </p:nvSpPr>
        <p:spPr>
          <a:xfrm>
            <a:off x="4437182" y="1192733"/>
            <a:ext cx="4572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dirty="0">
                <a:solidFill>
                  <a:srgbClr val="4379A9"/>
                </a:solidFill>
              </a:rPr>
              <a:t>Who are they?</a:t>
            </a:r>
          </a:p>
        </p:txBody>
      </p:sp>
      <p:pic>
        <p:nvPicPr>
          <p:cNvPr id="13" name="Picture 12">
            <a:extLst>
              <a:ext uri="{FF2B5EF4-FFF2-40B4-BE49-F238E27FC236}">
                <a16:creationId xmlns:a16="http://schemas.microsoft.com/office/drawing/2014/main" id="{CE064E6B-5E3C-4BAA-85D6-52A3945EF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84291" y="1998865"/>
            <a:ext cx="1188720" cy="1188720"/>
          </a:xfrm>
          <a:prstGeom prst="rect">
            <a:avLst/>
          </a:prstGeom>
        </p:spPr>
      </p:pic>
      <p:pic>
        <p:nvPicPr>
          <p:cNvPr id="14" name="Graphic 13" descr="Money">
            <a:extLst>
              <a:ext uri="{FF2B5EF4-FFF2-40B4-BE49-F238E27FC236}">
                <a16:creationId xmlns:a16="http://schemas.microsoft.com/office/drawing/2014/main" id="{A8FFB578-7EE5-4819-AF2F-5B78B52872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3794" y="3990370"/>
            <a:ext cx="1188720" cy="1188720"/>
          </a:xfrm>
          <a:prstGeom prst="rect">
            <a:avLst/>
          </a:prstGeom>
        </p:spPr>
      </p:pic>
      <p:pic>
        <p:nvPicPr>
          <p:cNvPr id="15" name="Graphic 14" descr="Family with two children">
            <a:extLst>
              <a:ext uri="{FF2B5EF4-FFF2-40B4-BE49-F238E27FC236}">
                <a16:creationId xmlns:a16="http://schemas.microsoft.com/office/drawing/2014/main" id="{942D62AD-6B08-444D-B49D-FB5EBD2EDC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37291" y="2940942"/>
            <a:ext cx="1117484" cy="1117484"/>
          </a:xfrm>
          <a:prstGeom prst="rect">
            <a:avLst/>
          </a:prstGeom>
        </p:spPr>
      </p:pic>
      <p:pic>
        <p:nvPicPr>
          <p:cNvPr id="19" name="Graphic 18" descr="Man">
            <a:extLst>
              <a:ext uri="{FF2B5EF4-FFF2-40B4-BE49-F238E27FC236}">
                <a16:creationId xmlns:a16="http://schemas.microsoft.com/office/drawing/2014/main" id="{CCEA8EE6-69F8-4927-BF88-323F167D48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29027" y="5399397"/>
            <a:ext cx="914400" cy="914400"/>
          </a:xfrm>
          <a:prstGeom prst="rect">
            <a:avLst/>
          </a:prstGeom>
        </p:spPr>
      </p:pic>
      <p:sp>
        <p:nvSpPr>
          <p:cNvPr id="20" name="Content Placeholder 2">
            <a:extLst>
              <a:ext uri="{FF2B5EF4-FFF2-40B4-BE49-F238E27FC236}">
                <a16:creationId xmlns:a16="http://schemas.microsoft.com/office/drawing/2014/main" id="{5F7C4603-EC3F-4769-AF68-83DE5BB1C6A7}"/>
              </a:ext>
            </a:extLst>
          </p:cNvPr>
          <p:cNvSpPr txBox="1">
            <a:spLocks/>
          </p:cNvSpPr>
          <p:nvPr/>
        </p:nvSpPr>
        <p:spPr>
          <a:xfrm>
            <a:off x="5183794" y="5474813"/>
            <a:ext cx="2036357" cy="1026326"/>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EE9A62"/>
                </a:solidFill>
              </a:rPr>
              <a:t>50% </a:t>
            </a:r>
            <a:r>
              <a:rPr lang="en-US" sz="1800" dirty="0">
                <a:solidFill>
                  <a:srgbClr val="4379A9"/>
                </a:solidFill>
                <a:latin typeface="+mn-lt"/>
              </a:rPr>
              <a:t>are males</a:t>
            </a:r>
          </a:p>
          <a:p>
            <a:endParaRPr lang="en-US" sz="1600" dirty="0">
              <a:solidFill>
                <a:srgbClr val="4379A9"/>
              </a:solidFill>
            </a:endParaRPr>
          </a:p>
        </p:txBody>
      </p:sp>
      <p:sp>
        <p:nvSpPr>
          <p:cNvPr id="21" name="Content Placeholder 2">
            <a:extLst>
              <a:ext uri="{FF2B5EF4-FFF2-40B4-BE49-F238E27FC236}">
                <a16:creationId xmlns:a16="http://schemas.microsoft.com/office/drawing/2014/main" id="{BB4290E2-56BA-44B3-9ACC-1E1724DE9B25}"/>
              </a:ext>
            </a:extLst>
          </p:cNvPr>
          <p:cNvSpPr txBox="1">
            <a:spLocks/>
          </p:cNvSpPr>
          <p:nvPr/>
        </p:nvSpPr>
        <p:spPr>
          <a:xfrm>
            <a:off x="6976457" y="4307464"/>
            <a:ext cx="2036357" cy="1026326"/>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EE9A62"/>
                </a:solidFill>
              </a:rPr>
              <a:t>20% </a:t>
            </a:r>
            <a:r>
              <a:rPr lang="en-US" sz="1800" dirty="0">
                <a:solidFill>
                  <a:srgbClr val="4379A9"/>
                </a:solidFill>
                <a:latin typeface="+mn-lt"/>
              </a:rPr>
              <a:t>shave HHI of $100,000+</a:t>
            </a:r>
          </a:p>
          <a:p>
            <a:endParaRPr lang="en-US" sz="1600" dirty="0">
              <a:solidFill>
                <a:srgbClr val="4379A9"/>
              </a:solidFill>
            </a:endParaRPr>
          </a:p>
        </p:txBody>
      </p:sp>
      <p:sp>
        <p:nvSpPr>
          <p:cNvPr id="22" name="Content Placeholder 2">
            <a:extLst>
              <a:ext uri="{FF2B5EF4-FFF2-40B4-BE49-F238E27FC236}">
                <a16:creationId xmlns:a16="http://schemas.microsoft.com/office/drawing/2014/main" id="{8F6E3598-9416-46E5-B6E8-E277EFC7C470}"/>
              </a:ext>
            </a:extLst>
          </p:cNvPr>
          <p:cNvSpPr txBox="1">
            <a:spLocks/>
          </p:cNvSpPr>
          <p:nvPr/>
        </p:nvSpPr>
        <p:spPr>
          <a:xfrm>
            <a:off x="5071629" y="3146461"/>
            <a:ext cx="2019688" cy="925712"/>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EE9A62"/>
                </a:solidFill>
              </a:rPr>
              <a:t>43% </a:t>
            </a:r>
            <a:r>
              <a:rPr lang="en-US" sz="1800" dirty="0">
                <a:solidFill>
                  <a:srgbClr val="4379A9"/>
                </a:solidFill>
                <a:latin typeface="+mn-lt"/>
              </a:rPr>
              <a:t>have children under 18</a:t>
            </a:r>
          </a:p>
          <a:p>
            <a:endParaRPr lang="en-US" sz="1600" dirty="0">
              <a:solidFill>
                <a:srgbClr val="4379A9"/>
              </a:solidFill>
            </a:endParaRPr>
          </a:p>
        </p:txBody>
      </p:sp>
      <p:sp>
        <p:nvSpPr>
          <p:cNvPr id="23" name="Content Placeholder 2">
            <a:extLst>
              <a:ext uri="{FF2B5EF4-FFF2-40B4-BE49-F238E27FC236}">
                <a16:creationId xmlns:a16="http://schemas.microsoft.com/office/drawing/2014/main" id="{EAA8236E-FCD5-48E3-8F60-C7D9D8501B0A}"/>
              </a:ext>
            </a:extLst>
          </p:cNvPr>
          <p:cNvSpPr txBox="1">
            <a:spLocks/>
          </p:cNvSpPr>
          <p:nvPr/>
        </p:nvSpPr>
        <p:spPr>
          <a:xfrm>
            <a:off x="6864290" y="2139361"/>
            <a:ext cx="2019688" cy="925712"/>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EE9A62"/>
                </a:solidFill>
              </a:rPr>
              <a:t>51% </a:t>
            </a:r>
            <a:r>
              <a:rPr lang="en-US" sz="1800" dirty="0">
                <a:solidFill>
                  <a:srgbClr val="4379A9"/>
                </a:solidFill>
                <a:latin typeface="+mn-lt"/>
              </a:rPr>
              <a:t>have a college degree</a:t>
            </a:r>
          </a:p>
          <a:p>
            <a:endParaRPr lang="en-US" sz="1600" dirty="0">
              <a:solidFill>
                <a:srgbClr val="4379A9"/>
              </a:solidFill>
            </a:endParaRPr>
          </a:p>
        </p:txBody>
      </p:sp>
    </p:spTree>
    <p:extLst>
      <p:ext uri="{BB962C8B-B14F-4D97-AF65-F5344CB8AC3E}">
        <p14:creationId xmlns:p14="http://schemas.microsoft.com/office/powerpoint/2010/main" val="809476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930059"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4CA978-AC3D-45B3-A3C7-7CC9BE3460D5}"/>
              </a:ext>
            </a:extLst>
          </p:cNvPr>
          <p:cNvPicPr>
            <a:picLocks noChangeAspect="1"/>
          </p:cNvPicPr>
          <p:nvPr/>
        </p:nvPicPr>
        <p:blipFill rotWithShape="1">
          <a:blip r:embed="rId3"/>
          <a:srcRect t="2812" r="-494" b="18975"/>
          <a:stretch/>
        </p:blipFill>
        <p:spPr>
          <a:xfrm>
            <a:off x="4919622" y="0"/>
            <a:ext cx="4224378" cy="2194561"/>
          </a:xfrm>
          <a:prstGeom prst="rect">
            <a:avLst/>
          </a:prstGeom>
          <a:noFill/>
          <a:ln>
            <a:noFill/>
          </a:ln>
        </p:spPr>
      </p:pic>
      <p:sp>
        <p:nvSpPr>
          <p:cNvPr id="2" name="Title 1"/>
          <p:cNvSpPr>
            <a:spLocks noGrp="1"/>
          </p:cNvSpPr>
          <p:nvPr>
            <p:ph type="title"/>
          </p:nvPr>
        </p:nvSpPr>
        <p:spPr>
          <a:xfrm>
            <a:off x="-20876" y="201654"/>
            <a:ext cx="4940498" cy="656866"/>
          </a:xfrm>
        </p:spPr>
        <p:txBody>
          <a:bodyPr>
            <a:normAutofit/>
          </a:bodyPr>
          <a:lstStyle/>
          <a:p>
            <a:pPr algn="ctr"/>
            <a:r>
              <a:rPr lang="en-US" sz="3200" dirty="0">
                <a:solidFill>
                  <a:schemeClr val="bg1"/>
                </a:solidFill>
              </a:rPr>
              <a:t>Generational Differences</a:t>
            </a:r>
          </a:p>
        </p:txBody>
      </p:sp>
      <p:pic>
        <p:nvPicPr>
          <p:cNvPr id="8" name="Picture 7">
            <a:extLst>
              <a:ext uri="{FF2B5EF4-FFF2-40B4-BE49-F238E27FC236}">
                <a16:creationId xmlns:a16="http://schemas.microsoft.com/office/drawing/2014/main" id="{D4F566C7-390F-49E1-92D3-D8DC10246B58}"/>
              </a:ext>
            </a:extLst>
          </p:cNvPr>
          <p:cNvPicPr>
            <a:picLocks noChangeAspect="1"/>
          </p:cNvPicPr>
          <p:nvPr/>
        </p:nvPicPr>
        <p:blipFill rotWithShape="1">
          <a:blip r:embed="rId4"/>
          <a:srcRect l="12754" t="5888" r="9008" b="4452"/>
          <a:stretch/>
        </p:blipFill>
        <p:spPr>
          <a:xfrm>
            <a:off x="4919623" y="4316476"/>
            <a:ext cx="4224378" cy="2541524"/>
          </a:xfrm>
          <a:prstGeom prst="rect">
            <a:avLst/>
          </a:prstGeom>
          <a:noFill/>
          <a:ln>
            <a:noFill/>
          </a:ln>
        </p:spPr>
      </p:pic>
      <p:pic>
        <p:nvPicPr>
          <p:cNvPr id="6" name="Picture 5">
            <a:extLst>
              <a:ext uri="{FF2B5EF4-FFF2-40B4-BE49-F238E27FC236}">
                <a16:creationId xmlns:a16="http://schemas.microsoft.com/office/drawing/2014/main" id="{53605DC4-2CA6-4F1A-80AB-24D9EB50366A}"/>
              </a:ext>
            </a:extLst>
          </p:cNvPr>
          <p:cNvPicPr>
            <a:picLocks noChangeAspect="1"/>
          </p:cNvPicPr>
          <p:nvPr/>
        </p:nvPicPr>
        <p:blipFill rotWithShape="1">
          <a:blip r:embed="rId5"/>
          <a:srcRect l="2070" t="5548" r="2070" b="6701"/>
          <a:stretch/>
        </p:blipFill>
        <p:spPr>
          <a:xfrm>
            <a:off x="4841178" y="2331719"/>
            <a:ext cx="4224378" cy="2194561"/>
          </a:xfrm>
          <a:prstGeom prst="rect">
            <a:avLst/>
          </a:prstGeom>
          <a:noFill/>
          <a:ln>
            <a:noFill/>
          </a:ln>
        </p:spPr>
      </p:pic>
      <p:sp>
        <p:nvSpPr>
          <p:cNvPr id="12" name="Content Placeholder 2"/>
          <p:cNvSpPr txBox="1">
            <a:spLocks/>
          </p:cNvSpPr>
          <p:nvPr/>
        </p:nvSpPr>
        <p:spPr>
          <a:xfrm>
            <a:off x="254316" y="2192030"/>
            <a:ext cx="4390113" cy="50121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dirty="0">
                <a:solidFill>
                  <a:schemeClr val="tx1"/>
                </a:solidFill>
                <a:latin typeface="+mn-lt"/>
              </a:rPr>
              <a:t>Who is shopping online?</a:t>
            </a:r>
          </a:p>
        </p:txBody>
      </p:sp>
      <p:sp>
        <p:nvSpPr>
          <p:cNvPr id="14" name="Content Placeholder 2"/>
          <p:cNvSpPr txBox="1">
            <a:spLocks/>
          </p:cNvSpPr>
          <p:nvPr/>
        </p:nvSpPr>
        <p:spPr>
          <a:xfrm>
            <a:off x="1946332" y="1708663"/>
            <a:ext cx="1982193" cy="154683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endParaRPr lang="en-US" sz="3200" b="1" dirty="0">
              <a:solidFill>
                <a:srgbClr val="4379A9"/>
              </a:solidFill>
            </a:endParaRPr>
          </a:p>
        </p:txBody>
      </p:sp>
      <p:sp>
        <p:nvSpPr>
          <p:cNvPr id="15" name="Content Placeholder 2"/>
          <p:cNvSpPr txBox="1">
            <a:spLocks/>
          </p:cNvSpPr>
          <p:nvPr/>
        </p:nvSpPr>
        <p:spPr>
          <a:xfrm>
            <a:off x="1098751" y="1708663"/>
            <a:ext cx="966067" cy="1588624"/>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endParaRPr lang="en-US" sz="3200" b="1" dirty="0">
              <a:solidFill>
                <a:srgbClr val="EE9A62"/>
              </a:solidFill>
            </a:endParaRPr>
          </a:p>
        </p:txBody>
      </p:sp>
      <p:sp>
        <p:nvSpPr>
          <p:cNvPr id="16" name="Content Placeholder 2"/>
          <p:cNvSpPr txBox="1">
            <a:spLocks/>
          </p:cNvSpPr>
          <p:nvPr/>
        </p:nvSpPr>
        <p:spPr>
          <a:xfrm>
            <a:off x="2063810" y="3089764"/>
            <a:ext cx="1982193" cy="154683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3200" b="1" dirty="0">
                <a:solidFill>
                  <a:srgbClr val="4379A9"/>
                </a:solidFill>
              </a:rPr>
              <a:t>Millennials</a:t>
            </a:r>
          </a:p>
          <a:p>
            <a:pPr>
              <a:lnSpc>
                <a:spcPct val="90000"/>
              </a:lnSpc>
            </a:pPr>
            <a:endParaRPr lang="en-US" sz="1600" b="1" dirty="0">
              <a:solidFill>
                <a:srgbClr val="4379A9"/>
              </a:solidFill>
            </a:endParaRPr>
          </a:p>
          <a:p>
            <a:pPr>
              <a:lnSpc>
                <a:spcPct val="90000"/>
              </a:lnSpc>
            </a:pPr>
            <a:r>
              <a:rPr lang="en-US" sz="3200" b="1" dirty="0" err="1">
                <a:solidFill>
                  <a:srgbClr val="4379A9"/>
                </a:solidFill>
              </a:rPr>
              <a:t>GenXers</a:t>
            </a:r>
            <a:endParaRPr lang="en-US" sz="3200" b="1" dirty="0">
              <a:solidFill>
                <a:srgbClr val="4379A9"/>
              </a:solidFill>
            </a:endParaRPr>
          </a:p>
          <a:p>
            <a:pPr>
              <a:lnSpc>
                <a:spcPct val="90000"/>
              </a:lnSpc>
            </a:pPr>
            <a:endParaRPr lang="en-US" sz="1600" b="1" dirty="0">
              <a:solidFill>
                <a:srgbClr val="4379A9"/>
              </a:solidFill>
            </a:endParaRPr>
          </a:p>
          <a:p>
            <a:pPr>
              <a:lnSpc>
                <a:spcPct val="90000"/>
              </a:lnSpc>
            </a:pPr>
            <a:r>
              <a:rPr lang="en-US" sz="3200" b="1" dirty="0">
                <a:solidFill>
                  <a:srgbClr val="4379A9"/>
                </a:solidFill>
              </a:rPr>
              <a:t>Boomers</a:t>
            </a:r>
          </a:p>
        </p:txBody>
      </p:sp>
      <p:sp>
        <p:nvSpPr>
          <p:cNvPr id="17" name="Content Placeholder 2"/>
          <p:cNvSpPr txBox="1">
            <a:spLocks/>
          </p:cNvSpPr>
          <p:nvPr/>
        </p:nvSpPr>
        <p:spPr>
          <a:xfrm>
            <a:off x="1189183" y="3074249"/>
            <a:ext cx="966067" cy="1588624"/>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3200" b="1" dirty="0">
                <a:solidFill>
                  <a:srgbClr val="EE9A62"/>
                </a:solidFill>
              </a:rPr>
              <a:t>39%</a:t>
            </a:r>
          </a:p>
          <a:p>
            <a:pPr>
              <a:lnSpc>
                <a:spcPct val="90000"/>
              </a:lnSpc>
            </a:pPr>
            <a:endParaRPr lang="en-US" sz="1600" b="1" dirty="0">
              <a:solidFill>
                <a:srgbClr val="EE9A62"/>
              </a:solidFill>
            </a:endParaRPr>
          </a:p>
          <a:p>
            <a:pPr>
              <a:lnSpc>
                <a:spcPct val="90000"/>
              </a:lnSpc>
            </a:pPr>
            <a:r>
              <a:rPr lang="en-US" sz="3200" b="1" dirty="0">
                <a:solidFill>
                  <a:srgbClr val="EE9A62"/>
                </a:solidFill>
              </a:rPr>
              <a:t>30%</a:t>
            </a:r>
          </a:p>
          <a:p>
            <a:pPr>
              <a:lnSpc>
                <a:spcPct val="90000"/>
              </a:lnSpc>
            </a:pPr>
            <a:endParaRPr lang="en-US" sz="1600" b="1" dirty="0">
              <a:solidFill>
                <a:srgbClr val="EE9A62"/>
              </a:solidFill>
            </a:endParaRPr>
          </a:p>
          <a:p>
            <a:pPr>
              <a:lnSpc>
                <a:spcPct val="90000"/>
              </a:lnSpc>
            </a:pPr>
            <a:r>
              <a:rPr lang="en-US" sz="3200" b="1" dirty="0">
                <a:solidFill>
                  <a:srgbClr val="EE9A62"/>
                </a:solidFill>
              </a:rPr>
              <a:t>23%</a:t>
            </a:r>
          </a:p>
        </p:txBody>
      </p:sp>
      <p:sp>
        <p:nvSpPr>
          <p:cNvPr id="18" name="Slide Number Placeholder 3"/>
          <p:cNvSpPr>
            <a:spLocks noGrp="1"/>
          </p:cNvSpPr>
          <p:nvPr>
            <p:ph type="sldNum" sz="quarter" idx="12"/>
          </p:nvPr>
        </p:nvSpPr>
        <p:spPr>
          <a:xfrm>
            <a:off x="6553200" y="6356350"/>
            <a:ext cx="2133600" cy="365125"/>
          </a:xfrm>
        </p:spPr>
        <p:txBody>
          <a:bodyPr/>
          <a:lstStyle/>
          <a:p>
            <a:r>
              <a:rPr lang="en-US" dirty="0">
                <a:solidFill>
                  <a:schemeClr val="bg1"/>
                </a:solidFill>
              </a:rPr>
              <a:t>23</a:t>
            </a:r>
          </a:p>
        </p:txBody>
      </p:sp>
    </p:spTree>
    <p:extLst>
      <p:ext uri="{BB962C8B-B14F-4D97-AF65-F5344CB8AC3E}">
        <p14:creationId xmlns:p14="http://schemas.microsoft.com/office/powerpoint/2010/main" val="1815838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14</a:t>
            </a:fld>
            <a:endParaRPr lang="en-US" dirty="0">
              <a:solidFill>
                <a:srgbClr val="EE9A62"/>
              </a:solidFill>
            </a:endParaRPr>
          </a:p>
        </p:txBody>
      </p:sp>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134189"/>
            <a:ext cx="9144000" cy="844220"/>
          </a:xfrm>
        </p:spPr>
        <p:txBody>
          <a:bodyPr>
            <a:normAutofit/>
          </a:bodyPr>
          <a:lstStyle/>
          <a:p>
            <a:pPr algn="ctr"/>
            <a:r>
              <a:rPr lang="en-US" dirty="0">
                <a:solidFill>
                  <a:schemeClr val="bg1"/>
                </a:solidFill>
              </a:rPr>
              <a:t>The Behavior of Online Shoppers</a:t>
            </a:r>
          </a:p>
        </p:txBody>
      </p:sp>
      <p:sp>
        <p:nvSpPr>
          <p:cNvPr id="9" name="Content Placeholder 2"/>
          <p:cNvSpPr txBox="1">
            <a:spLocks/>
          </p:cNvSpPr>
          <p:nvPr/>
        </p:nvSpPr>
        <p:spPr>
          <a:xfrm>
            <a:off x="888475" y="2707169"/>
            <a:ext cx="1977271" cy="1991878"/>
          </a:xfrm>
          <a:prstGeom prst="rect">
            <a:avLst/>
          </a:prstGeom>
        </p:spPr>
        <p:txBody>
          <a:bodyPr vert="horz" lIns="91440" tIns="45720" rIns="91440" bIns="45720" rtlCol="0" anchor="ctr">
            <a:normAutofit lnSpcReduction="10000"/>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100" dirty="0">
                <a:solidFill>
                  <a:srgbClr val="EE9A62"/>
                </a:solidFill>
              </a:rPr>
              <a:t>50%</a:t>
            </a:r>
          </a:p>
          <a:p>
            <a:r>
              <a:rPr lang="en-US" sz="1800" dirty="0">
                <a:solidFill>
                  <a:srgbClr val="4379A9"/>
                </a:solidFill>
                <a:latin typeface="+mn-lt"/>
              </a:rPr>
              <a:t>Of online shoppers spend more than $125/week</a:t>
            </a:r>
          </a:p>
          <a:p>
            <a:endParaRPr lang="en-US" sz="1600" dirty="0">
              <a:solidFill>
                <a:srgbClr val="4379A9"/>
              </a:solidFill>
            </a:endParaRPr>
          </a:p>
        </p:txBody>
      </p:sp>
      <p:cxnSp>
        <p:nvCxnSpPr>
          <p:cNvPr id="11" name="Straight Connector 10"/>
          <p:cNvCxnSpPr>
            <a:cxnSpLocks/>
          </p:cNvCxnSpPr>
          <p:nvPr/>
        </p:nvCxnSpPr>
        <p:spPr>
          <a:xfrm>
            <a:off x="3289955" y="1985704"/>
            <a:ext cx="0" cy="3321587"/>
          </a:xfrm>
          <a:prstGeom prst="line">
            <a:avLst/>
          </a:prstGeom>
          <a:ln>
            <a:solidFill>
              <a:srgbClr val="EE9A62"/>
            </a:solidFill>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4572000" y="1166557"/>
            <a:ext cx="4572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endParaRPr lang="en-US" dirty="0">
              <a:solidFill>
                <a:srgbClr val="4379A9"/>
              </a:solidFill>
            </a:endParaRPr>
          </a:p>
        </p:txBody>
      </p:sp>
      <p:sp>
        <p:nvSpPr>
          <p:cNvPr id="12" name="Content Placeholder 2">
            <a:extLst>
              <a:ext uri="{FF2B5EF4-FFF2-40B4-BE49-F238E27FC236}">
                <a16:creationId xmlns:a16="http://schemas.microsoft.com/office/drawing/2014/main" id="{6F57DC01-E7ED-49CF-9588-0A0E27BAEC3D}"/>
              </a:ext>
            </a:extLst>
          </p:cNvPr>
          <p:cNvSpPr txBox="1">
            <a:spLocks/>
          </p:cNvSpPr>
          <p:nvPr/>
        </p:nvSpPr>
        <p:spPr>
          <a:xfrm>
            <a:off x="6674183" y="2793582"/>
            <a:ext cx="2067606" cy="2185616"/>
          </a:xfrm>
          <a:prstGeom prst="rect">
            <a:avLst/>
          </a:prstGeom>
        </p:spPr>
        <p:txBody>
          <a:bodyPr vert="horz" lIns="91440" tIns="45720" rIns="91440" bIns="45720" rtlCol="0" anchor="ctr">
            <a:normAutofit fontScale="92500" lnSpcReduction="20000"/>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100" dirty="0">
                <a:solidFill>
                  <a:srgbClr val="EE9A62"/>
                </a:solidFill>
              </a:rPr>
              <a:t>64%</a:t>
            </a:r>
          </a:p>
          <a:p>
            <a:r>
              <a:rPr lang="en-US" sz="1900" dirty="0">
                <a:solidFill>
                  <a:srgbClr val="4379A9"/>
                </a:solidFill>
                <a:latin typeface="+mn-lt"/>
              </a:rPr>
              <a:t>make 2 or more trips to the grocery store per </a:t>
            </a:r>
            <a:r>
              <a:rPr lang="en-US" sz="1900" dirty="0">
                <a:solidFill>
                  <a:srgbClr val="4379A9"/>
                </a:solidFill>
                <a:latin typeface="+mj-lt"/>
              </a:rPr>
              <a:t>week, in addition to online shopping </a:t>
            </a:r>
          </a:p>
          <a:p>
            <a:endParaRPr lang="en-US" sz="1600" dirty="0">
              <a:solidFill>
                <a:srgbClr val="4379A9"/>
              </a:solidFill>
            </a:endParaRPr>
          </a:p>
        </p:txBody>
      </p:sp>
      <p:sp>
        <p:nvSpPr>
          <p:cNvPr id="13" name="Content Placeholder 2">
            <a:extLst>
              <a:ext uri="{FF2B5EF4-FFF2-40B4-BE49-F238E27FC236}">
                <a16:creationId xmlns:a16="http://schemas.microsoft.com/office/drawing/2014/main" id="{6E5145D5-0D8A-41F8-938D-B16A6273BAD4}"/>
              </a:ext>
            </a:extLst>
          </p:cNvPr>
          <p:cNvSpPr txBox="1">
            <a:spLocks/>
          </p:cNvSpPr>
          <p:nvPr/>
        </p:nvSpPr>
        <p:spPr>
          <a:xfrm>
            <a:off x="3747935" y="2682032"/>
            <a:ext cx="1956805" cy="2640758"/>
          </a:xfrm>
          <a:prstGeom prst="rect">
            <a:avLst/>
          </a:prstGeom>
        </p:spPr>
        <p:txBody>
          <a:bodyPr vert="horz" lIns="91440" tIns="45720" rIns="91440" bIns="45720" rtlCol="0" anchor="ctr">
            <a:normAutofit fontScale="62500" lnSpcReduction="20000"/>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100" dirty="0">
                <a:solidFill>
                  <a:srgbClr val="EE9A62"/>
                </a:solidFill>
              </a:rPr>
              <a:t>60%</a:t>
            </a:r>
          </a:p>
          <a:p>
            <a:r>
              <a:rPr lang="en-US" sz="2900" dirty="0">
                <a:solidFill>
                  <a:srgbClr val="4379A9"/>
                </a:solidFill>
                <a:latin typeface="+mn-lt"/>
              </a:rPr>
              <a:t>Have visited three or more different grocery stores in the past 30 days, in addition to online shopping</a:t>
            </a:r>
          </a:p>
          <a:p>
            <a:endParaRPr lang="en-US" sz="1600" dirty="0">
              <a:solidFill>
                <a:srgbClr val="4379A9"/>
              </a:solidFill>
            </a:endParaRPr>
          </a:p>
        </p:txBody>
      </p:sp>
      <p:cxnSp>
        <p:nvCxnSpPr>
          <p:cNvPr id="14" name="Straight Connector 13">
            <a:extLst>
              <a:ext uri="{FF2B5EF4-FFF2-40B4-BE49-F238E27FC236}">
                <a16:creationId xmlns:a16="http://schemas.microsoft.com/office/drawing/2014/main" id="{2950612C-B9DC-4554-911A-79CBDC1A72D0}"/>
              </a:ext>
            </a:extLst>
          </p:cNvPr>
          <p:cNvCxnSpPr>
            <a:cxnSpLocks/>
          </p:cNvCxnSpPr>
          <p:nvPr/>
        </p:nvCxnSpPr>
        <p:spPr>
          <a:xfrm>
            <a:off x="6015872" y="1930715"/>
            <a:ext cx="0" cy="3489697"/>
          </a:xfrm>
          <a:prstGeom prst="line">
            <a:avLst/>
          </a:prstGeom>
          <a:ln>
            <a:solidFill>
              <a:srgbClr val="EE9A6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98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556"/>
            <a:ext cx="9144000" cy="1143000"/>
          </a:xfrm>
        </p:spPr>
        <p:txBody>
          <a:bodyPr>
            <a:normAutofit/>
          </a:bodyPr>
          <a:lstStyle/>
          <a:p>
            <a:pPr algn="ctr"/>
            <a:r>
              <a:rPr lang="en-US" sz="3200" dirty="0">
                <a:solidFill>
                  <a:schemeClr val="bg1"/>
                </a:solidFill>
              </a:rPr>
              <a:t>Diets and Allergies Online</a:t>
            </a:r>
          </a:p>
        </p:txBody>
      </p:sp>
      <p:sp>
        <p:nvSpPr>
          <p:cNvPr id="3" name="Slide Number Placeholder 2"/>
          <p:cNvSpPr>
            <a:spLocks noGrp="1"/>
          </p:cNvSpPr>
          <p:nvPr>
            <p:ph type="sldNum" sz="quarter" idx="12"/>
          </p:nvPr>
        </p:nvSpPr>
        <p:spPr/>
        <p:txBody>
          <a:bodyPr/>
          <a:lstStyle/>
          <a:p>
            <a:fld id="{3047FFA1-DAD6-A94E-BB91-72432C85ACD9}" type="slidenum">
              <a:rPr lang="en-US" smtClean="0">
                <a:solidFill>
                  <a:srgbClr val="EE9A62"/>
                </a:solidFill>
              </a:rPr>
              <a:t>15</a:t>
            </a:fld>
            <a:endParaRPr lang="en-US" dirty="0">
              <a:solidFill>
                <a:srgbClr val="EE9A62"/>
              </a:solidFill>
            </a:endParaRPr>
          </a:p>
        </p:txBody>
      </p:sp>
      <p:grpSp>
        <p:nvGrpSpPr>
          <p:cNvPr id="13" name="Group 12">
            <a:extLst>
              <a:ext uri="{FF2B5EF4-FFF2-40B4-BE49-F238E27FC236}">
                <a16:creationId xmlns:a16="http://schemas.microsoft.com/office/drawing/2014/main" id="{7594B25A-F708-7445-80E8-C53C206E93A4}"/>
              </a:ext>
            </a:extLst>
          </p:cNvPr>
          <p:cNvGrpSpPr/>
          <p:nvPr/>
        </p:nvGrpSpPr>
        <p:grpSpPr>
          <a:xfrm>
            <a:off x="941695" y="1270527"/>
            <a:ext cx="7745105" cy="1200329"/>
            <a:chOff x="564235" y="1533965"/>
            <a:chExt cx="4747012" cy="1200329"/>
          </a:xfrm>
        </p:grpSpPr>
        <p:sp>
          <p:nvSpPr>
            <p:cNvPr id="8" name="TextBox 7">
              <a:extLst>
                <a:ext uri="{FF2B5EF4-FFF2-40B4-BE49-F238E27FC236}">
                  <a16:creationId xmlns:a16="http://schemas.microsoft.com/office/drawing/2014/main" id="{A0DBE134-D04B-DE4D-B239-BCF7C842988F}"/>
                </a:ext>
              </a:extLst>
            </p:cNvPr>
            <p:cNvSpPr txBox="1"/>
            <p:nvPr/>
          </p:nvSpPr>
          <p:spPr>
            <a:xfrm>
              <a:off x="564235" y="1670445"/>
              <a:ext cx="715448" cy="769441"/>
            </a:xfrm>
            <a:prstGeom prst="rect">
              <a:avLst/>
            </a:prstGeom>
            <a:noFill/>
          </p:spPr>
          <p:txBody>
            <a:bodyPr wrap="none" rtlCol="0">
              <a:spAutoFit/>
            </a:bodyPr>
            <a:lstStyle/>
            <a:p>
              <a:r>
                <a:rPr lang="en-US" sz="4400" b="1" dirty="0">
                  <a:solidFill>
                    <a:schemeClr val="accent5"/>
                  </a:solidFill>
                </a:rPr>
                <a:t>65%</a:t>
              </a:r>
            </a:p>
          </p:txBody>
        </p:sp>
        <p:sp>
          <p:nvSpPr>
            <p:cNvPr id="12" name="TextBox 11">
              <a:extLst>
                <a:ext uri="{FF2B5EF4-FFF2-40B4-BE49-F238E27FC236}">
                  <a16:creationId xmlns:a16="http://schemas.microsoft.com/office/drawing/2014/main" id="{B8AD7578-5697-514F-8536-8959B2FFE6D4}"/>
                </a:ext>
              </a:extLst>
            </p:cNvPr>
            <p:cNvSpPr txBox="1"/>
            <p:nvPr/>
          </p:nvSpPr>
          <p:spPr>
            <a:xfrm>
              <a:off x="1308701" y="1533965"/>
              <a:ext cx="4002546" cy="1200329"/>
            </a:xfrm>
            <a:prstGeom prst="rect">
              <a:avLst/>
            </a:prstGeom>
            <a:noFill/>
          </p:spPr>
          <p:txBody>
            <a:bodyPr wrap="square" rtlCol="0">
              <a:spAutoFit/>
            </a:bodyPr>
            <a:lstStyle/>
            <a:p>
              <a:r>
                <a:rPr lang="en-US" sz="2400" dirty="0">
                  <a:solidFill>
                    <a:schemeClr val="accent1"/>
                  </a:solidFill>
                </a:rPr>
                <a:t>of online shoppers are themselves or are shopping for someone on a diet or health-related program (vs. 47% overall)</a:t>
              </a:r>
            </a:p>
          </p:txBody>
        </p:sp>
      </p:grpSp>
      <p:grpSp>
        <p:nvGrpSpPr>
          <p:cNvPr id="14" name="Group 13">
            <a:extLst>
              <a:ext uri="{FF2B5EF4-FFF2-40B4-BE49-F238E27FC236}">
                <a16:creationId xmlns:a16="http://schemas.microsoft.com/office/drawing/2014/main" id="{C4D5B56F-7A75-254F-996B-304E2E6F5264}"/>
              </a:ext>
            </a:extLst>
          </p:cNvPr>
          <p:cNvGrpSpPr/>
          <p:nvPr/>
        </p:nvGrpSpPr>
        <p:grpSpPr>
          <a:xfrm>
            <a:off x="1414858" y="2400032"/>
            <a:ext cx="6209513" cy="1618949"/>
            <a:chOff x="564235" y="1533965"/>
            <a:chExt cx="4239080" cy="1618949"/>
          </a:xfrm>
        </p:grpSpPr>
        <p:sp>
          <p:nvSpPr>
            <p:cNvPr id="15" name="TextBox 14">
              <a:extLst>
                <a:ext uri="{FF2B5EF4-FFF2-40B4-BE49-F238E27FC236}">
                  <a16:creationId xmlns:a16="http://schemas.microsoft.com/office/drawing/2014/main" id="{7474DB3D-E142-E749-BED9-32E0F64FFE7D}"/>
                </a:ext>
              </a:extLst>
            </p:cNvPr>
            <p:cNvSpPr txBox="1"/>
            <p:nvPr/>
          </p:nvSpPr>
          <p:spPr>
            <a:xfrm>
              <a:off x="564235" y="1533965"/>
              <a:ext cx="126111" cy="523220"/>
            </a:xfrm>
            <a:prstGeom prst="rect">
              <a:avLst/>
            </a:prstGeom>
            <a:noFill/>
          </p:spPr>
          <p:txBody>
            <a:bodyPr wrap="none" rtlCol="0">
              <a:spAutoFit/>
            </a:bodyPr>
            <a:lstStyle/>
            <a:p>
              <a:endParaRPr lang="en-US" sz="2800" dirty="0">
                <a:solidFill>
                  <a:schemeClr val="accent5"/>
                </a:solidFill>
              </a:endParaRPr>
            </a:p>
          </p:txBody>
        </p:sp>
        <p:sp>
          <p:nvSpPr>
            <p:cNvPr id="16" name="TextBox 15">
              <a:extLst>
                <a:ext uri="{FF2B5EF4-FFF2-40B4-BE49-F238E27FC236}">
                  <a16:creationId xmlns:a16="http://schemas.microsoft.com/office/drawing/2014/main" id="{1C8A401B-21B3-CF4C-AA8F-AADEFCD8B494}"/>
                </a:ext>
              </a:extLst>
            </p:cNvPr>
            <p:cNvSpPr txBox="1"/>
            <p:nvPr/>
          </p:nvSpPr>
          <p:spPr>
            <a:xfrm>
              <a:off x="1572501" y="1583254"/>
              <a:ext cx="3230814" cy="1569660"/>
            </a:xfrm>
            <a:prstGeom prst="rect">
              <a:avLst/>
            </a:prstGeom>
            <a:noFill/>
          </p:spPr>
          <p:txBody>
            <a:bodyPr wrap="square" rtlCol="0">
              <a:spAutoFit/>
            </a:bodyPr>
            <a:lstStyle/>
            <a:p>
              <a:r>
                <a:rPr lang="en-US" sz="2400" dirty="0">
                  <a:solidFill>
                    <a:schemeClr val="accent5"/>
                  </a:solidFill>
                </a:rPr>
                <a:t>20%</a:t>
              </a:r>
              <a:r>
                <a:rPr lang="en-US" sz="2400" dirty="0">
                  <a:solidFill>
                    <a:schemeClr val="accent1"/>
                  </a:solidFill>
                </a:rPr>
                <a:t>   High protein</a:t>
              </a:r>
            </a:p>
            <a:p>
              <a:r>
                <a:rPr lang="en-US" sz="2400" dirty="0">
                  <a:solidFill>
                    <a:schemeClr val="accent5"/>
                  </a:solidFill>
                </a:rPr>
                <a:t>18%   </a:t>
              </a:r>
              <a:r>
                <a:rPr lang="en-US" sz="2400" dirty="0">
                  <a:solidFill>
                    <a:schemeClr val="accent1"/>
                  </a:solidFill>
                </a:rPr>
                <a:t>Low carb</a:t>
              </a:r>
            </a:p>
            <a:p>
              <a:r>
                <a:rPr lang="en-US" sz="2400" dirty="0">
                  <a:solidFill>
                    <a:schemeClr val="accent5"/>
                  </a:solidFill>
                </a:rPr>
                <a:t>14%   </a:t>
              </a:r>
              <a:r>
                <a:rPr lang="en-US" sz="2400" dirty="0">
                  <a:solidFill>
                    <a:schemeClr val="accent1"/>
                  </a:solidFill>
                </a:rPr>
                <a:t>Heart-healthy</a:t>
              </a:r>
            </a:p>
            <a:p>
              <a:r>
                <a:rPr lang="en-US" sz="2400" dirty="0">
                  <a:solidFill>
                    <a:schemeClr val="accent5"/>
                  </a:solidFill>
                </a:rPr>
                <a:t>14%   </a:t>
              </a:r>
              <a:r>
                <a:rPr lang="en-US" sz="2400" dirty="0">
                  <a:solidFill>
                    <a:schemeClr val="accent1"/>
                  </a:solidFill>
                </a:rPr>
                <a:t>High fiber  </a:t>
              </a:r>
            </a:p>
          </p:txBody>
        </p:sp>
      </p:grpSp>
      <p:grpSp>
        <p:nvGrpSpPr>
          <p:cNvPr id="22" name="Group 21">
            <a:extLst>
              <a:ext uri="{FF2B5EF4-FFF2-40B4-BE49-F238E27FC236}">
                <a16:creationId xmlns:a16="http://schemas.microsoft.com/office/drawing/2014/main" id="{959517AC-9F74-2644-B94C-E6A7737C4A3A}"/>
              </a:ext>
            </a:extLst>
          </p:cNvPr>
          <p:cNvGrpSpPr/>
          <p:nvPr/>
        </p:nvGrpSpPr>
        <p:grpSpPr>
          <a:xfrm>
            <a:off x="923529" y="4352535"/>
            <a:ext cx="7824683" cy="1200329"/>
            <a:chOff x="564235" y="1493021"/>
            <a:chExt cx="4964376" cy="1200329"/>
          </a:xfrm>
        </p:grpSpPr>
        <p:sp>
          <p:nvSpPr>
            <p:cNvPr id="23" name="TextBox 22">
              <a:extLst>
                <a:ext uri="{FF2B5EF4-FFF2-40B4-BE49-F238E27FC236}">
                  <a16:creationId xmlns:a16="http://schemas.microsoft.com/office/drawing/2014/main" id="{92FCD340-0046-E747-A959-EC59DBE33EBA}"/>
                </a:ext>
              </a:extLst>
            </p:cNvPr>
            <p:cNvSpPr txBox="1"/>
            <p:nvPr/>
          </p:nvSpPr>
          <p:spPr>
            <a:xfrm>
              <a:off x="564235" y="1533965"/>
              <a:ext cx="791420" cy="769441"/>
            </a:xfrm>
            <a:prstGeom prst="rect">
              <a:avLst/>
            </a:prstGeom>
            <a:noFill/>
          </p:spPr>
          <p:txBody>
            <a:bodyPr wrap="none" rtlCol="0">
              <a:spAutoFit/>
            </a:bodyPr>
            <a:lstStyle/>
            <a:p>
              <a:r>
                <a:rPr lang="en-US" sz="4400" b="1" dirty="0">
                  <a:solidFill>
                    <a:schemeClr val="accent5"/>
                  </a:solidFill>
                </a:rPr>
                <a:t>46%</a:t>
              </a:r>
            </a:p>
          </p:txBody>
        </p:sp>
        <p:sp>
          <p:nvSpPr>
            <p:cNvPr id="24" name="TextBox 23">
              <a:extLst>
                <a:ext uri="{FF2B5EF4-FFF2-40B4-BE49-F238E27FC236}">
                  <a16:creationId xmlns:a16="http://schemas.microsoft.com/office/drawing/2014/main" id="{26AC122B-2CEB-5749-B7BB-49001CA8753E}"/>
                </a:ext>
              </a:extLst>
            </p:cNvPr>
            <p:cNvSpPr txBox="1"/>
            <p:nvPr/>
          </p:nvSpPr>
          <p:spPr>
            <a:xfrm>
              <a:off x="1385360" y="1493021"/>
              <a:ext cx="4143251" cy="1200329"/>
            </a:xfrm>
            <a:prstGeom prst="rect">
              <a:avLst/>
            </a:prstGeom>
            <a:noFill/>
          </p:spPr>
          <p:txBody>
            <a:bodyPr wrap="square" rtlCol="0">
              <a:spAutoFit/>
            </a:bodyPr>
            <a:lstStyle/>
            <a:p>
              <a:r>
                <a:rPr lang="en-US" sz="2400" dirty="0">
                  <a:solidFill>
                    <a:schemeClr val="accent1"/>
                  </a:solidFill>
                </a:rPr>
                <a:t>of online shoppers are shopping for someone impacted by allergies, intolerances or sensitivities </a:t>
              </a:r>
            </a:p>
            <a:p>
              <a:r>
                <a:rPr lang="en-US" sz="2400" dirty="0">
                  <a:solidFill>
                    <a:schemeClr val="accent1"/>
                  </a:solidFill>
                </a:rPr>
                <a:t>(vs. 35% overall)</a:t>
              </a:r>
            </a:p>
          </p:txBody>
        </p:sp>
      </p:grpSp>
      <p:cxnSp>
        <p:nvCxnSpPr>
          <p:cNvPr id="26" name="Straight Connector 25">
            <a:extLst>
              <a:ext uri="{FF2B5EF4-FFF2-40B4-BE49-F238E27FC236}">
                <a16:creationId xmlns:a16="http://schemas.microsoft.com/office/drawing/2014/main" id="{C32CC9CA-DB5F-E244-A1F7-4038A0546A11}"/>
              </a:ext>
            </a:extLst>
          </p:cNvPr>
          <p:cNvCxnSpPr/>
          <p:nvPr/>
        </p:nvCxnSpPr>
        <p:spPr>
          <a:xfrm>
            <a:off x="535036" y="4178842"/>
            <a:ext cx="805118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897EA40-B55D-4BBA-9DCA-01F44527B03B}"/>
              </a:ext>
            </a:extLst>
          </p:cNvPr>
          <p:cNvSpPr txBox="1"/>
          <p:nvPr/>
        </p:nvSpPr>
        <p:spPr>
          <a:xfrm>
            <a:off x="2733300" y="5590587"/>
            <a:ext cx="5043471" cy="830997"/>
          </a:xfrm>
          <a:prstGeom prst="rect">
            <a:avLst/>
          </a:prstGeom>
          <a:noFill/>
        </p:spPr>
        <p:txBody>
          <a:bodyPr wrap="square" rtlCol="0">
            <a:spAutoFit/>
          </a:bodyPr>
          <a:lstStyle/>
          <a:p>
            <a:r>
              <a:rPr lang="en-US" sz="2400" b="1" dirty="0">
                <a:solidFill>
                  <a:schemeClr val="accent5"/>
                </a:solidFill>
              </a:rPr>
              <a:t>48%</a:t>
            </a:r>
            <a:r>
              <a:rPr lang="en-US" sz="2400" dirty="0">
                <a:solidFill>
                  <a:schemeClr val="accent5"/>
                </a:solidFill>
              </a:rPr>
              <a:t> </a:t>
            </a:r>
            <a:r>
              <a:rPr lang="en-US" sz="2400" dirty="0">
                <a:solidFill>
                  <a:schemeClr val="accent1"/>
                </a:solidFill>
              </a:rPr>
              <a:t>say that it is easier to shop for a    	  specific diet or allergy </a:t>
            </a:r>
            <a:r>
              <a:rPr lang="en-US" sz="2400" b="1" dirty="0">
                <a:solidFill>
                  <a:schemeClr val="accent1"/>
                </a:solidFill>
              </a:rPr>
              <a:t>online</a:t>
            </a:r>
            <a:r>
              <a:rPr lang="en-US" sz="2400" dirty="0">
                <a:solidFill>
                  <a:schemeClr val="accent1"/>
                </a:solidFill>
              </a:rPr>
              <a:t> </a:t>
            </a:r>
          </a:p>
        </p:txBody>
      </p:sp>
    </p:spTree>
    <p:extLst>
      <p:ext uri="{BB962C8B-B14F-4D97-AF65-F5344CB8AC3E}">
        <p14:creationId xmlns:p14="http://schemas.microsoft.com/office/powerpoint/2010/main" val="7235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44887"/>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213113"/>
            <a:ext cx="9144000" cy="2431774"/>
          </a:xfrm>
          <a:prstGeom prst="rect">
            <a:avLst/>
          </a:prstGeom>
          <a:solidFill>
            <a:srgbClr val="ABD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chemeClr val="bg1"/>
                </a:solidFill>
              </a:rPr>
              <a:t>16</a:t>
            </a:fld>
            <a:endParaRPr lang="en-US" dirty="0">
              <a:solidFill>
                <a:schemeClr val="bg1"/>
              </a:solidFill>
            </a:endParaRPr>
          </a:p>
        </p:txBody>
      </p:sp>
      <p:sp>
        <p:nvSpPr>
          <p:cNvPr id="8" name="Title 1"/>
          <p:cNvSpPr>
            <a:spLocks noGrp="1"/>
          </p:cNvSpPr>
          <p:nvPr>
            <p:ph type="title"/>
          </p:nvPr>
        </p:nvSpPr>
        <p:spPr>
          <a:xfrm>
            <a:off x="0" y="2681801"/>
            <a:ext cx="9144000" cy="1275737"/>
          </a:xfrm>
        </p:spPr>
        <p:txBody>
          <a:bodyPr vert="horz" lIns="91440" tIns="45720" rIns="91440" bIns="45720" rtlCol="0" anchor="b">
            <a:normAutofit/>
          </a:bodyPr>
          <a:lstStyle/>
          <a:p>
            <a:pPr algn="ctr" defTabSz="914400">
              <a:lnSpc>
                <a:spcPct val="90000"/>
              </a:lnSpc>
            </a:pPr>
            <a:r>
              <a:rPr lang="en-US" sz="4200" kern="1200" dirty="0">
                <a:solidFill>
                  <a:srgbClr val="4379A9"/>
                </a:solidFill>
                <a:latin typeface="+mn-lt"/>
                <a:ea typeface="+mj-ea"/>
                <a:cs typeface="+mj-cs"/>
              </a:rPr>
              <a:t>Understanding Consumer</a:t>
            </a:r>
            <a:br>
              <a:rPr lang="en-US" sz="4200" kern="1200" dirty="0">
                <a:solidFill>
                  <a:srgbClr val="4379A9"/>
                </a:solidFill>
                <a:latin typeface="+mn-lt"/>
                <a:ea typeface="+mj-ea"/>
                <a:cs typeface="+mj-cs"/>
              </a:rPr>
            </a:br>
            <a:r>
              <a:rPr lang="en-US" sz="4200" kern="1200" dirty="0">
                <a:solidFill>
                  <a:srgbClr val="4379A9"/>
                </a:solidFill>
                <a:latin typeface="+mn-lt"/>
                <a:ea typeface="+mj-ea"/>
                <a:cs typeface="+mj-cs"/>
              </a:rPr>
              <a:t>Transparency Preferences</a:t>
            </a:r>
          </a:p>
        </p:txBody>
      </p:sp>
    </p:spTree>
    <p:extLst>
      <p:ext uri="{BB962C8B-B14F-4D97-AF65-F5344CB8AC3E}">
        <p14:creationId xmlns:p14="http://schemas.microsoft.com/office/powerpoint/2010/main" val="2235116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23338"/>
            <a:ext cx="9144000" cy="837752"/>
          </a:xfrm>
        </p:spPr>
        <p:txBody>
          <a:bodyPr>
            <a:normAutofit fontScale="90000"/>
          </a:bodyPr>
          <a:lstStyle/>
          <a:p>
            <a:pPr algn="ctr"/>
            <a:r>
              <a:rPr lang="en-US" dirty="0">
                <a:solidFill>
                  <a:schemeClr val="bg1"/>
                </a:solidFill>
              </a:rPr>
              <a:t>Perspectives on Product Labels – Being Informed</a:t>
            </a:r>
            <a:br>
              <a:rPr lang="en-US" sz="3200" dirty="0">
                <a:solidFill>
                  <a:schemeClr val="bg1"/>
                </a:solidFill>
              </a:rPr>
            </a:br>
            <a:r>
              <a:rPr lang="en-US" sz="2200" dirty="0">
                <a:solidFill>
                  <a:schemeClr val="bg1"/>
                </a:solidFill>
              </a:rPr>
              <a:t>-Online shoppers-</a:t>
            </a:r>
          </a:p>
        </p:txBody>
      </p:sp>
      <p:sp>
        <p:nvSpPr>
          <p:cNvPr id="3" name="Slide Number Placeholder 2"/>
          <p:cNvSpPr>
            <a:spLocks noGrp="1"/>
          </p:cNvSpPr>
          <p:nvPr>
            <p:ph type="sldNum" sz="quarter" idx="12"/>
          </p:nvPr>
        </p:nvSpPr>
        <p:spPr>
          <a:xfrm>
            <a:off x="6553200" y="6356350"/>
            <a:ext cx="2133600" cy="365125"/>
          </a:xfrm>
        </p:spPr>
        <p:txBody>
          <a:bodyPr/>
          <a:lstStyle/>
          <a:p>
            <a:fld id="{3047FFA1-DAD6-A94E-BB91-72432C85ACD9}" type="slidenum">
              <a:rPr lang="en-US" smtClean="0">
                <a:solidFill>
                  <a:srgbClr val="EE9A62"/>
                </a:solidFill>
              </a:rPr>
              <a:t>17</a:t>
            </a:fld>
            <a:endParaRPr lang="en-US" dirty="0">
              <a:solidFill>
                <a:srgbClr val="EE9A62"/>
              </a:solidFill>
            </a:endParaRPr>
          </a:p>
        </p:txBody>
      </p:sp>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l="2119" t="10248" r="70421" b="12275"/>
          <a:stretch/>
        </p:blipFill>
        <p:spPr>
          <a:xfrm>
            <a:off x="496825" y="1303461"/>
            <a:ext cx="3623310" cy="3931920"/>
          </a:xfrm>
          <a:prstGeom prst="rect">
            <a:avLst/>
          </a:prstGeom>
        </p:spPr>
      </p:pic>
      <p:sp>
        <p:nvSpPr>
          <p:cNvPr id="9" name="Title 1"/>
          <p:cNvSpPr txBox="1">
            <a:spLocks/>
          </p:cNvSpPr>
          <p:nvPr/>
        </p:nvSpPr>
        <p:spPr>
          <a:xfrm>
            <a:off x="496825" y="5370642"/>
            <a:ext cx="8281416" cy="606016"/>
          </a:xfrm>
          <a:prstGeom prst="rect">
            <a:avLst/>
          </a:prstGeom>
          <a:solidFill>
            <a:schemeClr val="bg1"/>
          </a:solidFill>
          <a:ln w="28575">
            <a:solidFill>
              <a:srgbClr val="4379A9"/>
            </a:solid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endParaRPr lang="en-US" sz="2400" dirty="0">
              <a:solidFill>
                <a:srgbClr val="EE9A62"/>
              </a:solidFill>
              <a:latin typeface="+mj-lt"/>
              <a:cs typeface="+mj-cs"/>
            </a:endParaRPr>
          </a:p>
        </p:txBody>
      </p:sp>
      <p:sp>
        <p:nvSpPr>
          <p:cNvPr id="6" name="TextBox 5">
            <a:extLst>
              <a:ext uri="{FF2B5EF4-FFF2-40B4-BE49-F238E27FC236}">
                <a16:creationId xmlns:a16="http://schemas.microsoft.com/office/drawing/2014/main" id="{12ABCA5E-43B0-C748-920A-A21060054108}"/>
              </a:ext>
            </a:extLst>
          </p:cNvPr>
          <p:cNvSpPr txBox="1"/>
          <p:nvPr/>
        </p:nvSpPr>
        <p:spPr>
          <a:xfrm>
            <a:off x="588265" y="5309547"/>
            <a:ext cx="1069635" cy="707886"/>
          </a:xfrm>
          <a:prstGeom prst="rect">
            <a:avLst/>
          </a:prstGeom>
          <a:noFill/>
        </p:spPr>
        <p:txBody>
          <a:bodyPr wrap="square" rtlCol="0">
            <a:spAutoFit/>
          </a:bodyPr>
          <a:lstStyle/>
          <a:p>
            <a:r>
              <a:rPr lang="en-US" sz="4000" dirty="0">
                <a:solidFill>
                  <a:schemeClr val="accent5"/>
                </a:solidFill>
              </a:rPr>
              <a:t>83%</a:t>
            </a:r>
          </a:p>
        </p:txBody>
      </p:sp>
      <p:sp>
        <p:nvSpPr>
          <p:cNvPr id="7" name="TextBox 6">
            <a:extLst>
              <a:ext uri="{FF2B5EF4-FFF2-40B4-BE49-F238E27FC236}">
                <a16:creationId xmlns:a16="http://schemas.microsoft.com/office/drawing/2014/main" id="{7B60D5F0-9F85-A342-90C1-4D34A7E444B6}"/>
              </a:ext>
            </a:extLst>
          </p:cNvPr>
          <p:cNvSpPr txBox="1"/>
          <p:nvPr/>
        </p:nvSpPr>
        <p:spPr>
          <a:xfrm>
            <a:off x="1554480" y="5466023"/>
            <a:ext cx="7223760" cy="430887"/>
          </a:xfrm>
          <a:prstGeom prst="rect">
            <a:avLst/>
          </a:prstGeom>
          <a:noFill/>
        </p:spPr>
        <p:txBody>
          <a:bodyPr wrap="square" rtlCol="0">
            <a:spAutoFit/>
          </a:bodyPr>
          <a:lstStyle/>
          <a:p>
            <a:r>
              <a:rPr lang="en-US" sz="2200" dirty="0">
                <a:solidFill>
                  <a:schemeClr val="accent1"/>
                </a:solidFill>
              </a:rPr>
              <a:t>Would like to know more about products they are purchasing.</a:t>
            </a:r>
          </a:p>
        </p:txBody>
      </p:sp>
      <p:sp>
        <p:nvSpPr>
          <p:cNvPr id="12" name="Title 1"/>
          <p:cNvSpPr txBox="1">
            <a:spLocks/>
          </p:cNvSpPr>
          <p:nvPr/>
        </p:nvSpPr>
        <p:spPr>
          <a:xfrm>
            <a:off x="7569182" y="1273471"/>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83%</a:t>
            </a:r>
          </a:p>
        </p:txBody>
      </p:sp>
      <p:sp>
        <p:nvSpPr>
          <p:cNvPr id="13" name="Title 1"/>
          <p:cNvSpPr txBox="1">
            <a:spLocks/>
          </p:cNvSpPr>
          <p:nvPr/>
        </p:nvSpPr>
        <p:spPr>
          <a:xfrm>
            <a:off x="7573097" y="1887475"/>
            <a:ext cx="1036339" cy="494819"/>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83%</a:t>
            </a:r>
          </a:p>
        </p:txBody>
      </p:sp>
      <p:sp>
        <p:nvSpPr>
          <p:cNvPr id="14" name="Title 1"/>
          <p:cNvSpPr txBox="1">
            <a:spLocks/>
          </p:cNvSpPr>
          <p:nvPr/>
        </p:nvSpPr>
        <p:spPr>
          <a:xfrm>
            <a:off x="7591949" y="2466739"/>
            <a:ext cx="720244" cy="42791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80%</a:t>
            </a:r>
          </a:p>
        </p:txBody>
      </p:sp>
      <p:sp>
        <p:nvSpPr>
          <p:cNvPr id="16" name="Title 1"/>
          <p:cNvSpPr txBox="1">
            <a:spLocks/>
          </p:cNvSpPr>
          <p:nvPr/>
        </p:nvSpPr>
        <p:spPr>
          <a:xfrm>
            <a:off x="6872922" y="3002503"/>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56%</a:t>
            </a:r>
          </a:p>
        </p:txBody>
      </p:sp>
      <p:sp>
        <p:nvSpPr>
          <p:cNvPr id="20" name="Title 1"/>
          <p:cNvSpPr txBox="1">
            <a:spLocks/>
          </p:cNvSpPr>
          <p:nvPr/>
        </p:nvSpPr>
        <p:spPr>
          <a:xfrm>
            <a:off x="6787661" y="4653985"/>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54%</a:t>
            </a:r>
          </a:p>
        </p:txBody>
      </p:sp>
      <p:sp>
        <p:nvSpPr>
          <p:cNvPr id="21" name="Rectangle 20"/>
          <p:cNvSpPr/>
          <p:nvPr/>
        </p:nvSpPr>
        <p:spPr>
          <a:xfrm>
            <a:off x="4259807" y="1404345"/>
            <a:ext cx="3502152"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261341" y="1981001"/>
            <a:ext cx="3500618" cy="279001"/>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259806" y="2490145"/>
            <a:ext cx="3309375" cy="337297"/>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59807" y="3097952"/>
            <a:ext cx="2811554"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242216" y="4735991"/>
            <a:ext cx="2731790" cy="32816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1"/>
          <p:cNvSpPr txBox="1">
            <a:spLocks/>
          </p:cNvSpPr>
          <p:nvPr/>
        </p:nvSpPr>
        <p:spPr>
          <a:xfrm>
            <a:off x="6658279" y="3509076"/>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51%</a:t>
            </a:r>
          </a:p>
        </p:txBody>
      </p:sp>
      <p:sp>
        <p:nvSpPr>
          <p:cNvPr id="31" name="Rectangle 30"/>
          <p:cNvSpPr/>
          <p:nvPr/>
        </p:nvSpPr>
        <p:spPr>
          <a:xfrm>
            <a:off x="4242216" y="3628218"/>
            <a:ext cx="2570997"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p:cNvSpPr txBox="1">
            <a:spLocks/>
          </p:cNvSpPr>
          <p:nvPr/>
        </p:nvSpPr>
        <p:spPr>
          <a:xfrm>
            <a:off x="6657105" y="4093188"/>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51%</a:t>
            </a:r>
          </a:p>
        </p:txBody>
      </p:sp>
      <p:sp>
        <p:nvSpPr>
          <p:cNvPr id="33" name="Rectangle 32"/>
          <p:cNvSpPr/>
          <p:nvPr/>
        </p:nvSpPr>
        <p:spPr>
          <a:xfrm>
            <a:off x="4247347" y="4204874"/>
            <a:ext cx="2570997"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363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556"/>
            <a:ext cx="9144000" cy="1143000"/>
          </a:xfrm>
        </p:spPr>
        <p:txBody>
          <a:bodyPr>
            <a:normAutofit/>
          </a:bodyPr>
          <a:lstStyle/>
          <a:p>
            <a:pPr algn="ctr"/>
            <a:r>
              <a:rPr lang="en-US" sz="3200" dirty="0">
                <a:solidFill>
                  <a:schemeClr val="bg1"/>
                </a:solidFill>
              </a:rPr>
              <a:t>Transparency Solves Confusion and</a:t>
            </a:r>
            <a:br>
              <a:rPr lang="en-US" sz="3200" dirty="0">
                <a:solidFill>
                  <a:schemeClr val="bg1"/>
                </a:solidFill>
              </a:rPr>
            </a:br>
            <a:r>
              <a:rPr lang="en-US" sz="3200" dirty="0">
                <a:solidFill>
                  <a:schemeClr val="bg1"/>
                </a:solidFill>
              </a:rPr>
              <a:t>Drives Purchase Decision</a:t>
            </a:r>
          </a:p>
        </p:txBody>
      </p:sp>
      <p:sp>
        <p:nvSpPr>
          <p:cNvPr id="3" name="Slide Number Placeholder 2"/>
          <p:cNvSpPr>
            <a:spLocks noGrp="1"/>
          </p:cNvSpPr>
          <p:nvPr>
            <p:ph type="sldNum" sz="quarter" idx="12"/>
          </p:nvPr>
        </p:nvSpPr>
        <p:spPr/>
        <p:txBody>
          <a:bodyPr/>
          <a:lstStyle/>
          <a:p>
            <a:fld id="{3047FFA1-DAD6-A94E-BB91-72432C85ACD9}" type="slidenum">
              <a:rPr lang="en-US" smtClean="0">
                <a:solidFill>
                  <a:srgbClr val="EE9A62"/>
                </a:solidFill>
              </a:rPr>
              <a:t>18</a:t>
            </a:fld>
            <a:endParaRPr lang="en-US" dirty="0">
              <a:solidFill>
                <a:srgbClr val="EE9A62"/>
              </a:solidFill>
            </a:endParaRPr>
          </a:p>
        </p:txBody>
      </p:sp>
      <p:grpSp>
        <p:nvGrpSpPr>
          <p:cNvPr id="13" name="Group 12">
            <a:extLst>
              <a:ext uri="{FF2B5EF4-FFF2-40B4-BE49-F238E27FC236}">
                <a16:creationId xmlns:a16="http://schemas.microsoft.com/office/drawing/2014/main" id="{7594B25A-F708-7445-80E8-C53C206E93A4}"/>
              </a:ext>
            </a:extLst>
          </p:cNvPr>
          <p:cNvGrpSpPr/>
          <p:nvPr/>
        </p:nvGrpSpPr>
        <p:grpSpPr>
          <a:xfrm>
            <a:off x="1414858" y="1461599"/>
            <a:ext cx="6357542" cy="830997"/>
            <a:chOff x="564235" y="1533965"/>
            <a:chExt cx="4859936" cy="830997"/>
          </a:xfrm>
        </p:grpSpPr>
        <p:sp>
          <p:nvSpPr>
            <p:cNvPr id="8" name="TextBox 7">
              <a:extLst>
                <a:ext uri="{FF2B5EF4-FFF2-40B4-BE49-F238E27FC236}">
                  <a16:creationId xmlns:a16="http://schemas.microsoft.com/office/drawing/2014/main" id="{A0DBE134-D04B-DE4D-B239-BCF7C842988F}"/>
                </a:ext>
              </a:extLst>
            </p:cNvPr>
            <p:cNvSpPr txBox="1"/>
            <p:nvPr/>
          </p:nvSpPr>
          <p:spPr>
            <a:xfrm>
              <a:off x="564235" y="1533965"/>
              <a:ext cx="886205" cy="769441"/>
            </a:xfrm>
            <a:prstGeom prst="rect">
              <a:avLst/>
            </a:prstGeom>
            <a:noFill/>
          </p:spPr>
          <p:txBody>
            <a:bodyPr wrap="none" rtlCol="0">
              <a:spAutoFit/>
            </a:bodyPr>
            <a:lstStyle/>
            <a:p>
              <a:r>
                <a:rPr lang="en-US" sz="4400" dirty="0">
                  <a:solidFill>
                    <a:schemeClr val="accent5"/>
                  </a:solidFill>
                </a:rPr>
                <a:t>83%</a:t>
              </a:r>
            </a:p>
          </p:txBody>
        </p:sp>
        <p:sp>
          <p:nvSpPr>
            <p:cNvPr id="12" name="TextBox 11">
              <a:extLst>
                <a:ext uri="{FF2B5EF4-FFF2-40B4-BE49-F238E27FC236}">
                  <a16:creationId xmlns:a16="http://schemas.microsoft.com/office/drawing/2014/main" id="{B8AD7578-5697-514F-8536-8959B2FFE6D4}"/>
                </a:ext>
              </a:extLst>
            </p:cNvPr>
            <p:cNvSpPr txBox="1"/>
            <p:nvPr/>
          </p:nvSpPr>
          <p:spPr>
            <a:xfrm>
              <a:off x="1547196" y="1533965"/>
              <a:ext cx="3876975" cy="830997"/>
            </a:xfrm>
            <a:prstGeom prst="rect">
              <a:avLst/>
            </a:prstGeom>
            <a:noFill/>
          </p:spPr>
          <p:txBody>
            <a:bodyPr wrap="square" rtlCol="0">
              <a:spAutoFit/>
            </a:bodyPr>
            <a:lstStyle/>
            <a:p>
              <a:r>
                <a:rPr lang="en-US" sz="2400" dirty="0">
                  <a:solidFill>
                    <a:schemeClr val="accent1"/>
                  </a:solidFill>
                </a:rPr>
                <a:t>Find value in product information beyond what’s on the label</a:t>
              </a:r>
            </a:p>
          </p:txBody>
        </p:sp>
      </p:grpSp>
      <p:grpSp>
        <p:nvGrpSpPr>
          <p:cNvPr id="14" name="Group 13">
            <a:extLst>
              <a:ext uri="{FF2B5EF4-FFF2-40B4-BE49-F238E27FC236}">
                <a16:creationId xmlns:a16="http://schemas.microsoft.com/office/drawing/2014/main" id="{C4D5B56F-7A75-254F-996B-304E2E6F5264}"/>
              </a:ext>
            </a:extLst>
          </p:cNvPr>
          <p:cNvGrpSpPr/>
          <p:nvPr/>
        </p:nvGrpSpPr>
        <p:grpSpPr>
          <a:xfrm>
            <a:off x="1414858" y="2359095"/>
            <a:ext cx="6018441" cy="769441"/>
            <a:chOff x="564235" y="1533965"/>
            <a:chExt cx="4108642" cy="769441"/>
          </a:xfrm>
        </p:grpSpPr>
        <p:sp>
          <p:nvSpPr>
            <p:cNvPr id="15" name="TextBox 14">
              <a:extLst>
                <a:ext uri="{FF2B5EF4-FFF2-40B4-BE49-F238E27FC236}">
                  <a16:creationId xmlns:a16="http://schemas.microsoft.com/office/drawing/2014/main" id="{7474DB3D-E142-E749-BED9-32E0F64FFE7D}"/>
                </a:ext>
              </a:extLst>
            </p:cNvPr>
            <p:cNvSpPr txBox="1"/>
            <p:nvPr/>
          </p:nvSpPr>
          <p:spPr>
            <a:xfrm>
              <a:off x="564235" y="1533965"/>
              <a:ext cx="791420" cy="769441"/>
            </a:xfrm>
            <a:prstGeom prst="rect">
              <a:avLst/>
            </a:prstGeom>
            <a:noFill/>
          </p:spPr>
          <p:txBody>
            <a:bodyPr wrap="none" rtlCol="0">
              <a:spAutoFit/>
            </a:bodyPr>
            <a:lstStyle/>
            <a:p>
              <a:r>
                <a:rPr lang="en-US" sz="4400" dirty="0">
                  <a:solidFill>
                    <a:schemeClr val="accent5"/>
                  </a:solidFill>
                </a:rPr>
                <a:t>51%</a:t>
              </a:r>
            </a:p>
          </p:txBody>
        </p:sp>
        <p:sp>
          <p:nvSpPr>
            <p:cNvPr id="16" name="TextBox 15">
              <a:extLst>
                <a:ext uri="{FF2B5EF4-FFF2-40B4-BE49-F238E27FC236}">
                  <a16:creationId xmlns:a16="http://schemas.microsoft.com/office/drawing/2014/main" id="{1C8A401B-21B3-CF4C-AA8F-AADEFCD8B494}"/>
                </a:ext>
              </a:extLst>
            </p:cNvPr>
            <p:cNvSpPr txBox="1"/>
            <p:nvPr/>
          </p:nvSpPr>
          <p:spPr>
            <a:xfrm>
              <a:off x="1442063" y="1678790"/>
              <a:ext cx="3230814" cy="461665"/>
            </a:xfrm>
            <a:prstGeom prst="rect">
              <a:avLst/>
            </a:prstGeom>
            <a:noFill/>
          </p:spPr>
          <p:txBody>
            <a:bodyPr wrap="square" rtlCol="0">
              <a:spAutoFit/>
            </a:bodyPr>
            <a:lstStyle/>
            <a:p>
              <a:r>
                <a:rPr lang="en-US" sz="2400" dirty="0">
                  <a:solidFill>
                    <a:schemeClr val="accent1"/>
                  </a:solidFill>
                </a:rPr>
                <a:t>Say product labeling is too confusing</a:t>
              </a:r>
            </a:p>
          </p:txBody>
        </p:sp>
      </p:grpSp>
      <p:grpSp>
        <p:nvGrpSpPr>
          <p:cNvPr id="17" name="Group 16">
            <a:extLst>
              <a:ext uri="{FF2B5EF4-FFF2-40B4-BE49-F238E27FC236}">
                <a16:creationId xmlns:a16="http://schemas.microsoft.com/office/drawing/2014/main" id="{21AA0E79-FA5F-9944-99FE-E6B7305FFA05}"/>
              </a:ext>
            </a:extLst>
          </p:cNvPr>
          <p:cNvGrpSpPr/>
          <p:nvPr/>
        </p:nvGrpSpPr>
        <p:grpSpPr>
          <a:xfrm>
            <a:off x="1414858" y="3161894"/>
            <a:ext cx="6292759" cy="769441"/>
            <a:chOff x="564235" y="1533965"/>
            <a:chExt cx="4295912" cy="769441"/>
          </a:xfrm>
        </p:grpSpPr>
        <p:sp>
          <p:nvSpPr>
            <p:cNvPr id="18" name="TextBox 17">
              <a:extLst>
                <a:ext uri="{FF2B5EF4-FFF2-40B4-BE49-F238E27FC236}">
                  <a16:creationId xmlns:a16="http://schemas.microsoft.com/office/drawing/2014/main" id="{A937D90C-ADBE-D649-9029-209C9DE609C2}"/>
                </a:ext>
              </a:extLst>
            </p:cNvPr>
            <p:cNvSpPr txBox="1"/>
            <p:nvPr/>
          </p:nvSpPr>
          <p:spPr>
            <a:xfrm>
              <a:off x="564235" y="1533965"/>
              <a:ext cx="791420" cy="769441"/>
            </a:xfrm>
            <a:prstGeom prst="rect">
              <a:avLst/>
            </a:prstGeom>
            <a:noFill/>
          </p:spPr>
          <p:txBody>
            <a:bodyPr wrap="none" rtlCol="0">
              <a:spAutoFit/>
            </a:bodyPr>
            <a:lstStyle/>
            <a:p>
              <a:r>
                <a:rPr lang="en-US" sz="4400" dirty="0">
                  <a:solidFill>
                    <a:schemeClr val="accent5"/>
                  </a:solidFill>
                </a:rPr>
                <a:t>51%</a:t>
              </a:r>
            </a:p>
          </p:txBody>
        </p:sp>
        <p:sp>
          <p:nvSpPr>
            <p:cNvPr id="19" name="TextBox 18">
              <a:extLst>
                <a:ext uri="{FF2B5EF4-FFF2-40B4-BE49-F238E27FC236}">
                  <a16:creationId xmlns:a16="http://schemas.microsoft.com/office/drawing/2014/main" id="{6519F065-B1BC-924D-8CD4-069441024ED8}"/>
                </a:ext>
              </a:extLst>
            </p:cNvPr>
            <p:cNvSpPr txBox="1"/>
            <p:nvPr/>
          </p:nvSpPr>
          <p:spPr>
            <a:xfrm>
              <a:off x="1442063" y="1711836"/>
              <a:ext cx="3418084" cy="461665"/>
            </a:xfrm>
            <a:prstGeom prst="rect">
              <a:avLst/>
            </a:prstGeom>
            <a:noFill/>
          </p:spPr>
          <p:txBody>
            <a:bodyPr wrap="square" rtlCol="0">
              <a:spAutoFit/>
            </a:bodyPr>
            <a:lstStyle/>
            <a:p>
              <a:r>
                <a:rPr lang="en-US" sz="2400" dirty="0">
                  <a:solidFill>
                    <a:schemeClr val="accent1"/>
                  </a:solidFill>
                </a:rPr>
                <a:t>Say product labels are too hard to read</a:t>
              </a:r>
            </a:p>
          </p:txBody>
        </p:sp>
      </p:grpSp>
      <p:grpSp>
        <p:nvGrpSpPr>
          <p:cNvPr id="22" name="Group 21">
            <a:extLst>
              <a:ext uri="{FF2B5EF4-FFF2-40B4-BE49-F238E27FC236}">
                <a16:creationId xmlns:a16="http://schemas.microsoft.com/office/drawing/2014/main" id="{959517AC-9F74-2644-B94C-E6A7737C4A3A}"/>
              </a:ext>
            </a:extLst>
          </p:cNvPr>
          <p:cNvGrpSpPr/>
          <p:nvPr/>
        </p:nvGrpSpPr>
        <p:grpSpPr>
          <a:xfrm>
            <a:off x="1414858" y="4529959"/>
            <a:ext cx="6329336" cy="830997"/>
            <a:chOff x="564235" y="1533965"/>
            <a:chExt cx="4320882" cy="830997"/>
          </a:xfrm>
        </p:grpSpPr>
        <p:sp>
          <p:nvSpPr>
            <p:cNvPr id="23" name="TextBox 22">
              <a:extLst>
                <a:ext uri="{FF2B5EF4-FFF2-40B4-BE49-F238E27FC236}">
                  <a16:creationId xmlns:a16="http://schemas.microsoft.com/office/drawing/2014/main" id="{92FCD340-0046-E747-A959-EC59DBE33EBA}"/>
                </a:ext>
              </a:extLst>
            </p:cNvPr>
            <p:cNvSpPr txBox="1"/>
            <p:nvPr/>
          </p:nvSpPr>
          <p:spPr>
            <a:xfrm>
              <a:off x="564235" y="1533965"/>
              <a:ext cx="791420" cy="769441"/>
            </a:xfrm>
            <a:prstGeom prst="rect">
              <a:avLst/>
            </a:prstGeom>
            <a:noFill/>
          </p:spPr>
          <p:txBody>
            <a:bodyPr wrap="none" rtlCol="0">
              <a:spAutoFit/>
            </a:bodyPr>
            <a:lstStyle/>
            <a:p>
              <a:r>
                <a:rPr lang="en-US" sz="4400" dirty="0">
                  <a:solidFill>
                    <a:schemeClr val="accent5"/>
                  </a:solidFill>
                </a:rPr>
                <a:t>84%</a:t>
              </a:r>
            </a:p>
          </p:txBody>
        </p:sp>
        <p:sp>
          <p:nvSpPr>
            <p:cNvPr id="24" name="TextBox 23">
              <a:extLst>
                <a:ext uri="{FF2B5EF4-FFF2-40B4-BE49-F238E27FC236}">
                  <a16:creationId xmlns:a16="http://schemas.microsoft.com/office/drawing/2014/main" id="{26AC122B-2CEB-5749-B7BB-49001CA8753E}"/>
                </a:ext>
              </a:extLst>
            </p:cNvPr>
            <p:cNvSpPr txBox="1"/>
            <p:nvPr/>
          </p:nvSpPr>
          <p:spPr>
            <a:xfrm>
              <a:off x="1442063" y="1533965"/>
              <a:ext cx="3443054" cy="830997"/>
            </a:xfrm>
            <a:prstGeom prst="rect">
              <a:avLst/>
            </a:prstGeom>
            <a:noFill/>
          </p:spPr>
          <p:txBody>
            <a:bodyPr wrap="square" rtlCol="0">
              <a:spAutoFit/>
            </a:bodyPr>
            <a:lstStyle/>
            <a:p>
              <a:r>
                <a:rPr lang="en-US" sz="2400" dirty="0">
                  <a:solidFill>
                    <a:schemeClr val="accent1"/>
                  </a:solidFill>
                </a:rPr>
                <a:t>Are more likely to buy products with in-depth product info, beyond the label</a:t>
              </a:r>
            </a:p>
          </p:txBody>
        </p:sp>
      </p:grpSp>
      <p:cxnSp>
        <p:nvCxnSpPr>
          <p:cNvPr id="26" name="Straight Connector 25">
            <a:extLst>
              <a:ext uri="{FF2B5EF4-FFF2-40B4-BE49-F238E27FC236}">
                <a16:creationId xmlns:a16="http://schemas.microsoft.com/office/drawing/2014/main" id="{C32CC9CA-DB5F-E244-A1F7-4038A0546A11}"/>
              </a:ext>
            </a:extLst>
          </p:cNvPr>
          <p:cNvCxnSpPr/>
          <p:nvPr/>
        </p:nvCxnSpPr>
        <p:spPr>
          <a:xfrm>
            <a:off x="535036" y="4178842"/>
            <a:ext cx="805118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78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3999" cy="1325563"/>
          </a:xfrm>
        </p:spPr>
        <p:txBody>
          <a:bodyPr>
            <a:normAutofit/>
          </a:bodyPr>
          <a:lstStyle/>
          <a:p>
            <a:pPr algn="ctr"/>
            <a:r>
              <a:rPr lang="en-US" dirty="0">
                <a:solidFill>
                  <a:schemeClr val="bg1"/>
                </a:solidFill>
              </a:rPr>
              <a:t>FMI ANTITRUST COMPLIANCE</a:t>
            </a:r>
          </a:p>
        </p:txBody>
      </p:sp>
      <p:sp>
        <p:nvSpPr>
          <p:cNvPr id="3" name="Content Placeholder 2"/>
          <p:cNvSpPr>
            <a:spLocks noGrp="1"/>
          </p:cNvSpPr>
          <p:nvPr>
            <p:ph idx="1"/>
          </p:nvPr>
        </p:nvSpPr>
        <p:spPr>
          <a:xfrm>
            <a:off x="628648" y="1193800"/>
            <a:ext cx="8058151" cy="4706313"/>
          </a:xfrm>
        </p:spPr>
        <p:txBody>
          <a:bodyPr>
            <a:normAutofit/>
          </a:bodyPr>
          <a:lstStyle/>
          <a:p>
            <a:pPr marL="0" lvl="2" indent="0">
              <a:buNone/>
              <a:defRPr/>
            </a:pPr>
            <a:r>
              <a:rPr lang="en-US" sz="1800" dirty="0"/>
              <a:t>It is FMI’s policy to comply in all respects with antitrust laws.</a:t>
            </a:r>
          </a:p>
          <a:p>
            <a:pPr marL="0" lvl="2" indent="0">
              <a:buNone/>
              <a:defRPr/>
            </a:pPr>
            <a:r>
              <a:rPr lang="en-US" sz="1800" dirty="0"/>
              <a:t>All participants in FMI meetings and events are expected to comply with applicable antitrust and competition laws.</a:t>
            </a:r>
          </a:p>
          <a:p>
            <a:pPr marL="0" lvl="2" indent="0">
              <a:buNone/>
              <a:defRPr/>
            </a:pPr>
            <a:r>
              <a:rPr lang="en-US" sz="1800" dirty="0"/>
              <a:t>Avoid discussions of sensitive topics that can create antitrust concerns.</a:t>
            </a:r>
          </a:p>
          <a:p>
            <a:pPr marL="285750" lvl="3" indent="-285750">
              <a:buFont typeface="Arial" panose="020B0604020202020204" pitchFamily="34" charset="0"/>
              <a:buChar char="•"/>
              <a:defRPr/>
            </a:pPr>
            <a:r>
              <a:rPr lang="en-US" sz="1800" dirty="0"/>
              <a:t>Agreements to fix prices, allocate markets, engage in product boycotts and to refuse to deal with third parties are illegal. </a:t>
            </a:r>
          </a:p>
          <a:p>
            <a:pPr marL="285750" lvl="3" indent="-285750">
              <a:buFont typeface="Arial" panose="020B0604020202020204" pitchFamily="34" charset="0"/>
              <a:buChar char="•"/>
              <a:defRPr/>
            </a:pPr>
            <a:r>
              <a:rPr lang="en-US" sz="1800" dirty="0"/>
              <a:t>Discussions of prices (including elements of prices such as allowances and credit terms), quality ratings of suppliers, and discussions that may cause a competitor to cease purchasing from a particular supplier, or selling to a particular customer, should be avoided. </a:t>
            </a:r>
          </a:p>
          <a:p>
            <a:pPr marL="285750" lvl="3" indent="-285750">
              <a:buFont typeface="Arial" panose="020B0604020202020204" pitchFamily="34" charset="0"/>
              <a:buChar char="•"/>
              <a:defRPr/>
            </a:pPr>
            <a:r>
              <a:rPr lang="en-US" sz="1800" dirty="0"/>
              <a:t>No discussion that might be interpreted as a dividing up of territories.</a:t>
            </a:r>
          </a:p>
          <a:p>
            <a:pPr marL="0" lvl="2" indent="0">
              <a:buNone/>
              <a:defRPr/>
            </a:pPr>
            <a:r>
              <a:rPr lang="en-US" sz="1800" dirty="0"/>
              <a:t>It is important to avoid even the appearance of unlawful activity.</a:t>
            </a:r>
          </a:p>
          <a:p>
            <a:pPr marL="0" lvl="2" indent="0">
              <a:buNone/>
              <a:defRPr/>
            </a:pPr>
            <a:r>
              <a:rPr lang="en-US" sz="1800" dirty="0"/>
              <a:t>Questions or concerns? Please consult with FMI staff.</a:t>
            </a:r>
          </a:p>
          <a:p>
            <a:endParaRPr lang="en-US" dirty="0"/>
          </a:p>
          <a:p>
            <a:endParaRPr lang="en-US" dirty="0"/>
          </a:p>
        </p:txBody>
      </p:sp>
      <p:sp>
        <p:nvSpPr>
          <p:cNvPr id="7"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1" kern="1200">
                <a:solidFill>
                  <a:srgbClr val="54ADE3"/>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EE9A62"/>
                </a:solidFill>
              </a:rPr>
              <a:t>2</a:t>
            </a:r>
          </a:p>
        </p:txBody>
      </p:sp>
    </p:spTree>
    <p:extLst>
      <p:ext uri="{BB962C8B-B14F-4D97-AF65-F5344CB8AC3E}">
        <p14:creationId xmlns:p14="http://schemas.microsoft.com/office/powerpoint/2010/main" val="3030584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generated with high confidence">
            <a:extLst>
              <a:ext uri="{FF2B5EF4-FFF2-40B4-BE49-F238E27FC236}">
                <a16:creationId xmlns:a16="http://schemas.microsoft.com/office/drawing/2014/main" id="{962299F6-509B-4652-92F8-947534F9ED94}"/>
              </a:ext>
            </a:extLst>
          </p:cNvPr>
          <p:cNvPicPr>
            <a:picLocks noChangeAspect="1"/>
          </p:cNvPicPr>
          <p:nvPr/>
        </p:nvPicPr>
        <p:blipFill>
          <a:blip r:embed="rId3"/>
          <a:stretch>
            <a:fillRect/>
          </a:stretch>
        </p:blipFill>
        <p:spPr>
          <a:xfrm>
            <a:off x="4071370" y="457200"/>
            <a:ext cx="5072630" cy="6400800"/>
          </a:xfrm>
          <a:prstGeom prst="rect">
            <a:avLst/>
          </a:prstGeom>
        </p:spPr>
      </p:pic>
      <p:sp>
        <p:nvSpPr>
          <p:cNvPr id="11" name="Rectangle 10"/>
          <p:cNvSpPr/>
          <p:nvPr/>
        </p:nvSpPr>
        <p:spPr>
          <a:xfrm>
            <a:off x="0" y="0"/>
            <a:ext cx="5266943" cy="1737360"/>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19</a:t>
            </a:fld>
            <a:endParaRPr lang="en-US" dirty="0">
              <a:solidFill>
                <a:srgbClr val="EE9A62"/>
              </a:solidFill>
            </a:endParaRPr>
          </a:p>
        </p:txBody>
      </p:sp>
      <p:sp>
        <p:nvSpPr>
          <p:cNvPr id="6" name="Title 1">
            <a:extLst>
              <a:ext uri="{FF2B5EF4-FFF2-40B4-BE49-F238E27FC236}">
                <a16:creationId xmlns:a16="http://schemas.microsoft.com/office/drawing/2014/main" id="{B1E6168C-12EB-4160-BED3-44DC7567AB31}"/>
              </a:ext>
            </a:extLst>
          </p:cNvPr>
          <p:cNvSpPr>
            <a:spLocks noGrp="1"/>
          </p:cNvSpPr>
          <p:nvPr>
            <p:ph type="title"/>
          </p:nvPr>
        </p:nvSpPr>
        <p:spPr>
          <a:xfrm>
            <a:off x="835531" y="319611"/>
            <a:ext cx="3595879" cy="1098137"/>
          </a:xfrm>
        </p:spPr>
        <p:txBody>
          <a:bodyPr>
            <a:normAutofit/>
          </a:bodyPr>
          <a:lstStyle/>
          <a:p>
            <a:pPr algn="ctr"/>
            <a:r>
              <a:rPr lang="en-US" sz="3200" dirty="0">
                <a:solidFill>
                  <a:schemeClr val="bg1"/>
                </a:solidFill>
              </a:rPr>
              <a:t>Transparency Boosts Trust and Loyalty</a:t>
            </a:r>
          </a:p>
        </p:txBody>
      </p:sp>
      <p:sp>
        <p:nvSpPr>
          <p:cNvPr id="7" name="Content Placeholder 8">
            <a:extLst>
              <a:ext uri="{FF2B5EF4-FFF2-40B4-BE49-F238E27FC236}">
                <a16:creationId xmlns:a16="http://schemas.microsoft.com/office/drawing/2014/main" id="{9FDF385A-D458-48C6-A0AB-C67EB6F2D595}"/>
              </a:ext>
            </a:extLst>
          </p:cNvPr>
          <p:cNvSpPr>
            <a:spLocks noGrp="1"/>
          </p:cNvSpPr>
          <p:nvPr>
            <p:ph idx="1"/>
          </p:nvPr>
        </p:nvSpPr>
        <p:spPr>
          <a:xfrm>
            <a:off x="1564587" y="3375451"/>
            <a:ext cx="3422143" cy="1060275"/>
          </a:xfrm>
        </p:spPr>
        <p:txBody>
          <a:bodyPr>
            <a:noAutofit/>
          </a:bodyPr>
          <a:lstStyle/>
          <a:p>
            <a:r>
              <a:rPr lang="en-US" dirty="0">
                <a:solidFill>
                  <a:srgbClr val="4379A9"/>
                </a:solidFill>
                <a:latin typeface="+mn-lt"/>
              </a:rPr>
              <a:t>Trust brands and retailers more when they provide ingredient definitions beyond the label.</a:t>
            </a:r>
          </a:p>
        </p:txBody>
      </p:sp>
      <p:sp>
        <p:nvSpPr>
          <p:cNvPr id="8" name="TextBox 7">
            <a:extLst>
              <a:ext uri="{FF2B5EF4-FFF2-40B4-BE49-F238E27FC236}">
                <a16:creationId xmlns:a16="http://schemas.microsoft.com/office/drawing/2014/main" id="{580994E5-6815-475D-8D3E-EB95629CC461}"/>
              </a:ext>
            </a:extLst>
          </p:cNvPr>
          <p:cNvSpPr txBox="1"/>
          <p:nvPr/>
        </p:nvSpPr>
        <p:spPr>
          <a:xfrm>
            <a:off x="296747" y="4757048"/>
            <a:ext cx="1159292" cy="769441"/>
          </a:xfrm>
          <a:prstGeom prst="rect">
            <a:avLst/>
          </a:prstGeom>
          <a:noFill/>
        </p:spPr>
        <p:txBody>
          <a:bodyPr wrap="none" rtlCol="0">
            <a:spAutoFit/>
          </a:bodyPr>
          <a:lstStyle/>
          <a:p>
            <a:r>
              <a:rPr lang="en-US" sz="4400" dirty="0">
                <a:solidFill>
                  <a:schemeClr val="accent5"/>
                </a:solidFill>
              </a:rPr>
              <a:t>67%</a:t>
            </a:r>
          </a:p>
        </p:txBody>
      </p:sp>
      <p:sp>
        <p:nvSpPr>
          <p:cNvPr id="9" name="TextBox 8">
            <a:extLst>
              <a:ext uri="{FF2B5EF4-FFF2-40B4-BE49-F238E27FC236}">
                <a16:creationId xmlns:a16="http://schemas.microsoft.com/office/drawing/2014/main" id="{73673872-BDBA-4AE5-9146-67AC5B5EABB9}"/>
              </a:ext>
            </a:extLst>
          </p:cNvPr>
          <p:cNvSpPr txBox="1"/>
          <p:nvPr/>
        </p:nvSpPr>
        <p:spPr>
          <a:xfrm>
            <a:off x="1564587" y="4664928"/>
            <a:ext cx="3344561" cy="1015663"/>
          </a:xfrm>
          <a:prstGeom prst="rect">
            <a:avLst/>
          </a:prstGeom>
          <a:noFill/>
        </p:spPr>
        <p:txBody>
          <a:bodyPr wrap="square" rtlCol="0">
            <a:spAutoFit/>
          </a:bodyPr>
          <a:lstStyle/>
          <a:p>
            <a:r>
              <a:rPr lang="en-US" sz="2000" dirty="0">
                <a:solidFill>
                  <a:schemeClr val="accent1"/>
                </a:solidFill>
              </a:rPr>
              <a:t>Are willing to pay more for products that provide information beyond the label.</a:t>
            </a:r>
          </a:p>
        </p:txBody>
      </p:sp>
      <p:sp>
        <p:nvSpPr>
          <p:cNvPr id="14" name="Content Placeholder 8">
            <a:extLst>
              <a:ext uri="{FF2B5EF4-FFF2-40B4-BE49-F238E27FC236}">
                <a16:creationId xmlns:a16="http://schemas.microsoft.com/office/drawing/2014/main" id="{9FDF385A-D458-48C6-A0AB-C67EB6F2D595}"/>
              </a:ext>
            </a:extLst>
          </p:cNvPr>
          <p:cNvSpPr txBox="1">
            <a:spLocks/>
          </p:cNvSpPr>
          <p:nvPr/>
        </p:nvSpPr>
        <p:spPr>
          <a:xfrm>
            <a:off x="1564587" y="2119671"/>
            <a:ext cx="3442789" cy="101888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4379A9"/>
                </a:solidFill>
                <a:latin typeface="+mn-lt"/>
              </a:rPr>
              <a:t>Are more loyal to a brand that provides in-depth product info, beyond the label.</a:t>
            </a:r>
          </a:p>
        </p:txBody>
      </p:sp>
      <p:sp>
        <p:nvSpPr>
          <p:cNvPr id="16" name="TextBox 15">
            <a:extLst>
              <a:ext uri="{FF2B5EF4-FFF2-40B4-BE49-F238E27FC236}">
                <a16:creationId xmlns:a16="http://schemas.microsoft.com/office/drawing/2014/main" id="{580994E5-6815-475D-8D3E-EB95629CC461}"/>
              </a:ext>
            </a:extLst>
          </p:cNvPr>
          <p:cNvSpPr txBox="1"/>
          <p:nvPr/>
        </p:nvSpPr>
        <p:spPr>
          <a:xfrm>
            <a:off x="296747" y="2182370"/>
            <a:ext cx="1159292" cy="769441"/>
          </a:xfrm>
          <a:prstGeom prst="rect">
            <a:avLst/>
          </a:prstGeom>
          <a:noFill/>
        </p:spPr>
        <p:txBody>
          <a:bodyPr wrap="none" rtlCol="0">
            <a:spAutoFit/>
          </a:bodyPr>
          <a:lstStyle/>
          <a:p>
            <a:r>
              <a:rPr lang="en-US" sz="4400" dirty="0">
                <a:solidFill>
                  <a:schemeClr val="accent5"/>
                </a:solidFill>
              </a:rPr>
              <a:t>83%</a:t>
            </a:r>
          </a:p>
        </p:txBody>
      </p:sp>
      <p:sp>
        <p:nvSpPr>
          <p:cNvPr id="17" name="TextBox 16">
            <a:extLst>
              <a:ext uri="{FF2B5EF4-FFF2-40B4-BE49-F238E27FC236}">
                <a16:creationId xmlns:a16="http://schemas.microsoft.com/office/drawing/2014/main" id="{580994E5-6815-475D-8D3E-EB95629CC461}"/>
              </a:ext>
            </a:extLst>
          </p:cNvPr>
          <p:cNvSpPr txBox="1"/>
          <p:nvPr/>
        </p:nvSpPr>
        <p:spPr>
          <a:xfrm>
            <a:off x="296747" y="3469709"/>
            <a:ext cx="1159292" cy="769441"/>
          </a:xfrm>
          <a:prstGeom prst="rect">
            <a:avLst/>
          </a:prstGeom>
          <a:noFill/>
        </p:spPr>
        <p:txBody>
          <a:bodyPr wrap="none" rtlCol="0">
            <a:spAutoFit/>
          </a:bodyPr>
          <a:lstStyle/>
          <a:p>
            <a:r>
              <a:rPr lang="en-US" sz="4400" dirty="0">
                <a:solidFill>
                  <a:schemeClr val="accent5"/>
                </a:solidFill>
              </a:rPr>
              <a:t>88%</a:t>
            </a:r>
          </a:p>
        </p:txBody>
      </p:sp>
      <p:sp>
        <p:nvSpPr>
          <p:cNvPr id="2" name="Rectangle 1">
            <a:extLst>
              <a:ext uri="{FF2B5EF4-FFF2-40B4-BE49-F238E27FC236}">
                <a16:creationId xmlns:a16="http://schemas.microsoft.com/office/drawing/2014/main" id="{F3DE757B-1A28-424E-BF12-B62C0D4E1E63}"/>
              </a:ext>
            </a:extLst>
          </p:cNvPr>
          <p:cNvSpPr/>
          <p:nvPr/>
        </p:nvSpPr>
        <p:spPr>
          <a:xfrm>
            <a:off x="1788791" y="1347290"/>
            <a:ext cx="1854226" cy="369332"/>
          </a:xfrm>
          <a:prstGeom prst="rect">
            <a:avLst/>
          </a:prstGeom>
        </p:spPr>
        <p:txBody>
          <a:bodyPr wrap="none">
            <a:spAutoFit/>
          </a:bodyPr>
          <a:lstStyle/>
          <a:p>
            <a:r>
              <a:rPr lang="en-US" dirty="0">
                <a:solidFill>
                  <a:schemeClr val="bg1"/>
                </a:solidFill>
              </a:rPr>
              <a:t>-Online shoppers-</a:t>
            </a:r>
            <a:endParaRPr lang="en-US" dirty="0"/>
          </a:p>
        </p:txBody>
      </p:sp>
    </p:spTree>
    <p:extLst>
      <p:ext uri="{BB962C8B-B14F-4D97-AF65-F5344CB8AC3E}">
        <p14:creationId xmlns:p14="http://schemas.microsoft.com/office/powerpoint/2010/main" val="167801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40957"/>
            <a:ext cx="9144000" cy="1143000"/>
          </a:xfrm>
        </p:spPr>
        <p:txBody>
          <a:bodyPr/>
          <a:lstStyle/>
          <a:p>
            <a:pPr algn="ctr"/>
            <a:r>
              <a:rPr lang="en-US" dirty="0">
                <a:solidFill>
                  <a:schemeClr val="bg1"/>
                </a:solidFill>
              </a:rPr>
              <a:t>Responses to Ingredients Confusion</a:t>
            </a:r>
          </a:p>
        </p:txBody>
      </p:sp>
      <p:sp>
        <p:nvSpPr>
          <p:cNvPr id="5" name="Slide Number Placeholder 4"/>
          <p:cNvSpPr>
            <a:spLocks noGrp="1"/>
          </p:cNvSpPr>
          <p:nvPr>
            <p:ph type="sldNum" sz="quarter" idx="12"/>
          </p:nvPr>
        </p:nvSpPr>
        <p:spPr/>
        <p:txBody>
          <a:bodyPr/>
          <a:lstStyle/>
          <a:p>
            <a:fld id="{3047FFA1-DAD6-A94E-BB91-72432C85ACD9}" type="slidenum">
              <a:rPr lang="en-US" smtClean="0">
                <a:solidFill>
                  <a:srgbClr val="EE9A62"/>
                </a:solidFill>
              </a:rPr>
              <a:t>20</a:t>
            </a:fld>
            <a:endParaRPr lang="en-US" dirty="0">
              <a:solidFill>
                <a:srgbClr val="EE9A62"/>
              </a:solidFill>
            </a:endParaRPr>
          </a:p>
        </p:txBody>
      </p:sp>
      <p:grpSp>
        <p:nvGrpSpPr>
          <p:cNvPr id="7" name="Group 6">
            <a:extLst>
              <a:ext uri="{FF2B5EF4-FFF2-40B4-BE49-F238E27FC236}">
                <a16:creationId xmlns:a16="http://schemas.microsoft.com/office/drawing/2014/main" id="{851FF597-D49D-0542-8F0A-53527FE8CB69}"/>
              </a:ext>
            </a:extLst>
          </p:cNvPr>
          <p:cNvGrpSpPr/>
          <p:nvPr/>
        </p:nvGrpSpPr>
        <p:grpSpPr>
          <a:xfrm>
            <a:off x="1012069" y="1242468"/>
            <a:ext cx="7529311" cy="769441"/>
            <a:chOff x="564235" y="1533965"/>
            <a:chExt cx="5140076" cy="769441"/>
          </a:xfrm>
        </p:grpSpPr>
        <p:sp>
          <p:nvSpPr>
            <p:cNvPr id="8" name="TextBox 7">
              <a:extLst>
                <a:ext uri="{FF2B5EF4-FFF2-40B4-BE49-F238E27FC236}">
                  <a16:creationId xmlns:a16="http://schemas.microsoft.com/office/drawing/2014/main" id="{D68D2042-BFD1-704E-BB98-EC03CA296023}"/>
                </a:ext>
              </a:extLst>
            </p:cNvPr>
            <p:cNvSpPr txBox="1"/>
            <p:nvPr/>
          </p:nvSpPr>
          <p:spPr>
            <a:xfrm>
              <a:off x="564235" y="1533965"/>
              <a:ext cx="791420" cy="769441"/>
            </a:xfrm>
            <a:prstGeom prst="rect">
              <a:avLst/>
            </a:prstGeom>
            <a:noFill/>
          </p:spPr>
          <p:txBody>
            <a:bodyPr wrap="none" rtlCol="0">
              <a:spAutoFit/>
            </a:bodyPr>
            <a:lstStyle/>
            <a:p>
              <a:r>
                <a:rPr lang="en-US" sz="4400" dirty="0">
                  <a:solidFill>
                    <a:schemeClr val="accent5"/>
                  </a:solidFill>
                </a:rPr>
                <a:t>69%</a:t>
              </a:r>
            </a:p>
          </p:txBody>
        </p:sp>
        <p:sp>
          <p:nvSpPr>
            <p:cNvPr id="9" name="TextBox 8">
              <a:extLst>
                <a:ext uri="{FF2B5EF4-FFF2-40B4-BE49-F238E27FC236}">
                  <a16:creationId xmlns:a16="http://schemas.microsoft.com/office/drawing/2014/main" id="{BBA7E3B5-4464-A84F-8227-A2BDAE2523EF}"/>
                </a:ext>
              </a:extLst>
            </p:cNvPr>
            <p:cNvSpPr txBox="1"/>
            <p:nvPr/>
          </p:nvSpPr>
          <p:spPr>
            <a:xfrm>
              <a:off x="1342759" y="1683224"/>
              <a:ext cx="4361552" cy="461665"/>
            </a:xfrm>
            <a:prstGeom prst="rect">
              <a:avLst/>
            </a:prstGeom>
            <a:noFill/>
          </p:spPr>
          <p:txBody>
            <a:bodyPr wrap="square" rtlCol="0">
              <a:spAutoFit/>
            </a:bodyPr>
            <a:lstStyle/>
            <a:p>
              <a:r>
                <a:rPr lang="en-US" sz="2400" dirty="0">
                  <a:solidFill>
                    <a:schemeClr val="accent1"/>
                  </a:solidFill>
                </a:rPr>
                <a:t>Are confused after reading a product label.</a:t>
              </a:r>
            </a:p>
          </p:txBody>
        </p:sp>
      </p:grpSp>
      <p:grpSp>
        <p:nvGrpSpPr>
          <p:cNvPr id="10" name="Group 9">
            <a:extLst>
              <a:ext uri="{FF2B5EF4-FFF2-40B4-BE49-F238E27FC236}">
                <a16:creationId xmlns:a16="http://schemas.microsoft.com/office/drawing/2014/main" id="{E1C6C402-4A18-BC4A-B72B-52A0FF6FBD0A}"/>
              </a:ext>
            </a:extLst>
          </p:cNvPr>
          <p:cNvGrpSpPr/>
          <p:nvPr/>
        </p:nvGrpSpPr>
        <p:grpSpPr>
          <a:xfrm>
            <a:off x="911485" y="2386161"/>
            <a:ext cx="7775315" cy="769441"/>
            <a:chOff x="564235" y="1533965"/>
            <a:chExt cx="5308017" cy="769441"/>
          </a:xfrm>
        </p:grpSpPr>
        <p:sp>
          <p:nvSpPr>
            <p:cNvPr id="11" name="TextBox 10">
              <a:extLst>
                <a:ext uri="{FF2B5EF4-FFF2-40B4-BE49-F238E27FC236}">
                  <a16:creationId xmlns:a16="http://schemas.microsoft.com/office/drawing/2014/main" id="{880C9B5B-B4B7-1445-B467-6EC48B6C8093}"/>
                </a:ext>
              </a:extLst>
            </p:cNvPr>
            <p:cNvSpPr txBox="1"/>
            <p:nvPr/>
          </p:nvSpPr>
          <p:spPr>
            <a:xfrm>
              <a:off x="564235" y="1533965"/>
              <a:ext cx="791420" cy="769441"/>
            </a:xfrm>
            <a:prstGeom prst="rect">
              <a:avLst/>
            </a:prstGeom>
            <a:noFill/>
          </p:spPr>
          <p:txBody>
            <a:bodyPr wrap="none" rtlCol="0">
              <a:spAutoFit/>
            </a:bodyPr>
            <a:lstStyle/>
            <a:p>
              <a:r>
                <a:rPr lang="en-US" sz="4400" dirty="0">
                  <a:solidFill>
                    <a:schemeClr val="accent5"/>
                  </a:solidFill>
                </a:rPr>
                <a:t>56%</a:t>
              </a:r>
            </a:p>
          </p:txBody>
        </p:sp>
        <p:sp>
          <p:nvSpPr>
            <p:cNvPr id="12" name="TextBox 11">
              <a:extLst>
                <a:ext uri="{FF2B5EF4-FFF2-40B4-BE49-F238E27FC236}">
                  <a16:creationId xmlns:a16="http://schemas.microsoft.com/office/drawing/2014/main" id="{A55FB7BF-20F7-0645-ACFD-8ACEADDF0B0B}"/>
                </a:ext>
              </a:extLst>
            </p:cNvPr>
            <p:cNvSpPr txBox="1"/>
            <p:nvPr/>
          </p:nvSpPr>
          <p:spPr>
            <a:xfrm>
              <a:off x="1368552" y="1683224"/>
              <a:ext cx="4503700" cy="461665"/>
            </a:xfrm>
            <a:prstGeom prst="rect">
              <a:avLst/>
            </a:prstGeom>
            <a:noFill/>
          </p:spPr>
          <p:txBody>
            <a:bodyPr wrap="square" rtlCol="0">
              <a:spAutoFit/>
            </a:bodyPr>
            <a:lstStyle/>
            <a:p>
              <a:r>
                <a:rPr lang="en-US" sz="2400" dirty="0">
                  <a:solidFill>
                    <a:schemeClr val="accent1"/>
                  </a:solidFill>
                </a:rPr>
                <a:t>Look at other products to find better information.</a:t>
              </a:r>
            </a:p>
          </p:txBody>
        </p:sp>
      </p:grpSp>
      <p:grpSp>
        <p:nvGrpSpPr>
          <p:cNvPr id="13" name="Group 12">
            <a:extLst>
              <a:ext uri="{FF2B5EF4-FFF2-40B4-BE49-F238E27FC236}">
                <a16:creationId xmlns:a16="http://schemas.microsoft.com/office/drawing/2014/main" id="{6B53D7AB-6FE1-E241-9DE5-0C22C050A24E}"/>
              </a:ext>
            </a:extLst>
          </p:cNvPr>
          <p:cNvGrpSpPr/>
          <p:nvPr/>
        </p:nvGrpSpPr>
        <p:grpSpPr>
          <a:xfrm>
            <a:off x="2352464" y="2941298"/>
            <a:ext cx="5381557" cy="646331"/>
            <a:chOff x="564235" y="1533965"/>
            <a:chExt cx="3673857" cy="646331"/>
          </a:xfrm>
        </p:grpSpPr>
        <p:sp>
          <p:nvSpPr>
            <p:cNvPr id="14" name="TextBox 13">
              <a:extLst>
                <a:ext uri="{FF2B5EF4-FFF2-40B4-BE49-F238E27FC236}">
                  <a16:creationId xmlns:a16="http://schemas.microsoft.com/office/drawing/2014/main" id="{0C687C26-FD76-3949-AA78-0A502C420B75}"/>
                </a:ext>
              </a:extLst>
            </p:cNvPr>
            <p:cNvSpPr txBox="1"/>
            <p:nvPr/>
          </p:nvSpPr>
          <p:spPr>
            <a:xfrm>
              <a:off x="564235" y="1533965"/>
              <a:ext cx="671043" cy="646331"/>
            </a:xfrm>
            <a:prstGeom prst="rect">
              <a:avLst/>
            </a:prstGeom>
            <a:noFill/>
          </p:spPr>
          <p:txBody>
            <a:bodyPr wrap="none" rtlCol="0">
              <a:spAutoFit/>
            </a:bodyPr>
            <a:lstStyle/>
            <a:p>
              <a:r>
                <a:rPr lang="en-US" sz="3600" dirty="0">
                  <a:solidFill>
                    <a:schemeClr val="accent5"/>
                  </a:solidFill>
                </a:rPr>
                <a:t>34%</a:t>
              </a:r>
            </a:p>
          </p:txBody>
        </p:sp>
        <p:sp>
          <p:nvSpPr>
            <p:cNvPr id="15" name="TextBox 14">
              <a:extLst>
                <a:ext uri="{FF2B5EF4-FFF2-40B4-BE49-F238E27FC236}">
                  <a16:creationId xmlns:a16="http://schemas.microsoft.com/office/drawing/2014/main" id="{8D29F154-F485-1445-8ABA-C610F0A01151}"/>
                </a:ext>
              </a:extLst>
            </p:cNvPr>
            <p:cNvSpPr txBox="1"/>
            <p:nvPr/>
          </p:nvSpPr>
          <p:spPr>
            <a:xfrm>
              <a:off x="1222766" y="1672464"/>
              <a:ext cx="3015326" cy="369332"/>
            </a:xfrm>
            <a:prstGeom prst="rect">
              <a:avLst/>
            </a:prstGeom>
            <a:noFill/>
          </p:spPr>
          <p:txBody>
            <a:bodyPr wrap="square" rtlCol="0">
              <a:spAutoFit/>
            </a:bodyPr>
            <a:lstStyle/>
            <a:p>
              <a:r>
                <a:rPr lang="en-US" dirty="0">
                  <a:solidFill>
                    <a:schemeClr val="accent1"/>
                  </a:solidFill>
                </a:rPr>
                <a:t>To try and find better ingredient information.</a:t>
              </a:r>
            </a:p>
          </p:txBody>
        </p:sp>
      </p:grpSp>
      <p:grpSp>
        <p:nvGrpSpPr>
          <p:cNvPr id="16" name="Group 15">
            <a:extLst>
              <a:ext uri="{FF2B5EF4-FFF2-40B4-BE49-F238E27FC236}">
                <a16:creationId xmlns:a16="http://schemas.microsoft.com/office/drawing/2014/main" id="{8F207C04-8FAA-9844-A384-02C481A46961}"/>
              </a:ext>
            </a:extLst>
          </p:cNvPr>
          <p:cNvGrpSpPr/>
          <p:nvPr/>
        </p:nvGrpSpPr>
        <p:grpSpPr>
          <a:xfrm>
            <a:off x="2352464" y="3616187"/>
            <a:ext cx="4674461" cy="671256"/>
            <a:chOff x="564235" y="1533965"/>
            <a:chExt cx="3191140" cy="671256"/>
          </a:xfrm>
        </p:grpSpPr>
        <p:sp>
          <p:nvSpPr>
            <p:cNvPr id="17" name="TextBox 16">
              <a:extLst>
                <a:ext uri="{FF2B5EF4-FFF2-40B4-BE49-F238E27FC236}">
                  <a16:creationId xmlns:a16="http://schemas.microsoft.com/office/drawing/2014/main" id="{E27573AC-AE55-2847-B597-A05099F2CFE8}"/>
                </a:ext>
              </a:extLst>
            </p:cNvPr>
            <p:cNvSpPr txBox="1"/>
            <p:nvPr/>
          </p:nvSpPr>
          <p:spPr>
            <a:xfrm>
              <a:off x="564235" y="1533965"/>
              <a:ext cx="671043" cy="646331"/>
            </a:xfrm>
            <a:prstGeom prst="rect">
              <a:avLst/>
            </a:prstGeom>
            <a:noFill/>
          </p:spPr>
          <p:txBody>
            <a:bodyPr wrap="none" rtlCol="0">
              <a:spAutoFit/>
            </a:bodyPr>
            <a:lstStyle/>
            <a:p>
              <a:r>
                <a:rPr lang="en-US" sz="3600" dirty="0">
                  <a:solidFill>
                    <a:schemeClr val="accent5"/>
                  </a:solidFill>
                </a:rPr>
                <a:t>26%</a:t>
              </a:r>
            </a:p>
          </p:txBody>
        </p:sp>
        <p:sp>
          <p:nvSpPr>
            <p:cNvPr id="18" name="TextBox 17">
              <a:extLst>
                <a:ext uri="{FF2B5EF4-FFF2-40B4-BE49-F238E27FC236}">
                  <a16:creationId xmlns:a16="http://schemas.microsoft.com/office/drawing/2014/main" id="{E3B546FA-8D42-C84D-9CE5-725786EC98DA}"/>
                </a:ext>
              </a:extLst>
            </p:cNvPr>
            <p:cNvSpPr txBox="1"/>
            <p:nvPr/>
          </p:nvSpPr>
          <p:spPr>
            <a:xfrm>
              <a:off x="1235278" y="1558890"/>
              <a:ext cx="2520097" cy="646331"/>
            </a:xfrm>
            <a:prstGeom prst="rect">
              <a:avLst/>
            </a:prstGeom>
            <a:noFill/>
          </p:spPr>
          <p:txBody>
            <a:bodyPr wrap="square" rtlCol="0">
              <a:spAutoFit/>
            </a:bodyPr>
            <a:lstStyle/>
            <a:p>
              <a:r>
                <a:rPr lang="en-US" dirty="0">
                  <a:solidFill>
                    <a:schemeClr val="accent1"/>
                  </a:solidFill>
                </a:rPr>
                <a:t>Don’t buy the product and buy another one they understand better.</a:t>
              </a:r>
            </a:p>
          </p:txBody>
        </p:sp>
      </p:grpSp>
      <p:sp>
        <p:nvSpPr>
          <p:cNvPr id="21" name="Rectangle 20">
            <a:extLst>
              <a:ext uri="{FF2B5EF4-FFF2-40B4-BE49-F238E27FC236}">
                <a16:creationId xmlns:a16="http://schemas.microsoft.com/office/drawing/2014/main" id="{AED68C56-44C8-D344-A273-7868B5F1744A}"/>
              </a:ext>
            </a:extLst>
          </p:cNvPr>
          <p:cNvSpPr/>
          <p:nvPr/>
        </p:nvSpPr>
        <p:spPr>
          <a:xfrm>
            <a:off x="73152" y="2016499"/>
            <a:ext cx="9015984" cy="396262"/>
          </a:xfrm>
          <a:prstGeom prst="rect">
            <a:avLst/>
          </a:prstGeom>
        </p:spPr>
        <p:txBody>
          <a:bodyPr wrap="square">
            <a:spAutoFit/>
          </a:bodyPr>
          <a:lstStyle/>
          <a:p>
            <a:pPr algn="ctr"/>
            <a:r>
              <a:rPr lang="en-US" sz="1975" dirty="0">
                <a:solidFill>
                  <a:srgbClr val="EE9A62"/>
                </a:solidFill>
              </a:rPr>
              <a:t>When faced with confusion, the most common response is to </a:t>
            </a:r>
            <a:r>
              <a:rPr lang="en-US" sz="1975" b="1" dirty="0">
                <a:solidFill>
                  <a:srgbClr val="EE9A62"/>
                </a:solidFill>
              </a:rPr>
              <a:t>look to other products</a:t>
            </a:r>
            <a:r>
              <a:rPr lang="en-US" sz="1975" dirty="0">
                <a:solidFill>
                  <a:srgbClr val="EE9A62"/>
                </a:solidFill>
              </a:rPr>
              <a:t>.</a:t>
            </a:r>
          </a:p>
        </p:txBody>
      </p:sp>
      <p:sp>
        <p:nvSpPr>
          <p:cNvPr id="3" name="Rectangle 2"/>
          <p:cNvSpPr/>
          <p:nvPr/>
        </p:nvSpPr>
        <p:spPr>
          <a:xfrm>
            <a:off x="155448" y="1924652"/>
            <a:ext cx="8833104" cy="534545"/>
          </a:xfrm>
          <a:prstGeom prst="rect">
            <a:avLst/>
          </a:prstGeom>
          <a:noFill/>
          <a:ln w="28575">
            <a:solidFill>
              <a:srgbClr val="4379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9F7F39B-D5C3-4DFF-B6C2-28C78DE2D156}"/>
              </a:ext>
            </a:extLst>
          </p:cNvPr>
          <p:cNvSpPr/>
          <p:nvPr/>
        </p:nvSpPr>
        <p:spPr>
          <a:xfrm>
            <a:off x="3644887" y="692192"/>
            <a:ext cx="1854226" cy="369332"/>
          </a:xfrm>
          <a:prstGeom prst="rect">
            <a:avLst/>
          </a:prstGeom>
        </p:spPr>
        <p:txBody>
          <a:bodyPr wrap="none">
            <a:spAutoFit/>
          </a:bodyPr>
          <a:lstStyle/>
          <a:p>
            <a:r>
              <a:rPr lang="en-US" dirty="0">
                <a:solidFill>
                  <a:schemeClr val="bg1"/>
                </a:solidFill>
              </a:rPr>
              <a:t>-Online shoppers-</a:t>
            </a:r>
            <a:endParaRPr lang="en-US" dirty="0"/>
          </a:p>
        </p:txBody>
      </p:sp>
      <p:sp>
        <p:nvSpPr>
          <p:cNvPr id="20" name="Rectangle 19">
            <a:extLst>
              <a:ext uri="{FF2B5EF4-FFF2-40B4-BE49-F238E27FC236}">
                <a16:creationId xmlns:a16="http://schemas.microsoft.com/office/drawing/2014/main" id="{7FFFE6CF-D08C-4504-9B3B-DD4718BB7D26}"/>
              </a:ext>
            </a:extLst>
          </p:cNvPr>
          <p:cNvSpPr/>
          <p:nvPr/>
        </p:nvSpPr>
        <p:spPr>
          <a:xfrm>
            <a:off x="225552" y="4489023"/>
            <a:ext cx="9015984" cy="396262"/>
          </a:xfrm>
          <a:prstGeom prst="rect">
            <a:avLst/>
          </a:prstGeom>
        </p:spPr>
        <p:txBody>
          <a:bodyPr wrap="square">
            <a:spAutoFit/>
          </a:bodyPr>
          <a:lstStyle/>
          <a:p>
            <a:pPr algn="ctr"/>
            <a:r>
              <a:rPr lang="en-US" sz="1975" dirty="0">
                <a:solidFill>
                  <a:srgbClr val="EE9A62"/>
                </a:solidFill>
              </a:rPr>
              <a:t>When faced with confusion, many online shoppers </a:t>
            </a:r>
            <a:r>
              <a:rPr lang="en-US" sz="1975" b="1" dirty="0">
                <a:solidFill>
                  <a:srgbClr val="EE9A62"/>
                </a:solidFill>
              </a:rPr>
              <a:t>seek information</a:t>
            </a:r>
            <a:r>
              <a:rPr lang="en-US" sz="1975" dirty="0">
                <a:solidFill>
                  <a:srgbClr val="EE9A62"/>
                </a:solidFill>
              </a:rPr>
              <a:t>.</a:t>
            </a:r>
          </a:p>
        </p:txBody>
      </p:sp>
      <p:sp>
        <p:nvSpPr>
          <p:cNvPr id="22" name="Rectangle 21">
            <a:extLst>
              <a:ext uri="{FF2B5EF4-FFF2-40B4-BE49-F238E27FC236}">
                <a16:creationId xmlns:a16="http://schemas.microsoft.com/office/drawing/2014/main" id="{930A049C-1D73-4396-BCCE-CA60F87DD969}"/>
              </a:ext>
            </a:extLst>
          </p:cNvPr>
          <p:cNvSpPr/>
          <p:nvPr/>
        </p:nvSpPr>
        <p:spPr>
          <a:xfrm>
            <a:off x="225960" y="4383528"/>
            <a:ext cx="8833104" cy="534545"/>
          </a:xfrm>
          <a:prstGeom prst="rect">
            <a:avLst/>
          </a:prstGeom>
          <a:noFill/>
          <a:ln w="28575">
            <a:solidFill>
              <a:srgbClr val="4379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7487159-39C1-44AF-94B9-11E3EB0FECD1}"/>
              </a:ext>
            </a:extLst>
          </p:cNvPr>
          <p:cNvGrpSpPr/>
          <p:nvPr/>
        </p:nvGrpSpPr>
        <p:grpSpPr>
          <a:xfrm>
            <a:off x="2463920" y="4867912"/>
            <a:ext cx="5381557" cy="646331"/>
            <a:chOff x="564235" y="1533965"/>
            <a:chExt cx="3673857" cy="646331"/>
          </a:xfrm>
        </p:grpSpPr>
        <p:sp>
          <p:nvSpPr>
            <p:cNvPr id="24" name="TextBox 23">
              <a:extLst>
                <a:ext uri="{FF2B5EF4-FFF2-40B4-BE49-F238E27FC236}">
                  <a16:creationId xmlns:a16="http://schemas.microsoft.com/office/drawing/2014/main" id="{AA8B3E7A-B9ED-4684-B9CA-ED2211854DFD}"/>
                </a:ext>
              </a:extLst>
            </p:cNvPr>
            <p:cNvSpPr txBox="1"/>
            <p:nvPr/>
          </p:nvSpPr>
          <p:spPr>
            <a:xfrm>
              <a:off x="564235" y="1533965"/>
              <a:ext cx="671043" cy="646331"/>
            </a:xfrm>
            <a:prstGeom prst="rect">
              <a:avLst/>
            </a:prstGeom>
            <a:noFill/>
          </p:spPr>
          <p:txBody>
            <a:bodyPr wrap="none" rtlCol="0">
              <a:spAutoFit/>
            </a:bodyPr>
            <a:lstStyle/>
            <a:p>
              <a:r>
                <a:rPr lang="en-US" sz="3600" dirty="0">
                  <a:solidFill>
                    <a:schemeClr val="accent5"/>
                  </a:solidFill>
                </a:rPr>
                <a:t>41%</a:t>
              </a:r>
            </a:p>
          </p:txBody>
        </p:sp>
        <p:sp>
          <p:nvSpPr>
            <p:cNvPr id="25" name="TextBox 24">
              <a:extLst>
                <a:ext uri="{FF2B5EF4-FFF2-40B4-BE49-F238E27FC236}">
                  <a16:creationId xmlns:a16="http://schemas.microsoft.com/office/drawing/2014/main" id="{50E50D6E-316E-4252-835E-FC006436BD0A}"/>
                </a:ext>
              </a:extLst>
            </p:cNvPr>
            <p:cNvSpPr txBox="1"/>
            <p:nvPr/>
          </p:nvSpPr>
          <p:spPr>
            <a:xfrm>
              <a:off x="1222766" y="1672464"/>
              <a:ext cx="3015326" cy="369332"/>
            </a:xfrm>
            <a:prstGeom prst="rect">
              <a:avLst/>
            </a:prstGeom>
            <a:noFill/>
          </p:spPr>
          <p:txBody>
            <a:bodyPr wrap="square" rtlCol="0">
              <a:spAutoFit/>
            </a:bodyPr>
            <a:lstStyle/>
            <a:p>
              <a:r>
                <a:rPr lang="en-US" dirty="0">
                  <a:solidFill>
                    <a:schemeClr val="accent1"/>
                  </a:solidFill>
                </a:rPr>
                <a:t>Research ingredients online</a:t>
              </a:r>
            </a:p>
          </p:txBody>
        </p:sp>
      </p:grpSp>
      <p:grpSp>
        <p:nvGrpSpPr>
          <p:cNvPr id="26" name="Group 25">
            <a:extLst>
              <a:ext uri="{FF2B5EF4-FFF2-40B4-BE49-F238E27FC236}">
                <a16:creationId xmlns:a16="http://schemas.microsoft.com/office/drawing/2014/main" id="{EA586F8E-C2B4-47BC-949B-18BDC8D7E61C}"/>
              </a:ext>
            </a:extLst>
          </p:cNvPr>
          <p:cNvGrpSpPr/>
          <p:nvPr/>
        </p:nvGrpSpPr>
        <p:grpSpPr>
          <a:xfrm>
            <a:off x="2463920" y="5638337"/>
            <a:ext cx="4892223" cy="646331"/>
            <a:chOff x="564235" y="1533965"/>
            <a:chExt cx="3339801" cy="646331"/>
          </a:xfrm>
        </p:grpSpPr>
        <p:sp>
          <p:nvSpPr>
            <p:cNvPr id="27" name="TextBox 26">
              <a:extLst>
                <a:ext uri="{FF2B5EF4-FFF2-40B4-BE49-F238E27FC236}">
                  <a16:creationId xmlns:a16="http://schemas.microsoft.com/office/drawing/2014/main" id="{5460B8E5-A939-4AA9-9760-1BA7613917B8}"/>
                </a:ext>
              </a:extLst>
            </p:cNvPr>
            <p:cNvSpPr txBox="1"/>
            <p:nvPr/>
          </p:nvSpPr>
          <p:spPr>
            <a:xfrm>
              <a:off x="564235" y="1533965"/>
              <a:ext cx="671043" cy="646331"/>
            </a:xfrm>
            <a:prstGeom prst="rect">
              <a:avLst/>
            </a:prstGeom>
            <a:noFill/>
          </p:spPr>
          <p:txBody>
            <a:bodyPr wrap="none" rtlCol="0">
              <a:spAutoFit/>
            </a:bodyPr>
            <a:lstStyle/>
            <a:p>
              <a:r>
                <a:rPr lang="en-US" sz="3600" dirty="0">
                  <a:solidFill>
                    <a:schemeClr val="accent5"/>
                  </a:solidFill>
                </a:rPr>
                <a:t>20%</a:t>
              </a:r>
            </a:p>
          </p:txBody>
        </p:sp>
        <p:sp>
          <p:nvSpPr>
            <p:cNvPr id="28" name="TextBox 27">
              <a:extLst>
                <a:ext uri="{FF2B5EF4-FFF2-40B4-BE49-F238E27FC236}">
                  <a16:creationId xmlns:a16="http://schemas.microsoft.com/office/drawing/2014/main" id="{732AABAE-7D7B-4B4A-9259-0A0099A7685F}"/>
                </a:ext>
              </a:extLst>
            </p:cNvPr>
            <p:cNvSpPr txBox="1"/>
            <p:nvPr/>
          </p:nvSpPr>
          <p:spPr>
            <a:xfrm>
              <a:off x="1235278" y="1668074"/>
              <a:ext cx="2668758" cy="369332"/>
            </a:xfrm>
            <a:prstGeom prst="rect">
              <a:avLst/>
            </a:prstGeom>
            <a:noFill/>
          </p:spPr>
          <p:txBody>
            <a:bodyPr wrap="square" rtlCol="0">
              <a:spAutoFit/>
            </a:bodyPr>
            <a:lstStyle/>
            <a:p>
              <a:r>
                <a:rPr lang="en-US" dirty="0">
                  <a:solidFill>
                    <a:schemeClr val="accent1"/>
                  </a:solidFill>
                </a:rPr>
                <a:t>Seek assistance from a store employee</a:t>
              </a:r>
            </a:p>
          </p:txBody>
        </p:sp>
      </p:grpSp>
    </p:spTree>
    <p:extLst>
      <p:ext uri="{BB962C8B-B14F-4D97-AF65-F5344CB8AC3E}">
        <p14:creationId xmlns:p14="http://schemas.microsoft.com/office/powerpoint/2010/main" val="4292675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44887"/>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213113"/>
            <a:ext cx="9144000" cy="2431774"/>
          </a:xfrm>
          <a:prstGeom prst="rect">
            <a:avLst/>
          </a:prstGeom>
          <a:solidFill>
            <a:srgbClr val="ABD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3088201"/>
            <a:ext cx="9144000" cy="630359"/>
          </a:xfrm>
        </p:spPr>
        <p:txBody>
          <a:bodyPr vert="horz" lIns="91440" tIns="45720" rIns="91440" bIns="45720" rtlCol="0" anchor="b">
            <a:noAutofit/>
          </a:bodyPr>
          <a:lstStyle/>
          <a:p>
            <a:pPr algn="ctr" defTabSz="914400">
              <a:lnSpc>
                <a:spcPct val="90000"/>
              </a:lnSpc>
            </a:pPr>
            <a:r>
              <a:rPr lang="en-US" sz="4200" dirty="0">
                <a:solidFill>
                  <a:srgbClr val="4379A9"/>
                </a:solidFill>
                <a:latin typeface="+mn-lt"/>
              </a:rPr>
              <a:t>Transparency in an Omnichannel World</a:t>
            </a:r>
            <a:endParaRPr lang="en-US" sz="4200" kern="1200" dirty="0">
              <a:solidFill>
                <a:srgbClr val="4379A9"/>
              </a:solidFill>
              <a:latin typeface="+mn-lt"/>
              <a:cs typeface="+mj-cs"/>
            </a:endParaRPr>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3278949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22</a:t>
            </a:fld>
            <a:endParaRPr lang="en-US" dirty="0">
              <a:solidFill>
                <a:srgbClr val="EE9A62"/>
              </a:solidFill>
            </a:endParaRPr>
          </a:p>
        </p:txBody>
      </p:sp>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38653"/>
            <a:ext cx="9144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3200" dirty="0">
                <a:solidFill>
                  <a:schemeClr val="bg1"/>
                </a:solidFill>
                <a:latin typeface="+mn-lt"/>
              </a:rPr>
              <a:t>Where Else Shoppers Seek Information</a:t>
            </a:r>
          </a:p>
        </p:txBody>
      </p:sp>
      <p:sp>
        <p:nvSpPr>
          <p:cNvPr id="7" name="Title 1"/>
          <p:cNvSpPr>
            <a:spLocks noGrp="1"/>
          </p:cNvSpPr>
          <p:nvPr>
            <p:ph type="title"/>
          </p:nvPr>
        </p:nvSpPr>
        <p:spPr>
          <a:xfrm>
            <a:off x="765681" y="1294128"/>
            <a:ext cx="7783830" cy="583020"/>
          </a:xfrm>
          <a:solidFill>
            <a:srgbClr val="FFFFFF"/>
          </a:solidFill>
          <a:ln w="28575">
            <a:solidFill>
              <a:srgbClr val="4379A9"/>
            </a:solidFill>
            <a:miter lim="800000"/>
          </a:ln>
        </p:spPr>
        <p:txBody>
          <a:bodyPr vert="horz" lIns="91440" tIns="45720" rIns="91440" bIns="45720" rtlCol="0" anchor="ctr">
            <a:normAutofit/>
          </a:bodyPr>
          <a:lstStyle/>
          <a:p>
            <a:pPr algn="ctr" defTabSz="914400">
              <a:lnSpc>
                <a:spcPct val="90000"/>
              </a:lnSpc>
              <a:spcBef>
                <a:spcPts val="1000"/>
              </a:spcBef>
            </a:pPr>
            <a:r>
              <a:rPr lang="en-US" sz="2000" dirty="0">
                <a:solidFill>
                  <a:srgbClr val="EE9A62"/>
                </a:solidFill>
                <a:latin typeface="+mn-lt"/>
              </a:rPr>
              <a:t>When the label is not enough, where else do you look for information?</a:t>
            </a:r>
          </a:p>
        </p:txBody>
      </p:sp>
      <p:sp>
        <p:nvSpPr>
          <p:cNvPr id="9" name="Rectangle 8">
            <a:extLst>
              <a:ext uri="{FF2B5EF4-FFF2-40B4-BE49-F238E27FC236}">
                <a16:creationId xmlns:a16="http://schemas.microsoft.com/office/drawing/2014/main" id="{6DF9193F-A8E6-4FA5-B9EA-44851FB1D14D}"/>
              </a:ext>
            </a:extLst>
          </p:cNvPr>
          <p:cNvSpPr/>
          <p:nvPr/>
        </p:nvSpPr>
        <p:spPr>
          <a:xfrm>
            <a:off x="3644887" y="678544"/>
            <a:ext cx="1854226" cy="369332"/>
          </a:xfrm>
          <a:prstGeom prst="rect">
            <a:avLst/>
          </a:prstGeom>
        </p:spPr>
        <p:txBody>
          <a:bodyPr wrap="none">
            <a:spAutoFit/>
          </a:bodyPr>
          <a:lstStyle/>
          <a:p>
            <a:r>
              <a:rPr lang="en-US" dirty="0">
                <a:solidFill>
                  <a:schemeClr val="bg1"/>
                </a:solidFill>
              </a:rPr>
              <a:t>-Online shoppers-</a:t>
            </a:r>
            <a:endParaRPr lang="en-US" dirty="0"/>
          </a:p>
        </p:txBody>
      </p:sp>
      <p:graphicFrame>
        <p:nvGraphicFramePr>
          <p:cNvPr id="11" name="Chart 10">
            <a:extLst>
              <a:ext uri="{FF2B5EF4-FFF2-40B4-BE49-F238E27FC236}">
                <a16:creationId xmlns:a16="http://schemas.microsoft.com/office/drawing/2014/main" id="{852AD46F-1988-4242-BAF8-6DE938DBD73E}"/>
              </a:ext>
            </a:extLst>
          </p:cNvPr>
          <p:cNvGraphicFramePr/>
          <p:nvPr>
            <p:extLst>
              <p:ext uri="{D42A27DB-BD31-4B8C-83A1-F6EECF244321}">
                <p14:modId xmlns:p14="http://schemas.microsoft.com/office/powerpoint/2010/main" val="1280127099"/>
              </p:ext>
            </p:extLst>
          </p:nvPr>
        </p:nvGraphicFramePr>
        <p:xfrm>
          <a:off x="1524000" y="2106684"/>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548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23</a:t>
            </a:fld>
            <a:endParaRPr lang="en-US" dirty="0">
              <a:solidFill>
                <a:srgbClr val="EE9A62"/>
              </a:solidFill>
            </a:endParaRPr>
          </a:p>
        </p:txBody>
      </p:sp>
      <p:grpSp>
        <p:nvGrpSpPr>
          <p:cNvPr id="6" name="Group 5">
            <a:extLst>
              <a:ext uri="{FF2B5EF4-FFF2-40B4-BE49-F238E27FC236}">
                <a16:creationId xmlns:a16="http://schemas.microsoft.com/office/drawing/2014/main" id="{E7993D62-849A-1B48-B8B9-E059825F0058}"/>
              </a:ext>
            </a:extLst>
          </p:cNvPr>
          <p:cNvGrpSpPr/>
          <p:nvPr/>
        </p:nvGrpSpPr>
        <p:grpSpPr>
          <a:xfrm>
            <a:off x="1591556" y="5156110"/>
            <a:ext cx="6082276" cy="815054"/>
            <a:chOff x="564235" y="1533965"/>
            <a:chExt cx="4152221" cy="857020"/>
          </a:xfrm>
        </p:grpSpPr>
        <p:sp>
          <p:nvSpPr>
            <p:cNvPr id="7" name="TextBox 6">
              <a:extLst>
                <a:ext uri="{FF2B5EF4-FFF2-40B4-BE49-F238E27FC236}">
                  <a16:creationId xmlns:a16="http://schemas.microsoft.com/office/drawing/2014/main" id="{3DFC1070-733C-7345-AA79-116DEC1EAFA1}"/>
                </a:ext>
              </a:extLst>
            </p:cNvPr>
            <p:cNvSpPr txBox="1"/>
            <p:nvPr/>
          </p:nvSpPr>
          <p:spPr>
            <a:xfrm>
              <a:off x="564235" y="1533965"/>
              <a:ext cx="791420" cy="769441"/>
            </a:xfrm>
            <a:prstGeom prst="rect">
              <a:avLst/>
            </a:prstGeom>
            <a:noFill/>
          </p:spPr>
          <p:txBody>
            <a:bodyPr wrap="none" rtlCol="0">
              <a:spAutoFit/>
            </a:bodyPr>
            <a:lstStyle/>
            <a:p>
              <a:r>
                <a:rPr lang="en-US" sz="4400" dirty="0">
                  <a:solidFill>
                    <a:schemeClr val="accent5"/>
                  </a:solidFill>
                </a:rPr>
                <a:t>80%</a:t>
              </a:r>
            </a:p>
          </p:txBody>
        </p:sp>
        <p:sp>
          <p:nvSpPr>
            <p:cNvPr id="8" name="TextBox 7">
              <a:extLst>
                <a:ext uri="{FF2B5EF4-FFF2-40B4-BE49-F238E27FC236}">
                  <a16:creationId xmlns:a16="http://schemas.microsoft.com/office/drawing/2014/main" id="{1024B4C2-6B19-4B41-880D-DF7E7713E7B2}"/>
                </a:ext>
              </a:extLst>
            </p:cNvPr>
            <p:cNvSpPr txBox="1"/>
            <p:nvPr/>
          </p:nvSpPr>
          <p:spPr>
            <a:xfrm>
              <a:off x="1331556" y="1559988"/>
              <a:ext cx="3384900" cy="830997"/>
            </a:xfrm>
            <a:prstGeom prst="rect">
              <a:avLst/>
            </a:prstGeom>
            <a:noFill/>
          </p:spPr>
          <p:txBody>
            <a:bodyPr wrap="square" rtlCol="0">
              <a:spAutoFit/>
            </a:bodyPr>
            <a:lstStyle/>
            <a:p>
              <a:r>
                <a:rPr lang="en-US" sz="2400" dirty="0">
                  <a:solidFill>
                    <a:schemeClr val="accent1"/>
                  </a:solidFill>
                </a:rPr>
                <a:t>Would value detailed product information in-store on a smartphone.</a:t>
              </a:r>
            </a:p>
          </p:txBody>
        </p:sp>
      </p:grpSp>
      <p:sp>
        <p:nvSpPr>
          <p:cNvPr id="12" name="Rectangle 11"/>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5467" y="850953"/>
            <a:ext cx="8513063" cy="586335"/>
          </a:xfrm>
          <a:prstGeom prst="rect">
            <a:avLst/>
          </a:prstGeom>
          <a:solidFill>
            <a:srgbClr val="FFFFFF"/>
          </a:solidFill>
          <a:ln w="28575">
            <a:solidFill>
              <a:srgbClr val="4379A9"/>
            </a:solid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2000" dirty="0">
                <a:solidFill>
                  <a:srgbClr val="EE9A62"/>
                </a:solidFill>
                <a:latin typeface="+mn-lt"/>
              </a:rPr>
              <a:t>How valuable would each of the following be if offered by your food retailers?</a:t>
            </a:r>
          </a:p>
        </p:txBody>
      </p:sp>
      <p:sp>
        <p:nvSpPr>
          <p:cNvPr id="14" name="Content Placeholder 2"/>
          <p:cNvSpPr txBox="1">
            <a:spLocks/>
          </p:cNvSpPr>
          <p:nvPr/>
        </p:nvSpPr>
        <p:spPr>
          <a:xfrm>
            <a:off x="0" y="228800"/>
            <a:ext cx="9143999" cy="53612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914400">
              <a:lnSpc>
                <a:spcPct val="90000"/>
              </a:lnSpc>
              <a:spcBef>
                <a:spcPts val="1000"/>
              </a:spcBef>
            </a:pPr>
            <a:r>
              <a:rPr lang="en-US" sz="3200" dirty="0">
                <a:solidFill>
                  <a:schemeClr val="bg1"/>
                </a:solidFill>
                <a:latin typeface="+mn-lt"/>
              </a:rPr>
              <a:t>Choosing the Most Valuable Transparency Platforms</a:t>
            </a:r>
            <a:endParaRPr lang="en-US" sz="3200" dirty="0">
              <a:solidFill>
                <a:schemeClr val="bg1"/>
              </a:solidFill>
              <a:latin typeface="+mn-lt"/>
              <a:cs typeface="+mn-cs"/>
            </a:endParaRPr>
          </a:p>
        </p:txBody>
      </p:sp>
      <p:sp>
        <p:nvSpPr>
          <p:cNvPr id="11" name="Title 1"/>
          <p:cNvSpPr txBox="1">
            <a:spLocks/>
          </p:cNvSpPr>
          <p:nvPr/>
        </p:nvSpPr>
        <p:spPr>
          <a:xfrm>
            <a:off x="7463377" y="1858999"/>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90%</a:t>
            </a:r>
          </a:p>
        </p:txBody>
      </p:sp>
      <p:sp>
        <p:nvSpPr>
          <p:cNvPr id="15" name="Title 1"/>
          <p:cNvSpPr txBox="1">
            <a:spLocks/>
          </p:cNvSpPr>
          <p:nvPr/>
        </p:nvSpPr>
        <p:spPr>
          <a:xfrm>
            <a:off x="7200523" y="2350436"/>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87%</a:t>
            </a:r>
          </a:p>
        </p:txBody>
      </p:sp>
      <p:sp>
        <p:nvSpPr>
          <p:cNvPr id="16" name="Title 1"/>
          <p:cNvSpPr txBox="1">
            <a:spLocks/>
          </p:cNvSpPr>
          <p:nvPr/>
        </p:nvSpPr>
        <p:spPr>
          <a:xfrm>
            <a:off x="7007106" y="2890026"/>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80%</a:t>
            </a:r>
          </a:p>
        </p:txBody>
      </p:sp>
      <p:sp>
        <p:nvSpPr>
          <p:cNvPr id="17" name="Title 1"/>
          <p:cNvSpPr txBox="1">
            <a:spLocks/>
          </p:cNvSpPr>
          <p:nvPr/>
        </p:nvSpPr>
        <p:spPr>
          <a:xfrm>
            <a:off x="6914257" y="3418323"/>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79%</a:t>
            </a:r>
          </a:p>
        </p:txBody>
      </p:sp>
      <p:sp>
        <p:nvSpPr>
          <p:cNvPr id="18" name="Title 1"/>
          <p:cNvSpPr txBox="1">
            <a:spLocks/>
          </p:cNvSpPr>
          <p:nvPr/>
        </p:nvSpPr>
        <p:spPr>
          <a:xfrm>
            <a:off x="6637493" y="3982945"/>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74%</a:t>
            </a:r>
          </a:p>
        </p:txBody>
      </p:sp>
      <p:sp>
        <p:nvSpPr>
          <p:cNvPr id="19" name="Title 1"/>
          <p:cNvSpPr txBox="1">
            <a:spLocks/>
          </p:cNvSpPr>
          <p:nvPr/>
        </p:nvSpPr>
        <p:spPr>
          <a:xfrm>
            <a:off x="6303254" y="4505397"/>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66%</a:t>
            </a:r>
          </a:p>
        </p:txBody>
      </p:sp>
      <p:sp>
        <p:nvSpPr>
          <p:cNvPr id="20" name="Rectangle 19"/>
          <p:cNvSpPr/>
          <p:nvPr/>
        </p:nvSpPr>
        <p:spPr>
          <a:xfrm>
            <a:off x="4125586" y="1957093"/>
            <a:ext cx="3502152"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125586" y="2447290"/>
            <a:ext cx="3261824"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25586" y="3011525"/>
            <a:ext cx="3074937"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125587" y="3539712"/>
            <a:ext cx="2951338"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125586" y="4094633"/>
            <a:ext cx="2695838"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114918" y="4600077"/>
            <a:ext cx="2368178"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91556" y="5186591"/>
            <a:ext cx="6082276" cy="815054"/>
          </a:xfrm>
          <a:prstGeom prst="rect">
            <a:avLst/>
          </a:prstGeom>
          <a:noFill/>
          <a:ln w="28575">
            <a:solidFill>
              <a:srgbClr val="4379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41955" y="1924722"/>
            <a:ext cx="2983631" cy="307777"/>
          </a:xfrm>
          <a:prstGeom prst="rect">
            <a:avLst/>
          </a:prstGeom>
          <a:noFill/>
        </p:spPr>
        <p:txBody>
          <a:bodyPr wrap="square" rtlCol="0">
            <a:spAutoFit/>
          </a:bodyPr>
          <a:lstStyle/>
          <a:p>
            <a:pPr algn="r"/>
            <a:r>
              <a:rPr lang="en-US" sz="1400" b="1" dirty="0"/>
              <a:t>On-shelf</a:t>
            </a:r>
            <a:r>
              <a:rPr lang="en-US" sz="1400" dirty="0"/>
              <a:t> detailed product information</a:t>
            </a:r>
          </a:p>
        </p:txBody>
      </p:sp>
      <p:sp>
        <p:nvSpPr>
          <p:cNvPr id="27" name="TextBox 26"/>
          <p:cNvSpPr txBox="1"/>
          <p:nvPr/>
        </p:nvSpPr>
        <p:spPr>
          <a:xfrm>
            <a:off x="720645" y="2333226"/>
            <a:ext cx="3363884" cy="523220"/>
          </a:xfrm>
          <a:prstGeom prst="rect">
            <a:avLst/>
          </a:prstGeom>
          <a:noFill/>
        </p:spPr>
        <p:txBody>
          <a:bodyPr wrap="square" rtlCol="0">
            <a:spAutoFit/>
          </a:bodyPr>
          <a:lstStyle/>
          <a:p>
            <a:pPr algn="r"/>
            <a:r>
              <a:rPr lang="en-US" sz="1400" dirty="0"/>
              <a:t>Notation </a:t>
            </a:r>
            <a:r>
              <a:rPr lang="en-US" sz="1400" b="1" dirty="0"/>
              <a:t>on products </a:t>
            </a:r>
            <a:r>
              <a:rPr lang="en-US" sz="1400" dirty="0"/>
              <a:t>letting you know whether they meet dietary criteria</a:t>
            </a:r>
          </a:p>
        </p:txBody>
      </p:sp>
      <p:sp>
        <p:nvSpPr>
          <p:cNvPr id="28" name="TextBox 27"/>
          <p:cNvSpPr txBox="1"/>
          <p:nvPr/>
        </p:nvSpPr>
        <p:spPr>
          <a:xfrm>
            <a:off x="786780" y="2876599"/>
            <a:ext cx="3363884" cy="523220"/>
          </a:xfrm>
          <a:prstGeom prst="rect">
            <a:avLst/>
          </a:prstGeom>
          <a:noFill/>
        </p:spPr>
        <p:txBody>
          <a:bodyPr wrap="square" rtlCol="0">
            <a:spAutoFit/>
          </a:bodyPr>
          <a:lstStyle/>
          <a:p>
            <a:pPr algn="r"/>
            <a:r>
              <a:rPr lang="en-US" sz="1400" dirty="0"/>
              <a:t>Ability to get detailed product information in-store on </a:t>
            </a:r>
            <a:r>
              <a:rPr lang="en-US" sz="1400" b="1" dirty="0"/>
              <a:t>smartphone/device</a:t>
            </a:r>
          </a:p>
        </p:txBody>
      </p:sp>
      <p:sp>
        <p:nvSpPr>
          <p:cNvPr id="29" name="TextBox 28"/>
          <p:cNvSpPr txBox="1"/>
          <p:nvPr/>
        </p:nvSpPr>
        <p:spPr>
          <a:xfrm>
            <a:off x="926072" y="3413726"/>
            <a:ext cx="3184042" cy="523220"/>
          </a:xfrm>
          <a:prstGeom prst="rect">
            <a:avLst/>
          </a:prstGeom>
          <a:noFill/>
        </p:spPr>
        <p:txBody>
          <a:bodyPr wrap="square" rtlCol="0">
            <a:spAutoFit/>
          </a:bodyPr>
          <a:lstStyle/>
          <a:p>
            <a:pPr algn="r"/>
            <a:r>
              <a:rPr lang="en-US" sz="1400" b="1" dirty="0"/>
              <a:t>Icon on products </a:t>
            </a:r>
            <a:r>
              <a:rPr lang="en-US" sz="1400" dirty="0"/>
              <a:t>letting you know whether retailer considers them healthy</a:t>
            </a:r>
            <a:endParaRPr lang="en-US" sz="1400" b="1" dirty="0"/>
          </a:p>
        </p:txBody>
      </p:sp>
      <p:sp>
        <p:nvSpPr>
          <p:cNvPr id="30" name="TextBox 29"/>
          <p:cNvSpPr txBox="1"/>
          <p:nvPr/>
        </p:nvSpPr>
        <p:spPr>
          <a:xfrm>
            <a:off x="913533" y="3975421"/>
            <a:ext cx="3184042" cy="523220"/>
          </a:xfrm>
          <a:prstGeom prst="rect">
            <a:avLst/>
          </a:prstGeom>
          <a:noFill/>
        </p:spPr>
        <p:txBody>
          <a:bodyPr wrap="square" rtlCol="0">
            <a:spAutoFit/>
          </a:bodyPr>
          <a:lstStyle/>
          <a:p>
            <a:pPr algn="r"/>
            <a:r>
              <a:rPr lang="en-US" sz="1400" b="1" dirty="0"/>
              <a:t>Map/brochure </a:t>
            </a:r>
            <a:r>
              <a:rPr lang="en-US" sz="1400" dirty="0"/>
              <a:t>to help shop for products that </a:t>
            </a:r>
            <a:r>
              <a:rPr lang="en-US" sz="1400"/>
              <a:t>meet dietary needs/goals</a:t>
            </a:r>
            <a:endParaRPr lang="en-US" sz="1400" b="1" dirty="0"/>
          </a:p>
        </p:txBody>
      </p:sp>
      <p:sp>
        <p:nvSpPr>
          <p:cNvPr id="31" name="TextBox 30"/>
          <p:cNvSpPr txBox="1"/>
          <p:nvPr/>
        </p:nvSpPr>
        <p:spPr>
          <a:xfrm>
            <a:off x="926072" y="4576832"/>
            <a:ext cx="3184042" cy="307777"/>
          </a:xfrm>
          <a:prstGeom prst="rect">
            <a:avLst/>
          </a:prstGeom>
          <a:noFill/>
        </p:spPr>
        <p:txBody>
          <a:bodyPr wrap="square" rtlCol="0">
            <a:spAutoFit/>
          </a:bodyPr>
          <a:lstStyle/>
          <a:p>
            <a:pPr algn="r"/>
            <a:r>
              <a:rPr lang="en-US" sz="1400" dirty="0"/>
              <a:t>Dietary</a:t>
            </a:r>
            <a:r>
              <a:rPr lang="en-US" sz="1400" b="1" dirty="0"/>
              <a:t> </a:t>
            </a:r>
            <a:r>
              <a:rPr lang="en-US" sz="1400" b="1"/>
              <a:t>consulting services</a:t>
            </a:r>
            <a:endParaRPr lang="en-US" sz="1400" b="1" dirty="0"/>
          </a:p>
        </p:txBody>
      </p:sp>
    </p:spTree>
    <p:extLst>
      <p:ext uri="{BB962C8B-B14F-4D97-AF65-F5344CB8AC3E}">
        <p14:creationId xmlns:p14="http://schemas.microsoft.com/office/powerpoint/2010/main" val="124758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24</a:t>
            </a:fld>
            <a:endParaRPr lang="en-US" dirty="0">
              <a:solidFill>
                <a:srgbClr val="EE9A62"/>
              </a:solidFill>
            </a:endParaRPr>
          </a:p>
        </p:txBody>
      </p:sp>
      <p:grpSp>
        <p:nvGrpSpPr>
          <p:cNvPr id="6" name="Group 5">
            <a:extLst>
              <a:ext uri="{FF2B5EF4-FFF2-40B4-BE49-F238E27FC236}">
                <a16:creationId xmlns:a16="http://schemas.microsoft.com/office/drawing/2014/main" id="{E7993D62-849A-1B48-B8B9-E059825F0058}"/>
              </a:ext>
            </a:extLst>
          </p:cNvPr>
          <p:cNvGrpSpPr/>
          <p:nvPr/>
        </p:nvGrpSpPr>
        <p:grpSpPr>
          <a:xfrm>
            <a:off x="1591556" y="5156110"/>
            <a:ext cx="6082276" cy="855745"/>
            <a:chOff x="564235" y="1533965"/>
            <a:chExt cx="4152221" cy="899806"/>
          </a:xfrm>
        </p:grpSpPr>
        <p:sp>
          <p:nvSpPr>
            <p:cNvPr id="7" name="TextBox 6">
              <a:extLst>
                <a:ext uri="{FF2B5EF4-FFF2-40B4-BE49-F238E27FC236}">
                  <a16:creationId xmlns:a16="http://schemas.microsoft.com/office/drawing/2014/main" id="{3DFC1070-733C-7345-AA79-116DEC1EAFA1}"/>
                </a:ext>
              </a:extLst>
            </p:cNvPr>
            <p:cNvSpPr txBox="1"/>
            <p:nvPr/>
          </p:nvSpPr>
          <p:spPr>
            <a:xfrm>
              <a:off x="564235" y="1533965"/>
              <a:ext cx="791420" cy="809058"/>
            </a:xfrm>
            <a:prstGeom prst="rect">
              <a:avLst/>
            </a:prstGeom>
            <a:noFill/>
          </p:spPr>
          <p:txBody>
            <a:bodyPr wrap="none" rtlCol="0">
              <a:spAutoFit/>
            </a:bodyPr>
            <a:lstStyle/>
            <a:p>
              <a:r>
                <a:rPr lang="en-US" sz="4400" dirty="0">
                  <a:solidFill>
                    <a:schemeClr val="accent5"/>
                  </a:solidFill>
                </a:rPr>
                <a:t>89%</a:t>
              </a:r>
            </a:p>
          </p:txBody>
        </p:sp>
        <p:sp>
          <p:nvSpPr>
            <p:cNvPr id="8" name="TextBox 7">
              <a:extLst>
                <a:ext uri="{FF2B5EF4-FFF2-40B4-BE49-F238E27FC236}">
                  <a16:creationId xmlns:a16="http://schemas.microsoft.com/office/drawing/2014/main" id="{1024B4C2-6B19-4B41-880D-DF7E7713E7B2}"/>
                </a:ext>
              </a:extLst>
            </p:cNvPr>
            <p:cNvSpPr txBox="1"/>
            <p:nvPr/>
          </p:nvSpPr>
          <p:spPr>
            <a:xfrm>
              <a:off x="1331556" y="1559988"/>
              <a:ext cx="3384900" cy="873783"/>
            </a:xfrm>
            <a:prstGeom prst="rect">
              <a:avLst/>
            </a:prstGeom>
            <a:noFill/>
          </p:spPr>
          <p:txBody>
            <a:bodyPr wrap="square" rtlCol="0">
              <a:spAutoFit/>
            </a:bodyPr>
            <a:lstStyle/>
            <a:p>
              <a:r>
                <a:rPr lang="en-US" sz="2400" dirty="0">
                  <a:solidFill>
                    <a:schemeClr val="accent1"/>
                  </a:solidFill>
                </a:rPr>
                <a:t>Of online shoppers value product information in-store on a smartphone.</a:t>
              </a:r>
            </a:p>
          </p:txBody>
        </p:sp>
      </p:grpSp>
      <p:sp>
        <p:nvSpPr>
          <p:cNvPr id="12" name="Rectangle 11"/>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5467" y="850953"/>
            <a:ext cx="8513063" cy="586335"/>
          </a:xfrm>
          <a:prstGeom prst="rect">
            <a:avLst/>
          </a:prstGeom>
          <a:solidFill>
            <a:srgbClr val="FFFFFF"/>
          </a:solidFill>
          <a:ln w="28575">
            <a:solidFill>
              <a:srgbClr val="4379A9"/>
            </a:solid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2000" dirty="0">
                <a:solidFill>
                  <a:srgbClr val="EE9A62"/>
                </a:solidFill>
                <a:latin typeface="+mn-lt"/>
              </a:rPr>
              <a:t>How valuable would each of the following be if offered by your food retailers?</a:t>
            </a:r>
          </a:p>
        </p:txBody>
      </p:sp>
      <p:sp>
        <p:nvSpPr>
          <p:cNvPr id="14" name="Content Placeholder 2"/>
          <p:cNvSpPr txBox="1">
            <a:spLocks/>
          </p:cNvSpPr>
          <p:nvPr/>
        </p:nvSpPr>
        <p:spPr>
          <a:xfrm>
            <a:off x="0" y="228800"/>
            <a:ext cx="9143999" cy="53612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914400">
              <a:lnSpc>
                <a:spcPct val="90000"/>
              </a:lnSpc>
              <a:spcBef>
                <a:spcPts val="1000"/>
              </a:spcBef>
            </a:pPr>
            <a:r>
              <a:rPr lang="en-US" sz="3200" dirty="0">
                <a:solidFill>
                  <a:schemeClr val="bg1"/>
                </a:solidFill>
                <a:latin typeface="+mn-lt"/>
              </a:rPr>
              <a:t>Online Shoppers Value Transparency Platforms</a:t>
            </a:r>
            <a:endParaRPr lang="en-US" sz="3200" dirty="0">
              <a:solidFill>
                <a:schemeClr val="bg1"/>
              </a:solidFill>
              <a:latin typeface="+mn-lt"/>
              <a:cs typeface="+mn-cs"/>
            </a:endParaRPr>
          </a:p>
        </p:txBody>
      </p:sp>
      <p:sp>
        <p:nvSpPr>
          <p:cNvPr id="11" name="Title 1"/>
          <p:cNvSpPr txBox="1">
            <a:spLocks/>
          </p:cNvSpPr>
          <p:nvPr/>
        </p:nvSpPr>
        <p:spPr>
          <a:xfrm>
            <a:off x="7463377" y="1858999"/>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93%</a:t>
            </a:r>
          </a:p>
        </p:txBody>
      </p:sp>
      <p:sp>
        <p:nvSpPr>
          <p:cNvPr id="15" name="Title 1"/>
          <p:cNvSpPr txBox="1">
            <a:spLocks/>
          </p:cNvSpPr>
          <p:nvPr/>
        </p:nvSpPr>
        <p:spPr>
          <a:xfrm>
            <a:off x="7200523" y="2350436"/>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92%</a:t>
            </a:r>
          </a:p>
        </p:txBody>
      </p:sp>
      <p:sp>
        <p:nvSpPr>
          <p:cNvPr id="16" name="Title 1"/>
          <p:cNvSpPr txBox="1">
            <a:spLocks/>
          </p:cNvSpPr>
          <p:nvPr/>
        </p:nvSpPr>
        <p:spPr>
          <a:xfrm>
            <a:off x="7007106" y="2890026"/>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89%</a:t>
            </a:r>
          </a:p>
        </p:txBody>
      </p:sp>
      <p:sp>
        <p:nvSpPr>
          <p:cNvPr id="17" name="Title 1"/>
          <p:cNvSpPr txBox="1">
            <a:spLocks/>
          </p:cNvSpPr>
          <p:nvPr/>
        </p:nvSpPr>
        <p:spPr>
          <a:xfrm>
            <a:off x="6914257" y="3418323"/>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86%</a:t>
            </a:r>
          </a:p>
        </p:txBody>
      </p:sp>
      <p:sp>
        <p:nvSpPr>
          <p:cNvPr id="18" name="Title 1"/>
          <p:cNvSpPr txBox="1">
            <a:spLocks/>
          </p:cNvSpPr>
          <p:nvPr/>
        </p:nvSpPr>
        <p:spPr>
          <a:xfrm>
            <a:off x="6637493" y="3982945"/>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83%</a:t>
            </a:r>
          </a:p>
        </p:txBody>
      </p:sp>
      <p:sp>
        <p:nvSpPr>
          <p:cNvPr id="19" name="Title 1"/>
          <p:cNvSpPr txBox="1">
            <a:spLocks/>
          </p:cNvSpPr>
          <p:nvPr/>
        </p:nvSpPr>
        <p:spPr>
          <a:xfrm>
            <a:off x="6303254" y="4505397"/>
            <a:ext cx="1036339" cy="518623"/>
          </a:xfrm>
          <a:prstGeom prst="rect">
            <a:avLst/>
          </a:prstGeom>
          <a:noFill/>
          <a:ln w="38100">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2400" dirty="0">
                <a:solidFill>
                  <a:srgbClr val="4379A9"/>
                </a:solidFill>
                <a:latin typeface="+mj-lt"/>
                <a:cs typeface="+mj-cs"/>
              </a:rPr>
              <a:t>77%</a:t>
            </a:r>
          </a:p>
        </p:txBody>
      </p:sp>
      <p:sp>
        <p:nvSpPr>
          <p:cNvPr id="20" name="Rectangle 19"/>
          <p:cNvSpPr/>
          <p:nvPr/>
        </p:nvSpPr>
        <p:spPr>
          <a:xfrm>
            <a:off x="4125586" y="1957093"/>
            <a:ext cx="3502152"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125586" y="2447290"/>
            <a:ext cx="3261824"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25586" y="3011525"/>
            <a:ext cx="3074937"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125587" y="3539712"/>
            <a:ext cx="2951338"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125586" y="4094633"/>
            <a:ext cx="2695838"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114918" y="4600077"/>
            <a:ext cx="2368178" cy="295249"/>
          </a:xfrm>
          <a:prstGeom prst="rect">
            <a:avLst/>
          </a:prstGeom>
          <a:solidFill>
            <a:srgbClr val="EE9A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91556" y="5186591"/>
            <a:ext cx="6082276" cy="815054"/>
          </a:xfrm>
          <a:prstGeom prst="rect">
            <a:avLst/>
          </a:prstGeom>
          <a:noFill/>
          <a:ln w="28575">
            <a:solidFill>
              <a:srgbClr val="4379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41955" y="1924722"/>
            <a:ext cx="2983631" cy="307777"/>
          </a:xfrm>
          <a:prstGeom prst="rect">
            <a:avLst/>
          </a:prstGeom>
          <a:noFill/>
        </p:spPr>
        <p:txBody>
          <a:bodyPr wrap="square" rtlCol="0">
            <a:spAutoFit/>
          </a:bodyPr>
          <a:lstStyle/>
          <a:p>
            <a:pPr algn="r"/>
            <a:r>
              <a:rPr lang="en-US" sz="1400" b="1" dirty="0"/>
              <a:t>On-shelf</a:t>
            </a:r>
            <a:r>
              <a:rPr lang="en-US" sz="1400" dirty="0"/>
              <a:t> detailed product information</a:t>
            </a:r>
          </a:p>
        </p:txBody>
      </p:sp>
      <p:sp>
        <p:nvSpPr>
          <p:cNvPr id="27" name="TextBox 26"/>
          <p:cNvSpPr txBox="1"/>
          <p:nvPr/>
        </p:nvSpPr>
        <p:spPr>
          <a:xfrm>
            <a:off x="720645" y="2333226"/>
            <a:ext cx="3363884" cy="523220"/>
          </a:xfrm>
          <a:prstGeom prst="rect">
            <a:avLst/>
          </a:prstGeom>
          <a:noFill/>
        </p:spPr>
        <p:txBody>
          <a:bodyPr wrap="square" rtlCol="0">
            <a:spAutoFit/>
          </a:bodyPr>
          <a:lstStyle/>
          <a:p>
            <a:pPr algn="r"/>
            <a:r>
              <a:rPr lang="en-US" sz="1400" dirty="0"/>
              <a:t>Notation </a:t>
            </a:r>
            <a:r>
              <a:rPr lang="en-US" sz="1400" b="1" dirty="0"/>
              <a:t>on products </a:t>
            </a:r>
            <a:r>
              <a:rPr lang="en-US" sz="1400" dirty="0"/>
              <a:t>letting you know whether they meet dietary criteria</a:t>
            </a:r>
          </a:p>
        </p:txBody>
      </p:sp>
      <p:sp>
        <p:nvSpPr>
          <p:cNvPr id="28" name="TextBox 27"/>
          <p:cNvSpPr txBox="1"/>
          <p:nvPr/>
        </p:nvSpPr>
        <p:spPr>
          <a:xfrm>
            <a:off x="786780" y="2876599"/>
            <a:ext cx="3363884" cy="523220"/>
          </a:xfrm>
          <a:prstGeom prst="rect">
            <a:avLst/>
          </a:prstGeom>
          <a:noFill/>
        </p:spPr>
        <p:txBody>
          <a:bodyPr wrap="square" rtlCol="0">
            <a:spAutoFit/>
          </a:bodyPr>
          <a:lstStyle/>
          <a:p>
            <a:pPr algn="r"/>
            <a:r>
              <a:rPr lang="en-US" sz="1400" dirty="0"/>
              <a:t>Ability to get detailed product information in-store on </a:t>
            </a:r>
            <a:r>
              <a:rPr lang="en-US" sz="1400" b="1" dirty="0"/>
              <a:t>smartphone/device</a:t>
            </a:r>
          </a:p>
        </p:txBody>
      </p:sp>
      <p:sp>
        <p:nvSpPr>
          <p:cNvPr id="29" name="TextBox 28"/>
          <p:cNvSpPr txBox="1"/>
          <p:nvPr/>
        </p:nvSpPr>
        <p:spPr>
          <a:xfrm>
            <a:off x="926072" y="3413726"/>
            <a:ext cx="3184042" cy="523220"/>
          </a:xfrm>
          <a:prstGeom prst="rect">
            <a:avLst/>
          </a:prstGeom>
          <a:noFill/>
        </p:spPr>
        <p:txBody>
          <a:bodyPr wrap="square" rtlCol="0">
            <a:spAutoFit/>
          </a:bodyPr>
          <a:lstStyle/>
          <a:p>
            <a:pPr algn="r"/>
            <a:r>
              <a:rPr lang="en-US" sz="1400" b="1" dirty="0"/>
              <a:t>Icon on products </a:t>
            </a:r>
            <a:r>
              <a:rPr lang="en-US" sz="1400" dirty="0"/>
              <a:t>letting you know whether retailer considers them healthy</a:t>
            </a:r>
            <a:endParaRPr lang="en-US" sz="1400" b="1" dirty="0"/>
          </a:p>
        </p:txBody>
      </p:sp>
      <p:sp>
        <p:nvSpPr>
          <p:cNvPr id="30" name="TextBox 29"/>
          <p:cNvSpPr txBox="1"/>
          <p:nvPr/>
        </p:nvSpPr>
        <p:spPr>
          <a:xfrm>
            <a:off x="913533" y="3975421"/>
            <a:ext cx="3184042" cy="523220"/>
          </a:xfrm>
          <a:prstGeom prst="rect">
            <a:avLst/>
          </a:prstGeom>
          <a:noFill/>
        </p:spPr>
        <p:txBody>
          <a:bodyPr wrap="square" rtlCol="0">
            <a:spAutoFit/>
          </a:bodyPr>
          <a:lstStyle/>
          <a:p>
            <a:pPr algn="r"/>
            <a:r>
              <a:rPr lang="en-US" sz="1400" b="1" dirty="0"/>
              <a:t>Map/brochure </a:t>
            </a:r>
            <a:r>
              <a:rPr lang="en-US" sz="1400" dirty="0"/>
              <a:t>to help shop for products that </a:t>
            </a:r>
            <a:r>
              <a:rPr lang="en-US" sz="1400"/>
              <a:t>meet dietary needs/goals</a:t>
            </a:r>
            <a:endParaRPr lang="en-US" sz="1400" b="1" dirty="0"/>
          </a:p>
        </p:txBody>
      </p:sp>
      <p:sp>
        <p:nvSpPr>
          <p:cNvPr id="31" name="TextBox 30"/>
          <p:cNvSpPr txBox="1"/>
          <p:nvPr/>
        </p:nvSpPr>
        <p:spPr>
          <a:xfrm>
            <a:off x="926072" y="4576832"/>
            <a:ext cx="3184042" cy="307777"/>
          </a:xfrm>
          <a:prstGeom prst="rect">
            <a:avLst/>
          </a:prstGeom>
          <a:noFill/>
        </p:spPr>
        <p:txBody>
          <a:bodyPr wrap="square" rtlCol="0">
            <a:spAutoFit/>
          </a:bodyPr>
          <a:lstStyle/>
          <a:p>
            <a:pPr algn="r"/>
            <a:r>
              <a:rPr lang="en-US" sz="1400" dirty="0"/>
              <a:t>Dietary</a:t>
            </a:r>
            <a:r>
              <a:rPr lang="en-US" sz="1400" b="1" dirty="0"/>
              <a:t> </a:t>
            </a:r>
            <a:r>
              <a:rPr lang="en-US" sz="1400" b="1"/>
              <a:t>consulting services</a:t>
            </a:r>
            <a:endParaRPr lang="en-US" sz="1400" b="1" dirty="0"/>
          </a:p>
        </p:txBody>
      </p:sp>
      <p:sp>
        <p:nvSpPr>
          <p:cNvPr id="32" name="Rectangle 31">
            <a:extLst>
              <a:ext uri="{FF2B5EF4-FFF2-40B4-BE49-F238E27FC236}">
                <a16:creationId xmlns:a16="http://schemas.microsoft.com/office/drawing/2014/main" id="{F32D5205-7717-4522-B48C-F50BF9E83049}"/>
              </a:ext>
            </a:extLst>
          </p:cNvPr>
          <p:cNvSpPr/>
          <p:nvPr/>
        </p:nvSpPr>
        <p:spPr>
          <a:xfrm>
            <a:off x="3644887" y="1483764"/>
            <a:ext cx="1924758" cy="369332"/>
          </a:xfrm>
          <a:prstGeom prst="rect">
            <a:avLst/>
          </a:prstGeom>
        </p:spPr>
        <p:txBody>
          <a:bodyPr wrap="none">
            <a:spAutoFit/>
          </a:bodyPr>
          <a:lstStyle/>
          <a:p>
            <a:r>
              <a:rPr lang="en-US" dirty="0">
                <a:solidFill>
                  <a:schemeClr val="tx2"/>
                </a:solidFill>
              </a:rPr>
              <a:t>-Online shoppers-</a:t>
            </a:r>
          </a:p>
        </p:txBody>
      </p:sp>
    </p:spTree>
    <p:extLst>
      <p:ext uri="{BB962C8B-B14F-4D97-AF65-F5344CB8AC3E}">
        <p14:creationId xmlns:p14="http://schemas.microsoft.com/office/powerpoint/2010/main" val="24650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6205" y="142102"/>
            <a:ext cx="3891589" cy="7132320"/>
          </a:xfrm>
          <a:prstGeom prst="rect">
            <a:avLst/>
          </a:prstGeom>
        </p:spPr>
      </p:pic>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25</a:t>
            </a:fld>
            <a:endParaRPr lang="en-US" dirty="0">
              <a:solidFill>
                <a:srgbClr val="EE9A62"/>
              </a:solidFill>
            </a:endParaRPr>
          </a:p>
        </p:txBody>
      </p:sp>
      <p:sp>
        <p:nvSpPr>
          <p:cNvPr id="7" name="Rectangle 6"/>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134189"/>
            <a:ext cx="9144000" cy="844220"/>
          </a:xfrm>
        </p:spPr>
        <p:txBody>
          <a:bodyPr>
            <a:normAutofit/>
          </a:bodyPr>
          <a:lstStyle/>
          <a:p>
            <a:pPr algn="ctr"/>
            <a:r>
              <a:rPr lang="en-US" dirty="0">
                <a:solidFill>
                  <a:schemeClr val="bg1"/>
                </a:solidFill>
                <a:latin typeface="+mn-lt"/>
              </a:rPr>
              <a:t>Smart Phones Help Support Transparency</a:t>
            </a:r>
          </a:p>
        </p:txBody>
      </p:sp>
      <p:sp>
        <p:nvSpPr>
          <p:cNvPr id="9" name="TextBox 8">
            <a:extLst>
              <a:ext uri="{FF2B5EF4-FFF2-40B4-BE49-F238E27FC236}">
                <a16:creationId xmlns:a16="http://schemas.microsoft.com/office/drawing/2014/main" id="{BBA7E3B5-4464-A84F-8227-A2BDAE2523EF}"/>
              </a:ext>
            </a:extLst>
          </p:cNvPr>
          <p:cNvSpPr txBox="1"/>
          <p:nvPr/>
        </p:nvSpPr>
        <p:spPr>
          <a:xfrm>
            <a:off x="4602479" y="2712772"/>
            <a:ext cx="1138935" cy="584775"/>
          </a:xfrm>
          <a:prstGeom prst="rect">
            <a:avLst/>
          </a:prstGeom>
          <a:noFill/>
        </p:spPr>
        <p:txBody>
          <a:bodyPr wrap="square" rtlCol="0">
            <a:spAutoFit/>
          </a:bodyPr>
          <a:lstStyle/>
          <a:p>
            <a:r>
              <a:rPr lang="en-US" sz="3200" dirty="0">
                <a:solidFill>
                  <a:schemeClr val="accent1"/>
                </a:solidFill>
              </a:rPr>
              <a:t>Likely</a:t>
            </a:r>
          </a:p>
        </p:txBody>
      </p:sp>
      <p:sp>
        <p:nvSpPr>
          <p:cNvPr id="10" name="TextBox 9">
            <a:extLst>
              <a:ext uri="{FF2B5EF4-FFF2-40B4-BE49-F238E27FC236}">
                <a16:creationId xmlns:a16="http://schemas.microsoft.com/office/drawing/2014/main" id="{ACD67753-9D05-C74A-9794-DB5F33A6DB9B}"/>
              </a:ext>
            </a:extLst>
          </p:cNvPr>
          <p:cNvSpPr txBox="1"/>
          <p:nvPr/>
        </p:nvSpPr>
        <p:spPr>
          <a:xfrm>
            <a:off x="3035553" y="2446469"/>
            <a:ext cx="1648208" cy="1107996"/>
          </a:xfrm>
          <a:prstGeom prst="rect">
            <a:avLst/>
          </a:prstGeom>
          <a:noFill/>
        </p:spPr>
        <p:txBody>
          <a:bodyPr wrap="none" rtlCol="0">
            <a:spAutoFit/>
          </a:bodyPr>
          <a:lstStyle/>
          <a:p>
            <a:r>
              <a:rPr lang="en-US" sz="6600" dirty="0">
                <a:solidFill>
                  <a:schemeClr val="accent5"/>
                </a:solidFill>
              </a:rPr>
              <a:t>77%</a:t>
            </a:r>
          </a:p>
        </p:txBody>
      </p:sp>
      <p:sp>
        <p:nvSpPr>
          <p:cNvPr id="11" name="TextBox 10">
            <a:extLst>
              <a:ext uri="{FF2B5EF4-FFF2-40B4-BE49-F238E27FC236}">
                <a16:creationId xmlns:a16="http://schemas.microsoft.com/office/drawing/2014/main" id="{BBA7E3B5-4464-A84F-8227-A2BDAE2523EF}"/>
              </a:ext>
            </a:extLst>
          </p:cNvPr>
          <p:cNvSpPr txBox="1"/>
          <p:nvPr/>
        </p:nvSpPr>
        <p:spPr>
          <a:xfrm>
            <a:off x="4602479" y="4136236"/>
            <a:ext cx="1889760" cy="584775"/>
          </a:xfrm>
          <a:prstGeom prst="rect">
            <a:avLst/>
          </a:prstGeom>
          <a:noFill/>
        </p:spPr>
        <p:txBody>
          <a:bodyPr wrap="square" rtlCol="0">
            <a:spAutoFit/>
          </a:bodyPr>
          <a:lstStyle/>
          <a:p>
            <a:r>
              <a:rPr lang="en-US" sz="3200" dirty="0">
                <a:solidFill>
                  <a:schemeClr val="accent1"/>
                </a:solidFill>
              </a:rPr>
              <a:t>Very likely</a:t>
            </a:r>
          </a:p>
        </p:txBody>
      </p:sp>
      <p:sp>
        <p:nvSpPr>
          <p:cNvPr id="12" name="TextBox 11">
            <a:extLst>
              <a:ext uri="{FF2B5EF4-FFF2-40B4-BE49-F238E27FC236}">
                <a16:creationId xmlns:a16="http://schemas.microsoft.com/office/drawing/2014/main" id="{ACD67753-9D05-C74A-9794-DB5F33A6DB9B}"/>
              </a:ext>
            </a:extLst>
          </p:cNvPr>
          <p:cNvSpPr txBox="1"/>
          <p:nvPr/>
        </p:nvSpPr>
        <p:spPr>
          <a:xfrm>
            <a:off x="3035553" y="3874626"/>
            <a:ext cx="1767839" cy="1107996"/>
          </a:xfrm>
          <a:prstGeom prst="rect">
            <a:avLst/>
          </a:prstGeom>
          <a:noFill/>
        </p:spPr>
        <p:txBody>
          <a:bodyPr wrap="square" rtlCol="0">
            <a:spAutoFit/>
          </a:bodyPr>
          <a:lstStyle/>
          <a:p>
            <a:r>
              <a:rPr lang="en-US" sz="6600" dirty="0">
                <a:solidFill>
                  <a:schemeClr val="accent5"/>
                </a:solidFill>
              </a:rPr>
              <a:t>35%</a:t>
            </a:r>
          </a:p>
        </p:txBody>
      </p:sp>
    </p:spTree>
    <p:extLst>
      <p:ext uri="{BB962C8B-B14F-4D97-AF65-F5344CB8AC3E}">
        <p14:creationId xmlns:p14="http://schemas.microsoft.com/office/powerpoint/2010/main" val="2076546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6205" y="142102"/>
            <a:ext cx="3891589" cy="7132320"/>
          </a:xfrm>
          <a:prstGeom prst="rect">
            <a:avLst/>
          </a:prstGeom>
        </p:spPr>
      </p:pic>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26</a:t>
            </a:fld>
            <a:endParaRPr lang="en-US" dirty="0">
              <a:solidFill>
                <a:srgbClr val="EE9A62"/>
              </a:solidFill>
            </a:endParaRPr>
          </a:p>
        </p:txBody>
      </p:sp>
      <p:sp>
        <p:nvSpPr>
          <p:cNvPr id="7" name="Rectangle 6"/>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134189"/>
            <a:ext cx="9144000" cy="844220"/>
          </a:xfrm>
        </p:spPr>
        <p:txBody>
          <a:bodyPr>
            <a:normAutofit/>
          </a:bodyPr>
          <a:lstStyle/>
          <a:p>
            <a:pPr algn="ctr"/>
            <a:r>
              <a:rPr lang="en-US" dirty="0">
                <a:solidFill>
                  <a:schemeClr val="bg1"/>
                </a:solidFill>
                <a:latin typeface="+mn-lt"/>
              </a:rPr>
              <a:t>Smart Phones Help Support Transparency</a:t>
            </a:r>
          </a:p>
        </p:txBody>
      </p:sp>
      <p:sp>
        <p:nvSpPr>
          <p:cNvPr id="9" name="TextBox 8">
            <a:extLst>
              <a:ext uri="{FF2B5EF4-FFF2-40B4-BE49-F238E27FC236}">
                <a16:creationId xmlns:a16="http://schemas.microsoft.com/office/drawing/2014/main" id="{BBA7E3B5-4464-A84F-8227-A2BDAE2523EF}"/>
              </a:ext>
            </a:extLst>
          </p:cNvPr>
          <p:cNvSpPr txBox="1"/>
          <p:nvPr/>
        </p:nvSpPr>
        <p:spPr>
          <a:xfrm>
            <a:off x="4602479" y="3023856"/>
            <a:ext cx="1138935" cy="584775"/>
          </a:xfrm>
          <a:prstGeom prst="rect">
            <a:avLst/>
          </a:prstGeom>
          <a:noFill/>
        </p:spPr>
        <p:txBody>
          <a:bodyPr wrap="square" rtlCol="0">
            <a:spAutoFit/>
          </a:bodyPr>
          <a:lstStyle/>
          <a:p>
            <a:r>
              <a:rPr lang="en-US" sz="3200" dirty="0">
                <a:solidFill>
                  <a:schemeClr val="accent1"/>
                </a:solidFill>
              </a:rPr>
              <a:t>Likely</a:t>
            </a:r>
          </a:p>
        </p:txBody>
      </p:sp>
      <p:sp>
        <p:nvSpPr>
          <p:cNvPr id="10" name="TextBox 9">
            <a:extLst>
              <a:ext uri="{FF2B5EF4-FFF2-40B4-BE49-F238E27FC236}">
                <a16:creationId xmlns:a16="http://schemas.microsoft.com/office/drawing/2014/main" id="{ACD67753-9D05-C74A-9794-DB5F33A6DB9B}"/>
              </a:ext>
            </a:extLst>
          </p:cNvPr>
          <p:cNvSpPr txBox="1"/>
          <p:nvPr/>
        </p:nvSpPr>
        <p:spPr>
          <a:xfrm>
            <a:off x="3035553" y="2748129"/>
            <a:ext cx="1648208" cy="1107996"/>
          </a:xfrm>
          <a:prstGeom prst="rect">
            <a:avLst/>
          </a:prstGeom>
          <a:noFill/>
        </p:spPr>
        <p:txBody>
          <a:bodyPr wrap="none" rtlCol="0">
            <a:spAutoFit/>
          </a:bodyPr>
          <a:lstStyle/>
          <a:p>
            <a:r>
              <a:rPr lang="en-US" sz="6600" dirty="0">
                <a:solidFill>
                  <a:schemeClr val="accent5"/>
                </a:solidFill>
              </a:rPr>
              <a:t>89%</a:t>
            </a:r>
          </a:p>
        </p:txBody>
      </p:sp>
      <p:sp>
        <p:nvSpPr>
          <p:cNvPr id="11" name="TextBox 10">
            <a:extLst>
              <a:ext uri="{FF2B5EF4-FFF2-40B4-BE49-F238E27FC236}">
                <a16:creationId xmlns:a16="http://schemas.microsoft.com/office/drawing/2014/main" id="{BBA7E3B5-4464-A84F-8227-A2BDAE2523EF}"/>
              </a:ext>
            </a:extLst>
          </p:cNvPr>
          <p:cNvSpPr txBox="1"/>
          <p:nvPr/>
        </p:nvSpPr>
        <p:spPr>
          <a:xfrm>
            <a:off x="4602479" y="4136236"/>
            <a:ext cx="1889760" cy="584775"/>
          </a:xfrm>
          <a:prstGeom prst="rect">
            <a:avLst/>
          </a:prstGeom>
          <a:noFill/>
        </p:spPr>
        <p:txBody>
          <a:bodyPr wrap="square" rtlCol="0">
            <a:spAutoFit/>
          </a:bodyPr>
          <a:lstStyle/>
          <a:p>
            <a:r>
              <a:rPr lang="en-US" sz="3200" dirty="0">
                <a:solidFill>
                  <a:schemeClr val="accent1"/>
                </a:solidFill>
              </a:rPr>
              <a:t>Very likely</a:t>
            </a:r>
          </a:p>
        </p:txBody>
      </p:sp>
      <p:sp>
        <p:nvSpPr>
          <p:cNvPr id="12" name="TextBox 11">
            <a:extLst>
              <a:ext uri="{FF2B5EF4-FFF2-40B4-BE49-F238E27FC236}">
                <a16:creationId xmlns:a16="http://schemas.microsoft.com/office/drawing/2014/main" id="{ACD67753-9D05-C74A-9794-DB5F33A6DB9B}"/>
              </a:ext>
            </a:extLst>
          </p:cNvPr>
          <p:cNvSpPr txBox="1"/>
          <p:nvPr/>
        </p:nvSpPr>
        <p:spPr>
          <a:xfrm>
            <a:off x="3035553" y="3874626"/>
            <a:ext cx="1767839" cy="1107996"/>
          </a:xfrm>
          <a:prstGeom prst="rect">
            <a:avLst/>
          </a:prstGeom>
          <a:noFill/>
        </p:spPr>
        <p:txBody>
          <a:bodyPr wrap="square" rtlCol="0">
            <a:spAutoFit/>
          </a:bodyPr>
          <a:lstStyle/>
          <a:p>
            <a:r>
              <a:rPr lang="en-US" sz="6600" dirty="0">
                <a:solidFill>
                  <a:schemeClr val="accent5"/>
                </a:solidFill>
              </a:rPr>
              <a:t>52%</a:t>
            </a:r>
          </a:p>
        </p:txBody>
      </p:sp>
      <p:sp>
        <p:nvSpPr>
          <p:cNvPr id="13" name="Title 1">
            <a:extLst>
              <a:ext uri="{FF2B5EF4-FFF2-40B4-BE49-F238E27FC236}">
                <a16:creationId xmlns:a16="http://schemas.microsoft.com/office/drawing/2014/main" id="{4E760716-2D2B-4E0E-BD31-6B2CFC45C2AB}"/>
              </a:ext>
            </a:extLst>
          </p:cNvPr>
          <p:cNvSpPr txBox="1">
            <a:spLocks/>
          </p:cNvSpPr>
          <p:nvPr/>
        </p:nvSpPr>
        <p:spPr>
          <a:xfrm>
            <a:off x="2507530" y="2041337"/>
            <a:ext cx="4364610" cy="527167"/>
          </a:xfrm>
          <a:prstGeom prst="rect">
            <a:avLst/>
          </a:prstGeom>
          <a:solidFill>
            <a:srgbClr val="FFFFFF"/>
          </a:solidFill>
          <a:ln w="28575">
            <a:noFill/>
            <a:miter lim="800000"/>
          </a:ln>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2000" dirty="0">
                <a:solidFill>
                  <a:srgbClr val="EE9A62"/>
                </a:solidFill>
                <a:latin typeface="+mn-lt"/>
              </a:rPr>
              <a:t>Among Online Shoppers</a:t>
            </a:r>
          </a:p>
        </p:txBody>
      </p:sp>
    </p:spTree>
    <p:extLst>
      <p:ext uri="{BB962C8B-B14F-4D97-AF65-F5344CB8AC3E}">
        <p14:creationId xmlns:p14="http://schemas.microsoft.com/office/powerpoint/2010/main" val="1589610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0" y="134189"/>
            <a:ext cx="9144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dirty="0">
                <a:solidFill>
                  <a:schemeClr val="bg1"/>
                </a:solidFill>
                <a:latin typeface="+mn-lt"/>
              </a:rPr>
              <a:t>Smartphone is Preferred for Transparency</a:t>
            </a:r>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27</a:t>
            </a:fld>
            <a:endParaRPr lang="en-US" dirty="0">
              <a:solidFill>
                <a:srgbClr val="EE9A62"/>
              </a:solidFill>
            </a:endParaRPr>
          </a:p>
        </p:txBody>
      </p:sp>
      <p:grpSp>
        <p:nvGrpSpPr>
          <p:cNvPr id="12" name="Group 11">
            <a:extLst>
              <a:ext uri="{FF2B5EF4-FFF2-40B4-BE49-F238E27FC236}">
                <a16:creationId xmlns:a16="http://schemas.microsoft.com/office/drawing/2014/main" id="{29CCD930-6D37-7949-8B73-C7B581FF6890}"/>
              </a:ext>
            </a:extLst>
          </p:cNvPr>
          <p:cNvGrpSpPr/>
          <p:nvPr/>
        </p:nvGrpSpPr>
        <p:grpSpPr>
          <a:xfrm>
            <a:off x="1577426" y="1270519"/>
            <a:ext cx="5714821" cy="840635"/>
            <a:chOff x="1105242" y="492308"/>
            <a:chExt cx="3901368" cy="830997"/>
          </a:xfrm>
        </p:grpSpPr>
        <p:sp>
          <p:nvSpPr>
            <p:cNvPr id="13" name="TextBox 12">
              <a:extLst>
                <a:ext uri="{FF2B5EF4-FFF2-40B4-BE49-F238E27FC236}">
                  <a16:creationId xmlns:a16="http://schemas.microsoft.com/office/drawing/2014/main" id="{ACD67753-9D05-C74A-9794-DB5F33A6DB9B}"/>
                </a:ext>
              </a:extLst>
            </p:cNvPr>
            <p:cNvSpPr txBox="1"/>
            <p:nvPr/>
          </p:nvSpPr>
          <p:spPr>
            <a:xfrm>
              <a:off x="1105242" y="511882"/>
              <a:ext cx="791420" cy="769441"/>
            </a:xfrm>
            <a:prstGeom prst="rect">
              <a:avLst/>
            </a:prstGeom>
            <a:noFill/>
          </p:spPr>
          <p:txBody>
            <a:bodyPr wrap="none" rtlCol="0">
              <a:spAutoFit/>
            </a:bodyPr>
            <a:lstStyle/>
            <a:p>
              <a:r>
                <a:rPr lang="en-US" sz="4400" dirty="0">
                  <a:solidFill>
                    <a:schemeClr val="accent5"/>
                  </a:solidFill>
                </a:rPr>
                <a:t>77%</a:t>
              </a:r>
            </a:p>
          </p:txBody>
        </p:sp>
        <p:sp>
          <p:nvSpPr>
            <p:cNvPr id="14" name="TextBox 13">
              <a:extLst>
                <a:ext uri="{FF2B5EF4-FFF2-40B4-BE49-F238E27FC236}">
                  <a16:creationId xmlns:a16="http://schemas.microsoft.com/office/drawing/2014/main" id="{BEF06D7B-7A81-0744-B819-DC2C9C838CD2}"/>
                </a:ext>
              </a:extLst>
            </p:cNvPr>
            <p:cNvSpPr txBox="1"/>
            <p:nvPr/>
          </p:nvSpPr>
          <p:spPr>
            <a:xfrm>
              <a:off x="1896662" y="492308"/>
              <a:ext cx="3109948" cy="830997"/>
            </a:xfrm>
            <a:prstGeom prst="rect">
              <a:avLst/>
            </a:prstGeom>
            <a:noFill/>
          </p:spPr>
          <p:txBody>
            <a:bodyPr wrap="square" rtlCol="0">
              <a:spAutoFit/>
            </a:bodyPr>
            <a:lstStyle/>
            <a:p>
              <a:r>
                <a:rPr lang="en-US" sz="2400" dirty="0">
                  <a:solidFill>
                    <a:schemeClr val="accent1"/>
                  </a:solidFill>
                </a:rPr>
                <a:t>Are likely to seek more information about products via Smartphone.</a:t>
              </a:r>
            </a:p>
          </p:txBody>
        </p:sp>
      </p:grpSp>
      <p:graphicFrame>
        <p:nvGraphicFramePr>
          <p:cNvPr id="15" name="Table 14">
            <a:extLst>
              <a:ext uri="{FF2B5EF4-FFF2-40B4-BE49-F238E27FC236}">
                <a16:creationId xmlns:a16="http://schemas.microsoft.com/office/drawing/2014/main" id="{5F04F1A1-729F-E84B-8E30-92CA1D82B4C2}"/>
              </a:ext>
            </a:extLst>
          </p:cNvPr>
          <p:cNvGraphicFramePr>
            <a:graphicFrameLocks noGrp="1"/>
          </p:cNvGraphicFramePr>
          <p:nvPr>
            <p:extLst>
              <p:ext uri="{D42A27DB-BD31-4B8C-83A1-F6EECF244321}">
                <p14:modId xmlns:p14="http://schemas.microsoft.com/office/powerpoint/2010/main" val="1117004254"/>
              </p:ext>
            </p:extLst>
          </p:nvPr>
        </p:nvGraphicFramePr>
        <p:xfrm>
          <a:off x="1118131" y="2354131"/>
          <a:ext cx="6907738" cy="3225264"/>
        </p:xfrm>
        <a:graphic>
          <a:graphicData uri="http://schemas.openxmlformats.org/drawingml/2006/table">
            <a:tbl>
              <a:tblPr firstRow="1" bandRow="1">
                <a:tableStyleId>{5C22544A-7EE6-4342-B048-85BDC9FD1C3A}</a:tableStyleId>
              </a:tblPr>
              <a:tblGrid>
                <a:gridCol w="3453869">
                  <a:extLst>
                    <a:ext uri="{9D8B030D-6E8A-4147-A177-3AD203B41FA5}">
                      <a16:colId xmlns:a16="http://schemas.microsoft.com/office/drawing/2014/main" val="108410217"/>
                    </a:ext>
                  </a:extLst>
                </a:gridCol>
                <a:gridCol w="3453869">
                  <a:extLst>
                    <a:ext uri="{9D8B030D-6E8A-4147-A177-3AD203B41FA5}">
                      <a16:colId xmlns:a16="http://schemas.microsoft.com/office/drawing/2014/main" val="1966313285"/>
                    </a:ext>
                  </a:extLst>
                </a:gridCol>
              </a:tblGrid>
              <a:tr h="403158">
                <a:tc gridSpan="2">
                  <a:txBody>
                    <a:bodyPr/>
                    <a:lstStyle/>
                    <a:p>
                      <a:pPr algn="ctr"/>
                      <a:r>
                        <a:rPr lang="en-US" sz="1800" dirty="0"/>
                        <a:t>Interested in learning more about…</a:t>
                      </a:r>
                    </a:p>
                  </a:txBody>
                  <a:tcPr marL="120947" marR="120947" marT="60474" marB="60474">
                    <a:solidFill>
                      <a:schemeClr val="accent5"/>
                    </a:solidFill>
                  </a:tcPr>
                </a:tc>
                <a:tc hMerge="1">
                  <a:txBody>
                    <a:bodyPr/>
                    <a:lstStyle/>
                    <a:p>
                      <a:endParaRPr lang="en-US" dirty="0"/>
                    </a:p>
                  </a:txBody>
                  <a:tcPr/>
                </a:tc>
                <a:extLst>
                  <a:ext uri="{0D108BD9-81ED-4DB2-BD59-A6C34878D82A}">
                    <a16:rowId xmlns:a16="http://schemas.microsoft.com/office/drawing/2014/main" val="2854657806"/>
                  </a:ext>
                </a:extLst>
              </a:tr>
              <a:tr h="403158">
                <a:tc>
                  <a:txBody>
                    <a:bodyPr/>
                    <a:lstStyle/>
                    <a:p>
                      <a:pPr algn="ctr"/>
                      <a:r>
                        <a:rPr lang="en-US" sz="1800" dirty="0"/>
                        <a:t>Ingredient definitions</a:t>
                      </a:r>
                    </a:p>
                  </a:txBody>
                  <a:tcPr marL="120947" marR="120947" marT="60474" marB="60474"/>
                </a:tc>
                <a:tc>
                  <a:txBody>
                    <a:bodyPr/>
                    <a:lstStyle/>
                    <a:p>
                      <a:pPr algn="ctr"/>
                      <a:r>
                        <a:rPr lang="en-US" sz="1800" dirty="0"/>
                        <a:t>40%</a:t>
                      </a:r>
                    </a:p>
                  </a:txBody>
                  <a:tcPr marL="120947" marR="120947" marT="60474" marB="60474"/>
                </a:tc>
                <a:extLst>
                  <a:ext uri="{0D108BD9-81ED-4DB2-BD59-A6C34878D82A}">
                    <a16:rowId xmlns:a16="http://schemas.microsoft.com/office/drawing/2014/main" val="709610797"/>
                  </a:ext>
                </a:extLst>
              </a:tr>
              <a:tr h="403158">
                <a:tc>
                  <a:txBody>
                    <a:bodyPr/>
                    <a:lstStyle/>
                    <a:p>
                      <a:pPr algn="ctr"/>
                      <a:r>
                        <a:rPr lang="en-US" sz="1800" dirty="0"/>
                        <a:t>In-depth nutritional info</a:t>
                      </a:r>
                    </a:p>
                  </a:txBody>
                  <a:tcPr marL="120947" marR="120947" marT="60474" marB="60474"/>
                </a:tc>
                <a:tc>
                  <a:txBody>
                    <a:bodyPr/>
                    <a:lstStyle/>
                    <a:p>
                      <a:pPr algn="ctr"/>
                      <a:r>
                        <a:rPr lang="en-US" sz="1800" dirty="0"/>
                        <a:t>34%</a:t>
                      </a:r>
                    </a:p>
                  </a:txBody>
                  <a:tcPr marL="120947" marR="120947" marT="60474" marB="60474"/>
                </a:tc>
                <a:extLst>
                  <a:ext uri="{0D108BD9-81ED-4DB2-BD59-A6C34878D82A}">
                    <a16:rowId xmlns:a16="http://schemas.microsoft.com/office/drawing/2014/main" val="2118813464"/>
                  </a:ext>
                </a:extLst>
              </a:tr>
              <a:tr h="403158">
                <a:tc>
                  <a:txBody>
                    <a:bodyPr/>
                    <a:lstStyle/>
                    <a:p>
                      <a:pPr algn="ctr"/>
                      <a:r>
                        <a:rPr lang="en-US" sz="1800" dirty="0"/>
                        <a:t>Sourcing of ingredients</a:t>
                      </a:r>
                    </a:p>
                  </a:txBody>
                  <a:tcPr marL="120947" marR="120947" marT="60474" marB="60474"/>
                </a:tc>
                <a:tc>
                  <a:txBody>
                    <a:bodyPr/>
                    <a:lstStyle/>
                    <a:p>
                      <a:pPr algn="ctr"/>
                      <a:r>
                        <a:rPr lang="en-US" sz="1800" dirty="0"/>
                        <a:t>32%</a:t>
                      </a:r>
                    </a:p>
                  </a:txBody>
                  <a:tcPr marL="120947" marR="120947" marT="60474" marB="60474"/>
                </a:tc>
                <a:extLst>
                  <a:ext uri="{0D108BD9-81ED-4DB2-BD59-A6C34878D82A}">
                    <a16:rowId xmlns:a16="http://schemas.microsoft.com/office/drawing/2014/main" val="667896212"/>
                  </a:ext>
                </a:extLst>
              </a:tr>
              <a:tr h="403158">
                <a:tc>
                  <a:txBody>
                    <a:bodyPr/>
                    <a:lstStyle/>
                    <a:p>
                      <a:pPr algn="ctr"/>
                      <a:r>
                        <a:rPr lang="en-US" sz="1800" dirty="0"/>
                        <a:t>Production of ingredients</a:t>
                      </a:r>
                    </a:p>
                  </a:txBody>
                  <a:tcPr marL="120947" marR="120947" marT="60474" marB="60474"/>
                </a:tc>
                <a:tc>
                  <a:txBody>
                    <a:bodyPr/>
                    <a:lstStyle/>
                    <a:p>
                      <a:pPr algn="ctr"/>
                      <a:r>
                        <a:rPr lang="en-US" sz="1800" dirty="0"/>
                        <a:t>31%</a:t>
                      </a:r>
                    </a:p>
                  </a:txBody>
                  <a:tcPr marL="120947" marR="120947" marT="60474" marB="60474"/>
                </a:tc>
                <a:extLst>
                  <a:ext uri="{0D108BD9-81ED-4DB2-BD59-A6C34878D82A}">
                    <a16:rowId xmlns:a16="http://schemas.microsoft.com/office/drawing/2014/main" val="3565539019"/>
                  </a:ext>
                </a:extLst>
              </a:tr>
              <a:tr h="403158">
                <a:tc>
                  <a:txBody>
                    <a:bodyPr/>
                    <a:lstStyle/>
                    <a:p>
                      <a:pPr algn="ctr"/>
                      <a:r>
                        <a:rPr lang="en-US" sz="1800" dirty="0"/>
                        <a:t>Country of origin</a:t>
                      </a:r>
                    </a:p>
                  </a:txBody>
                  <a:tcPr marL="120947" marR="120947" marT="60474" marB="60474"/>
                </a:tc>
                <a:tc>
                  <a:txBody>
                    <a:bodyPr/>
                    <a:lstStyle/>
                    <a:p>
                      <a:pPr algn="ctr"/>
                      <a:r>
                        <a:rPr lang="en-US" sz="1800" dirty="0"/>
                        <a:t>26%</a:t>
                      </a:r>
                    </a:p>
                  </a:txBody>
                  <a:tcPr marL="120947" marR="120947" marT="60474" marB="60474"/>
                </a:tc>
                <a:extLst>
                  <a:ext uri="{0D108BD9-81ED-4DB2-BD59-A6C34878D82A}">
                    <a16:rowId xmlns:a16="http://schemas.microsoft.com/office/drawing/2014/main" val="3605364030"/>
                  </a:ext>
                </a:extLst>
              </a:tr>
              <a:tr h="403158">
                <a:tc>
                  <a:txBody>
                    <a:bodyPr/>
                    <a:lstStyle/>
                    <a:p>
                      <a:pPr algn="ctr"/>
                      <a:r>
                        <a:rPr lang="en-US" sz="1800" dirty="0"/>
                        <a:t>Manufacturing process</a:t>
                      </a:r>
                    </a:p>
                  </a:txBody>
                  <a:tcPr marL="120947" marR="120947" marT="60474" marB="60474"/>
                </a:tc>
                <a:tc>
                  <a:txBody>
                    <a:bodyPr/>
                    <a:lstStyle/>
                    <a:p>
                      <a:pPr algn="ctr"/>
                      <a:r>
                        <a:rPr lang="en-US" sz="1800" dirty="0"/>
                        <a:t>26%</a:t>
                      </a:r>
                    </a:p>
                  </a:txBody>
                  <a:tcPr marL="120947" marR="120947" marT="60474" marB="60474"/>
                </a:tc>
                <a:extLst>
                  <a:ext uri="{0D108BD9-81ED-4DB2-BD59-A6C34878D82A}">
                    <a16:rowId xmlns:a16="http://schemas.microsoft.com/office/drawing/2014/main" val="2203612531"/>
                  </a:ext>
                </a:extLst>
              </a:tr>
              <a:tr h="403158">
                <a:tc>
                  <a:txBody>
                    <a:bodyPr/>
                    <a:lstStyle/>
                    <a:p>
                      <a:pPr algn="ctr"/>
                      <a:r>
                        <a:rPr lang="en-US" sz="1800" dirty="0"/>
                        <a:t>Animal welfare practices</a:t>
                      </a:r>
                    </a:p>
                  </a:txBody>
                  <a:tcPr marL="120947" marR="120947" marT="60474" marB="60474"/>
                </a:tc>
                <a:tc>
                  <a:txBody>
                    <a:bodyPr/>
                    <a:lstStyle/>
                    <a:p>
                      <a:pPr algn="ctr"/>
                      <a:r>
                        <a:rPr lang="en-US" sz="1800" dirty="0"/>
                        <a:t>20%</a:t>
                      </a:r>
                    </a:p>
                  </a:txBody>
                  <a:tcPr marL="120947" marR="120947" marT="60474" marB="60474"/>
                </a:tc>
                <a:extLst>
                  <a:ext uri="{0D108BD9-81ED-4DB2-BD59-A6C34878D82A}">
                    <a16:rowId xmlns:a16="http://schemas.microsoft.com/office/drawing/2014/main" val="3540594221"/>
                  </a:ext>
                </a:extLst>
              </a:tr>
            </a:tbl>
          </a:graphicData>
        </a:graphic>
      </p:graphicFrame>
    </p:spTree>
    <p:extLst>
      <p:ext uri="{BB962C8B-B14F-4D97-AF65-F5344CB8AC3E}">
        <p14:creationId xmlns:p14="http://schemas.microsoft.com/office/powerpoint/2010/main" val="879577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513" y="1664834"/>
            <a:ext cx="3131044" cy="1460069"/>
          </a:xfrm>
        </p:spPr>
        <p:txBody>
          <a:bodyPr>
            <a:normAutofit fontScale="92500" lnSpcReduction="10000"/>
          </a:bodyPr>
          <a:lstStyle/>
          <a:p>
            <a:r>
              <a:rPr lang="en-US" dirty="0">
                <a:solidFill>
                  <a:schemeClr val="tx1"/>
                </a:solidFill>
              </a:rPr>
              <a:t>Most online shoppers find discovery and transparency much easier online compared to in physical, brick and mortar stores</a:t>
            </a:r>
            <a:r>
              <a:rPr lang="en-US" dirty="0"/>
              <a:t>.</a:t>
            </a:r>
          </a:p>
          <a:p>
            <a:pPr lvl="1"/>
            <a:endParaRPr lang="en-US" dirty="0"/>
          </a:p>
          <a:p>
            <a:endParaRPr lang="en-US" dirty="0"/>
          </a:p>
        </p:txBody>
      </p:sp>
      <p:sp>
        <p:nvSpPr>
          <p:cNvPr id="5" name="Slide Number Placeholder 4"/>
          <p:cNvSpPr>
            <a:spLocks noGrp="1"/>
          </p:cNvSpPr>
          <p:nvPr>
            <p:ph type="sldNum" sz="quarter" idx="12"/>
          </p:nvPr>
        </p:nvSpPr>
        <p:spPr/>
        <p:txBody>
          <a:bodyPr/>
          <a:lstStyle/>
          <a:p>
            <a:fld id="{3047FFA1-DAD6-A94E-BB91-72432C85ACD9}" type="slidenum">
              <a:rPr lang="en-US" smtClean="0"/>
              <a:t>28</a:t>
            </a:fld>
            <a:endParaRPr lang="en-US"/>
          </a:p>
        </p:txBody>
      </p:sp>
      <p:grpSp>
        <p:nvGrpSpPr>
          <p:cNvPr id="22" name="Group 21"/>
          <p:cNvGrpSpPr/>
          <p:nvPr/>
        </p:nvGrpSpPr>
        <p:grpSpPr>
          <a:xfrm>
            <a:off x="697284" y="1352577"/>
            <a:ext cx="4660596" cy="830997"/>
            <a:chOff x="744525" y="1257402"/>
            <a:chExt cx="4660596" cy="830997"/>
          </a:xfrm>
        </p:grpSpPr>
        <p:sp>
          <p:nvSpPr>
            <p:cNvPr id="8" name="TextBox 7">
              <a:extLst>
                <a:ext uri="{FF2B5EF4-FFF2-40B4-BE49-F238E27FC236}">
                  <a16:creationId xmlns:a16="http://schemas.microsoft.com/office/drawing/2014/main" id="{136DC49B-2DE8-3A43-BD4E-35DAF428C6C9}"/>
                </a:ext>
              </a:extLst>
            </p:cNvPr>
            <p:cNvSpPr txBox="1"/>
            <p:nvPr/>
          </p:nvSpPr>
          <p:spPr>
            <a:xfrm>
              <a:off x="744525" y="1288181"/>
              <a:ext cx="1159292" cy="769441"/>
            </a:xfrm>
            <a:prstGeom prst="rect">
              <a:avLst/>
            </a:prstGeom>
            <a:noFill/>
          </p:spPr>
          <p:txBody>
            <a:bodyPr wrap="none" rtlCol="0">
              <a:spAutoFit/>
            </a:bodyPr>
            <a:lstStyle/>
            <a:p>
              <a:r>
                <a:rPr lang="en-US" sz="4400" dirty="0">
                  <a:solidFill>
                    <a:schemeClr val="accent5"/>
                  </a:solidFill>
                </a:rPr>
                <a:t>55%</a:t>
              </a:r>
            </a:p>
          </p:txBody>
        </p:sp>
        <p:sp>
          <p:nvSpPr>
            <p:cNvPr id="9" name="TextBox 8">
              <a:extLst>
                <a:ext uri="{FF2B5EF4-FFF2-40B4-BE49-F238E27FC236}">
                  <a16:creationId xmlns:a16="http://schemas.microsoft.com/office/drawing/2014/main" id="{27020356-8BCF-B14E-9281-28AF682CE136}"/>
                </a:ext>
              </a:extLst>
            </p:cNvPr>
            <p:cNvSpPr txBox="1"/>
            <p:nvPr/>
          </p:nvSpPr>
          <p:spPr>
            <a:xfrm>
              <a:off x="1903817" y="1257402"/>
              <a:ext cx="3501304" cy="830997"/>
            </a:xfrm>
            <a:prstGeom prst="rect">
              <a:avLst/>
            </a:prstGeom>
            <a:noFill/>
          </p:spPr>
          <p:txBody>
            <a:bodyPr wrap="square" rtlCol="0">
              <a:spAutoFit/>
            </a:bodyPr>
            <a:lstStyle/>
            <a:p>
              <a:r>
                <a:rPr lang="en-US" sz="2400" dirty="0">
                  <a:solidFill>
                    <a:schemeClr val="accent1"/>
                  </a:solidFill>
                </a:rPr>
                <a:t>Find it easier to discover new products online.</a:t>
              </a:r>
            </a:p>
          </p:txBody>
        </p:sp>
      </p:grpSp>
      <p:grpSp>
        <p:nvGrpSpPr>
          <p:cNvPr id="6" name="Group 5"/>
          <p:cNvGrpSpPr/>
          <p:nvPr/>
        </p:nvGrpSpPr>
        <p:grpSpPr>
          <a:xfrm>
            <a:off x="653799" y="2265434"/>
            <a:ext cx="4328004" cy="1200329"/>
            <a:chOff x="701040" y="2170259"/>
            <a:chExt cx="4328004" cy="1200329"/>
          </a:xfrm>
        </p:grpSpPr>
        <p:sp>
          <p:nvSpPr>
            <p:cNvPr id="11" name="TextBox 10">
              <a:extLst>
                <a:ext uri="{FF2B5EF4-FFF2-40B4-BE49-F238E27FC236}">
                  <a16:creationId xmlns:a16="http://schemas.microsoft.com/office/drawing/2014/main" id="{61977874-3DA9-B941-8F6A-F1C74355A26D}"/>
                </a:ext>
              </a:extLst>
            </p:cNvPr>
            <p:cNvSpPr txBox="1"/>
            <p:nvPr/>
          </p:nvSpPr>
          <p:spPr>
            <a:xfrm>
              <a:off x="701040" y="2391762"/>
              <a:ext cx="1159292" cy="769441"/>
            </a:xfrm>
            <a:prstGeom prst="rect">
              <a:avLst/>
            </a:prstGeom>
            <a:noFill/>
          </p:spPr>
          <p:txBody>
            <a:bodyPr wrap="none" rtlCol="0">
              <a:spAutoFit/>
            </a:bodyPr>
            <a:lstStyle/>
            <a:p>
              <a:r>
                <a:rPr lang="en-US" sz="4400" dirty="0">
                  <a:solidFill>
                    <a:schemeClr val="accent5"/>
                  </a:solidFill>
                </a:rPr>
                <a:t>51%</a:t>
              </a:r>
            </a:p>
          </p:txBody>
        </p:sp>
        <p:sp>
          <p:nvSpPr>
            <p:cNvPr id="12" name="TextBox 11">
              <a:extLst>
                <a:ext uri="{FF2B5EF4-FFF2-40B4-BE49-F238E27FC236}">
                  <a16:creationId xmlns:a16="http://schemas.microsoft.com/office/drawing/2014/main" id="{B6622D80-E234-AE4D-A06C-DA037DE505DB}"/>
                </a:ext>
              </a:extLst>
            </p:cNvPr>
            <p:cNvSpPr txBox="1"/>
            <p:nvPr/>
          </p:nvSpPr>
          <p:spPr>
            <a:xfrm>
              <a:off x="1903818" y="2170259"/>
              <a:ext cx="3125226" cy="1200329"/>
            </a:xfrm>
            <a:prstGeom prst="rect">
              <a:avLst/>
            </a:prstGeom>
            <a:noFill/>
          </p:spPr>
          <p:txBody>
            <a:bodyPr wrap="square" rtlCol="0">
              <a:spAutoFit/>
            </a:bodyPr>
            <a:lstStyle/>
            <a:p>
              <a:r>
                <a:rPr lang="en-US" sz="2400" dirty="0">
                  <a:solidFill>
                    <a:schemeClr val="accent1"/>
                  </a:solidFill>
                </a:rPr>
                <a:t>Find it easier to learn more in-depth product information online.</a:t>
              </a:r>
            </a:p>
          </p:txBody>
        </p:sp>
      </p:grpSp>
      <p:grpSp>
        <p:nvGrpSpPr>
          <p:cNvPr id="4" name="Group 3"/>
          <p:cNvGrpSpPr/>
          <p:nvPr/>
        </p:nvGrpSpPr>
        <p:grpSpPr>
          <a:xfrm>
            <a:off x="3560657" y="3722943"/>
            <a:ext cx="5583339" cy="2486874"/>
            <a:chOff x="3869751" y="3672247"/>
            <a:chExt cx="5583339" cy="2486874"/>
          </a:xfrm>
        </p:grpSpPr>
        <p:grpSp>
          <p:nvGrpSpPr>
            <p:cNvPr id="14" name="Group 13">
              <a:extLst>
                <a:ext uri="{FF2B5EF4-FFF2-40B4-BE49-F238E27FC236}">
                  <a16:creationId xmlns:a16="http://schemas.microsoft.com/office/drawing/2014/main" id="{371AA237-1DDF-0B45-AFF4-9E67000E389D}"/>
                </a:ext>
              </a:extLst>
            </p:cNvPr>
            <p:cNvGrpSpPr/>
            <p:nvPr/>
          </p:nvGrpSpPr>
          <p:grpSpPr>
            <a:xfrm>
              <a:off x="3869751" y="3672247"/>
              <a:ext cx="5201202" cy="1200329"/>
              <a:chOff x="564235" y="1671449"/>
              <a:chExt cx="3550733" cy="1200329"/>
            </a:xfrm>
          </p:grpSpPr>
          <p:sp>
            <p:nvSpPr>
              <p:cNvPr id="15" name="TextBox 14">
                <a:extLst>
                  <a:ext uri="{FF2B5EF4-FFF2-40B4-BE49-F238E27FC236}">
                    <a16:creationId xmlns:a16="http://schemas.microsoft.com/office/drawing/2014/main" id="{61CBD9BD-F1D4-C342-B113-49DDC2EB3742}"/>
                  </a:ext>
                </a:extLst>
              </p:cNvPr>
              <p:cNvSpPr txBox="1"/>
              <p:nvPr/>
            </p:nvSpPr>
            <p:spPr>
              <a:xfrm>
                <a:off x="564235" y="1898667"/>
                <a:ext cx="791420" cy="769441"/>
              </a:xfrm>
              <a:prstGeom prst="rect">
                <a:avLst/>
              </a:prstGeom>
              <a:noFill/>
            </p:spPr>
            <p:txBody>
              <a:bodyPr wrap="none" rtlCol="0">
                <a:spAutoFit/>
              </a:bodyPr>
              <a:lstStyle/>
              <a:p>
                <a:r>
                  <a:rPr lang="en-US" sz="4400" dirty="0">
                    <a:solidFill>
                      <a:schemeClr val="accent5"/>
                    </a:solidFill>
                  </a:rPr>
                  <a:t>46%</a:t>
                </a:r>
              </a:p>
            </p:txBody>
          </p:sp>
          <p:sp>
            <p:nvSpPr>
              <p:cNvPr id="16" name="TextBox 15">
                <a:extLst>
                  <a:ext uri="{FF2B5EF4-FFF2-40B4-BE49-F238E27FC236}">
                    <a16:creationId xmlns:a16="http://schemas.microsoft.com/office/drawing/2014/main" id="{E702626B-273B-034C-B2FF-3DBFB70D205E}"/>
                  </a:ext>
                </a:extLst>
              </p:cNvPr>
              <p:cNvSpPr txBox="1"/>
              <p:nvPr/>
            </p:nvSpPr>
            <p:spPr>
              <a:xfrm>
                <a:off x="1355655" y="1671449"/>
                <a:ext cx="2759313" cy="1200329"/>
              </a:xfrm>
              <a:prstGeom prst="rect">
                <a:avLst/>
              </a:prstGeom>
              <a:noFill/>
            </p:spPr>
            <p:txBody>
              <a:bodyPr wrap="square" rtlCol="0">
                <a:spAutoFit/>
              </a:bodyPr>
              <a:lstStyle/>
              <a:p>
                <a:r>
                  <a:rPr lang="en-US" sz="2400" dirty="0">
                    <a:solidFill>
                      <a:schemeClr val="accent1"/>
                    </a:solidFill>
                  </a:rPr>
                  <a:t>Find it easier it easier to know what ingredients are in a product when shopping online.</a:t>
                </a:r>
              </a:p>
            </p:txBody>
          </p:sp>
        </p:grpSp>
        <p:grpSp>
          <p:nvGrpSpPr>
            <p:cNvPr id="17" name="Group 16">
              <a:extLst>
                <a:ext uri="{FF2B5EF4-FFF2-40B4-BE49-F238E27FC236}">
                  <a16:creationId xmlns:a16="http://schemas.microsoft.com/office/drawing/2014/main" id="{5A3BCD80-EF3B-A440-B683-178E97B230AA}"/>
                </a:ext>
              </a:extLst>
            </p:cNvPr>
            <p:cNvGrpSpPr/>
            <p:nvPr/>
          </p:nvGrpSpPr>
          <p:grpSpPr>
            <a:xfrm>
              <a:off x="3869751" y="4958792"/>
              <a:ext cx="5583339" cy="1200329"/>
              <a:chOff x="564235" y="1557190"/>
              <a:chExt cx="3811609" cy="1200329"/>
            </a:xfrm>
          </p:grpSpPr>
          <p:sp>
            <p:nvSpPr>
              <p:cNvPr id="18" name="TextBox 17">
                <a:extLst>
                  <a:ext uri="{FF2B5EF4-FFF2-40B4-BE49-F238E27FC236}">
                    <a16:creationId xmlns:a16="http://schemas.microsoft.com/office/drawing/2014/main" id="{06640309-0A04-8043-87D5-A1799BFE6252}"/>
                  </a:ext>
                </a:extLst>
              </p:cNvPr>
              <p:cNvSpPr txBox="1"/>
              <p:nvPr/>
            </p:nvSpPr>
            <p:spPr>
              <a:xfrm>
                <a:off x="564235" y="1772633"/>
                <a:ext cx="791420" cy="769441"/>
              </a:xfrm>
              <a:prstGeom prst="rect">
                <a:avLst/>
              </a:prstGeom>
              <a:noFill/>
            </p:spPr>
            <p:txBody>
              <a:bodyPr wrap="none" rtlCol="0">
                <a:spAutoFit/>
              </a:bodyPr>
              <a:lstStyle/>
              <a:p>
                <a:r>
                  <a:rPr lang="en-US" sz="4400" dirty="0">
                    <a:solidFill>
                      <a:schemeClr val="accent5"/>
                    </a:solidFill>
                  </a:rPr>
                  <a:t>45%</a:t>
                </a:r>
              </a:p>
            </p:txBody>
          </p:sp>
          <p:sp>
            <p:nvSpPr>
              <p:cNvPr id="19" name="TextBox 18">
                <a:extLst>
                  <a:ext uri="{FF2B5EF4-FFF2-40B4-BE49-F238E27FC236}">
                    <a16:creationId xmlns:a16="http://schemas.microsoft.com/office/drawing/2014/main" id="{7B13C5EC-DCA4-C242-8854-008B53A3AA92}"/>
                  </a:ext>
                </a:extLst>
              </p:cNvPr>
              <p:cNvSpPr txBox="1"/>
              <p:nvPr/>
            </p:nvSpPr>
            <p:spPr>
              <a:xfrm>
                <a:off x="1355656" y="1557190"/>
                <a:ext cx="3020188" cy="1200329"/>
              </a:xfrm>
              <a:prstGeom prst="rect">
                <a:avLst/>
              </a:prstGeom>
              <a:noFill/>
            </p:spPr>
            <p:txBody>
              <a:bodyPr wrap="square" rtlCol="0">
                <a:spAutoFit/>
              </a:bodyPr>
              <a:lstStyle/>
              <a:p>
                <a:r>
                  <a:rPr lang="en-US" sz="2400" dirty="0">
                    <a:solidFill>
                      <a:schemeClr val="accent1"/>
                    </a:solidFill>
                  </a:rPr>
                  <a:t>Find it easier to know a product’s nutritional information when shopping online.</a:t>
                </a:r>
              </a:p>
            </p:txBody>
          </p:sp>
        </p:grpSp>
      </p:grpSp>
      <p:sp>
        <p:nvSpPr>
          <p:cNvPr id="20" name="Rectangle 19"/>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134189"/>
            <a:ext cx="9144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3200" dirty="0">
                <a:solidFill>
                  <a:schemeClr val="bg1"/>
                </a:solidFill>
              </a:rPr>
              <a:t>Transparency Eyed as Easier Online</a:t>
            </a:r>
            <a:endParaRPr lang="en-US" sz="3200" dirty="0">
              <a:solidFill>
                <a:schemeClr val="bg1"/>
              </a:solidFill>
              <a:latin typeface="+mn-lt"/>
            </a:endParaRPr>
          </a:p>
        </p:txBody>
      </p:sp>
      <p:cxnSp>
        <p:nvCxnSpPr>
          <p:cNvPr id="24" name="Straight Connector 23"/>
          <p:cNvCxnSpPr/>
          <p:nvPr/>
        </p:nvCxnSpPr>
        <p:spPr>
          <a:xfrm>
            <a:off x="582679" y="3576320"/>
            <a:ext cx="8033001" cy="0"/>
          </a:xfrm>
          <a:prstGeom prst="line">
            <a:avLst/>
          </a:prstGeom>
          <a:ln>
            <a:solidFill>
              <a:srgbClr val="EE9A62"/>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7F83A69D-69C7-42B8-880E-C12E7191A4AA}"/>
              </a:ext>
            </a:extLst>
          </p:cNvPr>
          <p:cNvPicPr>
            <a:picLocks noChangeAspect="1"/>
          </p:cNvPicPr>
          <p:nvPr/>
        </p:nvPicPr>
        <p:blipFill rotWithShape="1">
          <a:blip r:embed="rId3">
            <a:extLst>
              <a:ext uri="{28A0092B-C50C-407E-A947-70E740481C1C}">
                <a14:useLocalDpi xmlns:a14="http://schemas.microsoft.com/office/drawing/2010/main" val="0"/>
              </a:ext>
            </a:extLst>
          </a:blip>
          <a:srcRect l="4123" t="8695" r="23511" b="25854"/>
          <a:stretch/>
        </p:blipFill>
        <p:spPr>
          <a:xfrm>
            <a:off x="662918" y="4022300"/>
            <a:ext cx="2897739" cy="1855328"/>
          </a:xfrm>
          <a:prstGeom prst="rect">
            <a:avLst/>
          </a:prstGeom>
        </p:spPr>
      </p:pic>
    </p:spTree>
    <p:extLst>
      <p:ext uri="{BB962C8B-B14F-4D97-AF65-F5344CB8AC3E}">
        <p14:creationId xmlns:p14="http://schemas.microsoft.com/office/powerpoint/2010/main" val="396925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1888"/>
            <a:ext cx="9144000" cy="1143000"/>
          </a:xfrm>
        </p:spPr>
        <p:txBody>
          <a:bodyPr/>
          <a:lstStyle/>
          <a:p>
            <a:pPr algn="ctr"/>
            <a:r>
              <a:rPr lang="en-US" dirty="0">
                <a:solidFill>
                  <a:schemeClr val="bg1"/>
                </a:solidFill>
              </a:rPr>
              <a:t>Meet Your Presenters</a:t>
            </a:r>
          </a:p>
        </p:txBody>
      </p:sp>
      <p:sp>
        <p:nvSpPr>
          <p:cNvPr id="4" name="Content Placeholder 3"/>
          <p:cNvSpPr>
            <a:spLocks noGrp="1"/>
          </p:cNvSpPr>
          <p:nvPr>
            <p:ph sz="half" idx="2"/>
          </p:nvPr>
        </p:nvSpPr>
        <p:spPr>
          <a:xfrm>
            <a:off x="1633331" y="4390305"/>
            <a:ext cx="2833988" cy="1001332"/>
          </a:xfrm>
        </p:spPr>
        <p:txBody>
          <a:bodyPr>
            <a:normAutofit fontScale="92500" lnSpcReduction="10000"/>
          </a:bodyPr>
          <a:lstStyle/>
          <a:p>
            <a:pPr>
              <a:spcBef>
                <a:spcPts val="0"/>
              </a:spcBef>
            </a:pPr>
            <a:r>
              <a:rPr lang="en-US" dirty="0">
                <a:solidFill>
                  <a:srgbClr val="4379A9"/>
                </a:solidFill>
              </a:rPr>
              <a:t>Nicole Meyerson</a:t>
            </a:r>
          </a:p>
          <a:p>
            <a:pPr lvl="3">
              <a:spcBef>
                <a:spcPts val="0"/>
              </a:spcBef>
            </a:pPr>
            <a:r>
              <a:rPr lang="en-US" dirty="0"/>
              <a:t>Senior Manager, Marketing </a:t>
            </a:r>
          </a:p>
          <a:p>
            <a:pPr lvl="3">
              <a:spcBef>
                <a:spcPts val="0"/>
              </a:spcBef>
            </a:pPr>
            <a:r>
              <a:rPr lang="en-US" dirty="0"/>
              <a:t>Label Insight</a:t>
            </a:r>
          </a:p>
        </p:txBody>
      </p:sp>
      <p:sp>
        <p:nvSpPr>
          <p:cNvPr id="6" name="Slide Number Placeholder 5"/>
          <p:cNvSpPr>
            <a:spLocks noGrp="1"/>
          </p:cNvSpPr>
          <p:nvPr>
            <p:ph type="sldNum" sz="quarter" idx="12"/>
          </p:nvPr>
        </p:nvSpPr>
        <p:spPr/>
        <p:txBody>
          <a:bodyPr/>
          <a:lstStyle/>
          <a:p>
            <a:fld id="{3047FFA1-DAD6-A94E-BB91-72432C85ACD9}" type="slidenum">
              <a:rPr lang="en-US" smtClean="0">
                <a:solidFill>
                  <a:srgbClr val="EE9A62"/>
                </a:solidFill>
              </a:rPr>
              <a:t>2</a:t>
            </a:fld>
            <a:endParaRPr lang="en-US" dirty="0">
              <a:solidFill>
                <a:srgbClr val="EE9A62"/>
              </a:solidFill>
            </a:endParaRPr>
          </a:p>
        </p:txBody>
      </p:sp>
      <p:pic>
        <p:nvPicPr>
          <p:cNvPr id="8" name="Picture 7">
            <a:extLst>
              <a:ext uri="{FF2B5EF4-FFF2-40B4-BE49-F238E27FC236}">
                <a16:creationId xmlns:a16="http://schemas.microsoft.com/office/drawing/2014/main" id="{A6357A0D-69C5-4630-94BE-30D801202C19}"/>
              </a:ext>
            </a:extLst>
          </p:cNvPr>
          <p:cNvPicPr>
            <a:picLocks noChangeAspect="1"/>
          </p:cNvPicPr>
          <p:nvPr/>
        </p:nvPicPr>
        <p:blipFill rotWithShape="1">
          <a:blip r:embed="rId3"/>
          <a:srcRect l="4101" t="-234" r="11452"/>
          <a:stretch/>
        </p:blipFill>
        <p:spPr>
          <a:xfrm>
            <a:off x="5327962" y="2212120"/>
            <a:ext cx="1757829" cy="2131681"/>
          </a:xfrm>
          <a:prstGeom prst="rect">
            <a:avLst/>
          </a:prstGeom>
        </p:spPr>
      </p:pic>
      <p:sp>
        <p:nvSpPr>
          <p:cNvPr id="11" name="Content Placeholder 2">
            <a:extLst>
              <a:ext uri="{FF2B5EF4-FFF2-40B4-BE49-F238E27FC236}">
                <a16:creationId xmlns:a16="http://schemas.microsoft.com/office/drawing/2014/main" id="{17E70A27-1493-432F-9AE8-2C11AC3F8C98}"/>
              </a:ext>
            </a:extLst>
          </p:cNvPr>
          <p:cNvSpPr txBox="1">
            <a:spLocks/>
          </p:cNvSpPr>
          <p:nvPr/>
        </p:nvSpPr>
        <p:spPr>
          <a:xfrm>
            <a:off x="5007112" y="4359825"/>
            <a:ext cx="2672001" cy="114300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24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20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8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8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0"/>
              </a:spcBef>
            </a:pPr>
            <a:r>
              <a:rPr lang="en-US" dirty="0">
                <a:solidFill>
                  <a:srgbClr val="4379A9"/>
                </a:solidFill>
              </a:rPr>
              <a:t>Steve Markenson</a:t>
            </a:r>
          </a:p>
          <a:p>
            <a:pPr lvl="3">
              <a:spcBef>
                <a:spcPts val="0"/>
              </a:spcBef>
            </a:pPr>
            <a:r>
              <a:rPr lang="en-US" dirty="0"/>
              <a:t>Director, Research</a:t>
            </a:r>
          </a:p>
          <a:p>
            <a:pPr lvl="3">
              <a:spcBef>
                <a:spcPts val="0"/>
              </a:spcBef>
            </a:pPr>
            <a:r>
              <a:rPr lang="en-US" dirty="0"/>
              <a:t>Food Marketing Institute</a:t>
            </a:r>
          </a:p>
        </p:txBody>
      </p:sp>
      <p:pic>
        <p:nvPicPr>
          <p:cNvPr id="1027" name="E0FA6126-F55D-4F74-837C-77EC96AD780D" descr="image1.jpeg">
            <a:extLst>
              <a:ext uri="{FF2B5EF4-FFF2-40B4-BE49-F238E27FC236}">
                <a16:creationId xmlns:a16="http://schemas.microsoft.com/office/drawing/2014/main" id="{F044A99B-7084-4DF9-825F-89913D4730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06" r="18652"/>
          <a:stretch/>
        </p:blipFill>
        <p:spPr bwMode="auto">
          <a:xfrm>
            <a:off x="1871138" y="2228144"/>
            <a:ext cx="1913467" cy="213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306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47FFA1-DAD6-A94E-BB91-72432C85ACD9}" type="slidenum">
              <a:rPr lang="en-US" smtClean="0"/>
              <a:t>29</a:t>
            </a:fld>
            <a:endParaRPr lang="en-US"/>
          </a:p>
        </p:txBody>
      </p:sp>
      <p:grpSp>
        <p:nvGrpSpPr>
          <p:cNvPr id="4" name="Group 3"/>
          <p:cNvGrpSpPr/>
          <p:nvPr/>
        </p:nvGrpSpPr>
        <p:grpSpPr>
          <a:xfrm>
            <a:off x="653799" y="2221685"/>
            <a:ext cx="8033001" cy="2486874"/>
            <a:chOff x="744525" y="3672247"/>
            <a:chExt cx="8033001" cy="2486874"/>
          </a:xfrm>
        </p:grpSpPr>
        <p:sp>
          <p:nvSpPr>
            <p:cNvPr id="13" name="Content Placeholder 2">
              <a:extLst>
                <a:ext uri="{FF2B5EF4-FFF2-40B4-BE49-F238E27FC236}">
                  <a16:creationId xmlns:a16="http://schemas.microsoft.com/office/drawing/2014/main" id="{E28F0E11-924F-E845-9899-E947EBEE06CE}"/>
                </a:ext>
              </a:extLst>
            </p:cNvPr>
            <p:cNvSpPr txBox="1">
              <a:spLocks/>
            </p:cNvSpPr>
            <p:nvPr/>
          </p:nvSpPr>
          <p:spPr>
            <a:xfrm>
              <a:off x="744525" y="3803467"/>
              <a:ext cx="2984195" cy="205491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solidFill>
                </a:rPr>
                <a:t>Shoppers hold online merchants/commerce to different standards of transparency than they do for their physical store experience.  In fact, most online shoppers do have higher expectations of transparency when shopping online.</a:t>
              </a:r>
            </a:p>
          </p:txBody>
        </p:sp>
        <p:grpSp>
          <p:nvGrpSpPr>
            <p:cNvPr id="14" name="Group 13">
              <a:extLst>
                <a:ext uri="{FF2B5EF4-FFF2-40B4-BE49-F238E27FC236}">
                  <a16:creationId xmlns:a16="http://schemas.microsoft.com/office/drawing/2014/main" id="{371AA237-1DDF-0B45-AFF4-9E67000E389D}"/>
                </a:ext>
              </a:extLst>
            </p:cNvPr>
            <p:cNvGrpSpPr/>
            <p:nvPr/>
          </p:nvGrpSpPr>
          <p:grpSpPr>
            <a:xfrm>
              <a:off x="3869751" y="3672247"/>
              <a:ext cx="4483533" cy="1200329"/>
              <a:chOff x="564235" y="1671449"/>
              <a:chExt cx="3060798" cy="1200329"/>
            </a:xfrm>
          </p:grpSpPr>
          <p:sp>
            <p:nvSpPr>
              <p:cNvPr id="15" name="TextBox 14">
                <a:extLst>
                  <a:ext uri="{FF2B5EF4-FFF2-40B4-BE49-F238E27FC236}">
                    <a16:creationId xmlns:a16="http://schemas.microsoft.com/office/drawing/2014/main" id="{61CBD9BD-F1D4-C342-B113-49DDC2EB3742}"/>
                  </a:ext>
                </a:extLst>
              </p:cNvPr>
              <p:cNvSpPr txBox="1"/>
              <p:nvPr/>
            </p:nvSpPr>
            <p:spPr>
              <a:xfrm>
                <a:off x="564235" y="1898667"/>
                <a:ext cx="791420" cy="769441"/>
              </a:xfrm>
              <a:prstGeom prst="rect">
                <a:avLst/>
              </a:prstGeom>
              <a:noFill/>
            </p:spPr>
            <p:txBody>
              <a:bodyPr wrap="none" rtlCol="0">
                <a:spAutoFit/>
              </a:bodyPr>
              <a:lstStyle/>
              <a:p>
                <a:r>
                  <a:rPr lang="en-US" sz="4400" dirty="0">
                    <a:solidFill>
                      <a:schemeClr val="accent5"/>
                    </a:solidFill>
                  </a:rPr>
                  <a:t>76%</a:t>
                </a:r>
              </a:p>
            </p:txBody>
          </p:sp>
          <p:sp>
            <p:nvSpPr>
              <p:cNvPr id="16" name="TextBox 15">
                <a:extLst>
                  <a:ext uri="{FF2B5EF4-FFF2-40B4-BE49-F238E27FC236}">
                    <a16:creationId xmlns:a16="http://schemas.microsoft.com/office/drawing/2014/main" id="{E702626B-273B-034C-B2FF-3DBFB70D205E}"/>
                  </a:ext>
                </a:extLst>
              </p:cNvPr>
              <p:cNvSpPr txBox="1"/>
              <p:nvPr/>
            </p:nvSpPr>
            <p:spPr>
              <a:xfrm>
                <a:off x="1355655" y="1671449"/>
                <a:ext cx="2269378" cy="1200329"/>
              </a:xfrm>
              <a:prstGeom prst="rect">
                <a:avLst/>
              </a:prstGeom>
              <a:noFill/>
            </p:spPr>
            <p:txBody>
              <a:bodyPr wrap="square" rtlCol="0">
                <a:spAutoFit/>
              </a:bodyPr>
              <a:lstStyle/>
              <a:p>
                <a:r>
                  <a:rPr lang="en-US" sz="2400" dirty="0">
                    <a:solidFill>
                      <a:schemeClr val="accent1"/>
                    </a:solidFill>
                  </a:rPr>
                  <a:t>Want more detailed information when shopping online.</a:t>
                </a:r>
              </a:p>
            </p:txBody>
          </p:sp>
        </p:grpSp>
        <p:grpSp>
          <p:nvGrpSpPr>
            <p:cNvPr id="17" name="Group 16">
              <a:extLst>
                <a:ext uri="{FF2B5EF4-FFF2-40B4-BE49-F238E27FC236}">
                  <a16:creationId xmlns:a16="http://schemas.microsoft.com/office/drawing/2014/main" id="{5A3BCD80-EF3B-A440-B683-178E97B230AA}"/>
                </a:ext>
              </a:extLst>
            </p:cNvPr>
            <p:cNvGrpSpPr/>
            <p:nvPr/>
          </p:nvGrpSpPr>
          <p:grpSpPr>
            <a:xfrm>
              <a:off x="3869751" y="4958792"/>
              <a:ext cx="4907775" cy="1200329"/>
              <a:chOff x="564235" y="1557190"/>
              <a:chExt cx="3350418" cy="1200329"/>
            </a:xfrm>
          </p:grpSpPr>
          <p:sp>
            <p:nvSpPr>
              <p:cNvPr id="18" name="TextBox 17">
                <a:extLst>
                  <a:ext uri="{FF2B5EF4-FFF2-40B4-BE49-F238E27FC236}">
                    <a16:creationId xmlns:a16="http://schemas.microsoft.com/office/drawing/2014/main" id="{06640309-0A04-8043-87D5-A1799BFE6252}"/>
                  </a:ext>
                </a:extLst>
              </p:cNvPr>
              <p:cNvSpPr txBox="1"/>
              <p:nvPr/>
            </p:nvSpPr>
            <p:spPr>
              <a:xfrm>
                <a:off x="564235" y="1772633"/>
                <a:ext cx="791420" cy="769441"/>
              </a:xfrm>
              <a:prstGeom prst="rect">
                <a:avLst/>
              </a:prstGeom>
              <a:noFill/>
            </p:spPr>
            <p:txBody>
              <a:bodyPr wrap="none" rtlCol="0">
                <a:spAutoFit/>
              </a:bodyPr>
              <a:lstStyle/>
              <a:p>
                <a:r>
                  <a:rPr lang="en-US" sz="4400" dirty="0">
                    <a:solidFill>
                      <a:schemeClr val="accent5"/>
                    </a:solidFill>
                  </a:rPr>
                  <a:t>72%</a:t>
                </a:r>
              </a:p>
            </p:txBody>
          </p:sp>
          <p:sp>
            <p:nvSpPr>
              <p:cNvPr id="19" name="TextBox 18">
                <a:extLst>
                  <a:ext uri="{FF2B5EF4-FFF2-40B4-BE49-F238E27FC236}">
                    <a16:creationId xmlns:a16="http://schemas.microsoft.com/office/drawing/2014/main" id="{7B13C5EC-DCA4-C242-8854-008B53A3AA92}"/>
                  </a:ext>
                </a:extLst>
              </p:cNvPr>
              <p:cNvSpPr txBox="1"/>
              <p:nvPr/>
            </p:nvSpPr>
            <p:spPr>
              <a:xfrm>
                <a:off x="1355656" y="1557190"/>
                <a:ext cx="2558997" cy="1200329"/>
              </a:xfrm>
              <a:prstGeom prst="rect">
                <a:avLst/>
              </a:prstGeom>
              <a:noFill/>
            </p:spPr>
            <p:txBody>
              <a:bodyPr wrap="square" rtlCol="0">
                <a:spAutoFit/>
              </a:bodyPr>
              <a:lstStyle/>
              <a:p>
                <a:r>
                  <a:rPr lang="en-US" sz="2400" dirty="0">
                    <a:solidFill>
                      <a:schemeClr val="accent1"/>
                    </a:solidFill>
                  </a:rPr>
                  <a:t>Feel it’s more important to get detailed information when shopping online.</a:t>
                </a:r>
              </a:p>
            </p:txBody>
          </p:sp>
        </p:grpSp>
      </p:grpSp>
      <p:sp>
        <p:nvSpPr>
          <p:cNvPr id="20" name="Rectangle 19"/>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134189"/>
            <a:ext cx="9144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3200" dirty="0">
                <a:solidFill>
                  <a:schemeClr val="bg1"/>
                </a:solidFill>
              </a:rPr>
              <a:t>Transparency Eyed as Easier Online</a:t>
            </a:r>
            <a:endParaRPr lang="en-US" sz="3200" dirty="0">
              <a:solidFill>
                <a:schemeClr val="bg1"/>
              </a:solidFill>
              <a:latin typeface="+mn-lt"/>
            </a:endParaRPr>
          </a:p>
        </p:txBody>
      </p:sp>
    </p:spTree>
    <p:extLst>
      <p:ext uri="{BB962C8B-B14F-4D97-AF65-F5344CB8AC3E}">
        <p14:creationId xmlns:p14="http://schemas.microsoft.com/office/powerpoint/2010/main" val="3891635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47FFA1-DAD6-A94E-BB91-72432C85ACD9}" type="slidenum">
              <a:rPr lang="en-US" smtClean="0"/>
              <a:t>30</a:t>
            </a:fld>
            <a:endParaRPr lang="en-US"/>
          </a:p>
        </p:txBody>
      </p:sp>
      <p:sp>
        <p:nvSpPr>
          <p:cNvPr id="20" name="Rectangle 19"/>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134189"/>
            <a:ext cx="9144000"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3200" dirty="0">
                <a:solidFill>
                  <a:schemeClr val="bg1"/>
                </a:solidFill>
              </a:rPr>
              <a:t>Online Shoppers Willing to Pay More</a:t>
            </a:r>
            <a:endParaRPr lang="en-US" sz="3200" dirty="0">
              <a:solidFill>
                <a:schemeClr val="bg1"/>
              </a:solidFill>
              <a:latin typeface="+mn-lt"/>
            </a:endParaRPr>
          </a:p>
        </p:txBody>
      </p:sp>
      <p:sp>
        <p:nvSpPr>
          <p:cNvPr id="23" name="TextBox 22">
            <a:extLst>
              <a:ext uri="{FF2B5EF4-FFF2-40B4-BE49-F238E27FC236}">
                <a16:creationId xmlns:a16="http://schemas.microsoft.com/office/drawing/2014/main" id="{EA799A06-2048-48B0-A6FA-2E43EA29B778}"/>
              </a:ext>
            </a:extLst>
          </p:cNvPr>
          <p:cNvSpPr txBox="1"/>
          <p:nvPr/>
        </p:nvSpPr>
        <p:spPr>
          <a:xfrm>
            <a:off x="678496" y="4646776"/>
            <a:ext cx="8030312" cy="415498"/>
          </a:xfrm>
          <a:prstGeom prst="rect">
            <a:avLst/>
          </a:prstGeom>
          <a:noFill/>
        </p:spPr>
        <p:txBody>
          <a:bodyPr wrap="square" rtlCol="0">
            <a:spAutoFit/>
          </a:bodyPr>
          <a:lstStyle/>
          <a:p>
            <a:endParaRPr lang="en-US" sz="1050" dirty="0"/>
          </a:p>
          <a:p>
            <a:endParaRPr lang="en-US" sz="1050" dirty="0"/>
          </a:p>
        </p:txBody>
      </p:sp>
      <p:sp>
        <p:nvSpPr>
          <p:cNvPr id="25" name="Speech Bubble: Oval 4">
            <a:extLst>
              <a:ext uri="{FF2B5EF4-FFF2-40B4-BE49-F238E27FC236}">
                <a16:creationId xmlns:a16="http://schemas.microsoft.com/office/drawing/2014/main" id="{BC6FA308-2258-49D1-A6D6-22065DABEA28}"/>
              </a:ext>
            </a:extLst>
          </p:cNvPr>
          <p:cNvSpPr/>
          <p:nvPr/>
        </p:nvSpPr>
        <p:spPr>
          <a:xfrm>
            <a:off x="1212351" y="2024009"/>
            <a:ext cx="1492180" cy="1366839"/>
          </a:xfrm>
          <a:prstGeom prst="wedgeEllipseCallout">
            <a:avLst>
              <a:gd name="adj1" fmla="val 71996"/>
              <a:gd name="adj2" fmla="val 296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67% </a:t>
            </a:r>
          </a:p>
          <a:p>
            <a:pPr algn="ctr"/>
            <a:r>
              <a:rPr lang="en-US" sz="1600" dirty="0"/>
              <a:t>willing to pay more</a:t>
            </a:r>
          </a:p>
        </p:txBody>
      </p:sp>
      <p:pic>
        <p:nvPicPr>
          <p:cNvPr id="26" name="Graphic 9" descr="Man">
            <a:extLst>
              <a:ext uri="{FF2B5EF4-FFF2-40B4-BE49-F238E27FC236}">
                <a16:creationId xmlns:a16="http://schemas.microsoft.com/office/drawing/2014/main" id="{FC97C440-05B6-4C3F-9334-A37517EC65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8866" y="2828446"/>
            <a:ext cx="1933134" cy="1933134"/>
          </a:xfrm>
          <a:prstGeom prst="rect">
            <a:avLst/>
          </a:prstGeom>
          <a:noFill/>
        </p:spPr>
      </p:pic>
      <p:pic>
        <p:nvPicPr>
          <p:cNvPr id="27" name="Graphic 11" descr="Woman">
            <a:extLst>
              <a:ext uri="{FF2B5EF4-FFF2-40B4-BE49-F238E27FC236}">
                <a16:creationId xmlns:a16="http://schemas.microsoft.com/office/drawing/2014/main" id="{2EFAF3C8-1D50-4727-A63C-CCECD0816B0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38165" y="2776791"/>
            <a:ext cx="1984789" cy="1984789"/>
          </a:xfrm>
          <a:prstGeom prst="rect">
            <a:avLst/>
          </a:prstGeom>
        </p:spPr>
      </p:pic>
      <p:sp>
        <p:nvSpPr>
          <p:cNvPr id="28" name="Speech Bubble: Oval 14">
            <a:extLst>
              <a:ext uri="{FF2B5EF4-FFF2-40B4-BE49-F238E27FC236}">
                <a16:creationId xmlns:a16="http://schemas.microsoft.com/office/drawing/2014/main" id="{F7489726-46E0-4844-B8B8-A4165C6D597B}"/>
              </a:ext>
            </a:extLst>
          </p:cNvPr>
          <p:cNvSpPr/>
          <p:nvPr/>
        </p:nvSpPr>
        <p:spPr>
          <a:xfrm>
            <a:off x="6355241" y="4036224"/>
            <a:ext cx="1631379" cy="1619188"/>
          </a:xfrm>
          <a:prstGeom prst="wedgeEllipseCallout">
            <a:avLst>
              <a:gd name="adj1" fmla="val -91276"/>
              <a:gd name="adj2" fmla="val -377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77% </a:t>
            </a:r>
          </a:p>
          <a:p>
            <a:pPr algn="ctr"/>
            <a:r>
              <a:rPr lang="en-US" sz="1600" dirty="0"/>
              <a:t>Ingredient confusion, less likely to buy</a:t>
            </a:r>
          </a:p>
        </p:txBody>
      </p:sp>
      <p:sp>
        <p:nvSpPr>
          <p:cNvPr id="29" name="Speech Bubble: Oval 15">
            <a:extLst>
              <a:ext uri="{FF2B5EF4-FFF2-40B4-BE49-F238E27FC236}">
                <a16:creationId xmlns:a16="http://schemas.microsoft.com/office/drawing/2014/main" id="{6F4168C4-36A1-446A-B889-06A9EF366EAF}"/>
              </a:ext>
            </a:extLst>
          </p:cNvPr>
          <p:cNvSpPr/>
          <p:nvPr/>
        </p:nvSpPr>
        <p:spPr>
          <a:xfrm>
            <a:off x="6135270" y="1388980"/>
            <a:ext cx="2222778" cy="2163288"/>
          </a:xfrm>
          <a:prstGeom prst="wedgeEllipseCallout">
            <a:avLst>
              <a:gd name="adj1" fmla="val -70895"/>
              <a:gd name="adj2" fmla="val 248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91% value in-depth product  information beyond what is on the label</a:t>
            </a:r>
          </a:p>
        </p:txBody>
      </p:sp>
      <p:sp>
        <p:nvSpPr>
          <p:cNvPr id="30" name="Speech Bubble: Oval 16">
            <a:extLst>
              <a:ext uri="{FF2B5EF4-FFF2-40B4-BE49-F238E27FC236}">
                <a16:creationId xmlns:a16="http://schemas.microsoft.com/office/drawing/2014/main" id="{25989866-827F-4CDF-B033-336B13BAA07D}"/>
              </a:ext>
            </a:extLst>
          </p:cNvPr>
          <p:cNvSpPr/>
          <p:nvPr/>
        </p:nvSpPr>
        <p:spPr>
          <a:xfrm>
            <a:off x="446209" y="4061653"/>
            <a:ext cx="1933134" cy="1829475"/>
          </a:xfrm>
          <a:prstGeom prst="wedgeEllipseCallout">
            <a:avLst>
              <a:gd name="adj1" fmla="val 112810"/>
              <a:gd name="adj2" fmla="val -281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83% </a:t>
            </a:r>
          </a:p>
          <a:p>
            <a:pPr algn="ctr"/>
            <a:r>
              <a:rPr lang="en-US" sz="1600" dirty="0"/>
              <a:t>In-store support to help achieve goals</a:t>
            </a:r>
          </a:p>
        </p:txBody>
      </p:sp>
      <p:sp>
        <p:nvSpPr>
          <p:cNvPr id="31" name="Slide Number Placeholder 13">
            <a:extLst>
              <a:ext uri="{FF2B5EF4-FFF2-40B4-BE49-F238E27FC236}">
                <a16:creationId xmlns:a16="http://schemas.microsoft.com/office/drawing/2014/main" id="{54E6B878-CAC3-4577-876B-5593D0C3EA1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1" kern="1200">
                <a:solidFill>
                  <a:srgbClr val="54ADE3"/>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47FFA1-DAD6-A94E-BB91-72432C85ACD9}" type="slidenum">
              <a:rPr lang="en-US" smtClean="0"/>
              <a:pPr/>
              <a:t>30</a:t>
            </a:fld>
            <a:endParaRPr lang="en-US"/>
          </a:p>
        </p:txBody>
      </p:sp>
      <p:sp>
        <p:nvSpPr>
          <p:cNvPr id="32" name="Speech Bubble: Oval 31">
            <a:extLst>
              <a:ext uri="{FF2B5EF4-FFF2-40B4-BE49-F238E27FC236}">
                <a16:creationId xmlns:a16="http://schemas.microsoft.com/office/drawing/2014/main" id="{7DF35B21-34FF-4CA6-8B94-ED4A902E0CE4}"/>
              </a:ext>
            </a:extLst>
          </p:cNvPr>
          <p:cNvSpPr/>
          <p:nvPr/>
        </p:nvSpPr>
        <p:spPr>
          <a:xfrm>
            <a:off x="3986112" y="4909063"/>
            <a:ext cx="1631379" cy="1619188"/>
          </a:xfrm>
          <a:prstGeom prst="wedgeEllipseCallout">
            <a:avLst>
              <a:gd name="adj1" fmla="val -34389"/>
              <a:gd name="adj2" fmla="val -9759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81% </a:t>
            </a:r>
          </a:p>
          <a:p>
            <a:pPr algn="ctr"/>
            <a:r>
              <a:rPr lang="en-US" sz="1200" dirty="0"/>
              <a:t>Willing to switch to a brand that provides more in-depth product information</a:t>
            </a:r>
          </a:p>
        </p:txBody>
      </p:sp>
      <p:sp>
        <p:nvSpPr>
          <p:cNvPr id="14" name="Speech Bubble: Oval 16">
            <a:extLst>
              <a:ext uri="{FF2B5EF4-FFF2-40B4-BE49-F238E27FC236}">
                <a16:creationId xmlns:a16="http://schemas.microsoft.com/office/drawing/2014/main" id="{2489C03F-C43C-485E-BF4E-D99724678BD3}"/>
              </a:ext>
            </a:extLst>
          </p:cNvPr>
          <p:cNvSpPr/>
          <p:nvPr/>
        </p:nvSpPr>
        <p:spPr>
          <a:xfrm>
            <a:off x="3234519" y="1294392"/>
            <a:ext cx="2108668" cy="1635767"/>
          </a:xfrm>
          <a:prstGeom prst="wedgeEllipseCallout">
            <a:avLst>
              <a:gd name="adj1" fmla="val 6205"/>
              <a:gd name="adj2" fmla="val 888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84% </a:t>
            </a:r>
          </a:p>
          <a:p>
            <a:pPr algn="ctr"/>
            <a:r>
              <a:rPr lang="en-US" sz="1600" dirty="0"/>
              <a:t>More likely to buy product with more information</a:t>
            </a:r>
          </a:p>
        </p:txBody>
      </p:sp>
    </p:spTree>
    <p:extLst>
      <p:ext uri="{BB962C8B-B14F-4D97-AF65-F5344CB8AC3E}">
        <p14:creationId xmlns:p14="http://schemas.microsoft.com/office/powerpoint/2010/main" val="469890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11294"/>
            <a:ext cx="9144000" cy="810558"/>
          </a:xfrm>
          <a:prstGeom prst="rect">
            <a:avLst/>
          </a:prstGeom>
        </p:spPr>
        <p:txBody>
          <a:bodyPr vert="horz" lIns="91440" tIns="45720" rIns="91440" bIns="45720" rtlCol="0" anchor="b">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defTabSz="914400">
              <a:lnSpc>
                <a:spcPct val="90000"/>
              </a:lnSpc>
            </a:pPr>
            <a:r>
              <a:rPr lang="en-US" sz="3200" dirty="0">
                <a:solidFill>
                  <a:schemeClr val="bg1"/>
                </a:solidFill>
                <a:latin typeface="+mn-lt"/>
                <a:cs typeface="+mj-cs"/>
              </a:rPr>
              <a:t>Key Takeaways</a:t>
            </a:r>
          </a:p>
        </p:txBody>
      </p:sp>
      <p:sp>
        <p:nvSpPr>
          <p:cNvPr id="3" name="Content Placeholder 2"/>
          <p:cNvSpPr>
            <a:spLocks noGrp="1"/>
          </p:cNvSpPr>
          <p:nvPr>
            <p:ph idx="1"/>
          </p:nvPr>
        </p:nvSpPr>
        <p:spPr>
          <a:xfrm>
            <a:off x="914400" y="1488441"/>
            <a:ext cx="7508240" cy="3896360"/>
          </a:xfrm>
        </p:spPr>
        <p:txBody>
          <a:bodyPr>
            <a:normAutofit/>
          </a:bodyPr>
          <a:lstStyle/>
          <a:p>
            <a:r>
              <a:rPr lang="en-US" sz="3200" dirty="0">
                <a:solidFill>
                  <a:srgbClr val="EE9A62"/>
                </a:solidFill>
                <a:latin typeface="+mn-lt"/>
              </a:rPr>
              <a:t>Who</a:t>
            </a:r>
          </a:p>
          <a:p>
            <a:pPr marL="285750" indent="-285750">
              <a:buFont typeface="Arial" panose="020B0604020202020204" pitchFamily="34" charset="0"/>
              <a:buChar char="•"/>
            </a:pPr>
            <a:r>
              <a:rPr lang="en-US" sz="1800" dirty="0">
                <a:solidFill>
                  <a:srgbClr val="EE9A62"/>
                </a:solidFill>
                <a:latin typeface="+mn-lt"/>
              </a:rPr>
              <a:t>Highly Educated, High Income, Parents.</a:t>
            </a:r>
          </a:p>
          <a:p>
            <a:pPr marL="285750" indent="-285750">
              <a:buFont typeface="Arial" panose="020B0604020202020204" pitchFamily="34" charset="0"/>
              <a:buChar char="•"/>
            </a:pPr>
            <a:r>
              <a:rPr lang="en-US" sz="1800" dirty="0">
                <a:solidFill>
                  <a:srgbClr val="EE9A62"/>
                </a:solidFill>
                <a:latin typeface="+mn-lt"/>
              </a:rPr>
              <a:t>Surprisingly, even split male female – skews younger.</a:t>
            </a:r>
          </a:p>
          <a:p>
            <a:pPr marL="285750" indent="-285750">
              <a:buFont typeface="Arial" panose="020B0604020202020204" pitchFamily="34" charset="0"/>
              <a:buChar char="•"/>
            </a:pPr>
            <a:r>
              <a:rPr lang="en-US" sz="1800" dirty="0">
                <a:solidFill>
                  <a:srgbClr val="EE9A62"/>
                </a:solidFill>
                <a:latin typeface="+mn-lt"/>
              </a:rPr>
              <a:t>Shop multiple different stores / trips a week, both on and off line</a:t>
            </a:r>
            <a:endParaRPr lang="en-US" sz="3200" dirty="0">
              <a:solidFill>
                <a:srgbClr val="EE9A62"/>
              </a:solidFill>
              <a:latin typeface="+mn-lt"/>
            </a:endParaRPr>
          </a:p>
          <a:p>
            <a:r>
              <a:rPr lang="en-US" sz="3200" dirty="0">
                <a:solidFill>
                  <a:srgbClr val="EE9A62"/>
                </a:solidFill>
                <a:latin typeface="+mn-lt"/>
              </a:rPr>
              <a:t>What</a:t>
            </a:r>
          </a:p>
          <a:p>
            <a:pPr marL="285750" lvl="0" indent="-285750">
              <a:buFont typeface="Arial" panose="020B0604020202020204" pitchFamily="34" charset="0"/>
              <a:buChar char="•"/>
            </a:pPr>
            <a:r>
              <a:rPr lang="en-US" sz="1800" dirty="0">
                <a:solidFill>
                  <a:srgbClr val="EE9A62"/>
                </a:solidFill>
                <a:latin typeface="Calibri"/>
              </a:rPr>
              <a:t>Seeking more information - always</a:t>
            </a:r>
          </a:p>
          <a:p>
            <a:pPr marL="285750" lvl="0" indent="-285750">
              <a:buFont typeface="Arial" panose="020B0604020202020204" pitchFamily="34" charset="0"/>
              <a:buChar char="•"/>
            </a:pPr>
            <a:r>
              <a:rPr lang="en-US" sz="1800" dirty="0">
                <a:solidFill>
                  <a:srgbClr val="EE9A62"/>
                </a:solidFill>
                <a:latin typeface="Calibri"/>
              </a:rPr>
              <a:t>Confused and disappointed in what they are able to know / learn </a:t>
            </a:r>
          </a:p>
          <a:p>
            <a:pPr marL="285750" lvl="0" indent="-285750">
              <a:buFont typeface="Arial" panose="020B0604020202020204" pitchFamily="34" charset="0"/>
              <a:buChar char="•"/>
            </a:pPr>
            <a:r>
              <a:rPr lang="en-US" sz="1800" dirty="0">
                <a:solidFill>
                  <a:srgbClr val="EE9A62"/>
                </a:solidFill>
                <a:latin typeface="Calibri"/>
              </a:rPr>
              <a:t>Will switch to buying better information, will pay more</a:t>
            </a:r>
          </a:p>
          <a:p>
            <a:pPr marL="285750" lvl="0" indent="-285750">
              <a:buFont typeface="Arial" panose="020B0604020202020204" pitchFamily="34" charset="0"/>
              <a:buChar char="•"/>
            </a:pPr>
            <a:r>
              <a:rPr lang="en-US" sz="1800" dirty="0">
                <a:solidFill>
                  <a:srgbClr val="EE9A62"/>
                </a:solidFill>
                <a:latin typeface="Calibri"/>
              </a:rPr>
              <a:t>Expect to get information digitally, even in store, expect online to provide more and be easier, don’t always trust what they find.</a:t>
            </a:r>
            <a:endParaRPr lang="en-US" sz="3200" dirty="0">
              <a:solidFill>
                <a:srgbClr val="EE9A62"/>
              </a:solidFill>
              <a:latin typeface="Calibri"/>
            </a:endParaRPr>
          </a:p>
          <a:p>
            <a:endParaRPr lang="en-US" dirty="0"/>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31</a:t>
            </a:fld>
            <a:endParaRPr lang="en-US" dirty="0">
              <a:solidFill>
                <a:srgbClr val="EE9A62"/>
              </a:solidFill>
            </a:endParaRPr>
          </a:p>
        </p:txBody>
      </p:sp>
    </p:spTree>
    <p:extLst>
      <p:ext uri="{BB962C8B-B14F-4D97-AF65-F5344CB8AC3E}">
        <p14:creationId xmlns:p14="http://schemas.microsoft.com/office/powerpoint/2010/main" val="2668550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644887"/>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2213113"/>
            <a:ext cx="9144000" cy="2431774"/>
          </a:xfrm>
          <a:prstGeom prst="rect">
            <a:avLst/>
          </a:prstGeom>
          <a:solidFill>
            <a:srgbClr val="ABD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chemeClr val="bg1"/>
                </a:solidFill>
              </a:rPr>
              <a:t>32</a:t>
            </a:fld>
            <a:endParaRPr lang="en-US" dirty="0">
              <a:solidFill>
                <a:schemeClr val="bg1"/>
              </a:solidFill>
            </a:endParaRPr>
          </a:p>
        </p:txBody>
      </p:sp>
      <p:sp>
        <p:nvSpPr>
          <p:cNvPr id="5" name="Title 1"/>
          <p:cNvSpPr>
            <a:spLocks noGrp="1"/>
          </p:cNvSpPr>
          <p:nvPr>
            <p:ph type="title"/>
          </p:nvPr>
        </p:nvSpPr>
        <p:spPr>
          <a:xfrm>
            <a:off x="774659" y="2661920"/>
            <a:ext cx="2743200" cy="1361439"/>
          </a:xfrm>
        </p:spPr>
        <p:txBody>
          <a:bodyPr vert="horz" lIns="91440" tIns="45720" rIns="91440" bIns="45720" rtlCol="0" anchor="b">
            <a:noAutofit/>
          </a:bodyPr>
          <a:lstStyle/>
          <a:p>
            <a:pPr algn="ctr" defTabSz="914400">
              <a:lnSpc>
                <a:spcPct val="90000"/>
              </a:lnSpc>
            </a:pPr>
            <a:r>
              <a:rPr lang="en-US" sz="9600" kern="1200" dirty="0">
                <a:solidFill>
                  <a:srgbClr val="4379A9"/>
                </a:solidFill>
                <a:latin typeface="+mj-lt"/>
                <a:ea typeface="+mj-ea"/>
                <a:cs typeface="+mj-cs"/>
              </a:rPr>
              <a:t>Q&amp;A</a:t>
            </a:r>
          </a:p>
        </p:txBody>
      </p:sp>
      <p:pic>
        <p:nvPicPr>
          <p:cNvPr id="6" name="Content Placeholder 4" descr="TransparencyCover.png"/>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l="137" t="373" r="-1" b="-138"/>
          <a:stretch/>
        </p:blipFill>
        <p:spPr>
          <a:xfrm>
            <a:off x="4165600" y="518160"/>
            <a:ext cx="4368020" cy="5648960"/>
          </a:xfrm>
          <a:prstGeom prst="rect">
            <a:avLst/>
          </a:prstGeom>
          <a:ln w="28575">
            <a:solidFill>
              <a:schemeClr val="bg1"/>
            </a:solidFill>
          </a:ln>
          <a:scene3d>
            <a:camera prst="obliqueTopLeft"/>
            <a:lightRig rig="threePt" dir="t"/>
          </a:scene3d>
        </p:spPr>
      </p:pic>
    </p:spTree>
    <p:extLst>
      <p:ext uri="{BB962C8B-B14F-4D97-AF65-F5344CB8AC3E}">
        <p14:creationId xmlns:p14="http://schemas.microsoft.com/office/powerpoint/2010/main" val="256994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44887"/>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213113"/>
            <a:ext cx="9144000" cy="2431774"/>
          </a:xfrm>
          <a:prstGeom prst="rect">
            <a:avLst/>
          </a:prstGeom>
          <a:solidFill>
            <a:srgbClr val="ABD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chemeClr val="bg1"/>
                </a:solidFill>
              </a:rPr>
              <a:t>33</a:t>
            </a:fld>
            <a:endParaRPr lang="en-US" dirty="0">
              <a:solidFill>
                <a:schemeClr val="bg1"/>
              </a:solidFill>
            </a:endParaRPr>
          </a:p>
        </p:txBody>
      </p:sp>
      <p:sp>
        <p:nvSpPr>
          <p:cNvPr id="9" name="Title 1"/>
          <p:cNvSpPr txBox="1">
            <a:spLocks/>
          </p:cNvSpPr>
          <p:nvPr/>
        </p:nvSpPr>
        <p:spPr>
          <a:xfrm>
            <a:off x="0" y="2229810"/>
            <a:ext cx="9144000" cy="2196416"/>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4200" dirty="0">
                <a:solidFill>
                  <a:srgbClr val="4379A9"/>
                </a:solidFill>
                <a:latin typeface="+mn-lt"/>
              </a:rPr>
              <a:t>Thank You</a:t>
            </a:r>
            <a:br>
              <a:rPr lang="en-US" sz="4000" dirty="0">
                <a:solidFill>
                  <a:srgbClr val="4379A9"/>
                </a:solidFill>
              </a:rPr>
            </a:br>
            <a:r>
              <a:rPr lang="en-US" sz="2800" dirty="0">
                <a:solidFill>
                  <a:srgbClr val="4379A9"/>
                </a:solidFill>
              </a:rPr>
              <a:t>Learn more about transparency and download the</a:t>
            </a:r>
            <a:br>
              <a:rPr lang="en-US" sz="2800" dirty="0">
                <a:solidFill>
                  <a:srgbClr val="4379A9"/>
                </a:solidFill>
              </a:rPr>
            </a:br>
            <a:r>
              <a:rPr lang="en-US" sz="2800" dirty="0">
                <a:solidFill>
                  <a:srgbClr val="4379A9"/>
                </a:solidFill>
              </a:rPr>
              <a:t>full report at: </a:t>
            </a:r>
            <a:r>
              <a:rPr lang="en-US" sz="2800" b="1" dirty="0">
                <a:solidFill>
                  <a:srgbClr val="4379A9"/>
                </a:solidFill>
                <a:latin typeface="Calibri"/>
                <a:cs typeface="Calibri"/>
              </a:rPr>
              <a:t>www.fmi.org/transparency</a:t>
            </a:r>
          </a:p>
        </p:txBody>
      </p:sp>
    </p:spTree>
    <p:extLst>
      <p:ext uri="{BB962C8B-B14F-4D97-AF65-F5344CB8AC3E}">
        <p14:creationId xmlns:p14="http://schemas.microsoft.com/office/powerpoint/2010/main" val="1802329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3999" cy="1325563"/>
          </a:xfrm>
        </p:spPr>
        <p:txBody>
          <a:bodyPr>
            <a:normAutofit/>
          </a:bodyPr>
          <a:lstStyle/>
          <a:p>
            <a:pPr algn="ctr"/>
            <a:r>
              <a:rPr lang="en-US" dirty="0">
                <a:solidFill>
                  <a:schemeClr val="bg1"/>
                </a:solidFill>
              </a:rPr>
              <a:t>Introduction and Methodology</a:t>
            </a:r>
          </a:p>
        </p:txBody>
      </p:sp>
      <p:sp>
        <p:nvSpPr>
          <p:cNvPr id="3" name="Content Placeholder 2"/>
          <p:cNvSpPr>
            <a:spLocks noGrp="1"/>
          </p:cNvSpPr>
          <p:nvPr>
            <p:ph idx="1"/>
          </p:nvPr>
        </p:nvSpPr>
        <p:spPr>
          <a:xfrm>
            <a:off x="628649" y="1548775"/>
            <a:ext cx="7886700" cy="4351338"/>
          </a:xfrm>
        </p:spPr>
        <p:txBody>
          <a:bodyPr>
            <a:normAutofit/>
          </a:bodyPr>
          <a:lstStyle/>
          <a:p>
            <a:r>
              <a:rPr lang="en-US" dirty="0">
                <a:solidFill>
                  <a:srgbClr val="4379A9"/>
                </a:solidFill>
              </a:rPr>
              <a:t>FMI and Label Insight dove deep into how transparency is playing out on multiple levels. </a:t>
            </a:r>
          </a:p>
          <a:p>
            <a:pPr lvl="2"/>
            <a:r>
              <a:rPr lang="en-US" dirty="0"/>
              <a:t>Built on an update of previous surveys conducted by FMI and Label Insight</a:t>
            </a:r>
          </a:p>
          <a:p>
            <a:pPr lvl="2"/>
            <a:r>
              <a:rPr lang="en-US" dirty="0"/>
              <a:t>Online survey of nationally representative, random sample of 2,022 U.S. grocery shoppers.   </a:t>
            </a:r>
          </a:p>
          <a:p>
            <a:pPr lvl="3"/>
            <a:endParaRPr lang="en-US" dirty="0"/>
          </a:p>
          <a:p>
            <a:r>
              <a:rPr lang="en-US" dirty="0">
                <a:solidFill>
                  <a:srgbClr val="4379A9"/>
                </a:solidFill>
              </a:rPr>
              <a:t>Report underscores the importance of transparency and its direct link to business success. </a:t>
            </a:r>
          </a:p>
          <a:p>
            <a:pPr lvl="2"/>
            <a:r>
              <a:rPr lang="en-US" dirty="0"/>
              <a:t>Success is more likely to be achieved when industry stakeholders understand the fine points, including shopper motivations and behaviors.  </a:t>
            </a:r>
          </a:p>
          <a:p>
            <a:pPr lvl="2"/>
            <a:r>
              <a:rPr lang="en-US" dirty="0"/>
              <a:t>The food industry has already taken important steps to boost transparency, including with initiatives such as </a:t>
            </a:r>
            <a:r>
              <a:rPr lang="en-US" dirty="0" err="1"/>
              <a:t>SmartLabel</a:t>
            </a:r>
            <a:r>
              <a:rPr lang="en-US" baseline="30000" dirty="0"/>
              <a:t>®</a:t>
            </a:r>
            <a:r>
              <a:rPr lang="en-US" dirty="0"/>
              <a:t>. </a:t>
            </a:r>
          </a:p>
          <a:p>
            <a:pPr lvl="2"/>
            <a:endParaRPr lang="en-US" dirty="0"/>
          </a:p>
          <a:p>
            <a:r>
              <a:rPr lang="en-US" dirty="0">
                <a:solidFill>
                  <a:srgbClr val="4379A9"/>
                </a:solidFill>
              </a:rPr>
              <a:t>This research points to additional next steps and provides key resources. </a:t>
            </a:r>
          </a:p>
          <a:p>
            <a:endParaRPr lang="en-US" dirty="0"/>
          </a:p>
          <a:p>
            <a:endParaRPr lang="en-US" dirty="0"/>
          </a:p>
          <a:p>
            <a:endParaRPr lang="en-US" dirty="0"/>
          </a:p>
        </p:txBody>
      </p:sp>
      <p:sp>
        <p:nvSpPr>
          <p:cNvPr id="7"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1" kern="1200">
                <a:solidFill>
                  <a:srgbClr val="54ADE3"/>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EE9A62"/>
                </a:solidFill>
              </a:rPr>
              <a:t>2</a:t>
            </a:r>
          </a:p>
        </p:txBody>
      </p:sp>
    </p:spTree>
    <p:extLst>
      <p:ext uri="{BB962C8B-B14F-4D97-AF65-F5344CB8AC3E}">
        <p14:creationId xmlns:p14="http://schemas.microsoft.com/office/powerpoint/2010/main" val="306257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person, building, young, outdoor&#10;&#10;Description generated with very high confidence">
            <a:extLst>
              <a:ext uri="{FF2B5EF4-FFF2-40B4-BE49-F238E27FC236}">
                <a16:creationId xmlns:a16="http://schemas.microsoft.com/office/drawing/2014/main" id="{C050B923-C7A9-4A47-9AF7-96735BC75E78}"/>
              </a:ext>
            </a:extLst>
          </p:cNvPr>
          <p:cNvPicPr>
            <a:picLocks noChangeAspect="1"/>
          </p:cNvPicPr>
          <p:nvPr/>
        </p:nvPicPr>
        <p:blipFill rotWithShape="1">
          <a:blip r:embed="rId3"/>
          <a:srcRect l="1219" t="10301" b="21902"/>
          <a:stretch/>
        </p:blipFill>
        <p:spPr>
          <a:xfrm>
            <a:off x="4909183" y="2243021"/>
            <a:ext cx="4234817" cy="2296160"/>
          </a:xfrm>
          <a:prstGeom prst="rect">
            <a:avLst/>
          </a:prstGeom>
        </p:spPr>
      </p:pic>
      <p:pic>
        <p:nvPicPr>
          <p:cNvPr id="16" name="Picture 15" descr="A person posing for the camera&#10;&#10;Description generated with very high confidence">
            <a:extLst>
              <a:ext uri="{FF2B5EF4-FFF2-40B4-BE49-F238E27FC236}">
                <a16:creationId xmlns:a16="http://schemas.microsoft.com/office/drawing/2014/main" id="{BDB10B55-C0C9-4211-95BC-B4BC71466378}"/>
              </a:ext>
            </a:extLst>
          </p:cNvPr>
          <p:cNvPicPr>
            <a:picLocks noChangeAspect="1"/>
          </p:cNvPicPr>
          <p:nvPr/>
        </p:nvPicPr>
        <p:blipFill rotWithShape="1">
          <a:blip r:embed="rId4"/>
          <a:srcRect l="14508" t="12091" b="11927"/>
          <a:stretch/>
        </p:blipFill>
        <p:spPr>
          <a:xfrm>
            <a:off x="4906183" y="4495801"/>
            <a:ext cx="4237817" cy="2362199"/>
          </a:xfrm>
          <a:prstGeom prst="rect">
            <a:avLst/>
          </a:prstGeom>
        </p:spPr>
      </p:pic>
      <p:pic>
        <p:nvPicPr>
          <p:cNvPr id="14" name="Picture 13" descr="A person standing in front of a store&#10;&#10;Description generated with high confidence">
            <a:extLst>
              <a:ext uri="{FF2B5EF4-FFF2-40B4-BE49-F238E27FC236}">
                <a16:creationId xmlns:a16="http://schemas.microsoft.com/office/drawing/2014/main" id="{5E6DD087-9B24-492C-9112-FC532409F2E4}"/>
              </a:ext>
            </a:extLst>
          </p:cNvPr>
          <p:cNvPicPr>
            <a:picLocks noChangeAspect="1"/>
          </p:cNvPicPr>
          <p:nvPr/>
        </p:nvPicPr>
        <p:blipFill rotWithShape="1">
          <a:blip r:embed="rId5"/>
          <a:srcRect l="5839" t="12553" r="5839" b="17363"/>
          <a:stretch/>
        </p:blipFill>
        <p:spPr>
          <a:xfrm>
            <a:off x="4909183" y="0"/>
            <a:ext cx="4234817" cy="2243021"/>
          </a:xfrm>
          <a:prstGeom prst="rect">
            <a:avLst/>
          </a:prstGeom>
        </p:spPr>
      </p:pic>
      <p:sp>
        <p:nvSpPr>
          <p:cNvPr id="12" name="Rectangle 11"/>
          <p:cNvSpPr/>
          <p:nvPr/>
        </p:nvSpPr>
        <p:spPr>
          <a:xfrm>
            <a:off x="0" y="0"/>
            <a:ext cx="4930059"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rgbClr val="EE9A62"/>
                </a:solidFill>
              </a:rPr>
              <a:t>4</a:t>
            </a:fld>
            <a:endParaRPr lang="en-US" dirty="0">
              <a:solidFill>
                <a:srgbClr val="EE9A62"/>
              </a:solidFill>
            </a:endParaRPr>
          </a:p>
        </p:txBody>
      </p:sp>
      <p:sp>
        <p:nvSpPr>
          <p:cNvPr id="6" name="Content Placeholder 2">
            <a:extLst>
              <a:ext uri="{FF2B5EF4-FFF2-40B4-BE49-F238E27FC236}">
                <a16:creationId xmlns:a16="http://schemas.microsoft.com/office/drawing/2014/main" id="{21D270DA-EA23-4B1B-9FE1-E6D6D23ED69B}"/>
              </a:ext>
            </a:extLst>
          </p:cNvPr>
          <p:cNvSpPr txBox="1">
            <a:spLocks/>
          </p:cNvSpPr>
          <p:nvPr/>
        </p:nvSpPr>
        <p:spPr>
          <a:xfrm>
            <a:off x="723330" y="1685235"/>
            <a:ext cx="3616657" cy="3732925"/>
          </a:xfrm>
          <a:prstGeom prst="rect">
            <a:avLst/>
          </a:prstGeom>
        </p:spPr>
        <p:txBody>
          <a:bodyPr vert="horz" lIns="91440" tIns="45720" rIns="91440" bIns="45720" rtlCol="0" anchor="ctr">
            <a:no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lnSpc>
                <a:spcPct val="90000"/>
              </a:lnSpc>
            </a:pPr>
            <a:r>
              <a:rPr lang="en-US" b="1" dirty="0">
                <a:solidFill>
                  <a:srgbClr val="4379A9"/>
                </a:solidFill>
                <a:latin typeface="+mj-lt"/>
                <a:cs typeface="+mn-cs"/>
              </a:rPr>
              <a:t>Importance and Role of Transparency</a:t>
            </a:r>
          </a:p>
          <a:p>
            <a:pPr defTabSz="914400">
              <a:lnSpc>
                <a:spcPct val="90000"/>
              </a:lnSpc>
            </a:pPr>
            <a:endParaRPr lang="en-US" b="1" dirty="0">
              <a:solidFill>
                <a:srgbClr val="4379A9"/>
              </a:solidFill>
              <a:latin typeface="+mj-lt"/>
              <a:cs typeface="+mn-cs"/>
            </a:endParaRPr>
          </a:p>
          <a:p>
            <a:pPr defTabSz="914400">
              <a:lnSpc>
                <a:spcPct val="90000"/>
              </a:lnSpc>
            </a:pPr>
            <a:r>
              <a:rPr lang="en-US" b="1" dirty="0">
                <a:solidFill>
                  <a:srgbClr val="4379A9"/>
                </a:solidFill>
                <a:latin typeface="+mj-lt"/>
              </a:rPr>
              <a:t>Who is the Online Shopper?</a:t>
            </a:r>
          </a:p>
          <a:p>
            <a:pPr defTabSz="914400">
              <a:lnSpc>
                <a:spcPct val="90000"/>
              </a:lnSpc>
            </a:pPr>
            <a:endParaRPr lang="en-US" b="1" dirty="0">
              <a:solidFill>
                <a:srgbClr val="4379A9"/>
              </a:solidFill>
              <a:latin typeface="+mj-lt"/>
            </a:endParaRPr>
          </a:p>
          <a:p>
            <a:pPr defTabSz="914400">
              <a:lnSpc>
                <a:spcPct val="90000"/>
              </a:lnSpc>
            </a:pPr>
            <a:r>
              <a:rPr lang="en-US" b="1" dirty="0">
                <a:solidFill>
                  <a:srgbClr val="4379A9"/>
                </a:solidFill>
                <a:latin typeface="+mj-lt"/>
                <a:cs typeface="+mn-cs"/>
              </a:rPr>
              <a:t>Understanding Online Consumer Transparency Preferences</a:t>
            </a:r>
          </a:p>
          <a:p>
            <a:pPr defTabSz="914400">
              <a:lnSpc>
                <a:spcPct val="90000"/>
              </a:lnSpc>
            </a:pPr>
            <a:endParaRPr lang="en-US" b="1" dirty="0">
              <a:solidFill>
                <a:srgbClr val="4379A9"/>
              </a:solidFill>
              <a:latin typeface="+mj-lt"/>
              <a:cs typeface="+mn-cs"/>
            </a:endParaRPr>
          </a:p>
          <a:p>
            <a:pPr defTabSz="914400">
              <a:lnSpc>
                <a:spcPct val="90000"/>
              </a:lnSpc>
            </a:pPr>
            <a:r>
              <a:rPr lang="en-US" b="1" dirty="0">
                <a:solidFill>
                  <a:srgbClr val="4379A9"/>
                </a:solidFill>
                <a:latin typeface="+mj-lt"/>
                <a:cs typeface="+mn-cs"/>
              </a:rPr>
              <a:t>Transparency in an Omnichannel World </a:t>
            </a:r>
          </a:p>
          <a:p>
            <a:pPr defTabSz="914400">
              <a:lnSpc>
                <a:spcPct val="90000"/>
              </a:lnSpc>
            </a:pPr>
            <a:endParaRPr lang="en-US" b="1" dirty="0">
              <a:solidFill>
                <a:srgbClr val="4379A9"/>
              </a:solidFill>
              <a:latin typeface="+mj-lt"/>
              <a:cs typeface="+mn-cs"/>
            </a:endParaRPr>
          </a:p>
          <a:p>
            <a:pPr defTabSz="914400">
              <a:lnSpc>
                <a:spcPct val="90000"/>
              </a:lnSpc>
            </a:pPr>
            <a:r>
              <a:rPr lang="en-US" b="1" dirty="0">
                <a:solidFill>
                  <a:srgbClr val="4379A9"/>
                </a:solidFill>
                <a:latin typeface="+mj-lt"/>
                <a:cs typeface="+mn-cs"/>
              </a:rPr>
              <a:t>Key Takeaways</a:t>
            </a:r>
          </a:p>
        </p:txBody>
      </p:sp>
      <p:sp>
        <p:nvSpPr>
          <p:cNvPr id="13" name="Title 1"/>
          <p:cNvSpPr txBox="1">
            <a:spLocks/>
          </p:cNvSpPr>
          <p:nvPr/>
        </p:nvSpPr>
        <p:spPr>
          <a:xfrm>
            <a:off x="0" y="134189"/>
            <a:ext cx="4909183" cy="844220"/>
          </a:xfrm>
          <a:prstGeom prst="rect">
            <a:avLst/>
          </a:prstGeom>
        </p:spPr>
        <p:txBody>
          <a:bodyPr vert="horz" lIns="91440" tIns="45720" rIns="91440" bIns="45720" rtlCol="0" anchor="ctr">
            <a:normAutofit/>
          </a:bodyPr>
          <a:lstStyle>
            <a:lvl1pPr algn="l" defTabSz="457200" rtl="0" eaLnBrk="1" latinLnBrk="0" hangingPunct="1">
              <a:lnSpc>
                <a:spcPts val="3600"/>
              </a:lnSpc>
              <a:spcBef>
                <a:spcPct val="0"/>
              </a:spcBef>
              <a:buNone/>
              <a:defRPr sz="3600" b="0" i="0" kern="1200">
                <a:solidFill>
                  <a:schemeClr val="accent1"/>
                </a:solidFill>
                <a:latin typeface="Calibri Light"/>
                <a:ea typeface="+mj-ea"/>
                <a:cs typeface="Calibri Light"/>
              </a:defRPr>
            </a:lvl1pPr>
          </a:lstStyle>
          <a:p>
            <a:pPr algn="ctr"/>
            <a:r>
              <a:rPr lang="en-US" sz="3200" dirty="0">
                <a:solidFill>
                  <a:schemeClr val="bg1"/>
                </a:solidFill>
              </a:rPr>
              <a:t>Overview</a:t>
            </a:r>
            <a:endParaRPr lang="en-US" sz="3200" dirty="0">
              <a:solidFill>
                <a:schemeClr val="bg1"/>
              </a:solidFill>
              <a:latin typeface="+mn-lt"/>
            </a:endParaRPr>
          </a:p>
        </p:txBody>
      </p:sp>
    </p:spTree>
    <p:extLst>
      <p:ext uri="{BB962C8B-B14F-4D97-AF65-F5344CB8AC3E}">
        <p14:creationId xmlns:p14="http://schemas.microsoft.com/office/powerpoint/2010/main" val="2127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44887"/>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2213113"/>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2213113"/>
            <a:ext cx="9144000" cy="2431774"/>
          </a:xfrm>
          <a:prstGeom prst="rect">
            <a:avLst/>
          </a:prstGeom>
          <a:solidFill>
            <a:srgbClr val="ABDA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chemeClr val="bg1"/>
                </a:solidFill>
              </a:rPr>
              <a:t>5</a:t>
            </a:fld>
            <a:endParaRPr lang="en-US" dirty="0">
              <a:solidFill>
                <a:schemeClr val="bg1"/>
              </a:solidFill>
            </a:endParaRPr>
          </a:p>
        </p:txBody>
      </p:sp>
      <p:sp>
        <p:nvSpPr>
          <p:cNvPr id="7" name="Title 1"/>
          <p:cNvSpPr>
            <a:spLocks noGrp="1"/>
          </p:cNvSpPr>
          <p:nvPr>
            <p:ph type="title"/>
          </p:nvPr>
        </p:nvSpPr>
        <p:spPr>
          <a:xfrm>
            <a:off x="0" y="2991126"/>
            <a:ext cx="9144000" cy="724176"/>
          </a:xfrm>
        </p:spPr>
        <p:txBody>
          <a:bodyPr vert="horz" lIns="91440" tIns="45720" rIns="91440" bIns="45720" rtlCol="0" anchor="b">
            <a:normAutofit/>
          </a:bodyPr>
          <a:lstStyle/>
          <a:p>
            <a:pPr algn="ctr" defTabSz="914400">
              <a:lnSpc>
                <a:spcPct val="90000"/>
              </a:lnSpc>
            </a:pPr>
            <a:r>
              <a:rPr lang="en-US" sz="4200" kern="1200" dirty="0">
                <a:solidFill>
                  <a:srgbClr val="4379A9"/>
                </a:solidFill>
                <a:latin typeface="+mj-lt"/>
                <a:ea typeface="+mj-ea"/>
                <a:cs typeface="+mj-cs"/>
              </a:rPr>
              <a:t>Importance and Role of Transparency</a:t>
            </a:r>
          </a:p>
        </p:txBody>
      </p:sp>
    </p:spTree>
    <p:extLst>
      <p:ext uri="{BB962C8B-B14F-4D97-AF65-F5344CB8AC3E}">
        <p14:creationId xmlns:p14="http://schemas.microsoft.com/office/powerpoint/2010/main" val="2135279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47206"/>
            <a:ext cx="9144000" cy="612330"/>
          </a:xfrm>
        </p:spPr>
        <p:txBody>
          <a:bodyPr>
            <a:normAutofit/>
          </a:bodyPr>
          <a:lstStyle/>
          <a:p>
            <a:pPr algn="ctr"/>
            <a:r>
              <a:rPr lang="en-US" sz="3200" dirty="0">
                <a:solidFill>
                  <a:schemeClr val="bg1"/>
                </a:solidFill>
              </a:rPr>
              <a:t>Consumers Emphasize Transparency’s Importance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3287" t="5679" r="33498" b="7650"/>
          <a:stretch/>
        </p:blipFill>
        <p:spPr>
          <a:xfrm>
            <a:off x="3484725" y="2568448"/>
            <a:ext cx="5202075" cy="2743200"/>
          </a:xfrm>
          <a:prstGeom prst="rect">
            <a:avLst/>
          </a:prstGeom>
        </p:spPr>
      </p:pic>
      <p:sp>
        <p:nvSpPr>
          <p:cNvPr id="5" name="Slide Number Placeholder 4"/>
          <p:cNvSpPr>
            <a:spLocks noGrp="1"/>
          </p:cNvSpPr>
          <p:nvPr>
            <p:ph type="sldNum" sz="quarter" idx="12"/>
          </p:nvPr>
        </p:nvSpPr>
        <p:spPr/>
        <p:txBody>
          <a:bodyPr/>
          <a:lstStyle/>
          <a:p>
            <a:fld id="{3047FFA1-DAD6-A94E-BB91-72432C85ACD9}" type="slidenum">
              <a:rPr lang="en-US" smtClean="0">
                <a:solidFill>
                  <a:srgbClr val="EE9A62"/>
                </a:solidFill>
              </a:rPr>
              <a:t>6</a:t>
            </a:fld>
            <a:endParaRPr lang="en-US" dirty="0">
              <a:solidFill>
                <a:srgbClr val="EE9A62"/>
              </a:solidFill>
            </a:endParaRPr>
          </a:p>
        </p:txBody>
      </p:sp>
      <p:sp>
        <p:nvSpPr>
          <p:cNvPr id="6" name="TextBox 5">
            <a:extLst>
              <a:ext uri="{FF2B5EF4-FFF2-40B4-BE49-F238E27FC236}">
                <a16:creationId xmlns:a16="http://schemas.microsoft.com/office/drawing/2014/main" id="{5B2168EC-B052-B540-ABC8-73CF3DB010A3}"/>
              </a:ext>
            </a:extLst>
          </p:cNvPr>
          <p:cNvSpPr txBox="1"/>
          <p:nvPr/>
        </p:nvSpPr>
        <p:spPr>
          <a:xfrm>
            <a:off x="612648" y="1455970"/>
            <a:ext cx="8074152" cy="461665"/>
          </a:xfrm>
          <a:prstGeom prst="rect">
            <a:avLst/>
          </a:prstGeom>
          <a:noFill/>
          <a:ln w="28575">
            <a:solidFill>
              <a:schemeClr val="accent1"/>
            </a:solidFill>
          </a:ln>
        </p:spPr>
        <p:txBody>
          <a:bodyPr wrap="square" rtlCol="0">
            <a:spAutoFit/>
          </a:bodyPr>
          <a:lstStyle/>
          <a:p>
            <a:pPr algn="ctr"/>
            <a:r>
              <a:rPr lang="en-US" sz="2400" dirty="0">
                <a:solidFill>
                  <a:schemeClr val="accent5"/>
                </a:solidFill>
              </a:rPr>
              <a:t>69% of Consumers say transparency is important to them.</a:t>
            </a:r>
          </a:p>
        </p:txBody>
      </p:sp>
      <p:pic>
        <p:nvPicPr>
          <p:cNvPr id="8" name="Picture 7" descr="A person standing in front of a store filled with lots of fruit&#10;&#10;Description generated with very high confidence">
            <a:extLst>
              <a:ext uri="{FF2B5EF4-FFF2-40B4-BE49-F238E27FC236}">
                <a16:creationId xmlns:a16="http://schemas.microsoft.com/office/drawing/2014/main" id="{83C16689-4750-4812-A0B6-8636C0AAD50D}"/>
              </a:ext>
            </a:extLst>
          </p:cNvPr>
          <p:cNvPicPr>
            <a:picLocks noChangeAspect="1"/>
          </p:cNvPicPr>
          <p:nvPr/>
        </p:nvPicPr>
        <p:blipFill rotWithShape="1">
          <a:blip r:embed="rId4"/>
          <a:srcRect l="13901" t="2940" r="33134" b="17710"/>
          <a:stretch/>
        </p:blipFill>
        <p:spPr>
          <a:xfrm>
            <a:off x="612648" y="2568448"/>
            <a:ext cx="2743201" cy="2743200"/>
          </a:xfrm>
          <a:prstGeom prst="rect">
            <a:avLst/>
          </a:prstGeom>
        </p:spPr>
      </p:pic>
      <p:pic>
        <p:nvPicPr>
          <p:cNvPr id="9" name="Picture Placeholder 7" descr="shutterstock_124003264.jpg"/>
          <p:cNvPicPr>
            <a:picLocks noChangeAspect="1"/>
          </p:cNvPicPr>
          <p:nvPr/>
        </p:nvPicPr>
        <p:blipFill rotWithShape="1">
          <a:blip r:embed="rId5">
            <a:extLst>
              <a:ext uri="{28A0092B-C50C-407E-A947-70E740481C1C}">
                <a14:useLocalDpi xmlns:a14="http://schemas.microsoft.com/office/drawing/2010/main" val="0"/>
              </a:ext>
            </a:extLst>
          </a:blip>
          <a:srcRect l="43624" t="10858" r="10292" b="10858"/>
          <a:stretch/>
        </p:blipFill>
        <p:spPr bwMode="auto">
          <a:xfrm flipH="1">
            <a:off x="612644" y="2568448"/>
            <a:ext cx="274320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86D4074C-DB88-4939-B287-F94B8B94590F}"/>
              </a:ext>
            </a:extLst>
          </p:cNvPr>
          <p:cNvSpPr txBox="1">
            <a:spLocks/>
          </p:cNvSpPr>
          <p:nvPr/>
        </p:nvSpPr>
        <p:spPr>
          <a:xfrm>
            <a:off x="6019799" y="5681133"/>
            <a:ext cx="2429933" cy="698854"/>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EE9A62"/>
                </a:solidFill>
              </a:rPr>
              <a:t>80% </a:t>
            </a:r>
            <a:r>
              <a:rPr lang="en-US" sz="1400" dirty="0">
                <a:solidFill>
                  <a:srgbClr val="4379A9"/>
                </a:solidFill>
                <a:latin typeface="+mn-lt"/>
              </a:rPr>
              <a:t>of online shoppers say that transparency is important</a:t>
            </a:r>
          </a:p>
        </p:txBody>
      </p:sp>
      <p:sp>
        <p:nvSpPr>
          <p:cNvPr id="3" name="Rectangle 2">
            <a:extLst>
              <a:ext uri="{FF2B5EF4-FFF2-40B4-BE49-F238E27FC236}">
                <a16:creationId xmlns:a16="http://schemas.microsoft.com/office/drawing/2014/main" id="{85215D20-8427-4A86-8CF1-B84518394BEF}"/>
              </a:ext>
            </a:extLst>
          </p:cNvPr>
          <p:cNvSpPr/>
          <p:nvPr/>
        </p:nvSpPr>
        <p:spPr>
          <a:xfrm>
            <a:off x="5991367" y="5681133"/>
            <a:ext cx="2458365" cy="675217"/>
          </a:xfrm>
          <a:prstGeom prst="rect">
            <a:avLst/>
          </a:prstGeom>
          <a:noFill/>
          <a:ln w="31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144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060174"/>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47206"/>
            <a:ext cx="9144000" cy="612330"/>
          </a:xfrm>
        </p:spPr>
        <p:txBody>
          <a:bodyPr>
            <a:normAutofit/>
          </a:bodyPr>
          <a:lstStyle/>
          <a:p>
            <a:pPr algn="ctr"/>
            <a:r>
              <a:rPr lang="en-US" sz="3200" dirty="0">
                <a:solidFill>
                  <a:schemeClr val="bg1"/>
                </a:solidFill>
              </a:rPr>
              <a:t>Consumers Emphasize Transparency’s Importance</a:t>
            </a:r>
          </a:p>
        </p:txBody>
      </p:sp>
      <p:sp>
        <p:nvSpPr>
          <p:cNvPr id="5" name="Slide Number Placeholder 4"/>
          <p:cNvSpPr>
            <a:spLocks noGrp="1"/>
          </p:cNvSpPr>
          <p:nvPr>
            <p:ph type="sldNum" sz="quarter" idx="12"/>
          </p:nvPr>
        </p:nvSpPr>
        <p:spPr/>
        <p:txBody>
          <a:bodyPr/>
          <a:lstStyle/>
          <a:p>
            <a:fld id="{3047FFA1-DAD6-A94E-BB91-72432C85ACD9}" type="slidenum">
              <a:rPr lang="en-US" smtClean="0">
                <a:solidFill>
                  <a:srgbClr val="EE9A62"/>
                </a:solidFill>
              </a:rPr>
              <a:t>7</a:t>
            </a:fld>
            <a:endParaRPr lang="en-US" dirty="0">
              <a:solidFill>
                <a:srgbClr val="EE9A62"/>
              </a:solidFill>
            </a:endParaRPr>
          </a:p>
        </p:txBody>
      </p:sp>
      <p:sp>
        <p:nvSpPr>
          <p:cNvPr id="6" name="TextBox 5">
            <a:extLst>
              <a:ext uri="{FF2B5EF4-FFF2-40B4-BE49-F238E27FC236}">
                <a16:creationId xmlns:a16="http://schemas.microsoft.com/office/drawing/2014/main" id="{5B2168EC-B052-B540-ABC8-73CF3DB010A3}"/>
              </a:ext>
            </a:extLst>
          </p:cNvPr>
          <p:cNvSpPr txBox="1"/>
          <p:nvPr/>
        </p:nvSpPr>
        <p:spPr>
          <a:xfrm>
            <a:off x="612648" y="1455970"/>
            <a:ext cx="8074152" cy="461665"/>
          </a:xfrm>
          <a:prstGeom prst="rect">
            <a:avLst/>
          </a:prstGeom>
          <a:noFill/>
          <a:ln w="28575">
            <a:solidFill>
              <a:schemeClr val="accent1"/>
            </a:solidFill>
          </a:ln>
        </p:spPr>
        <p:txBody>
          <a:bodyPr wrap="square" rtlCol="0">
            <a:spAutoFit/>
          </a:bodyPr>
          <a:lstStyle/>
          <a:p>
            <a:pPr algn="ctr"/>
            <a:r>
              <a:rPr lang="en-US" sz="2400" dirty="0">
                <a:solidFill>
                  <a:schemeClr val="accent5"/>
                </a:solidFill>
              </a:rPr>
              <a:t>Clear details about what is in your food and how it is made.</a:t>
            </a:r>
          </a:p>
        </p:txBody>
      </p:sp>
      <p:sp>
        <p:nvSpPr>
          <p:cNvPr id="10" name="Content Placeholder 2">
            <a:extLst>
              <a:ext uri="{FF2B5EF4-FFF2-40B4-BE49-F238E27FC236}">
                <a16:creationId xmlns:a16="http://schemas.microsoft.com/office/drawing/2014/main" id="{86D4074C-DB88-4939-B287-F94B8B94590F}"/>
              </a:ext>
            </a:extLst>
          </p:cNvPr>
          <p:cNvSpPr txBox="1">
            <a:spLocks/>
          </p:cNvSpPr>
          <p:nvPr/>
        </p:nvSpPr>
        <p:spPr>
          <a:xfrm>
            <a:off x="4441368" y="4502221"/>
            <a:ext cx="4122058" cy="708944"/>
          </a:xfrm>
          <a:prstGeom prst="rect">
            <a:avLst/>
          </a:prstGeom>
        </p:spPr>
        <p:txBody>
          <a:bodyPr vert="horz" lIns="91440" tIns="45720" rIns="91440" bIns="45720" rtlCol="0" anchor="ctr">
            <a:no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srgbClr val="EE9A62"/>
                </a:solidFill>
              </a:rPr>
              <a:t>78% </a:t>
            </a:r>
            <a:r>
              <a:rPr lang="en-US" sz="2400" dirty="0">
                <a:solidFill>
                  <a:srgbClr val="4379A9"/>
                </a:solidFill>
                <a:latin typeface="+mn-lt"/>
              </a:rPr>
              <a:t>of online shoppers say  clear details are important</a:t>
            </a:r>
          </a:p>
        </p:txBody>
      </p:sp>
      <p:sp>
        <p:nvSpPr>
          <p:cNvPr id="3" name="Rectangle 2">
            <a:extLst>
              <a:ext uri="{FF2B5EF4-FFF2-40B4-BE49-F238E27FC236}">
                <a16:creationId xmlns:a16="http://schemas.microsoft.com/office/drawing/2014/main" id="{85215D20-8427-4A86-8CF1-B84518394BEF}"/>
              </a:ext>
            </a:extLst>
          </p:cNvPr>
          <p:cNvSpPr/>
          <p:nvPr/>
        </p:nvSpPr>
        <p:spPr>
          <a:xfrm>
            <a:off x="4367285" y="4441371"/>
            <a:ext cx="3727600" cy="836803"/>
          </a:xfrm>
          <a:prstGeom prst="rect">
            <a:avLst/>
          </a:prstGeom>
          <a:noFill/>
          <a:ln w="31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51D29A-AC21-46CB-B44A-EC5153B42127}"/>
              </a:ext>
            </a:extLst>
          </p:cNvPr>
          <p:cNvSpPr txBox="1"/>
          <p:nvPr/>
        </p:nvSpPr>
        <p:spPr>
          <a:xfrm>
            <a:off x="1897038" y="2265525"/>
            <a:ext cx="5636524" cy="1200329"/>
          </a:xfrm>
          <a:prstGeom prst="rect">
            <a:avLst/>
          </a:prstGeom>
          <a:noFill/>
        </p:spPr>
        <p:txBody>
          <a:bodyPr wrap="square" rtlCol="0">
            <a:spAutoFit/>
          </a:bodyPr>
          <a:lstStyle/>
          <a:p>
            <a:pPr algn="ctr"/>
            <a:r>
              <a:rPr lang="en-US" sz="2400" dirty="0"/>
              <a:t>While not as important as price and quality, </a:t>
            </a:r>
          </a:p>
          <a:p>
            <a:pPr algn="ctr"/>
            <a:r>
              <a:rPr lang="en-US" sz="2400" b="1" dirty="0">
                <a:solidFill>
                  <a:schemeClr val="accent5"/>
                </a:solidFill>
              </a:rPr>
              <a:t>69% say clear details are important </a:t>
            </a:r>
          </a:p>
          <a:p>
            <a:pPr algn="ctr"/>
            <a:r>
              <a:rPr lang="en-US" sz="2400" dirty="0"/>
              <a:t>when selecting a product or brand. </a:t>
            </a:r>
          </a:p>
        </p:txBody>
      </p:sp>
      <p:pic>
        <p:nvPicPr>
          <p:cNvPr id="13" name="Picture 12">
            <a:extLst>
              <a:ext uri="{FF2B5EF4-FFF2-40B4-BE49-F238E27FC236}">
                <a16:creationId xmlns:a16="http://schemas.microsoft.com/office/drawing/2014/main" id="{6485A42E-9832-4727-844A-E5FC734C674E}"/>
              </a:ext>
            </a:extLst>
          </p:cNvPr>
          <p:cNvPicPr>
            <a:picLocks noChangeAspect="1"/>
          </p:cNvPicPr>
          <p:nvPr/>
        </p:nvPicPr>
        <p:blipFill>
          <a:blip r:embed="rId3"/>
          <a:stretch>
            <a:fillRect/>
          </a:stretch>
        </p:blipFill>
        <p:spPr>
          <a:xfrm>
            <a:off x="506102" y="3916910"/>
            <a:ext cx="3135822" cy="2091269"/>
          </a:xfrm>
          <a:prstGeom prst="rect">
            <a:avLst/>
          </a:prstGeom>
        </p:spPr>
      </p:pic>
    </p:spTree>
    <p:extLst>
      <p:ext uri="{BB962C8B-B14F-4D97-AF65-F5344CB8AC3E}">
        <p14:creationId xmlns:p14="http://schemas.microsoft.com/office/powerpoint/2010/main" val="342943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23D26-8665-4C51-BDEB-66DFF160D7B3}"/>
              </a:ext>
            </a:extLst>
          </p:cNvPr>
          <p:cNvPicPr>
            <a:picLocks noChangeAspect="1"/>
          </p:cNvPicPr>
          <p:nvPr/>
        </p:nvPicPr>
        <p:blipFill rotWithShape="1">
          <a:blip r:embed="rId3"/>
          <a:srcRect l="41417" r="18566" b="1992"/>
          <a:stretch/>
        </p:blipFill>
        <p:spPr>
          <a:xfrm>
            <a:off x="5266944" y="0"/>
            <a:ext cx="4462272" cy="6858000"/>
          </a:xfrm>
          <a:prstGeom prst="rect">
            <a:avLst/>
          </a:prstGeom>
          <a:noFill/>
          <a:ln>
            <a:noFill/>
          </a:ln>
        </p:spPr>
      </p:pic>
      <p:sp>
        <p:nvSpPr>
          <p:cNvPr id="9" name="Rectangle 8"/>
          <p:cNvSpPr/>
          <p:nvPr/>
        </p:nvSpPr>
        <p:spPr>
          <a:xfrm>
            <a:off x="0" y="0"/>
            <a:ext cx="5266943" cy="1737360"/>
          </a:xfrm>
          <a:prstGeom prst="rect">
            <a:avLst/>
          </a:prstGeom>
          <a:solidFill>
            <a:srgbClr val="CA4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047FFA1-DAD6-A94E-BB91-72432C85ACD9}" type="slidenum">
              <a:rPr lang="en-US" smtClean="0">
                <a:solidFill>
                  <a:schemeClr val="bg1"/>
                </a:solidFill>
              </a:rPr>
              <a:t>8</a:t>
            </a:fld>
            <a:endParaRPr lang="en-US" dirty="0">
              <a:solidFill>
                <a:schemeClr val="bg1"/>
              </a:solidFill>
            </a:endParaRPr>
          </a:p>
        </p:txBody>
      </p:sp>
      <p:sp>
        <p:nvSpPr>
          <p:cNvPr id="6" name="Content Placeholder 2">
            <a:extLst>
              <a:ext uri="{FF2B5EF4-FFF2-40B4-BE49-F238E27FC236}">
                <a16:creationId xmlns:a16="http://schemas.microsoft.com/office/drawing/2014/main" id="{0EA8C58A-CB5A-4603-9C64-CE203C8C51F8}"/>
              </a:ext>
            </a:extLst>
          </p:cNvPr>
          <p:cNvSpPr>
            <a:spLocks noGrp="1"/>
          </p:cNvSpPr>
          <p:nvPr>
            <p:ph idx="1"/>
          </p:nvPr>
        </p:nvSpPr>
        <p:spPr>
          <a:xfrm>
            <a:off x="402335" y="1982886"/>
            <a:ext cx="4736593" cy="3174330"/>
          </a:xfrm>
        </p:spPr>
        <p:txBody>
          <a:bodyPr>
            <a:normAutofit fontScale="92500" lnSpcReduction="10000"/>
          </a:bodyPr>
          <a:lstStyle/>
          <a:p>
            <a:r>
              <a:rPr lang="en-US" sz="4200" b="1" dirty="0">
                <a:solidFill>
                  <a:srgbClr val="EE9A62"/>
                </a:solidFill>
              </a:rPr>
              <a:t>65%</a:t>
            </a:r>
            <a:r>
              <a:rPr lang="en-US" sz="4200" b="1" dirty="0">
                <a:solidFill>
                  <a:schemeClr val="accent5"/>
                </a:solidFill>
              </a:rPr>
              <a:t> </a:t>
            </a:r>
            <a:r>
              <a:rPr lang="en-US" sz="1900" dirty="0">
                <a:solidFill>
                  <a:srgbClr val="4379A9"/>
                </a:solidFill>
              </a:rPr>
              <a:t>say complete list of ingredients</a:t>
            </a:r>
          </a:p>
          <a:p>
            <a:r>
              <a:rPr lang="en-US" sz="4200" b="1" dirty="0">
                <a:solidFill>
                  <a:srgbClr val="EE9A62"/>
                </a:solidFill>
              </a:rPr>
              <a:t>59%</a:t>
            </a:r>
            <a:r>
              <a:rPr lang="en-US" sz="4200" b="1" dirty="0">
                <a:solidFill>
                  <a:srgbClr val="4379A9"/>
                </a:solidFill>
              </a:rPr>
              <a:t> </a:t>
            </a:r>
            <a:r>
              <a:rPr lang="en-US" sz="1900" dirty="0">
                <a:solidFill>
                  <a:srgbClr val="4379A9"/>
                </a:solidFill>
              </a:rPr>
              <a:t>say easy to understand ingredients</a:t>
            </a:r>
          </a:p>
          <a:p>
            <a:r>
              <a:rPr lang="en-US" sz="4200" b="1" dirty="0">
                <a:solidFill>
                  <a:srgbClr val="EE9A62"/>
                </a:solidFill>
              </a:rPr>
              <a:t>46%</a:t>
            </a:r>
            <a:r>
              <a:rPr lang="en-US" sz="4200" b="1" dirty="0">
                <a:solidFill>
                  <a:srgbClr val="4379A9"/>
                </a:solidFill>
              </a:rPr>
              <a:t> </a:t>
            </a:r>
            <a:r>
              <a:rPr lang="en-US" sz="1900" dirty="0">
                <a:solidFill>
                  <a:srgbClr val="4379A9"/>
                </a:solidFill>
              </a:rPr>
              <a:t>say in-depth nutritional information</a:t>
            </a:r>
          </a:p>
          <a:p>
            <a:endParaRPr lang="en-US" sz="1600" dirty="0">
              <a:solidFill>
                <a:schemeClr val="tx1"/>
              </a:solidFill>
            </a:endParaRPr>
          </a:p>
          <a:p>
            <a:endParaRPr lang="en-US" sz="1600" dirty="0">
              <a:solidFill>
                <a:schemeClr val="tx1"/>
              </a:solidFill>
            </a:endParaRPr>
          </a:p>
          <a:p>
            <a:r>
              <a:rPr lang="en-US" sz="1900" dirty="0">
                <a:solidFill>
                  <a:schemeClr val="tx1"/>
                </a:solidFill>
              </a:rPr>
              <a:t>Allergens, production, sourcing, animal welfare and sustainability also factor highly.</a:t>
            </a:r>
          </a:p>
          <a:p>
            <a:endParaRPr lang="en-US" sz="1600" dirty="0"/>
          </a:p>
        </p:txBody>
      </p:sp>
      <p:sp>
        <p:nvSpPr>
          <p:cNvPr id="7" name="TextBox 6"/>
          <p:cNvSpPr txBox="1"/>
          <p:nvPr/>
        </p:nvSpPr>
        <p:spPr>
          <a:xfrm>
            <a:off x="402335" y="393192"/>
            <a:ext cx="4864607" cy="1077218"/>
          </a:xfrm>
          <a:prstGeom prst="rect">
            <a:avLst/>
          </a:prstGeom>
          <a:noFill/>
        </p:spPr>
        <p:txBody>
          <a:bodyPr wrap="square" rtlCol="0">
            <a:spAutoFit/>
          </a:bodyPr>
          <a:lstStyle/>
          <a:p>
            <a:r>
              <a:rPr lang="en-US" sz="3200" dirty="0">
                <a:solidFill>
                  <a:schemeClr val="bg1"/>
                </a:solidFill>
              </a:rPr>
              <a:t>How Shoppers</a:t>
            </a:r>
          </a:p>
          <a:p>
            <a:r>
              <a:rPr lang="en-US" sz="3200" dirty="0">
                <a:solidFill>
                  <a:schemeClr val="bg1"/>
                </a:solidFill>
              </a:rPr>
              <a:t>Determine Transparency</a:t>
            </a:r>
          </a:p>
        </p:txBody>
      </p:sp>
      <p:sp>
        <p:nvSpPr>
          <p:cNvPr id="10" name="Content Placeholder 2">
            <a:extLst>
              <a:ext uri="{FF2B5EF4-FFF2-40B4-BE49-F238E27FC236}">
                <a16:creationId xmlns:a16="http://schemas.microsoft.com/office/drawing/2014/main" id="{76BC65B5-F2CB-44C4-BDFD-DB48EF2093E5}"/>
              </a:ext>
            </a:extLst>
          </p:cNvPr>
          <p:cNvSpPr txBox="1">
            <a:spLocks/>
          </p:cNvSpPr>
          <p:nvPr/>
        </p:nvSpPr>
        <p:spPr>
          <a:xfrm>
            <a:off x="518604" y="5162517"/>
            <a:ext cx="4053396" cy="698854"/>
          </a:xfrm>
          <a:prstGeom prst="rect">
            <a:avLst/>
          </a:prstGeom>
        </p:spPr>
        <p:txBody>
          <a:bodyPr vert="horz" lIns="91440" tIns="45720" rIns="91440" bIns="45720" rtlCol="0" anchor="ctr">
            <a:noAutofit/>
          </a:bodyPr>
          <a:lstStyle>
            <a:lvl1pPr marL="0" indent="0" algn="l" defTabSz="457200" rtl="0" eaLnBrk="1" latinLnBrk="0" hangingPunct="1">
              <a:spcBef>
                <a:spcPct val="20000"/>
              </a:spcBef>
              <a:buFont typeface="Arial"/>
              <a:buNone/>
              <a:defRPr sz="2000" b="0" i="0" kern="1200">
                <a:solidFill>
                  <a:schemeClr val="accent2"/>
                </a:solidFill>
                <a:latin typeface="Calibri Light"/>
                <a:ea typeface="+mn-ea"/>
                <a:cs typeface="Calibri Light"/>
              </a:defRPr>
            </a:lvl1pPr>
            <a:lvl2pPr marL="0" indent="0" algn="l" defTabSz="457200" rtl="0" eaLnBrk="1" latinLnBrk="0" hangingPunct="1">
              <a:spcBef>
                <a:spcPts val="600"/>
              </a:spcBef>
              <a:buFontTx/>
              <a:buNone/>
              <a:defRPr sz="1600" b="0" i="0" kern="1200">
                <a:solidFill>
                  <a:schemeClr val="tx1"/>
                </a:solidFill>
                <a:latin typeface="Calibri Light"/>
                <a:ea typeface="+mn-ea"/>
                <a:cs typeface="Calibri Light"/>
              </a:defRPr>
            </a:lvl2pPr>
            <a:lvl3pPr marL="182880" indent="-182880" algn="l" defTabSz="457200" rtl="0" eaLnBrk="1" latinLnBrk="0" hangingPunct="1">
              <a:spcBef>
                <a:spcPts val="600"/>
              </a:spcBef>
              <a:buFont typeface="Arial"/>
              <a:buChar char="•"/>
              <a:defRPr sz="1400" b="0" i="0" kern="1200">
                <a:solidFill>
                  <a:schemeClr val="tx1"/>
                </a:solidFill>
                <a:latin typeface="Calibri Light"/>
                <a:ea typeface="+mn-ea"/>
                <a:cs typeface="Calibri Light"/>
              </a:defRPr>
            </a:lvl3pPr>
            <a:lvl4pPr marL="0" indent="0" algn="l" defTabSz="457200" rtl="0" eaLnBrk="1" latinLnBrk="0" hangingPunct="1">
              <a:spcBef>
                <a:spcPts val="600"/>
              </a:spcBef>
              <a:buFontTx/>
              <a:buNone/>
              <a:defRPr sz="1200" b="0" i="0" kern="1200">
                <a:solidFill>
                  <a:schemeClr val="tx1"/>
                </a:solidFill>
                <a:latin typeface="Calibri Light"/>
                <a:ea typeface="+mn-ea"/>
                <a:cs typeface="Calibri Light"/>
              </a:defRPr>
            </a:lvl4pPr>
            <a:lvl5pPr marL="0" indent="0" algn="l" defTabSz="457200" rtl="0" eaLnBrk="1" latinLnBrk="0" hangingPunct="1">
              <a:spcBef>
                <a:spcPts val="600"/>
              </a:spcBef>
              <a:buFontTx/>
              <a:buNone/>
              <a:defRPr sz="1200" b="1" i="1" kern="1200">
                <a:solidFill>
                  <a:schemeClr val="accent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solidFill>
                  <a:schemeClr val="accent5"/>
                </a:solidFill>
                <a:latin typeface="+mn-lt"/>
              </a:rPr>
              <a:t>Online shoppers want more of this next tier information</a:t>
            </a:r>
          </a:p>
        </p:txBody>
      </p:sp>
      <p:sp>
        <p:nvSpPr>
          <p:cNvPr id="11" name="Rectangle 10">
            <a:extLst>
              <a:ext uri="{FF2B5EF4-FFF2-40B4-BE49-F238E27FC236}">
                <a16:creationId xmlns:a16="http://schemas.microsoft.com/office/drawing/2014/main" id="{963CA785-EEDC-41CC-AEB9-94233B793BC2}"/>
              </a:ext>
            </a:extLst>
          </p:cNvPr>
          <p:cNvSpPr/>
          <p:nvPr/>
        </p:nvSpPr>
        <p:spPr>
          <a:xfrm>
            <a:off x="464016" y="5157216"/>
            <a:ext cx="4462271" cy="735109"/>
          </a:xfrm>
          <a:prstGeom prst="rect">
            <a:avLst/>
          </a:prstGeom>
          <a:noFill/>
          <a:ln w="31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59135"/>
      </p:ext>
    </p:extLst>
  </p:cSld>
  <p:clrMapOvr>
    <a:masterClrMapping/>
  </p:clrMapOvr>
</p:sld>
</file>

<file path=ppt/theme/theme1.xml><?xml version="1.0" encoding="utf-8"?>
<a:theme xmlns:a="http://schemas.openxmlformats.org/drawingml/2006/main" name="Office Theme">
  <a:themeElements>
    <a:clrScheme name="Transparency Report">
      <a:dk1>
        <a:sysClr val="windowText" lastClr="000000"/>
      </a:dk1>
      <a:lt1>
        <a:sysClr val="window" lastClr="FFFFFF"/>
      </a:lt1>
      <a:dk2>
        <a:srgbClr val="44546A"/>
      </a:dk2>
      <a:lt2>
        <a:srgbClr val="E7E6E6"/>
      </a:lt2>
      <a:accent1>
        <a:srgbClr val="346597"/>
      </a:accent1>
      <a:accent2>
        <a:srgbClr val="BC2C22"/>
      </a:accent2>
      <a:accent3>
        <a:srgbClr val="54ADE3"/>
      </a:accent3>
      <a:accent4>
        <a:srgbClr val="9CD1F2"/>
      </a:accent4>
      <a:accent5>
        <a:srgbClr val="F07219"/>
      </a:accent5>
      <a:accent6>
        <a:srgbClr val="E9884E"/>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13878</TotalTime>
  <Words>5176</Words>
  <Application>Microsoft Office PowerPoint</Application>
  <PresentationFormat>On-screen Show (4:3)</PresentationFormat>
  <Paragraphs>660</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HelveticaNeue-BoldItalic</vt:lpstr>
      <vt:lpstr>HelveticaNeue-Light</vt:lpstr>
      <vt:lpstr>Times New Roman</vt:lpstr>
      <vt:lpstr>Zapf Dingbats</vt:lpstr>
      <vt:lpstr>Office Theme</vt:lpstr>
      <vt:lpstr>PowerPoint Presentation</vt:lpstr>
      <vt:lpstr>FMI ANTITRUST COMPLIANCE</vt:lpstr>
      <vt:lpstr>Meet Your Presenters</vt:lpstr>
      <vt:lpstr>Introduction and Methodology</vt:lpstr>
      <vt:lpstr>PowerPoint Presentation</vt:lpstr>
      <vt:lpstr>Importance and Role of Transparency</vt:lpstr>
      <vt:lpstr>Consumers Emphasize Transparency’s Importance</vt:lpstr>
      <vt:lpstr>Consumers Emphasize Transparency’s Importance</vt:lpstr>
      <vt:lpstr>PowerPoint Presentation</vt:lpstr>
      <vt:lpstr>Considerations when buying products</vt:lpstr>
      <vt:lpstr>Considerations when buying products -Online shoppers-</vt:lpstr>
      <vt:lpstr>Who is the Online Shopper?</vt:lpstr>
      <vt:lpstr>Who is the Online Shopper?</vt:lpstr>
      <vt:lpstr>Generational Differences</vt:lpstr>
      <vt:lpstr>The Behavior of Online Shoppers</vt:lpstr>
      <vt:lpstr>Diets and Allergies Online</vt:lpstr>
      <vt:lpstr>Understanding Consumer Transparency Preferences</vt:lpstr>
      <vt:lpstr>Perspectives on Product Labels – Being Informed -Online shoppers-</vt:lpstr>
      <vt:lpstr>Transparency Solves Confusion and Drives Purchase Decision</vt:lpstr>
      <vt:lpstr>Transparency Boosts Trust and Loyalty</vt:lpstr>
      <vt:lpstr>Responses to Ingredients Confusion</vt:lpstr>
      <vt:lpstr>Transparency in an Omnichannel World</vt:lpstr>
      <vt:lpstr>When the label is not enough, where else do you look for information?</vt:lpstr>
      <vt:lpstr>PowerPoint Presentation</vt:lpstr>
      <vt:lpstr>PowerPoint Presentation</vt:lpstr>
      <vt:lpstr>Smart Phones Help Support Transparency</vt:lpstr>
      <vt:lpstr>Smart Phones Help Support Transparency</vt:lpstr>
      <vt:lpstr>PowerPoint Presentation</vt:lpstr>
      <vt:lpstr>PowerPoint Presentation</vt:lpstr>
      <vt:lpstr>PowerPoint Presentation</vt:lpstr>
      <vt:lpstr>PowerPoint Presentation</vt:lpstr>
      <vt:lpstr>PowerPoint Presentation</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Ruffin  (FMI)</dc:creator>
  <cp:lastModifiedBy>Steve Markenson  (FMI)</cp:lastModifiedBy>
  <cp:revision>143</cp:revision>
  <cp:lastPrinted>2019-02-06T17:02:28Z</cp:lastPrinted>
  <dcterms:created xsi:type="dcterms:W3CDTF">2018-10-04T12:53:20Z</dcterms:created>
  <dcterms:modified xsi:type="dcterms:W3CDTF">2019-02-06T22:50:10Z</dcterms:modified>
</cp:coreProperties>
</file>