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93"/>
  </p:notesMasterIdLst>
  <p:handoutMasterIdLst>
    <p:handoutMasterId r:id="rId94"/>
  </p:handoutMasterIdLst>
  <p:sldIdLst>
    <p:sldId id="506" r:id="rId3"/>
    <p:sldId id="507" r:id="rId4"/>
    <p:sldId id="508" r:id="rId5"/>
    <p:sldId id="509" r:id="rId6"/>
    <p:sldId id="510" r:id="rId7"/>
    <p:sldId id="511" r:id="rId8"/>
    <p:sldId id="512" r:id="rId9"/>
    <p:sldId id="391" r:id="rId10"/>
    <p:sldId id="450" r:id="rId11"/>
    <p:sldId id="451" r:id="rId12"/>
    <p:sldId id="388" r:id="rId13"/>
    <p:sldId id="387" r:id="rId14"/>
    <p:sldId id="393" r:id="rId15"/>
    <p:sldId id="392" r:id="rId16"/>
    <p:sldId id="266" r:id="rId17"/>
    <p:sldId id="267" r:id="rId18"/>
    <p:sldId id="270" r:id="rId19"/>
    <p:sldId id="395" r:id="rId20"/>
    <p:sldId id="280" r:id="rId21"/>
    <p:sldId id="398" r:id="rId22"/>
    <p:sldId id="399" r:id="rId23"/>
    <p:sldId id="470" r:id="rId24"/>
    <p:sldId id="400" r:id="rId25"/>
    <p:sldId id="402" r:id="rId26"/>
    <p:sldId id="403" r:id="rId27"/>
    <p:sldId id="404" r:id="rId28"/>
    <p:sldId id="405" r:id="rId29"/>
    <p:sldId id="408" r:id="rId30"/>
    <p:sldId id="407" r:id="rId31"/>
    <p:sldId id="287" r:id="rId32"/>
    <p:sldId id="412" r:id="rId33"/>
    <p:sldId id="503" r:id="rId34"/>
    <p:sldId id="415" r:id="rId35"/>
    <p:sldId id="292" r:id="rId36"/>
    <p:sldId id="499" r:id="rId37"/>
    <p:sldId id="500" r:id="rId38"/>
    <p:sldId id="418" r:id="rId39"/>
    <p:sldId id="417" r:id="rId40"/>
    <p:sldId id="469" r:id="rId41"/>
    <p:sldId id="504" r:id="rId42"/>
    <p:sldId id="497" r:id="rId43"/>
    <p:sldId id="498" r:id="rId44"/>
    <p:sldId id="472" r:id="rId45"/>
    <p:sldId id="420" r:id="rId46"/>
    <p:sldId id="421" r:id="rId47"/>
    <p:sldId id="422" r:id="rId48"/>
    <p:sldId id="478" r:id="rId49"/>
    <p:sldId id="423" r:id="rId50"/>
    <p:sldId id="484" r:id="rId51"/>
    <p:sldId id="424" r:id="rId52"/>
    <p:sldId id="425" r:id="rId53"/>
    <p:sldId id="452" r:id="rId54"/>
    <p:sldId id="482" r:id="rId55"/>
    <p:sldId id="485" r:id="rId56"/>
    <p:sldId id="426" r:id="rId57"/>
    <p:sldId id="428" r:id="rId58"/>
    <p:sldId id="475" r:id="rId59"/>
    <p:sldId id="429" r:id="rId60"/>
    <p:sldId id="474" r:id="rId61"/>
    <p:sldId id="427" r:id="rId62"/>
    <p:sldId id="363" r:id="rId63"/>
    <p:sldId id="316" r:id="rId64"/>
    <p:sldId id="431" r:id="rId65"/>
    <p:sldId id="432" r:id="rId66"/>
    <p:sldId id="433" r:id="rId67"/>
    <p:sldId id="434" r:id="rId68"/>
    <p:sldId id="435" r:id="rId69"/>
    <p:sldId id="471" r:id="rId70"/>
    <p:sldId id="483" r:id="rId71"/>
    <p:sldId id="491" r:id="rId72"/>
    <p:sldId id="505" r:id="rId73"/>
    <p:sldId id="437" r:id="rId74"/>
    <p:sldId id="382" r:id="rId75"/>
    <p:sldId id="321" r:id="rId76"/>
    <p:sldId id="339" r:id="rId77"/>
    <p:sldId id="439" r:id="rId78"/>
    <p:sldId id="441" r:id="rId79"/>
    <p:sldId id="442" r:id="rId80"/>
    <p:sldId id="443" r:id="rId81"/>
    <p:sldId id="444" r:id="rId82"/>
    <p:sldId id="453" r:id="rId83"/>
    <p:sldId id="495" r:id="rId84"/>
    <p:sldId id="446" r:id="rId85"/>
    <p:sldId id="454" r:id="rId86"/>
    <p:sldId id="455" r:id="rId87"/>
    <p:sldId id="486" r:id="rId88"/>
    <p:sldId id="329" r:id="rId89"/>
    <p:sldId id="462" r:id="rId90"/>
    <p:sldId id="463" r:id="rId91"/>
    <p:sldId id="263" r:id="rId9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990099"/>
    <a:srgbClr val="E5DFEC"/>
    <a:srgbClr val="FFD9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460" autoAdjust="0"/>
  </p:normalViewPr>
  <p:slideViewPr>
    <p:cSldViewPr>
      <p:cViewPr>
        <p:scale>
          <a:sx n="100" d="100"/>
          <a:sy n="100" d="100"/>
        </p:scale>
        <p:origin x="-1944" y="-75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ne-Marie%20Roerink\Documents\210%20Analytics,%20LLC\Clients\AMI-FMI%20POM\AMI-FMI%20POM%202017\data\anne%20marie%20-%20fresh%20meat%20org%20natural%20conventional%20annu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nne-Marie%20Roerink\Documents\210%20Analytics,%20LLC\Clients\FMI\POD%202017\report\graphs_POD_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nne-Marie%20Roerink\Documents\210%20Analytics,%20LLC\Clients\FMI\POD%202017\report\graphs_POD_201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nne-Marie%20Roerink\Documents\210%20Analytics,%20LLC\Clients\FMI\POD%202017\report\graphs_POD_2017.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nne-Marie%20Roerink\Documents\210%20Analytics,%20LLC\Clients\FMI\POD%202017\report\graphs_POD_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smtClean="0"/>
              <a:t>Retail: total </a:t>
            </a:r>
            <a:r>
              <a:rPr lang="en-US" sz="2000" dirty="0"/>
              <a:t>store </a:t>
            </a:r>
            <a:r>
              <a:rPr lang="en-US" sz="2000" dirty="0" smtClean="0"/>
              <a:t>$ sales growth</a:t>
            </a:r>
            <a:endParaRPr lang="en-US" sz="2000" dirty="0"/>
          </a:p>
        </c:rich>
      </c:tx>
      <c:layout>
        <c:manualLayout>
          <c:xMode val="edge"/>
          <c:yMode val="edge"/>
          <c:x val="0.2890759409481703"/>
          <c:y val="2.6315789473684216E-2"/>
        </c:manualLayout>
      </c:layout>
      <c:overlay val="0"/>
    </c:title>
    <c:autoTitleDeleted val="0"/>
    <c:plotArea>
      <c:layout/>
      <c:barChart>
        <c:barDir val="col"/>
        <c:grouping val="clustered"/>
        <c:varyColors val="0"/>
        <c:ser>
          <c:idx val="0"/>
          <c:order val="0"/>
          <c:tx>
            <c:strRef>
              <c:f>Sheet1!$B$1</c:f>
              <c:strCache>
                <c:ptCount val="1"/>
                <c:pt idx="0">
                  <c:v>Total store sales growth</c:v>
                </c:pt>
              </c:strCache>
            </c:strRef>
          </c:tx>
          <c:spPr>
            <a:solidFill>
              <a:srgbClr val="7030A0"/>
            </a:solidFill>
          </c:spPr>
          <c:invertIfNegative val="0"/>
          <c:cat>
            <c:strRef>
              <c:f>Sheet1!$A$2:$A$6</c:f>
              <c:strCache>
                <c:ptCount val="5"/>
                <c:pt idx="0">
                  <c:v>2013</c:v>
                </c:pt>
                <c:pt idx="1">
                  <c:v>2014</c:v>
                </c:pt>
                <c:pt idx="2">
                  <c:v>2015</c:v>
                </c:pt>
                <c:pt idx="3">
                  <c:v>2016</c:v>
                </c:pt>
                <c:pt idx="4">
                  <c:v>2017</c:v>
                </c:pt>
              </c:strCache>
            </c:strRef>
          </c:cat>
          <c:val>
            <c:numRef>
              <c:f>Sheet1!$B$2:$B$6</c:f>
              <c:numCache>
                <c:formatCode>0.0%</c:formatCode>
                <c:ptCount val="5"/>
                <c:pt idx="0">
                  <c:v>1.4000000000000005E-2</c:v>
                </c:pt>
                <c:pt idx="1">
                  <c:v>1.6000000000000084E-2</c:v>
                </c:pt>
                <c:pt idx="2">
                  <c:v>2.2000000000000103E-2</c:v>
                </c:pt>
                <c:pt idx="3">
                  <c:v>0</c:v>
                </c:pt>
                <c:pt idx="4">
                  <c:v>9.0000000000000375E-3</c:v>
                </c:pt>
              </c:numCache>
            </c:numRef>
          </c:val>
        </c:ser>
        <c:dLbls>
          <c:showLegendKey val="0"/>
          <c:showVal val="1"/>
          <c:showCatName val="0"/>
          <c:showSerName val="0"/>
          <c:showPercent val="0"/>
          <c:showBubbleSize val="0"/>
        </c:dLbls>
        <c:gapWidth val="150"/>
        <c:overlap val="-25"/>
        <c:axId val="93809280"/>
        <c:axId val="98406784"/>
      </c:barChart>
      <c:catAx>
        <c:axId val="93809280"/>
        <c:scaling>
          <c:orientation val="minMax"/>
        </c:scaling>
        <c:delete val="0"/>
        <c:axPos val="b"/>
        <c:majorTickMark val="none"/>
        <c:minorTickMark val="none"/>
        <c:tickLblPos val="nextTo"/>
        <c:crossAx val="98406784"/>
        <c:crosses val="autoZero"/>
        <c:auto val="1"/>
        <c:lblAlgn val="ctr"/>
        <c:lblOffset val="100"/>
        <c:noMultiLvlLbl val="0"/>
      </c:catAx>
      <c:valAx>
        <c:axId val="98406784"/>
        <c:scaling>
          <c:orientation val="minMax"/>
        </c:scaling>
        <c:delete val="1"/>
        <c:axPos val="l"/>
        <c:numFmt formatCode="0.0%" sourceLinked="1"/>
        <c:majorTickMark val="out"/>
        <c:minorTickMark val="none"/>
        <c:tickLblPos val="none"/>
        <c:crossAx val="938092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7030A0"/>
            </a:solidFill>
          </c:spPr>
          <c:invertIfNegative val="0"/>
          <c:dLbls>
            <c:txPr>
              <a:bodyPr/>
              <a:lstStyle/>
              <a:p>
                <a:pPr>
                  <a:defRPr sz="1600"/>
                </a:pPr>
                <a:endParaRPr lang="en-US"/>
              </a:p>
            </c:txPr>
            <c:showLegendKey val="0"/>
            <c:showVal val="1"/>
            <c:showCatName val="0"/>
            <c:showSerName val="0"/>
            <c:showPercent val="0"/>
            <c:showBubbleSize val="0"/>
            <c:showLeaderLines val="0"/>
          </c:dLbls>
          <c:cat>
            <c:strRef>
              <c:f>Sheet1!$A$364:$A$369</c:f>
              <c:strCache>
                <c:ptCount val="6"/>
                <c:pt idx="0">
                  <c:v>Never</c:v>
                </c:pt>
                <c:pt idx="1">
                  <c:v>Less than once a month</c:v>
                </c:pt>
                <c:pt idx="2">
                  <c:v>Every few weeks</c:v>
                </c:pt>
                <c:pt idx="3">
                  <c:v>Every week </c:v>
                </c:pt>
                <c:pt idx="4">
                  <c:v>Every few days</c:v>
                </c:pt>
                <c:pt idx="5">
                  <c:v>Just about every day</c:v>
                </c:pt>
              </c:strCache>
            </c:strRef>
          </c:cat>
          <c:val>
            <c:numRef>
              <c:f>Sheet1!$B$364:$B$369</c:f>
              <c:numCache>
                <c:formatCode>0%</c:formatCode>
                <c:ptCount val="6"/>
                <c:pt idx="0">
                  <c:v>6.0000000000000032E-2</c:v>
                </c:pt>
                <c:pt idx="1">
                  <c:v>0.21000000000000016</c:v>
                </c:pt>
                <c:pt idx="2">
                  <c:v>0.34</c:v>
                </c:pt>
                <c:pt idx="3">
                  <c:v>0.30000000000000032</c:v>
                </c:pt>
                <c:pt idx="4">
                  <c:v>7.0000000000000021E-2</c:v>
                </c:pt>
                <c:pt idx="5">
                  <c:v>2.0000000000000011E-2</c:v>
                </c:pt>
              </c:numCache>
            </c:numRef>
          </c:val>
        </c:ser>
        <c:dLbls>
          <c:showLegendKey val="0"/>
          <c:showVal val="1"/>
          <c:showCatName val="0"/>
          <c:showSerName val="0"/>
          <c:showPercent val="0"/>
          <c:showBubbleSize val="0"/>
        </c:dLbls>
        <c:gapWidth val="75"/>
        <c:overlap val="-25"/>
        <c:axId val="98424704"/>
        <c:axId val="103100416"/>
      </c:barChart>
      <c:catAx>
        <c:axId val="98424704"/>
        <c:scaling>
          <c:orientation val="minMax"/>
        </c:scaling>
        <c:delete val="0"/>
        <c:axPos val="b"/>
        <c:majorTickMark val="none"/>
        <c:minorTickMark val="none"/>
        <c:tickLblPos val="nextTo"/>
        <c:txPr>
          <a:bodyPr/>
          <a:lstStyle/>
          <a:p>
            <a:pPr>
              <a:defRPr sz="1400"/>
            </a:pPr>
            <a:endParaRPr lang="en-US"/>
          </a:p>
        </c:txPr>
        <c:crossAx val="103100416"/>
        <c:crosses val="autoZero"/>
        <c:auto val="1"/>
        <c:lblAlgn val="ctr"/>
        <c:lblOffset val="100"/>
        <c:noMultiLvlLbl val="0"/>
      </c:catAx>
      <c:valAx>
        <c:axId val="103100416"/>
        <c:scaling>
          <c:orientation val="minMax"/>
        </c:scaling>
        <c:delete val="1"/>
        <c:axPos val="l"/>
        <c:numFmt formatCode="0%" sourceLinked="1"/>
        <c:majorTickMark val="none"/>
        <c:minorTickMark val="none"/>
        <c:tickLblPos val="none"/>
        <c:crossAx val="9842470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Primary store for groceries </a:t>
            </a:r>
            <a:br>
              <a:rPr lang="en-US"/>
            </a:br>
            <a:r>
              <a:rPr lang="en-US"/>
              <a:t>(majority of grocery budget)</a:t>
            </a:r>
          </a:p>
        </c:rich>
      </c:tx>
      <c:overlay val="0"/>
    </c:title>
    <c:autoTitleDeleted val="0"/>
    <c:plotArea>
      <c:layout>
        <c:manualLayout>
          <c:layoutTarget val="inner"/>
          <c:xMode val="edge"/>
          <c:yMode val="edge"/>
          <c:x val="1.9451809846793105E-2"/>
          <c:y val="0.16523824642469934"/>
          <c:w val="0.96109638030641409"/>
          <c:h val="0.66227748085594396"/>
        </c:manualLayout>
      </c:layout>
      <c:barChart>
        <c:barDir val="col"/>
        <c:grouping val="clustered"/>
        <c:varyColors val="0"/>
        <c:ser>
          <c:idx val="0"/>
          <c:order val="0"/>
          <c:tx>
            <c:strRef>
              <c:f>Sheet1!$B$333</c:f>
              <c:strCache>
                <c:ptCount val="1"/>
                <c:pt idx="0">
                  <c:v>All</c:v>
                </c:pt>
              </c:strCache>
            </c:strRef>
          </c:tx>
          <c:spPr>
            <a:solidFill>
              <a:srgbClr val="7030A0"/>
            </a:solidFill>
          </c:spPr>
          <c:invertIfNegative val="0"/>
          <c:dLbls>
            <c:dLbl>
              <c:idx val="6"/>
              <c:delete val="1"/>
            </c:dLbl>
            <c:showLegendKey val="0"/>
            <c:showVal val="1"/>
            <c:showCatName val="0"/>
            <c:showSerName val="0"/>
            <c:showPercent val="0"/>
            <c:showBubbleSize val="0"/>
            <c:showLeaderLines val="0"/>
          </c:dLbls>
          <c:cat>
            <c:strRef>
              <c:f>Sheet1!$A$334:$A$340</c:f>
              <c:strCache>
                <c:ptCount val="7"/>
                <c:pt idx="0">
                  <c:v>Full-service supermarket</c:v>
                </c:pt>
                <c:pt idx="1">
                  <c:v>Supercenter</c:v>
                </c:pt>
                <c:pt idx="2">
                  <c:v>Warehouse club</c:v>
                </c:pt>
                <c:pt idx="3">
                  <c:v>Specialty/organic</c:v>
                </c:pt>
                <c:pt idx="4">
                  <c:v>Limited assortment</c:v>
                </c:pt>
                <c:pt idx="5">
                  <c:v>Online</c:v>
                </c:pt>
                <c:pt idx="6">
                  <c:v>Other (dollar, c-store, etc)</c:v>
                </c:pt>
              </c:strCache>
            </c:strRef>
          </c:cat>
          <c:val>
            <c:numRef>
              <c:f>Sheet1!$B$334:$B$340</c:f>
              <c:numCache>
                <c:formatCode>0%</c:formatCode>
                <c:ptCount val="7"/>
                <c:pt idx="0">
                  <c:v>0.53</c:v>
                </c:pt>
                <c:pt idx="1">
                  <c:v>0.33000000000000046</c:v>
                </c:pt>
                <c:pt idx="2">
                  <c:v>2.0000000000000011E-2</c:v>
                </c:pt>
                <c:pt idx="3">
                  <c:v>0.05</c:v>
                </c:pt>
                <c:pt idx="4">
                  <c:v>6.0000000000000032E-2</c:v>
                </c:pt>
                <c:pt idx="5">
                  <c:v>1.0000000000000005E-2</c:v>
                </c:pt>
                <c:pt idx="6" formatCode="0.0%">
                  <c:v>5.0000000000000053E-3</c:v>
                </c:pt>
              </c:numCache>
            </c:numRef>
          </c:val>
        </c:ser>
        <c:ser>
          <c:idx val="1"/>
          <c:order val="1"/>
          <c:tx>
            <c:strRef>
              <c:f>Sheet1!$G$333</c:f>
              <c:strCache>
                <c:ptCount val="1"/>
                <c:pt idx="0">
                  <c:v>Millennials</c:v>
                </c:pt>
              </c:strCache>
            </c:strRef>
          </c:tx>
          <c:spPr>
            <a:solidFill>
              <a:schemeClr val="accent6"/>
            </a:solidFill>
          </c:spPr>
          <c:invertIfNegative val="0"/>
          <c:dLbls>
            <c:dLbl>
              <c:idx val="0"/>
              <c:layout>
                <c:manualLayout>
                  <c:x val="0"/>
                  <c:y val="3.9092835149603752E-2"/>
                </c:manualLayout>
              </c:layout>
              <c:showLegendKey val="0"/>
              <c:showVal val="1"/>
              <c:showCatName val="0"/>
              <c:showSerName val="0"/>
              <c:showPercent val="0"/>
              <c:showBubbleSize val="0"/>
            </c:dLbl>
            <c:dLbl>
              <c:idx val="6"/>
              <c:layout>
                <c:manualLayout>
                  <c:x val="-1.0802469135802488E-2"/>
                  <c:y val="4.4004400440044071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Sheet1!$A$334:$A$340</c:f>
              <c:strCache>
                <c:ptCount val="7"/>
                <c:pt idx="0">
                  <c:v>Full-service supermarket</c:v>
                </c:pt>
                <c:pt idx="1">
                  <c:v>Supercenter</c:v>
                </c:pt>
                <c:pt idx="2">
                  <c:v>Warehouse club</c:v>
                </c:pt>
                <c:pt idx="3">
                  <c:v>Specialty/organic</c:v>
                </c:pt>
                <c:pt idx="4">
                  <c:v>Limited assortment</c:v>
                </c:pt>
                <c:pt idx="5">
                  <c:v>Online</c:v>
                </c:pt>
                <c:pt idx="6">
                  <c:v>Other (dollar, c-store, etc)</c:v>
                </c:pt>
              </c:strCache>
            </c:strRef>
          </c:cat>
          <c:val>
            <c:numRef>
              <c:f>Sheet1!$G$334:$G$340</c:f>
              <c:numCache>
                <c:formatCode>0%</c:formatCode>
                <c:ptCount val="7"/>
                <c:pt idx="0">
                  <c:v>0.48000000000000032</c:v>
                </c:pt>
                <c:pt idx="1">
                  <c:v>0.37000000000000033</c:v>
                </c:pt>
                <c:pt idx="2">
                  <c:v>2.0000000000000011E-2</c:v>
                </c:pt>
                <c:pt idx="3">
                  <c:v>7.0000000000000021E-2</c:v>
                </c:pt>
                <c:pt idx="4">
                  <c:v>0.05</c:v>
                </c:pt>
                <c:pt idx="5">
                  <c:v>5.0000000000000053E-3</c:v>
                </c:pt>
                <c:pt idx="6" formatCode="0.0%">
                  <c:v>5.0000000000000053E-3</c:v>
                </c:pt>
              </c:numCache>
            </c:numRef>
          </c:val>
        </c:ser>
        <c:ser>
          <c:idx val="2"/>
          <c:order val="2"/>
          <c:tx>
            <c:strRef>
              <c:f>Sheet1!$H$333</c:f>
              <c:strCache>
                <c:ptCount val="1"/>
                <c:pt idx="0">
                  <c:v>Gen X</c:v>
                </c:pt>
              </c:strCache>
            </c:strRef>
          </c:tx>
          <c:invertIfNegative val="0"/>
          <c:dLbls>
            <c:dLbl>
              <c:idx val="5"/>
              <c:delete val="1"/>
            </c:dLbl>
            <c:dLbl>
              <c:idx val="6"/>
              <c:layout>
                <c:manualLayout>
                  <c:x val="3.0864197530865388E-3"/>
                  <c:y val="1.320132013201321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Sheet1!$A$334:$A$340</c:f>
              <c:strCache>
                <c:ptCount val="7"/>
                <c:pt idx="0">
                  <c:v>Full-service supermarket</c:v>
                </c:pt>
                <c:pt idx="1">
                  <c:v>Supercenter</c:v>
                </c:pt>
                <c:pt idx="2">
                  <c:v>Warehouse club</c:v>
                </c:pt>
                <c:pt idx="3">
                  <c:v>Specialty/organic</c:v>
                </c:pt>
                <c:pt idx="4">
                  <c:v>Limited assortment</c:v>
                </c:pt>
                <c:pt idx="5">
                  <c:v>Online</c:v>
                </c:pt>
                <c:pt idx="6">
                  <c:v>Other (dollar, c-store, etc)</c:v>
                </c:pt>
              </c:strCache>
            </c:strRef>
          </c:cat>
          <c:val>
            <c:numRef>
              <c:f>Sheet1!$H$334:$H$340</c:f>
              <c:numCache>
                <c:formatCode>0%</c:formatCode>
                <c:ptCount val="7"/>
                <c:pt idx="0">
                  <c:v>0.53</c:v>
                </c:pt>
                <c:pt idx="1">
                  <c:v>0.33000000000000046</c:v>
                </c:pt>
                <c:pt idx="2">
                  <c:v>2.0000000000000011E-2</c:v>
                </c:pt>
                <c:pt idx="3">
                  <c:v>0.05</c:v>
                </c:pt>
                <c:pt idx="4">
                  <c:v>6.0000000000000032E-2</c:v>
                </c:pt>
                <c:pt idx="5" formatCode="0.0%">
                  <c:v>6.0000000000000062E-3</c:v>
                </c:pt>
                <c:pt idx="6">
                  <c:v>0</c:v>
                </c:pt>
              </c:numCache>
            </c:numRef>
          </c:val>
        </c:ser>
        <c:ser>
          <c:idx val="3"/>
          <c:order val="3"/>
          <c:tx>
            <c:strRef>
              <c:f>Sheet1!$I$333</c:f>
              <c:strCache>
                <c:ptCount val="1"/>
                <c:pt idx="0">
                  <c:v>Boomers</c:v>
                </c:pt>
              </c:strCache>
            </c:strRef>
          </c:tx>
          <c:spPr>
            <a:solidFill>
              <a:schemeClr val="accent5"/>
            </a:solidFill>
          </c:spPr>
          <c:invertIfNegative val="0"/>
          <c:dLbls>
            <c:dLbl>
              <c:idx val="1"/>
              <c:layout>
                <c:manualLayout>
                  <c:x val="0"/>
                  <c:y val="4.2735042735042736E-2"/>
                </c:manualLayout>
              </c:layout>
              <c:showLegendKey val="0"/>
              <c:showVal val="1"/>
              <c:showCatName val="0"/>
              <c:showSerName val="0"/>
              <c:showPercent val="0"/>
              <c:showBubbleSize val="0"/>
            </c:dLbl>
            <c:dLbl>
              <c:idx val="5"/>
              <c:layout>
                <c:manualLayout>
                  <c:x val="-1.2528919996111597E-2"/>
                  <c:y val="1.3201320132013219E-2"/>
                </c:manualLayout>
              </c:layout>
              <c:showLegendKey val="0"/>
              <c:showVal val="1"/>
              <c:showCatName val="0"/>
              <c:showSerName val="0"/>
              <c:showPercent val="0"/>
              <c:showBubbleSize val="0"/>
            </c:dLbl>
            <c:dLbl>
              <c:idx val="6"/>
              <c:layout>
                <c:manualLayout>
                  <c:x val="1.4795494313210861E-2"/>
                  <c:y val="-4.4004400440044071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Sheet1!$A$334:$A$340</c:f>
              <c:strCache>
                <c:ptCount val="7"/>
                <c:pt idx="0">
                  <c:v>Full-service supermarket</c:v>
                </c:pt>
                <c:pt idx="1">
                  <c:v>Supercenter</c:v>
                </c:pt>
                <c:pt idx="2">
                  <c:v>Warehouse club</c:v>
                </c:pt>
                <c:pt idx="3">
                  <c:v>Specialty/organic</c:v>
                </c:pt>
                <c:pt idx="4">
                  <c:v>Limited assortment</c:v>
                </c:pt>
                <c:pt idx="5">
                  <c:v>Online</c:v>
                </c:pt>
                <c:pt idx="6">
                  <c:v>Other (dollar, c-store, etc)</c:v>
                </c:pt>
              </c:strCache>
            </c:strRef>
          </c:cat>
          <c:val>
            <c:numRef>
              <c:f>Sheet1!$I$334:$I$340</c:f>
              <c:numCache>
                <c:formatCode>0%</c:formatCode>
                <c:ptCount val="7"/>
                <c:pt idx="0">
                  <c:v>0.60000000000000064</c:v>
                </c:pt>
                <c:pt idx="1">
                  <c:v>0.28000000000000008</c:v>
                </c:pt>
                <c:pt idx="2">
                  <c:v>2.0000000000000011E-2</c:v>
                </c:pt>
                <c:pt idx="3">
                  <c:v>0.05</c:v>
                </c:pt>
                <c:pt idx="4">
                  <c:v>4.0000000000000022E-2</c:v>
                </c:pt>
                <c:pt idx="5" formatCode="0.0%">
                  <c:v>5.0000000000000053E-3</c:v>
                </c:pt>
                <c:pt idx="6" formatCode="0.0%">
                  <c:v>6.0000000000000062E-3</c:v>
                </c:pt>
              </c:numCache>
            </c:numRef>
          </c:val>
        </c:ser>
        <c:dLbls>
          <c:showLegendKey val="0"/>
          <c:showVal val="1"/>
          <c:showCatName val="0"/>
          <c:showSerName val="0"/>
          <c:showPercent val="0"/>
          <c:showBubbleSize val="0"/>
        </c:dLbls>
        <c:gapWidth val="100"/>
        <c:axId val="102970496"/>
        <c:axId val="102972032"/>
      </c:barChart>
      <c:catAx>
        <c:axId val="102970496"/>
        <c:scaling>
          <c:orientation val="minMax"/>
        </c:scaling>
        <c:delete val="0"/>
        <c:axPos val="b"/>
        <c:majorTickMark val="none"/>
        <c:minorTickMark val="none"/>
        <c:tickLblPos val="nextTo"/>
        <c:crossAx val="102972032"/>
        <c:crosses val="autoZero"/>
        <c:auto val="1"/>
        <c:lblAlgn val="ctr"/>
        <c:lblOffset val="100"/>
        <c:noMultiLvlLbl val="0"/>
      </c:catAx>
      <c:valAx>
        <c:axId val="102972032"/>
        <c:scaling>
          <c:orientation val="minMax"/>
        </c:scaling>
        <c:delete val="1"/>
        <c:axPos val="l"/>
        <c:numFmt formatCode="0%" sourceLinked="1"/>
        <c:majorTickMark val="out"/>
        <c:minorTickMark val="none"/>
        <c:tickLblPos val="none"/>
        <c:crossAx val="102970496"/>
        <c:crosses val="autoZero"/>
        <c:crossBetween val="between"/>
      </c:valAx>
    </c:plotArea>
    <c:legend>
      <c:legendPos val="t"/>
      <c:layout>
        <c:manualLayout>
          <c:xMode val="edge"/>
          <c:yMode val="edge"/>
          <c:x val="0.30960116365539792"/>
          <c:y val="0.19903837781883971"/>
          <c:w val="0.3807976726892055"/>
          <c:h val="0.10098747885952657"/>
        </c:manualLayout>
      </c:layout>
      <c:overlay val="0"/>
    </c:legend>
    <c:plotVisOnly val="1"/>
    <c:dispBlanksAs val="gap"/>
    <c:showDLblsOverMax val="0"/>
  </c:chart>
  <c:spPr>
    <a:ln>
      <a:noFill/>
    </a:ln>
  </c:spPr>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Use technology to help determine where and what to eat </a:t>
            </a:r>
          </a:p>
        </c:rich>
      </c:tx>
      <c:overlay val="0"/>
    </c:title>
    <c:autoTitleDeleted val="0"/>
    <c:plotArea>
      <c:layout/>
      <c:barChart>
        <c:barDir val="col"/>
        <c:grouping val="clustered"/>
        <c:varyColors val="0"/>
        <c:ser>
          <c:idx val="0"/>
          <c:order val="0"/>
          <c:tx>
            <c:strRef>
              <c:f>Sheet1!$B$14</c:f>
              <c:strCache>
                <c:ptCount val="1"/>
                <c:pt idx="0">
                  <c:v>All</c:v>
                </c:pt>
              </c:strCache>
            </c:strRef>
          </c:tx>
          <c:spPr>
            <a:solidFill>
              <a:srgbClr val="7030A0"/>
            </a:solidFill>
          </c:spPr>
          <c:invertIfNegative val="0"/>
          <c:dLbls>
            <c:dLbl>
              <c:idx val="2"/>
              <c:layout>
                <c:manualLayout>
                  <c:x val="-6.1728395061727828E-3"/>
                  <c:y val="0"/>
                </c:manualLayout>
              </c:layout>
              <c:showLegendKey val="0"/>
              <c:showVal val="1"/>
              <c:showCatName val="0"/>
              <c:showSerName val="0"/>
              <c:showPercent val="0"/>
              <c:showBubbleSize val="0"/>
            </c:dLbl>
            <c:txPr>
              <a:bodyPr/>
              <a:lstStyle/>
              <a:p>
                <a:pPr>
                  <a:defRPr sz="1500"/>
                </a:pPr>
                <a:endParaRPr lang="en-US"/>
              </a:p>
            </c:txPr>
            <c:showLegendKey val="0"/>
            <c:showVal val="1"/>
            <c:showCatName val="0"/>
            <c:showSerName val="0"/>
            <c:showPercent val="0"/>
            <c:showBubbleSize val="0"/>
            <c:showLeaderLines val="0"/>
          </c:dLbls>
          <c:cat>
            <c:strRef>
              <c:f>Sheet1!$A$15:$A$19</c:f>
              <c:strCache>
                <c:ptCount val="5"/>
                <c:pt idx="0">
                  <c:v>Never</c:v>
                </c:pt>
                <c:pt idx="1">
                  <c:v>Hardly ever</c:v>
                </c:pt>
                <c:pt idx="2">
                  <c:v>Sometimes</c:v>
                </c:pt>
                <c:pt idx="3">
                  <c:v>Frequently</c:v>
                </c:pt>
                <c:pt idx="4">
                  <c:v>Nearly always</c:v>
                </c:pt>
              </c:strCache>
            </c:strRef>
          </c:cat>
          <c:val>
            <c:numRef>
              <c:f>Sheet1!$B$15:$B$19</c:f>
              <c:numCache>
                <c:formatCode>0%</c:formatCode>
                <c:ptCount val="5"/>
                <c:pt idx="0">
                  <c:v>0.19</c:v>
                </c:pt>
                <c:pt idx="1">
                  <c:v>0.18000000000000016</c:v>
                </c:pt>
                <c:pt idx="2">
                  <c:v>0.4</c:v>
                </c:pt>
                <c:pt idx="3">
                  <c:v>0.19</c:v>
                </c:pt>
                <c:pt idx="4">
                  <c:v>4.0000000000000022E-2</c:v>
                </c:pt>
              </c:numCache>
            </c:numRef>
          </c:val>
        </c:ser>
        <c:ser>
          <c:idx val="1"/>
          <c:order val="1"/>
          <c:tx>
            <c:strRef>
              <c:f>Sheet1!$C$14</c:f>
              <c:strCache>
                <c:ptCount val="1"/>
                <c:pt idx="0">
                  <c:v>Young Millennial</c:v>
                </c:pt>
              </c:strCache>
            </c:strRef>
          </c:tx>
          <c:invertIfNegative val="0"/>
          <c:dLbls>
            <c:delete val="1"/>
          </c:dLbls>
          <c:cat>
            <c:strRef>
              <c:f>Sheet1!$A$15:$A$19</c:f>
              <c:strCache>
                <c:ptCount val="5"/>
                <c:pt idx="0">
                  <c:v>Never</c:v>
                </c:pt>
                <c:pt idx="1">
                  <c:v>Hardly ever</c:v>
                </c:pt>
                <c:pt idx="2">
                  <c:v>Sometimes</c:v>
                </c:pt>
                <c:pt idx="3">
                  <c:v>Frequently</c:v>
                </c:pt>
                <c:pt idx="4">
                  <c:v>Nearly always</c:v>
                </c:pt>
              </c:strCache>
            </c:strRef>
          </c:cat>
          <c:val>
            <c:numRef>
              <c:f>Sheet1!$C$15:$C$19</c:f>
              <c:numCache>
                <c:formatCode>0%</c:formatCode>
                <c:ptCount val="5"/>
                <c:pt idx="0">
                  <c:v>0.13</c:v>
                </c:pt>
                <c:pt idx="1">
                  <c:v>0.14000000000000001</c:v>
                </c:pt>
                <c:pt idx="2">
                  <c:v>0.3900000000000004</c:v>
                </c:pt>
                <c:pt idx="3">
                  <c:v>0.28000000000000008</c:v>
                </c:pt>
                <c:pt idx="4">
                  <c:v>7.0000000000000021E-2</c:v>
                </c:pt>
              </c:numCache>
            </c:numRef>
          </c:val>
        </c:ser>
        <c:ser>
          <c:idx val="2"/>
          <c:order val="2"/>
          <c:tx>
            <c:strRef>
              <c:f>Sheet1!$D$14</c:f>
              <c:strCache>
                <c:ptCount val="1"/>
                <c:pt idx="0">
                  <c:v>Older Millennial</c:v>
                </c:pt>
              </c:strCache>
            </c:strRef>
          </c:tx>
          <c:invertIfNegative val="0"/>
          <c:dLbls>
            <c:delete val="1"/>
          </c:dLbls>
          <c:cat>
            <c:strRef>
              <c:f>Sheet1!$A$15:$A$19</c:f>
              <c:strCache>
                <c:ptCount val="5"/>
                <c:pt idx="0">
                  <c:v>Never</c:v>
                </c:pt>
                <c:pt idx="1">
                  <c:v>Hardly ever</c:v>
                </c:pt>
                <c:pt idx="2">
                  <c:v>Sometimes</c:v>
                </c:pt>
                <c:pt idx="3">
                  <c:v>Frequently</c:v>
                </c:pt>
                <c:pt idx="4">
                  <c:v>Nearly always</c:v>
                </c:pt>
              </c:strCache>
            </c:strRef>
          </c:cat>
          <c:val>
            <c:numRef>
              <c:f>Sheet1!$D$15:$D$19</c:f>
              <c:numCache>
                <c:formatCode>0%</c:formatCode>
                <c:ptCount val="5"/>
                <c:pt idx="0">
                  <c:v>7.0000000000000021E-2</c:v>
                </c:pt>
                <c:pt idx="1">
                  <c:v>0.13</c:v>
                </c:pt>
                <c:pt idx="2">
                  <c:v>0.42000000000000032</c:v>
                </c:pt>
                <c:pt idx="3">
                  <c:v>0.30000000000000032</c:v>
                </c:pt>
                <c:pt idx="4">
                  <c:v>8.0000000000000043E-2</c:v>
                </c:pt>
              </c:numCache>
            </c:numRef>
          </c:val>
        </c:ser>
        <c:ser>
          <c:idx val="3"/>
          <c:order val="3"/>
          <c:tx>
            <c:strRef>
              <c:f>Sheet1!$E$14</c:f>
              <c:strCache>
                <c:ptCount val="1"/>
                <c:pt idx="0">
                  <c:v>Gen X</c:v>
                </c:pt>
              </c:strCache>
            </c:strRef>
          </c:tx>
          <c:spPr>
            <a:solidFill>
              <a:schemeClr val="accent6">
                <a:lumMod val="75000"/>
              </a:schemeClr>
            </a:solidFill>
          </c:spPr>
          <c:invertIfNegative val="0"/>
          <c:dLbls>
            <c:delete val="1"/>
          </c:dLbls>
          <c:cat>
            <c:strRef>
              <c:f>Sheet1!$A$15:$A$19</c:f>
              <c:strCache>
                <c:ptCount val="5"/>
                <c:pt idx="0">
                  <c:v>Never</c:v>
                </c:pt>
                <c:pt idx="1">
                  <c:v>Hardly ever</c:v>
                </c:pt>
                <c:pt idx="2">
                  <c:v>Sometimes</c:v>
                </c:pt>
                <c:pt idx="3">
                  <c:v>Frequently</c:v>
                </c:pt>
                <c:pt idx="4">
                  <c:v>Nearly always</c:v>
                </c:pt>
              </c:strCache>
            </c:strRef>
          </c:cat>
          <c:val>
            <c:numRef>
              <c:f>Sheet1!$E$15:$E$19</c:f>
              <c:numCache>
                <c:formatCode>0%</c:formatCode>
                <c:ptCount val="5"/>
                <c:pt idx="0">
                  <c:v>0.18000000000000016</c:v>
                </c:pt>
                <c:pt idx="1">
                  <c:v>0.18000000000000016</c:v>
                </c:pt>
                <c:pt idx="2">
                  <c:v>0.45</c:v>
                </c:pt>
                <c:pt idx="3">
                  <c:v>0.16</c:v>
                </c:pt>
                <c:pt idx="4">
                  <c:v>3.0000000000000002E-2</c:v>
                </c:pt>
              </c:numCache>
            </c:numRef>
          </c:val>
        </c:ser>
        <c:ser>
          <c:idx val="4"/>
          <c:order val="4"/>
          <c:tx>
            <c:strRef>
              <c:f>Sheet1!$F$14</c:f>
              <c:strCache>
                <c:ptCount val="1"/>
                <c:pt idx="0">
                  <c:v>Boomers</c:v>
                </c:pt>
              </c:strCache>
            </c:strRef>
          </c:tx>
          <c:invertIfNegative val="0"/>
          <c:dLbls>
            <c:delete val="1"/>
          </c:dLbls>
          <c:cat>
            <c:strRef>
              <c:f>Sheet1!$A$15:$A$19</c:f>
              <c:strCache>
                <c:ptCount val="5"/>
                <c:pt idx="0">
                  <c:v>Never</c:v>
                </c:pt>
                <c:pt idx="1">
                  <c:v>Hardly ever</c:v>
                </c:pt>
                <c:pt idx="2">
                  <c:v>Sometimes</c:v>
                </c:pt>
                <c:pt idx="3">
                  <c:v>Frequently</c:v>
                </c:pt>
                <c:pt idx="4">
                  <c:v>Nearly always</c:v>
                </c:pt>
              </c:strCache>
            </c:strRef>
          </c:cat>
          <c:val>
            <c:numRef>
              <c:f>Sheet1!$F$15:$F$19</c:f>
              <c:numCache>
                <c:formatCode>0%</c:formatCode>
                <c:ptCount val="5"/>
                <c:pt idx="0">
                  <c:v>0.37000000000000033</c:v>
                </c:pt>
                <c:pt idx="1">
                  <c:v>0.25</c:v>
                </c:pt>
                <c:pt idx="2">
                  <c:v>0.30000000000000032</c:v>
                </c:pt>
                <c:pt idx="3">
                  <c:v>7.0000000000000021E-2</c:v>
                </c:pt>
                <c:pt idx="4">
                  <c:v>1.0000000000000005E-2</c:v>
                </c:pt>
              </c:numCache>
            </c:numRef>
          </c:val>
        </c:ser>
        <c:dLbls>
          <c:showLegendKey val="0"/>
          <c:showVal val="1"/>
          <c:showCatName val="0"/>
          <c:showSerName val="0"/>
          <c:showPercent val="0"/>
          <c:showBubbleSize val="0"/>
        </c:dLbls>
        <c:gapWidth val="100"/>
        <c:axId val="103039744"/>
        <c:axId val="103041280"/>
      </c:barChart>
      <c:catAx>
        <c:axId val="103039744"/>
        <c:scaling>
          <c:orientation val="minMax"/>
        </c:scaling>
        <c:delete val="0"/>
        <c:axPos val="b"/>
        <c:majorTickMark val="none"/>
        <c:minorTickMark val="none"/>
        <c:tickLblPos val="nextTo"/>
        <c:crossAx val="103041280"/>
        <c:crosses val="autoZero"/>
        <c:auto val="1"/>
        <c:lblAlgn val="ctr"/>
        <c:lblOffset val="100"/>
        <c:noMultiLvlLbl val="0"/>
      </c:catAx>
      <c:valAx>
        <c:axId val="103041280"/>
        <c:scaling>
          <c:orientation val="minMax"/>
        </c:scaling>
        <c:delete val="1"/>
        <c:axPos val="l"/>
        <c:numFmt formatCode="0%" sourceLinked="1"/>
        <c:majorTickMark val="out"/>
        <c:minorTickMark val="none"/>
        <c:tickLblPos val="none"/>
        <c:crossAx val="103039744"/>
        <c:crosses val="autoZero"/>
        <c:crossBetween val="between"/>
      </c:valAx>
    </c:plotArea>
    <c:legend>
      <c:legendPos val="t"/>
      <c:overlay val="0"/>
    </c:legend>
    <c:plotVisOnly val="1"/>
    <c:dispBlanksAs val="gap"/>
    <c:showDLblsOverMax val="0"/>
  </c:chart>
  <c:spPr>
    <a:ln>
      <a:noFill/>
    </a:ln>
  </c:spPr>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79505686789179"/>
          <c:y val="0.12479731700204141"/>
          <c:w val="0.75668460192475961"/>
          <c:h val="0.84216462525517799"/>
        </c:manualLayout>
      </c:layout>
      <c:barChart>
        <c:barDir val="col"/>
        <c:grouping val="clustered"/>
        <c:varyColors val="0"/>
        <c:ser>
          <c:idx val="0"/>
          <c:order val="0"/>
          <c:tx>
            <c:strRef>
              <c:f>Sheet1!$B$305</c:f>
              <c:strCache>
                <c:ptCount val="1"/>
                <c:pt idx="0">
                  <c:v>All</c:v>
                </c:pt>
              </c:strCache>
            </c:strRef>
          </c:tx>
          <c:invertIfNegative val="0"/>
          <c:dPt>
            <c:idx val="0"/>
            <c:invertIfNegative val="0"/>
            <c:bubble3D val="0"/>
            <c:spPr>
              <a:solidFill>
                <a:srgbClr val="7030A0"/>
              </a:solidFill>
            </c:spPr>
          </c:dPt>
          <c:dPt>
            <c:idx val="1"/>
            <c:invertIfNegative val="0"/>
            <c:bubble3D val="0"/>
            <c:spPr>
              <a:solidFill>
                <a:schemeClr val="accent5"/>
              </a:solidFill>
            </c:spPr>
          </c:dPt>
          <c:dPt>
            <c:idx val="2"/>
            <c:invertIfNegative val="0"/>
            <c:bubble3D val="0"/>
            <c:spPr>
              <a:solidFill>
                <a:schemeClr val="bg1">
                  <a:lumMod val="65000"/>
                </a:schemeClr>
              </a:solidFill>
            </c:spPr>
          </c:dPt>
          <c:dLbls>
            <c:dLbl>
              <c:idx val="0"/>
              <c:spPr/>
              <c:txPr>
                <a:bodyPr/>
                <a:lstStyle/>
                <a:p>
                  <a:pPr>
                    <a:defRPr sz="2000">
                      <a:solidFill>
                        <a:schemeClr val="bg1"/>
                      </a:solidFill>
                    </a:defRPr>
                  </a:pPr>
                  <a:endParaRPr lang="en-US"/>
                </a:p>
              </c:txPr>
              <c:dLblPos val="inEnd"/>
              <c:showLegendKey val="0"/>
              <c:showVal val="1"/>
              <c:showCatName val="0"/>
              <c:showSerName val="0"/>
              <c:showPercent val="0"/>
              <c:showBubbleSize val="0"/>
            </c:dLbl>
            <c:txPr>
              <a:bodyPr/>
              <a:lstStyle/>
              <a:p>
                <a:pPr>
                  <a:defRPr sz="2000"/>
                </a:pPr>
                <a:endParaRPr lang="en-US"/>
              </a:p>
            </c:txPr>
            <c:dLblPos val="inEnd"/>
            <c:showLegendKey val="0"/>
            <c:showVal val="1"/>
            <c:showCatName val="0"/>
            <c:showSerName val="0"/>
            <c:showPercent val="0"/>
            <c:showBubbleSize val="0"/>
            <c:showLeaderLines val="0"/>
          </c:dLbls>
          <c:cat>
            <c:strRef>
              <c:f>Sheet1!$A$306:$A$308</c:f>
              <c:strCache>
                <c:ptCount val="3"/>
                <c:pt idx="0">
                  <c:v>Yes, have used them</c:v>
                </c:pt>
                <c:pt idx="1">
                  <c:v>Yes, heard of them but haven't used them</c:v>
                </c:pt>
                <c:pt idx="2">
                  <c:v>No, never heard of them</c:v>
                </c:pt>
              </c:strCache>
            </c:strRef>
          </c:cat>
          <c:val>
            <c:numRef>
              <c:f>Sheet1!$B$306:$B$308</c:f>
              <c:numCache>
                <c:formatCode>0%</c:formatCode>
                <c:ptCount val="3"/>
                <c:pt idx="0">
                  <c:v>0.22</c:v>
                </c:pt>
                <c:pt idx="1">
                  <c:v>0.64000000000000046</c:v>
                </c:pt>
                <c:pt idx="2">
                  <c:v>0.14000000000000001</c:v>
                </c:pt>
              </c:numCache>
            </c:numRef>
          </c:val>
        </c:ser>
        <c:dLbls>
          <c:showLegendKey val="0"/>
          <c:showVal val="1"/>
          <c:showCatName val="0"/>
          <c:showSerName val="0"/>
          <c:showPercent val="0"/>
          <c:showBubbleSize val="0"/>
        </c:dLbls>
        <c:gapWidth val="100"/>
        <c:axId val="103155584"/>
        <c:axId val="103157120"/>
      </c:barChart>
      <c:catAx>
        <c:axId val="103155584"/>
        <c:scaling>
          <c:orientation val="minMax"/>
        </c:scaling>
        <c:delete val="1"/>
        <c:axPos val="b"/>
        <c:majorTickMark val="out"/>
        <c:minorTickMark val="none"/>
        <c:tickLblPos val="none"/>
        <c:crossAx val="103157120"/>
        <c:crosses val="autoZero"/>
        <c:auto val="1"/>
        <c:lblAlgn val="ctr"/>
        <c:lblOffset val="100"/>
        <c:noMultiLvlLbl val="0"/>
      </c:catAx>
      <c:valAx>
        <c:axId val="103157120"/>
        <c:scaling>
          <c:orientation val="minMax"/>
        </c:scaling>
        <c:delete val="1"/>
        <c:axPos val="l"/>
        <c:numFmt formatCode="0%" sourceLinked="1"/>
        <c:majorTickMark val="out"/>
        <c:minorTickMark val="none"/>
        <c:tickLblPos val="none"/>
        <c:crossAx val="103155584"/>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900938-36E9-415D-BEA3-B3273C8D97CE}" type="doc">
      <dgm:prSet loTypeId="urn:microsoft.com/office/officeart/2005/8/layout/hProcess9" loCatId="process" qsTypeId="urn:microsoft.com/office/officeart/2005/8/quickstyle/simple1" qsCatId="simple" csTypeId="urn:microsoft.com/office/officeart/2005/8/colors/colorful4" csCatId="colorful" phldr="1"/>
      <dgm:spPr/>
    </dgm:pt>
    <dgm:pt modelId="{FCE65C74-65A0-42F3-8956-CB3944367678}">
      <dgm:prSet phldrT="[Text]" custT="1"/>
      <dgm:spPr>
        <a:solidFill>
          <a:srgbClr val="7030A0"/>
        </a:solidFill>
      </dgm:spPr>
      <dgm:t>
        <a:bodyPr/>
        <a:lstStyle/>
        <a:p>
          <a:r>
            <a:rPr lang="en-US" sz="1600" b="1" dirty="0">
              <a:latin typeface="+mn-lt"/>
            </a:rPr>
            <a:t>Never: </a:t>
          </a:r>
          <a:br>
            <a:rPr lang="en-US" sz="1600" b="1" dirty="0">
              <a:latin typeface="+mn-lt"/>
            </a:rPr>
          </a:br>
          <a:r>
            <a:rPr lang="en-US" sz="1600" b="1" dirty="0">
              <a:latin typeface="+mn-lt"/>
            </a:rPr>
            <a:t>24%</a:t>
          </a:r>
        </a:p>
      </dgm:t>
    </dgm:pt>
    <dgm:pt modelId="{7552028D-C0A9-4F93-8C36-4246C24B6CE8}" type="parTrans" cxnId="{D2FC0447-431B-4F1F-A9D1-6938B8167625}">
      <dgm:prSet/>
      <dgm:spPr/>
      <dgm:t>
        <a:bodyPr/>
        <a:lstStyle/>
        <a:p>
          <a:endParaRPr lang="en-US" sz="2800">
            <a:latin typeface="+mn-lt"/>
          </a:endParaRPr>
        </a:p>
      </dgm:t>
    </dgm:pt>
    <dgm:pt modelId="{0F5694EB-3ECF-4B15-9E67-FA241493A36C}" type="sibTrans" cxnId="{D2FC0447-431B-4F1F-A9D1-6938B8167625}">
      <dgm:prSet/>
      <dgm:spPr/>
      <dgm:t>
        <a:bodyPr/>
        <a:lstStyle/>
        <a:p>
          <a:endParaRPr lang="en-US" sz="2800">
            <a:latin typeface="+mn-lt"/>
          </a:endParaRPr>
        </a:p>
      </dgm:t>
    </dgm:pt>
    <dgm:pt modelId="{ACD8CF3C-1A9E-49D2-A82B-D6BC8ACEB842}">
      <dgm:prSet phldrT="[Text]" custT="1"/>
      <dgm:spPr>
        <a:solidFill>
          <a:srgbClr val="7030A0"/>
        </a:solidFill>
      </dgm:spPr>
      <dgm:t>
        <a:bodyPr/>
        <a:lstStyle/>
        <a:p>
          <a:r>
            <a:rPr lang="en-US" sz="1600" b="1" dirty="0">
              <a:latin typeface="+mn-lt"/>
            </a:rPr>
            <a:t>Every few weeks: </a:t>
          </a:r>
          <a:br>
            <a:rPr lang="en-US" sz="1600" b="1" dirty="0">
              <a:latin typeface="+mn-lt"/>
            </a:rPr>
          </a:br>
          <a:r>
            <a:rPr lang="en-US" sz="1600" b="1" dirty="0">
              <a:latin typeface="+mn-lt"/>
            </a:rPr>
            <a:t>39%</a:t>
          </a:r>
        </a:p>
      </dgm:t>
    </dgm:pt>
    <dgm:pt modelId="{3FFB510D-9C04-4E7B-B39A-5EEE09A75C47}" type="parTrans" cxnId="{E5EAFA43-BE95-4A23-A99B-3BECECB31C72}">
      <dgm:prSet/>
      <dgm:spPr/>
      <dgm:t>
        <a:bodyPr/>
        <a:lstStyle/>
        <a:p>
          <a:endParaRPr lang="en-US" sz="2800">
            <a:latin typeface="+mn-lt"/>
          </a:endParaRPr>
        </a:p>
      </dgm:t>
    </dgm:pt>
    <dgm:pt modelId="{85A0ECD7-AD0C-4AC6-BB95-E58A6026F98A}" type="sibTrans" cxnId="{E5EAFA43-BE95-4A23-A99B-3BECECB31C72}">
      <dgm:prSet/>
      <dgm:spPr/>
      <dgm:t>
        <a:bodyPr/>
        <a:lstStyle/>
        <a:p>
          <a:endParaRPr lang="en-US" sz="2800">
            <a:latin typeface="+mn-lt"/>
          </a:endParaRPr>
        </a:p>
      </dgm:t>
    </dgm:pt>
    <dgm:pt modelId="{275D5FFF-F8B1-4274-860F-0216F1E7EDED}">
      <dgm:prSet phldrT="[Text]" custT="1"/>
      <dgm:spPr>
        <a:solidFill>
          <a:srgbClr val="7030A0"/>
        </a:solidFill>
      </dgm:spPr>
      <dgm:t>
        <a:bodyPr/>
        <a:lstStyle/>
        <a:p>
          <a:r>
            <a:rPr lang="en-US" sz="1600" b="1" dirty="0">
              <a:latin typeface="+mn-lt"/>
            </a:rPr>
            <a:t>Weekly: </a:t>
          </a:r>
          <a:br>
            <a:rPr lang="en-US" sz="1600" b="1" dirty="0">
              <a:latin typeface="+mn-lt"/>
            </a:rPr>
          </a:br>
          <a:r>
            <a:rPr lang="en-US" sz="1600" b="1" dirty="0">
              <a:latin typeface="+mn-lt"/>
            </a:rPr>
            <a:t>53%</a:t>
          </a:r>
        </a:p>
      </dgm:t>
    </dgm:pt>
    <dgm:pt modelId="{294DC3F7-C9A1-4D36-BA80-75597E0FF599}" type="parTrans" cxnId="{D5A5BD75-852C-42A8-BEEA-6F9DD2433C6E}">
      <dgm:prSet/>
      <dgm:spPr/>
      <dgm:t>
        <a:bodyPr/>
        <a:lstStyle/>
        <a:p>
          <a:endParaRPr lang="en-US" sz="2800">
            <a:latin typeface="+mn-lt"/>
          </a:endParaRPr>
        </a:p>
      </dgm:t>
    </dgm:pt>
    <dgm:pt modelId="{FFCA67B6-6697-4CA1-B822-A636DB0D9D2A}" type="sibTrans" cxnId="{D5A5BD75-852C-42A8-BEEA-6F9DD2433C6E}">
      <dgm:prSet/>
      <dgm:spPr/>
      <dgm:t>
        <a:bodyPr/>
        <a:lstStyle/>
        <a:p>
          <a:endParaRPr lang="en-US" sz="2800">
            <a:latin typeface="+mn-lt"/>
          </a:endParaRPr>
        </a:p>
      </dgm:t>
    </dgm:pt>
    <dgm:pt modelId="{F2C97185-191A-47CF-A2BA-D3830CB8F7E9}">
      <dgm:prSet phldrT="[Text]" custT="1"/>
      <dgm:spPr>
        <a:solidFill>
          <a:srgbClr val="7030A0"/>
        </a:solidFill>
      </dgm:spPr>
      <dgm:t>
        <a:bodyPr/>
        <a:lstStyle/>
        <a:p>
          <a:r>
            <a:rPr lang="en-US" sz="1600" b="1" dirty="0">
              <a:latin typeface="+mn-lt"/>
            </a:rPr>
            <a:t>Every few days/daily: </a:t>
          </a:r>
          <a:br>
            <a:rPr lang="en-US" sz="1600" b="1" dirty="0">
              <a:latin typeface="+mn-lt"/>
            </a:rPr>
          </a:br>
          <a:r>
            <a:rPr lang="en-US" sz="1600" b="1" dirty="0">
              <a:latin typeface="+mn-lt"/>
            </a:rPr>
            <a:t>73%</a:t>
          </a:r>
        </a:p>
      </dgm:t>
    </dgm:pt>
    <dgm:pt modelId="{93BDA8E5-1E29-40B1-B210-284EF39FAD89}" type="parTrans" cxnId="{420DA665-189C-4095-94E8-4B6F9E21659D}">
      <dgm:prSet/>
      <dgm:spPr/>
      <dgm:t>
        <a:bodyPr/>
        <a:lstStyle/>
        <a:p>
          <a:endParaRPr lang="en-US" sz="2800">
            <a:latin typeface="+mn-lt"/>
          </a:endParaRPr>
        </a:p>
      </dgm:t>
    </dgm:pt>
    <dgm:pt modelId="{0F136058-BE3D-4FE7-B942-A52DDCB2E3D6}" type="sibTrans" cxnId="{420DA665-189C-4095-94E8-4B6F9E21659D}">
      <dgm:prSet/>
      <dgm:spPr/>
      <dgm:t>
        <a:bodyPr/>
        <a:lstStyle/>
        <a:p>
          <a:endParaRPr lang="en-US" sz="2800">
            <a:latin typeface="+mn-lt"/>
          </a:endParaRPr>
        </a:p>
      </dgm:t>
    </dgm:pt>
    <dgm:pt modelId="{DEF68671-6A3D-4AE0-9E0C-88A9FCB80E8A}">
      <dgm:prSet phldrT="[Text]" custT="1"/>
      <dgm:spPr>
        <a:solidFill>
          <a:srgbClr val="7030A0"/>
        </a:solidFill>
      </dgm:spPr>
      <dgm:t>
        <a:bodyPr/>
        <a:lstStyle/>
        <a:p>
          <a:r>
            <a:rPr lang="en-US" sz="1600" b="1" dirty="0">
              <a:latin typeface="+mn-lt"/>
            </a:rPr>
            <a:t>&lt;1x month</a:t>
          </a:r>
          <a:br>
            <a:rPr lang="en-US" sz="1600" b="1" dirty="0">
              <a:latin typeface="+mn-lt"/>
            </a:rPr>
          </a:br>
          <a:r>
            <a:rPr lang="en-US" sz="1600" b="1" dirty="0">
              <a:latin typeface="+mn-lt"/>
            </a:rPr>
            <a:t>30%</a:t>
          </a:r>
        </a:p>
      </dgm:t>
    </dgm:pt>
    <dgm:pt modelId="{C3BDC819-939B-4C1B-B7F1-9D65E7CC2C65}" type="parTrans" cxnId="{BB9C17E5-EBF7-4855-9DD0-23CF7F028DB2}">
      <dgm:prSet/>
      <dgm:spPr/>
      <dgm:t>
        <a:bodyPr/>
        <a:lstStyle/>
        <a:p>
          <a:endParaRPr lang="en-US" sz="2800"/>
        </a:p>
      </dgm:t>
    </dgm:pt>
    <dgm:pt modelId="{14D3654D-B227-4798-884D-61168A9F1453}" type="sibTrans" cxnId="{BB9C17E5-EBF7-4855-9DD0-23CF7F028DB2}">
      <dgm:prSet/>
      <dgm:spPr/>
      <dgm:t>
        <a:bodyPr/>
        <a:lstStyle/>
        <a:p>
          <a:endParaRPr lang="en-US" sz="2800"/>
        </a:p>
      </dgm:t>
    </dgm:pt>
    <dgm:pt modelId="{BEE8E6F3-ADDD-4416-ACDA-6043BD6C4B92}" type="pres">
      <dgm:prSet presAssocID="{AE900938-36E9-415D-BEA3-B3273C8D97CE}" presName="CompostProcess" presStyleCnt="0">
        <dgm:presLayoutVars>
          <dgm:dir/>
          <dgm:resizeHandles val="exact"/>
        </dgm:presLayoutVars>
      </dgm:prSet>
      <dgm:spPr/>
    </dgm:pt>
    <dgm:pt modelId="{C1B15460-8C47-4B9D-8832-C57CF038A137}" type="pres">
      <dgm:prSet presAssocID="{AE900938-36E9-415D-BEA3-B3273C8D97CE}" presName="arrow" presStyleLbl="bgShp" presStyleIdx="0" presStyleCnt="1"/>
      <dgm:spPr>
        <a:solidFill>
          <a:schemeClr val="tx1">
            <a:lumMod val="50000"/>
            <a:lumOff val="50000"/>
          </a:schemeClr>
        </a:solidFill>
      </dgm:spPr>
    </dgm:pt>
    <dgm:pt modelId="{6EC73B59-01DD-4053-B7AF-19B7F40D1CC2}" type="pres">
      <dgm:prSet presAssocID="{AE900938-36E9-415D-BEA3-B3273C8D97CE}" presName="linearProcess" presStyleCnt="0"/>
      <dgm:spPr/>
    </dgm:pt>
    <dgm:pt modelId="{A8F3C3F9-7271-45CB-B7E8-FEB7AE823E44}" type="pres">
      <dgm:prSet presAssocID="{FCE65C74-65A0-42F3-8956-CB3944367678}" presName="textNode" presStyleLbl="node1" presStyleIdx="0" presStyleCnt="5">
        <dgm:presLayoutVars>
          <dgm:bulletEnabled val="1"/>
        </dgm:presLayoutVars>
      </dgm:prSet>
      <dgm:spPr/>
      <dgm:t>
        <a:bodyPr/>
        <a:lstStyle/>
        <a:p>
          <a:endParaRPr lang="en-US"/>
        </a:p>
      </dgm:t>
    </dgm:pt>
    <dgm:pt modelId="{A607814C-37DC-4EBC-B4AD-C7F404277CAE}" type="pres">
      <dgm:prSet presAssocID="{0F5694EB-3ECF-4B15-9E67-FA241493A36C}" presName="sibTrans" presStyleCnt="0"/>
      <dgm:spPr/>
    </dgm:pt>
    <dgm:pt modelId="{AA2FE93C-AB35-46AA-9E98-403CCBB5CCF8}" type="pres">
      <dgm:prSet presAssocID="{DEF68671-6A3D-4AE0-9E0C-88A9FCB80E8A}" presName="textNode" presStyleLbl="node1" presStyleIdx="1" presStyleCnt="5">
        <dgm:presLayoutVars>
          <dgm:bulletEnabled val="1"/>
        </dgm:presLayoutVars>
      </dgm:prSet>
      <dgm:spPr/>
      <dgm:t>
        <a:bodyPr/>
        <a:lstStyle/>
        <a:p>
          <a:endParaRPr lang="en-US"/>
        </a:p>
      </dgm:t>
    </dgm:pt>
    <dgm:pt modelId="{4472DAE1-6953-463E-8929-D2C2C08FF72D}" type="pres">
      <dgm:prSet presAssocID="{14D3654D-B227-4798-884D-61168A9F1453}" presName="sibTrans" presStyleCnt="0"/>
      <dgm:spPr/>
    </dgm:pt>
    <dgm:pt modelId="{AFB77A1B-45C5-4DFE-98D1-681934BAE8FA}" type="pres">
      <dgm:prSet presAssocID="{ACD8CF3C-1A9E-49D2-A82B-D6BC8ACEB842}" presName="textNode" presStyleLbl="node1" presStyleIdx="2" presStyleCnt="5">
        <dgm:presLayoutVars>
          <dgm:bulletEnabled val="1"/>
        </dgm:presLayoutVars>
      </dgm:prSet>
      <dgm:spPr/>
      <dgm:t>
        <a:bodyPr/>
        <a:lstStyle/>
        <a:p>
          <a:endParaRPr lang="en-US"/>
        </a:p>
      </dgm:t>
    </dgm:pt>
    <dgm:pt modelId="{4E397C58-2698-419A-A0E0-57229F4A3E23}" type="pres">
      <dgm:prSet presAssocID="{85A0ECD7-AD0C-4AC6-BB95-E58A6026F98A}" presName="sibTrans" presStyleCnt="0"/>
      <dgm:spPr/>
    </dgm:pt>
    <dgm:pt modelId="{9EF2C3BD-6F49-425A-8223-C6054FB033C9}" type="pres">
      <dgm:prSet presAssocID="{275D5FFF-F8B1-4274-860F-0216F1E7EDED}" presName="textNode" presStyleLbl="node1" presStyleIdx="3" presStyleCnt="5">
        <dgm:presLayoutVars>
          <dgm:bulletEnabled val="1"/>
        </dgm:presLayoutVars>
      </dgm:prSet>
      <dgm:spPr/>
      <dgm:t>
        <a:bodyPr/>
        <a:lstStyle/>
        <a:p>
          <a:endParaRPr lang="en-US"/>
        </a:p>
      </dgm:t>
    </dgm:pt>
    <dgm:pt modelId="{07F33DB0-DCC0-47F0-B3AA-1FB2D0326183}" type="pres">
      <dgm:prSet presAssocID="{FFCA67B6-6697-4CA1-B822-A636DB0D9D2A}" presName="sibTrans" presStyleCnt="0"/>
      <dgm:spPr/>
    </dgm:pt>
    <dgm:pt modelId="{F2D42AEF-0F24-4D72-80A4-71AB09F1FF10}" type="pres">
      <dgm:prSet presAssocID="{F2C97185-191A-47CF-A2BA-D3830CB8F7E9}" presName="textNode" presStyleLbl="node1" presStyleIdx="4" presStyleCnt="5">
        <dgm:presLayoutVars>
          <dgm:bulletEnabled val="1"/>
        </dgm:presLayoutVars>
      </dgm:prSet>
      <dgm:spPr/>
      <dgm:t>
        <a:bodyPr/>
        <a:lstStyle/>
        <a:p>
          <a:endParaRPr lang="en-US"/>
        </a:p>
      </dgm:t>
    </dgm:pt>
  </dgm:ptLst>
  <dgm:cxnLst>
    <dgm:cxn modelId="{E5EAFA43-BE95-4A23-A99B-3BECECB31C72}" srcId="{AE900938-36E9-415D-BEA3-B3273C8D97CE}" destId="{ACD8CF3C-1A9E-49D2-A82B-D6BC8ACEB842}" srcOrd="2" destOrd="0" parTransId="{3FFB510D-9C04-4E7B-B39A-5EEE09A75C47}" sibTransId="{85A0ECD7-AD0C-4AC6-BB95-E58A6026F98A}"/>
    <dgm:cxn modelId="{4FE3BB13-E4C1-4C11-BC72-068CECF7EF25}" type="presOf" srcId="{DEF68671-6A3D-4AE0-9E0C-88A9FCB80E8A}" destId="{AA2FE93C-AB35-46AA-9E98-403CCBB5CCF8}" srcOrd="0" destOrd="0" presId="urn:microsoft.com/office/officeart/2005/8/layout/hProcess9"/>
    <dgm:cxn modelId="{3FDB6108-5BA2-4F07-9611-F9C0597A0AC1}" type="presOf" srcId="{F2C97185-191A-47CF-A2BA-D3830CB8F7E9}" destId="{F2D42AEF-0F24-4D72-80A4-71AB09F1FF10}" srcOrd="0" destOrd="0" presId="urn:microsoft.com/office/officeart/2005/8/layout/hProcess9"/>
    <dgm:cxn modelId="{420DA665-189C-4095-94E8-4B6F9E21659D}" srcId="{AE900938-36E9-415D-BEA3-B3273C8D97CE}" destId="{F2C97185-191A-47CF-A2BA-D3830CB8F7E9}" srcOrd="4" destOrd="0" parTransId="{93BDA8E5-1E29-40B1-B210-284EF39FAD89}" sibTransId="{0F136058-BE3D-4FE7-B942-A52DDCB2E3D6}"/>
    <dgm:cxn modelId="{6B147E98-DB56-44DD-8EE4-EBF9216D4B5F}" type="presOf" srcId="{275D5FFF-F8B1-4274-860F-0216F1E7EDED}" destId="{9EF2C3BD-6F49-425A-8223-C6054FB033C9}" srcOrd="0" destOrd="0" presId="urn:microsoft.com/office/officeart/2005/8/layout/hProcess9"/>
    <dgm:cxn modelId="{D5A5BD75-852C-42A8-BEEA-6F9DD2433C6E}" srcId="{AE900938-36E9-415D-BEA3-B3273C8D97CE}" destId="{275D5FFF-F8B1-4274-860F-0216F1E7EDED}" srcOrd="3" destOrd="0" parTransId="{294DC3F7-C9A1-4D36-BA80-75597E0FF599}" sibTransId="{FFCA67B6-6697-4CA1-B822-A636DB0D9D2A}"/>
    <dgm:cxn modelId="{333E03EE-E1C8-4D6D-B611-3B5F8AF3A435}" type="presOf" srcId="{AE900938-36E9-415D-BEA3-B3273C8D97CE}" destId="{BEE8E6F3-ADDD-4416-ACDA-6043BD6C4B92}" srcOrd="0" destOrd="0" presId="urn:microsoft.com/office/officeart/2005/8/layout/hProcess9"/>
    <dgm:cxn modelId="{B71D6B86-EF18-47BB-9050-4AC6A19EEF06}" type="presOf" srcId="{ACD8CF3C-1A9E-49D2-A82B-D6BC8ACEB842}" destId="{AFB77A1B-45C5-4DFE-98D1-681934BAE8FA}" srcOrd="0" destOrd="0" presId="urn:microsoft.com/office/officeart/2005/8/layout/hProcess9"/>
    <dgm:cxn modelId="{D2FC0447-431B-4F1F-A9D1-6938B8167625}" srcId="{AE900938-36E9-415D-BEA3-B3273C8D97CE}" destId="{FCE65C74-65A0-42F3-8956-CB3944367678}" srcOrd="0" destOrd="0" parTransId="{7552028D-C0A9-4F93-8C36-4246C24B6CE8}" sibTransId="{0F5694EB-3ECF-4B15-9E67-FA241493A36C}"/>
    <dgm:cxn modelId="{E8767A76-0813-4A74-BA24-001CE99D2B8A}" type="presOf" srcId="{FCE65C74-65A0-42F3-8956-CB3944367678}" destId="{A8F3C3F9-7271-45CB-B7E8-FEB7AE823E44}" srcOrd="0" destOrd="0" presId="urn:microsoft.com/office/officeart/2005/8/layout/hProcess9"/>
    <dgm:cxn modelId="{BB9C17E5-EBF7-4855-9DD0-23CF7F028DB2}" srcId="{AE900938-36E9-415D-BEA3-B3273C8D97CE}" destId="{DEF68671-6A3D-4AE0-9E0C-88A9FCB80E8A}" srcOrd="1" destOrd="0" parTransId="{C3BDC819-939B-4C1B-B7F1-9D65E7CC2C65}" sibTransId="{14D3654D-B227-4798-884D-61168A9F1453}"/>
    <dgm:cxn modelId="{4060F1D2-7A24-433A-9F88-A4C529E99C49}" type="presParOf" srcId="{BEE8E6F3-ADDD-4416-ACDA-6043BD6C4B92}" destId="{C1B15460-8C47-4B9D-8832-C57CF038A137}" srcOrd="0" destOrd="0" presId="urn:microsoft.com/office/officeart/2005/8/layout/hProcess9"/>
    <dgm:cxn modelId="{578D1191-C912-4B34-A883-8ED81BE6B144}" type="presParOf" srcId="{BEE8E6F3-ADDD-4416-ACDA-6043BD6C4B92}" destId="{6EC73B59-01DD-4053-B7AF-19B7F40D1CC2}" srcOrd="1" destOrd="0" presId="urn:microsoft.com/office/officeart/2005/8/layout/hProcess9"/>
    <dgm:cxn modelId="{59C4BBC2-877F-40CD-9E73-B4C8AE7196AD}" type="presParOf" srcId="{6EC73B59-01DD-4053-B7AF-19B7F40D1CC2}" destId="{A8F3C3F9-7271-45CB-B7E8-FEB7AE823E44}" srcOrd="0" destOrd="0" presId="urn:microsoft.com/office/officeart/2005/8/layout/hProcess9"/>
    <dgm:cxn modelId="{9225595F-8102-4842-BCBD-4E24EEDCC77A}" type="presParOf" srcId="{6EC73B59-01DD-4053-B7AF-19B7F40D1CC2}" destId="{A607814C-37DC-4EBC-B4AD-C7F404277CAE}" srcOrd="1" destOrd="0" presId="urn:microsoft.com/office/officeart/2005/8/layout/hProcess9"/>
    <dgm:cxn modelId="{2D069B93-2DB8-4B61-958A-E714010C54A2}" type="presParOf" srcId="{6EC73B59-01DD-4053-B7AF-19B7F40D1CC2}" destId="{AA2FE93C-AB35-46AA-9E98-403CCBB5CCF8}" srcOrd="2" destOrd="0" presId="urn:microsoft.com/office/officeart/2005/8/layout/hProcess9"/>
    <dgm:cxn modelId="{E0650EED-D42B-4DE8-85D0-720415B5D601}" type="presParOf" srcId="{6EC73B59-01DD-4053-B7AF-19B7F40D1CC2}" destId="{4472DAE1-6953-463E-8929-D2C2C08FF72D}" srcOrd="3" destOrd="0" presId="urn:microsoft.com/office/officeart/2005/8/layout/hProcess9"/>
    <dgm:cxn modelId="{72170D8E-240C-4865-A6EA-6EC36DD12BC8}" type="presParOf" srcId="{6EC73B59-01DD-4053-B7AF-19B7F40D1CC2}" destId="{AFB77A1B-45C5-4DFE-98D1-681934BAE8FA}" srcOrd="4" destOrd="0" presId="urn:microsoft.com/office/officeart/2005/8/layout/hProcess9"/>
    <dgm:cxn modelId="{8712390F-F39A-41CC-A631-AB4F03D9F7CA}" type="presParOf" srcId="{6EC73B59-01DD-4053-B7AF-19B7F40D1CC2}" destId="{4E397C58-2698-419A-A0E0-57229F4A3E23}" srcOrd="5" destOrd="0" presId="urn:microsoft.com/office/officeart/2005/8/layout/hProcess9"/>
    <dgm:cxn modelId="{D1174A37-C49C-4949-BB6A-2DC8F7CC9526}" type="presParOf" srcId="{6EC73B59-01DD-4053-B7AF-19B7F40D1CC2}" destId="{9EF2C3BD-6F49-425A-8223-C6054FB033C9}" srcOrd="6" destOrd="0" presId="urn:microsoft.com/office/officeart/2005/8/layout/hProcess9"/>
    <dgm:cxn modelId="{5B352523-7B24-4E93-A7A8-2E6C5D0F62E9}" type="presParOf" srcId="{6EC73B59-01DD-4053-B7AF-19B7F40D1CC2}" destId="{07F33DB0-DCC0-47F0-B3AA-1FB2D0326183}" srcOrd="7" destOrd="0" presId="urn:microsoft.com/office/officeart/2005/8/layout/hProcess9"/>
    <dgm:cxn modelId="{7B73F6F7-4D69-4F36-AA34-1923C8DDE5B7}" type="presParOf" srcId="{6EC73B59-01DD-4053-B7AF-19B7F40D1CC2}" destId="{F2D42AEF-0F24-4D72-80A4-71AB09F1FF1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176484-2AFE-4768-9A4E-1A74F8A0B746}" type="datetimeFigureOut">
              <a:rPr lang="en-US" smtClean="0"/>
              <a:pPr/>
              <a:t>1/12/2018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7FB82B-EB97-4A2A-82BB-1278C663C123}" type="slidenum">
              <a:rPr lang="en-US" smtClean="0"/>
              <a:pPr/>
              <a:t>‹#›</a:t>
            </a:fld>
            <a:endParaRPr lang="en-US"/>
          </a:p>
        </p:txBody>
      </p:sp>
    </p:spTree>
    <p:extLst>
      <p:ext uri="{BB962C8B-B14F-4D97-AF65-F5344CB8AC3E}">
        <p14:creationId xmlns:p14="http://schemas.microsoft.com/office/powerpoint/2010/main" val="2492946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423EAB-88CE-4551-8A1A-B7681E97558B}" type="datetimeFigureOut">
              <a:rPr lang="en-US" smtClean="0"/>
              <a:pPr/>
              <a:t>1/12/2018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5AE506-C54D-481F-A53F-39A74D02E0D4}" type="slidenum">
              <a:rPr lang="en-US" smtClean="0"/>
              <a:pPr/>
              <a:t>‹#›</a:t>
            </a:fld>
            <a:endParaRPr lang="en-US"/>
          </a:p>
        </p:txBody>
      </p:sp>
    </p:spTree>
    <p:extLst>
      <p:ext uri="{BB962C8B-B14F-4D97-AF65-F5344CB8AC3E}">
        <p14:creationId xmlns:p14="http://schemas.microsoft.com/office/powerpoint/2010/main" val="2809329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718D9B-EC7E-4B58-A662-27AF7A485FB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125030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5AE506-C54D-481F-A53F-39A74D02E0D4}" type="slidenum">
              <a:rPr lang="en-US" smtClean="0"/>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A12BC0-EA4F-4056-BB7C-AE6BB75B34D3}"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5AE506-C54D-481F-A53F-39A74D02E0D4}" type="slidenum">
              <a:rPr lang="en-US" smtClean="0"/>
              <a:pPr/>
              <a:t>28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2715766"/>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3AA458A7-DFCD-4FD4-9550-F40348EC9665}" type="slidenum">
              <a:rPr lang="en-US" smtClean="0"/>
              <a:pPr/>
              <a:t>‹#›</a:t>
            </a:fld>
            <a:endParaRPr lang="en-US"/>
          </a:p>
        </p:txBody>
      </p:sp>
      <p:sp>
        <p:nvSpPr>
          <p:cNvPr id="7" name="Footer Placeholder 4"/>
          <p:cNvSpPr>
            <a:spLocks noGrp="1"/>
          </p:cNvSpPr>
          <p:nvPr>
            <p:ph type="ftr" sz="quarter" idx="3"/>
          </p:nvPr>
        </p:nvSpPr>
        <p:spPr>
          <a:xfrm>
            <a:off x="452264" y="4767263"/>
            <a:ext cx="2895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FMI | The Power of Foodservice 2017©</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Food Marketing Institute 2016©</a:t>
            </a:r>
            <a:endParaRPr lang="en-US"/>
          </a:p>
        </p:txBody>
      </p:sp>
      <p:sp>
        <p:nvSpPr>
          <p:cNvPr id="6" name="Slide Number Placeholder 5"/>
          <p:cNvSpPr>
            <a:spLocks noGrp="1"/>
          </p:cNvSpPr>
          <p:nvPr>
            <p:ph type="sldNum" sz="quarter" idx="12"/>
          </p:nvPr>
        </p:nvSpPr>
        <p:spPr/>
        <p:txBody>
          <a:bodyPr/>
          <a:lstStyle/>
          <a:p>
            <a:fld id="{3AA458A7-DFCD-4FD4-9550-F40348EC96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Food Marketing Institute 2016©</a:t>
            </a:r>
            <a:endParaRPr lang="en-US"/>
          </a:p>
        </p:txBody>
      </p:sp>
      <p:sp>
        <p:nvSpPr>
          <p:cNvPr id="6" name="Slide Number Placeholder 5"/>
          <p:cNvSpPr>
            <a:spLocks noGrp="1"/>
          </p:cNvSpPr>
          <p:nvPr>
            <p:ph type="sldNum" sz="quarter" idx="12"/>
          </p:nvPr>
        </p:nvSpPr>
        <p:spPr/>
        <p:txBody>
          <a:bodyPr/>
          <a:lstStyle/>
          <a:p>
            <a:fld id="{3AA458A7-DFCD-4FD4-9550-F40348EC966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594362" y="507492"/>
            <a:ext cx="8165465" cy="428625"/>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62" y="960120"/>
            <a:ext cx="8165465" cy="236339"/>
          </a:xfrm>
        </p:spPr>
        <p:txBody>
          <a:bodyPr tIns="0" bIns="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Content Placeholder 4"/>
          <p:cNvSpPr>
            <a:spLocks noGrp="1"/>
          </p:cNvSpPr>
          <p:nvPr>
            <p:ph sz="quarter" idx="14"/>
          </p:nvPr>
        </p:nvSpPr>
        <p:spPr>
          <a:xfrm>
            <a:off x="594362" y="1515619"/>
            <a:ext cx="8165465" cy="3059906"/>
          </a:xfr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idx="15"/>
          </p:nvPr>
        </p:nvSpPr>
        <p:spPr>
          <a:xfrm>
            <a:off x="594362" y="4780026"/>
            <a:ext cx="8165465" cy="274320"/>
          </a:xfrm>
        </p:spPr>
        <p:txBody>
          <a:bodyPr tIns="0" bIns="0" anchor="b"/>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2331177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6031" y="819127"/>
            <a:ext cx="7772400" cy="438156"/>
          </a:xfrm>
          <a:prstGeom prst="rect">
            <a:avLst/>
          </a:prstGeom>
        </p:spPr>
        <p:txBody>
          <a:bodyPr>
            <a:noAutofit/>
          </a:bodyPr>
          <a:lstStyle>
            <a:lvl1pPr>
              <a:defRPr sz="4000" spc="-1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446042" y="1284668"/>
            <a:ext cx="7777269" cy="328617"/>
          </a:xfrm>
        </p:spPr>
        <p:txBody>
          <a:bodyPr>
            <a:normAutofit/>
          </a:bodyPr>
          <a:lstStyle>
            <a:lvl1pPr marL="0" indent="0" algn="l">
              <a:buNone/>
              <a:defRPr sz="18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6" name="Picture 5" descr="IRI_logo_tagline_RGB.w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0303" y="4292827"/>
            <a:ext cx="1510233" cy="547181"/>
          </a:xfrm>
          <a:prstGeom prst="rect">
            <a:avLst/>
          </a:prstGeom>
        </p:spPr>
      </p:pic>
      <p:sp>
        <p:nvSpPr>
          <p:cNvPr id="8" name="Text Placeholder 7"/>
          <p:cNvSpPr>
            <a:spLocks noGrp="1"/>
          </p:cNvSpPr>
          <p:nvPr>
            <p:ph type="body" sz="quarter" idx="10"/>
          </p:nvPr>
        </p:nvSpPr>
        <p:spPr>
          <a:xfrm>
            <a:off x="468313" y="4292827"/>
            <a:ext cx="3738558" cy="465554"/>
          </a:xfrm>
        </p:spPr>
        <p:txBody>
          <a:bodyPr>
            <a:normAutofit/>
          </a:bodyPr>
          <a:lstStyle>
            <a:lvl1pPr>
              <a:lnSpc>
                <a:spcPts val="1500"/>
              </a:lnSpc>
              <a:buNone/>
              <a:defRPr sz="1200" b="1">
                <a:solidFill>
                  <a:schemeClr val="accent1"/>
                </a:solidFill>
              </a:defRPr>
            </a:lvl1pPr>
            <a:lvl2pPr marL="0">
              <a:lnSpc>
                <a:spcPts val="1500"/>
              </a:lnSpc>
              <a:buNone/>
              <a:defRPr sz="1200"/>
            </a:lvl2pPr>
          </a:lstStyle>
          <a:p>
            <a:pPr lvl="0"/>
            <a:r>
              <a:rPr lang="en-US" smtClean="0"/>
              <a:t>Click to edit Master text styles</a:t>
            </a:r>
          </a:p>
          <a:p>
            <a:pPr lvl="1"/>
            <a:r>
              <a:rPr lang="en-US" smtClean="0"/>
              <a:t>Second level</a:t>
            </a:r>
          </a:p>
        </p:txBody>
      </p:sp>
      <p:sp>
        <p:nvSpPr>
          <p:cNvPr id="10" name="Text Placeholder 9"/>
          <p:cNvSpPr>
            <a:spLocks noGrp="1"/>
          </p:cNvSpPr>
          <p:nvPr>
            <p:ph type="body" sz="quarter" idx="11"/>
          </p:nvPr>
        </p:nvSpPr>
        <p:spPr>
          <a:xfrm>
            <a:off x="468313" y="4800600"/>
            <a:ext cx="3738558" cy="164332"/>
          </a:xfrm>
        </p:spPr>
        <p:txBody>
          <a:bodyPr>
            <a:normAutofit/>
          </a:bodyPr>
          <a:lstStyle>
            <a:lvl1pPr>
              <a:lnSpc>
                <a:spcPct val="100000"/>
              </a:lnSpc>
              <a:buNone/>
              <a:defRPr sz="1000"/>
            </a:lvl1pPr>
          </a:lstStyle>
          <a:p>
            <a:pPr lvl="0"/>
            <a:r>
              <a:rPr lang="en-US" smtClean="0"/>
              <a:t>Click to edit Master text styles</a:t>
            </a:r>
          </a:p>
        </p:txBody>
      </p:sp>
    </p:spTree>
    <p:extLst>
      <p:ext uri="{BB962C8B-B14F-4D97-AF65-F5344CB8AC3E}">
        <p14:creationId xmlns:p14="http://schemas.microsoft.com/office/powerpoint/2010/main" val="311976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sic slide w/o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866" y="227014"/>
            <a:ext cx="8783053" cy="473864"/>
          </a:xfrm>
          <a:prstGeom prst="rect">
            <a:avLst/>
          </a:prstGeom>
        </p:spPr>
        <p:txBody>
          <a:bodyPr>
            <a:noAutofit/>
          </a:bodyPr>
          <a:lstStyle>
            <a:lvl1pPr>
              <a:lnSpc>
                <a:spcPct val="100000"/>
              </a:lnSpc>
              <a:defRPr sz="2800" b="1" baseline="0">
                <a:uFillTx/>
              </a:defRPr>
            </a:lvl1pPr>
          </a:lstStyle>
          <a:p>
            <a:r>
              <a:rPr lang="en-US" dirty="0" smtClean="0">
                <a:uFillTx/>
              </a:rPr>
              <a:t>Click to edit Master title style for 1 or 2 line headlines</a:t>
            </a:r>
            <a:endParaRPr lang="en-US" dirty="0">
              <a:uFillTx/>
            </a:endParaRPr>
          </a:p>
        </p:txBody>
      </p:sp>
    </p:spTree>
    <p:extLst>
      <p:ext uri="{BB962C8B-B14F-4D97-AF65-F5344CB8AC3E}">
        <p14:creationId xmlns:p14="http://schemas.microsoft.com/office/powerpoint/2010/main" val="358584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672014"/>
            <a:ext cx="2133600" cy="273844"/>
          </a:xfrm>
          <a:prstGeom prst="rect">
            <a:avLst/>
          </a:prstGeom>
        </p:spPr>
        <p:txBody>
          <a:bodyPr lIns="68580" tIns="34290" rIns="68580" bIns="34290"/>
          <a:lstStyle/>
          <a:p>
            <a:pPr defTabSz="457189"/>
            <a:fld id="{400EFCA4-85FB-4C90-AF1A-4F7749F67094}" type="datetimeFigureOut">
              <a:rPr lang="en-US" sz="1400" smtClean="0">
                <a:solidFill>
                  <a:srgbClr val="616365"/>
                </a:solidFill>
              </a:rPr>
              <a:pPr defTabSz="457189"/>
              <a:t>1/12/2018</a:t>
            </a:fld>
            <a:endParaRPr lang="en-US" sz="1400">
              <a:solidFill>
                <a:srgbClr val="616365"/>
              </a:solidFill>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lIns="68580" tIns="34290" rIns="68580" bIns="34290"/>
          <a:lstStyle/>
          <a:p>
            <a:pPr defTabSz="457189"/>
            <a:endParaRPr lang="en-US" sz="1400">
              <a:solidFill>
                <a:srgbClr val="616365"/>
              </a:solidFill>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68580" tIns="34290" rIns="68580" bIns="34290"/>
          <a:lstStyle/>
          <a:p>
            <a:pPr defTabSz="457189"/>
            <a:fld id="{6FE4DCFE-3158-4CC4-875C-592B17A2F759}" type="slidenum">
              <a:rPr lang="en-US" sz="1400" smtClean="0">
                <a:solidFill>
                  <a:srgbClr val="616365"/>
                </a:solidFill>
              </a:rPr>
              <a:pPr defTabSz="457189"/>
              <a:t>‹#›</a:t>
            </a:fld>
            <a:endParaRPr lang="en-US" sz="1400">
              <a:solidFill>
                <a:srgbClr val="616365"/>
              </a:solidFill>
            </a:endParaRPr>
          </a:p>
        </p:txBody>
      </p:sp>
    </p:spTree>
    <p:extLst>
      <p:ext uri="{BB962C8B-B14F-4D97-AF65-F5344CB8AC3E}">
        <p14:creationId xmlns:p14="http://schemas.microsoft.com/office/powerpoint/2010/main" val="3471788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457200"/>
            <a:fld id="{AF274E79-C383-4047-A4A6-4B88E623F205}" type="datetimeFigureOut">
              <a:rPr lang="en-US" smtClean="0">
                <a:solidFill>
                  <a:prstClr val="black">
                    <a:tint val="75000"/>
                  </a:prstClr>
                </a:solidFill>
              </a:rPr>
              <a:pPr defTabSz="457200"/>
              <a:t>1/12/2018</a:t>
            </a:fld>
            <a:endParaRPr lang="en-US">
              <a:solidFill>
                <a:prstClr val="black">
                  <a:tint val="75000"/>
                </a:prst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457200"/>
            <a:fld id="{7CFA2672-B86C-4C6E-94DA-6F5A1284242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53791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270510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Footer Placeholder 4"/>
          <p:cNvSpPr>
            <a:spLocks noGrp="1"/>
          </p:cNvSpPr>
          <p:nvPr>
            <p:ph type="ftr" sz="quarter" idx="3"/>
          </p:nvPr>
        </p:nvSpPr>
        <p:spPr>
          <a:xfrm>
            <a:off x="457200" y="4767264"/>
            <a:ext cx="2895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lang="en-US" dirty="0" smtClean="0">
                <a:solidFill>
                  <a:srgbClr val="616365">
                    <a:tint val="75000"/>
                  </a:srgbClr>
                </a:solidFill>
              </a:rPr>
              <a:t>FMI | The Power of Produce 2017</a:t>
            </a:r>
            <a:endParaRPr lang="en-US" dirty="0">
              <a:solidFill>
                <a:srgbClr val="616365">
                  <a:tint val="75000"/>
                </a:srgbClr>
              </a:solidFill>
            </a:endParaRPr>
          </a:p>
        </p:txBody>
      </p:sp>
      <p:sp>
        <p:nvSpPr>
          <p:cNvPr id="8"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C2DAD0E-B185-4A83-8FED-7C0FE4CEE6FB}" type="slidenum">
              <a:rPr lang="en-US" smtClean="0">
                <a:solidFill>
                  <a:srgbClr val="616365">
                    <a:tint val="75000"/>
                  </a:srgbClr>
                </a:solidFill>
              </a:rPr>
              <a:pPr defTabSz="457200"/>
              <a:t>‹#›</a:t>
            </a:fld>
            <a:endParaRPr lang="en-US">
              <a:solidFill>
                <a:srgbClr val="616365">
                  <a:tint val="75000"/>
                </a:srgbClr>
              </a:solidFill>
            </a:endParaRPr>
          </a:p>
        </p:txBody>
      </p:sp>
    </p:spTree>
    <p:extLst>
      <p:ext uri="{BB962C8B-B14F-4D97-AF65-F5344CB8AC3E}">
        <p14:creationId xmlns:p14="http://schemas.microsoft.com/office/powerpoint/2010/main" val="1258149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3AA458A7-DFCD-4FD4-9550-F40348EC9665}" type="slidenum">
              <a:rPr lang="en-US" smtClean="0"/>
              <a:pPr/>
              <a:t>‹#›</a:t>
            </a:fld>
            <a:endParaRPr lang="en-US"/>
          </a:p>
        </p:txBody>
      </p:sp>
      <p:sp>
        <p:nvSpPr>
          <p:cNvPr id="7" name="Footer Placeholder 4"/>
          <p:cNvSpPr>
            <a:spLocks noGrp="1"/>
          </p:cNvSpPr>
          <p:nvPr>
            <p:ph type="ftr" sz="quarter" idx="3"/>
          </p:nvPr>
        </p:nvSpPr>
        <p:spPr>
          <a:xfrm>
            <a:off x="452264" y="4767263"/>
            <a:ext cx="2895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FMI | The Power of Foodservice 2017©</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472755"/>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347614"/>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3AA458A7-DFCD-4FD4-9550-F40348EC9665}" type="slidenum">
              <a:rPr lang="en-US" smtClean="0"/>
              <a:pPr/>
              <a:t>‹#›</a:t>
            </a:fld>
            <a:endParaRPr lang="en-US"/>
          </a:p>
        </p:txBody>
      </p:sp>
      <p:sp>
        <p:nvSpPr>
          <p:cNvPr id="5" name="Footer Placeholder 4"/>
          <p:cNvSpPr>
            <a:spLocks noGrp="1"/>
          </p:cNvSpPr>
          <p:nvPr>
            <p:ph type="ftr" sz="quarter" idx="3"/>
          </p:nvPr>
        </p:nvSpPr>
        <p:spPr>
          <a:xfrm>
            <a:off x="452264" y="4767263"/>
            <a:ext cx="2895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FMI | The Power of Foodservice 2017©</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Food Marketing Institute 2016©</a:t>
            </a:r>
            <a:endParaRPr lang="en-US"/>
          </a:p>
        </p:txBody>
      </p:sp>
      <p:sp>
        <p:nvSpPr>
          <p:cNvPr id="7" name="Slide Number Placeholder 6"/>
          <p:cNvSpPr>
            <a:spLocks noGrp="1"/>
          </p:cNvSpPr>
          <p:nvPr>
            <p:ph type="sldNum" sz="quarter" idx="12"/>
          </p:nvPr>
        </p:nvSpPr>
        <p:spPr/>
        <p:txBody>
          <a:bodyPr/>
          <a:lstStyle/>
          <a:p>
            <a:fld id="{3AA458A7-DFCD-4FD4-9550-F40348EC966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Food Marketing Institute 2016©</a:t>
            </a:r>
            <a:endParaRPr lang="en-US"/>
          </a:p>
        </p:txBody>
      </p:sp>
      <p:sp>
        <p:nvSpPr>
          <p:cNvPr id="9" name="Slide Number Placeholder 8"/>
          <p:cNvSpPr>
            <a:spLocks noGrp="1"/>
          </p:cNvSpPr>
          <p:nvPr>
            <p:ph type="sldNum" sz="quarter" idx="12"/>
          </p:nvPr>
        </p:nvSpPr>
        <p:spPr/>
        <p:txBody>
          <a:bodyPr/>
          <a:lstStyle/>
          <a:p>
            <a:fld id="{3AA458A7-DFCD-4FD4-9550-F40348EC966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2264" y="4731990"/>
            <a:ext cx="2895600" cy="273844"/>
          </a:xfrm>
        </p:spPr>
        <p:txBody>
          <a:bodyPr/>
          <a:lstStyle/>
          <a:p>
            <a:r>
              <a:rPr lang="en-US" dirty="0" smtClean="0"/>
              <a:t>FMI | The Power of Foodservice 2017©</a:t>
            </a:r>
            <a:endParaRPr lang="en-US" dirty="0"/>
          </a:p>
        </p:txBody>
      </p:sp>
      <p:sp>
        <p:nvSpPr>
          <p:cNvPr id="5" name="Slide Number Placeholder 4"/>
          <p:cNvSpPr>
            <a:spLocks noGrp="1"/>
          </p:cNvSpPr>
          <p:nvPr>
            <p:ph type="sldNum" sz="quarter" idx="12"/>
          </p:nvPr>
        </p:nvSpPr>
        <p:spPr/>
        <p:txBody>
          <a:bodyPr/>
          <a:lstStyle/>
          <a:p>
            <a:fld id="{3AA458A7-DFCD-4FD4-9550-F40348EC966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Food Marketing Institute 2016©</a:t>
            </a:r>
            <a:endParaRPr lang="en-US"/>
          </a:p>
        </p:txBody>
      </p:sp>
      <p:sp>
        <p:nvSpPr>
          <p:cNvPr id="4" name="Slide Number Placeholder 3"/>
          <p:cNvSpPr>
            <a:spLocks noGrp="1"/>
          </p:cNvSpPr>
          <p:nvPr>
            <p:ph type="sldNum" sz="quarter" idx="12"/>
          </p:nvPr>
        </p:nvSpPr>
        <p:spPr/>
        <p:txBody>
          <a:bodyPr/>
          <a:lstStyle/>
          <a:p>
            <a:fld id="{3AA458A7-DFCD-4FD4-9550-F40348EC966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Food Marketing Institute 2016©</a:t>
            </a:r>
            <a:endParaRPr lang="en-US"/>
          </a:p>
        </p:txBody>
      </p:sp>
      <p:sp>
        <p:nvSpPr>
          <p:cNvPr id="7" name="Slide Number Placeholder 6"/>
          <p:cNvSpPr>
            <a:spLocks noGrp="1"/>
          </p:cNvSpPr>
          <p:nvPr>
            <p:ph type="sldNum" sz="quarter" idx="12"/>
          </p:nvPr>
        </p:nvSpPr>
        <p:spPr/>
        <p:txBody>
          <a:bodyPr/>
          <a:lstStyle/>
          <a:p>
            <a:fld id="{3AA458A7-DFCD-4FD4-9550-F40348EC966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Food Marketing Institute 2016©</a:t>
            </a:r>
            <a:endParaRPr lang="en-US"/>
          </a:p>
        </p:txBody>
      </p:sp>
      <p:sp>
        <p:nvSpPr>
          <p:cNvPr id="7" name="Slide Number Placeholder 6"/>
          <p:cNvSpPr>
            <a:spLocks noGrp="1"/>
          </p:cNvSpPr>
          <p:nvPr>
            <p:ph type="sldNum" sz="quarter" idx="12"/>
          </p:nvPr>
        </p:nvSpPr>
        <p:spPr/>
        <p:txBody>
          <a:bodyPr/>
          <a:lstStyle/>
          <a:p>
            <a:fld id="{3AA458A7-DFCD-4FD4-9550-F40348EC96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w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6856" y="490364"/>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47613"/>
            <a:ext cx="8229600" cy="324700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2264" y="4767263"/>
            <a:ext cx="2895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FMI | The Power of Foodservice 2017©</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AA458A7-DFCD-4FD4-9550-F40348EC9665}" type="slidenum">
              <a:rPr lang="en-US" smtClean="0"/>
              <a:pPr/>
              <a:t>‹#›</a:t>
            </a:fld>
            <a:endParaRPr lang="en-US"/>
          </a:p>
        </p:txBody>
      </p:sp>
      <p:grpSp>
        <p:nvGrpSpPr>
          <p:cNvPr id="7" name="Group 6"/>
          <p:cNvGrpSpPr/>
          <p:nvPr userDrawn="1"/>
        </p:nvGrpSpPr>
        <p:grpSpPr>
          <a:xfrm>
            <a:off x="0" y="0"/>
            <a:ext cx="9144000" cy="818805"/>
            <a:chOff x="0" y="0"/>
            <a:chExt cx="9144000" cy="818805"/>
          </a:xfrm>
        </p:grpSpPr>
        <p:sp>
          <p:nvSpPr>
            <p:cNvPr id="10" name="Rectangle 9"/>
            <p:cNvSpPr/>
            <p:nvPr/>
          </p:nvSpPr>
          <p:spPr>
            <a:xfrm>
              <a:off x="0" y="0"/>
              <a:ext cx="9144000" cy="457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static.guim.co.uk/sys-images/Guardian/Pix/pictures/2015/5/13/1431525669456/Sushi-with-chopsticks-009.jpg"/>
            <p:cNvPicPr>
              <a:picLocks noChangeAspect="1" noChangeArrowheads="1"/>
            </p:cNvPicPr>
            <p:nvPr/>
          </p:nvPicPr>
          <p:blipFill>
            <a:blip r:embed="rId14" cstate="print">
              <a:clrChange>
                <a:clrFrom>
                  <a:srgbClr val="FFFFFF"/>
                </a:clrFrom>
                <a:clrTo>
                  <a:srgbClr val="FFFFFF">
                    <a:alpha val="0"/>
                  </a:srgbClr>
                </a:clrTo>
              </a:clrChange>
            </a:blip>
            <a:stretch>
              <a:fillRect/>
            </a:stretch>
          </p:blipFill>
          <p:spPr bwMode="auto">
            <a:xfrm>
              <a:off x="1" y="1"/>
              <a:ext cx="1363287" cy="818804"/>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7030A0"/>
        </a:buClr>
        <a:buFont typeface="Wingdings" pitchFamily="2" charset="2"/>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7030A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7030A0"/>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7030A0"/>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7030A0"/>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56050"/>
            <a:ext cx="8229600" cy="3394472"/>
          </a:xfrm>
          <a:prstGeom prst="rect">
            <a:avLst/>
          </a:prstGeom>
        </p:spPr>
        <p:txBody>
          <a:bodyPr vert="horz" lIns="0" tIns="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3" name="Picture 22" descr="IRI_logo_RGB.wm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200" y="4685618"/>
            <a:ext cx="750594" cy="358404"/>
          </a:xfrm>
          <a:prstGeom prst="rect">
            <a:avLst/>
          </a:prstGeom>
        </p:spPr>
      </p:pic>
      <p:sp>
        <p:nvSpPr>
          <p:cNvPr id="25" name="TextBox 24"/>
          <p:cNvSpPr txBox="1"/>
          <p:nvPr/>
        </p:nvSpPr>
        <p:spPr>
          <a:xfrm>
            <a:off x="3706052" y="4844737"/>
            <a:ext cx="4699819" cy="200055"/>
          </a:xfrm>
          <a:prstGeom prst="rect">
            <a:avLst/>
          </a:prstGeom>
          <a:noFill/>
        </p:spPr>
        <p:txBody>
          <a:bodyPr wrap="square" lIns="0" rtlCol="0">
            <a:spAutoFit/>
          </a:bodyPr>
          <a:lstStyle/>
          <a:p>
            <a:pPr algn="r" defTabSz="457200"/>
            <a:r>
              <a:rPr lang="en-US" sz="700" dirty="0">
                <a:solidFill>
                  <a:srgbClr val="616365"/>
                </a:solidFill>
              </a:rPr>
              <a:t>Copyright © </a:t>
            </a:r>
            <a:r>
              <a:rPr lang="en-US" sz="700" dirty="0" smtClean="0">
                <a:solidFill>
                  <a:srgbClr val="616365"/>
                </a:solidFill>
              </a:rPr>
              <a:t>2016 </a:t>
            </a:r>
            <a:r>
              <a:rPr lang="en-US" sz="700" dirty="0">
                <a:solidFill>
                  <a:srgbClr val="616365"/>
                </a:solidFill>
              </a:rPr>
              <a:t>Information Resources, Inc. (IRI). Confidential and proprietary.</a:t>
            </a:r>
          </a:p>
        </p:txBody>
      </p:sp>
      <p:sp>
        <p:nvSpPr>
          <p:cNvPr id="29" name="Slide Number Placeholder 5"/>
          <p:cNvSpPr txBox="1">
            <a:spLocks/>
          </p:cNvSpPr>
          <p:nvPr/>
        </p:nvSpPr>
        <p:spPr>
          <a:xfrm>
            <a:off x="8223311" y="4834890"/>
            <a:ext cx="565211" cy="273844"/>
          </a:xfrm>
          <a:prstGeom prst="rect">
            <a:avLst/>
          </a:prstGeom>
        </p:spPr>
        <p:txBody>
          <a:bodyPr/>
          <a:lstStyle>
            <a:lvl1pPr algn="r">
              <a:defRPr>
                <a:solidFill>
                  <a:schemeClr val="tx1"/>
                </a:solidFill>
              </a:defRPr>
            </a:lvl1pPr>
          </a:lstStyle>
          <a:p>
            <a:pPr defTabSz="457200">
              <a:defRPr/>
            </a:pPr>
            <a:fld id="{608A646B-FACF-4B82-BDFC-72A0DF7DA70D}" type="slidenum">
              <a:rPr lang="en-US" sz="900" b="1" smtClean="0">
                <a:solidFill>
                  <a:srgbClr val="616365"/>
                </a:solidFill>
              </a:rPr>
              <a:pPr defTabSz="457200">
                <a:defRPr/>
              </a:pPr>
              <a:t>‹#›</a:t>
            </a:fld>
            <a:endParaRPr lang="en-US" sz="900" b="1" dirty="0" smtClean="0">
              <a:solidFill>
                <a:srgbClr val="616365"/>
              </a:solidFill>
            </a:endParaRPr>
          </a:p>
        </p:txBody>
      </p:sp>
      <p:sp>
        <p:nvSpPr>
          <p:cNvPr id="11" name="Title Placeholder 1"/>
          <p:cNvSpPr>
            <a:spLocks noGrp="1"/>
          </p:cNvSpPr>
          <p:nvPr>
            <p:ph type="title"/>
          </p:nvPr>
        </p:nvSpPr>
        <p:spPr>
          <a:xfrm>
            <a:off x="457200" y="263109"/>
            <a:ext cx="8218488" cy="445434"/>
          </a:xfrm>
          <a:prstGeom prst="rect">
            <a:avLst/>
          </a:prstGeom>
        </p:spPr>
        <p:txBody>
          <a:bodyPr vert="horz" lIns="0" tIns="0" rIns="0" bIns="0" rtlCol="0" anchor="t" anchorCtr="0">
            <a:normAutofit/>
          </a:bodyPr>
          <a:lstStyle/>
          <a:p>
            <a:r>
              <a:rPr lang="en-US" dirty="0" smtClean="0"/>
              <a:t>Click to edit Master title style</a:t>
            </a:r>
            <a:endParaRPr lang="en-US" dirty="0"/>
          </a:p>
        </p:txBody>
      </p:sp>
      <p:pic>
        <p:nvPicPr>
          <p:cNvPr id="2" name="Picture 1" descr="fmi-single-logo-rgb.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300758" y="4715316"/>
            <a:ext cx="1197641" cy="354360"/>
          </a:xfrm>
          <a:prstGeom prst="rect">
            <a:avLst/>
          </a:prstGeom>
        </p:spPr>
      </p:pic>
      <p:cxnSp>
        <p:nvCxnSpPr>
          <p:cNvPr id="5" name="Straight Connector 4"/>
          <p:cNvCxnSpPr/>
          <p:nvPr userDrawn="1"/>
        </p:nvCxnSpPr>
        <p:spPr>
          <a:xfrm>
            <a:off x="192438" y="4608657"/>
            <a:ext cx="8749502" cy="12826"/>
          </a:xfrm>
          <a:prstGeom prst="line">
            <a:avLst/>
          </a:prstGeom>
          <a:ln w="9525"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66902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ts val="3280"/>
        </a:lnSpc>
        <a:spcBef>
          <a:spcPct val="0"/>
        </a:spcBef>
        <a:buNone/>
        <a:defRPr sz="2200" kern="1200">
          <a:solidFill>
            <a:schemeClr val="accent1"/>
          </a:solidFill>
          <a:latin typeface="Avenir Book"/>
          <a:ea typeface="+mj-ea"/>
          <a:cs typeface="Avenir Book"/>
        </a:defRPr>
      </a:lvl1pPr>
    </p:titleStyle>
    <p:bodyStyle>
      <a:lvl1pPr marL="274320" indent="-27432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Avenir Book"/>
          <a:ea typeface="+mn-ea"/>
          <a:cs typeface="Avenir Book"/>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Avenir Book"/>
          <a:ea typeface="+mn-ea"/>
          <a:cs typeface="Avenir Book"/>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Avenir Book"/>
          <a:ea typeface="+mn-ea"/>
          <a:cs typeface="Avenir Book"/>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Avenir Book"/>
          <a:ea typeface="+mn-ea"/>
          <a:cs typeface="Avenir Book"/>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Avenir Book"/>
          <a:ea typeface="+mn-ea"/>
          <a:cs typeface="Avenir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jpeg"/><Relationship Id="rId2" Type="http://schemas.openxmlformats.org/officeDocument/2006/relationships/image" Target="../media/image40.emf"/><Relationship Id="rId1" Type="http://schemas.openxmlformats.org/officeDocument/2006/relationships/slideLayout" Target="../slideLayouts/slideLayout6.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hyperlink" Target="http://www.iriworldwide.com/" TargetMode="External"/><Relationship Id="rId7"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cid:image001.jpg@01D13CAD.8BE897A0" TargetMode="External"/><Relationship Id="rId10" Type="http://schemas.openxmlformats.org/officeDocument/2006/relationships/image" Target="../media/image61.jpeg"/><Relationship Id="rId4" Type="http://schemas.openxmlformats.org/officeDocument/2006/relationships/image" Target="../media/image58.jpe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70.emf"/><Relationship Id="rId5" Type="http://schemas.openxmlformats.org/officeDocument/2006/relationships/image" Target="../media/image65.png"/><Relationship Id="rId10" Type="http://schemas.openxmlformats.org/officeDocument/2006/relationships/image" Target="../media/image49.png"/><Relationship Id="rId4" Type="http://schemas.openxmlformats.org/officeDocument/2006/relationships/image" Target="../media/image64.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2.xml"/><Relationship Id="rId6" Type="http://schemas.openxmlformats.org/officeDocument/2006/relationships/image" Target="../media/image89.gif"/><Relationship Id="rId5" Type="http://schemas.openxmlformats.org/officeDocument/2006/relationships/image" Target="../media/image88.png"/><Relationship Id="rId4" Type="http://schemas.openxmlformats.org/officeDocument/2006/relationships/image" Target="../media/image87.gif"/></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emf"/><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jpeg"/><Relationship Id="rId16"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png"/><Relationship Id="rId10" Type="http://schemas.openxmlformats.org/officeDocument/2006/relationships/image" Target="../media/image19.jpeg"/><Relationship Id="rId19" Type="http://schemas.openxmlformats.org/officeDocument/2006/relationships/image" Target="../media/image28.png"/><Relationship Id="rId4" Type="http://schemas.openxmlformats.org/officeDocument/2006/relationships/image" Target="../media/image13.emf"/><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2.xml"/><Relationship Id="rId5" Type="http://schemas.openxmlformats.org/officeDocument/2006/relationships/image" Target="../media/image89.gif"/><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89.gif"/></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21.jpe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gif"/><Relationship Id="rId1" Type="http://schemas.openxmlformats.org/officeDocument/2006/relationships/slideLayout" Target="../slideLayouts/slideLayout2.xml"/><Relationship Id="rId5" Type="http://schemas.openxmlformats.org/officeDocument/2006/relationships/image" Target="../media/image89.gif"/><Relationship Id="rId4" Type="http://schemas.openxmlformats.org/officeDocument/2006/relationships/image" Target="../media/image87.gif"/></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6.xml"/><Relationship Id="rId5" Type="http://schemas.openxmlformats.org/officeDocument/2006/relationships/image" Target="../media/image10.jpeg"/><Relationship Id="rId4" Type="http://schemas.openxmlformats.org/officeDocument/2006/relationships/image" Target="../media/image33.jpeg"/></Relationships>
</file>

<file path=ppt/slides/_rels/slide5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4.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gif"/><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87.gif"/></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8.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xml"/><Relationship Id="rId5" Type="http://schemas.openxmlformats.org/officeDocument/2006/relationships/image" Target="../media/image155.jpeg"/><Relationship Id="rId4" Type="http://schemas.openxmlformats.org/officeDocument/2006/relationships/image" Target="../media/image154.jpeg"/></Relationships>
</file>

<file path=ppt/slides/_rels/slide6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59.jpeg"/><Relationship Id="rId4" Type="http://schemas.openxmlformats.org/officeDocument/2006/relationships/image" Target="../media/image158.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2.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7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7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174.png"/></Relationships>
</file>

<file path=ppt/slides/_rels/slide7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8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5" Type="http://schemas.openxmlformats.org/officeDocument/2006/relationships/image" Target="../media/image190.jpeg"/><Relationship Id="rId4" Type="http://schemas.openxmlformats.org/officeDocument/2006/relationships/image" Target="../media/image189.png"/></Relationships>
</file>

<file path=ppt/slides/_rels/slide8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9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47700" y="277706"/>
            <a:ext cx="7772400" cy="1312069"/>
          </a:xfrm>
        </p:spPr>
        <p:txBody>
          <a:bodyPr>
            <a:normAutofit/>
          </a:bodyPr>
          <a:lstStyle/>
          <a:p>
            <a:pPr algn="ctr"/>
            <a:r>
              <a:rPr lang="en-US" sz="3600" b="1" dirty="0" smtClean="0">
                <a:solidFill>
                  <a:srgbClr val="7030A0"/>
                </a:solidFill>
                <a:effectLst>
                  <a:outerShdw blurRad="50800" dist="38100" dir="10800000" algn="r" rotWithShape="0">
                    <a:prstClr val="black">
                      <a:alpha val="40000"/>
                    </a:prstClr>
                  </a:outerShdw>
                </a:effectLst>
              </a:rPr>
              <a:t>The Power of Foodservice at Retail 2018</a:t>
            </a:r>
            <a:endParaRPr lang="en-US" sz="3600" b="1" dirty="0">
              <a:solidFill>
                <a:srgbClr val="7030A0"/>
              </a:solidFill>
              <a:effectLst>
                <a:outerShdw blurRad="50800" dist="38100" dir="10800000" algn="r" rotWithShape="0">
                  <a:prstClr val="black">
                    <a:alpha val="40000"/>
                  </a:prstClr>
                </a:outerShdw>
              </a:effectLst>
            </a:endParaRPr>
          </a:p>
        </p:txBody>
      </p:sp>
      <p:sp>
        <p:nvSpPr>
          <p:cNvPr id="7" name="Subtitle 6"/>
          <p:cNvSpPr>
            <a:spLocks noGrp="1"/>
          </p:cNvSpPr>
          <p:nvPr>
            <p:ph type="subTitle" idx="1"/>
          </p:nvPr>
        </p:nvSpPr>
        <p:spPr>
          <a:xfrm>
            <a:off x="932039" y="1245602"/>
            <a:ext cx="6835667" cy="2847202"/>
          </a:xfrm>
        </p:spPr>
        <p:txBody>
          <a:bodyPr>
            <a:noAutofit/>
          </a:bodyPr>
          <a:lstStyle/>
          <a:p>
            <a:r>
              <a:rPr lang="en-US" sz="1600" dirty="0" smtClean="0">
                <a:solidFill>
                  <a:schemeClr val="tx1">
                    <a:lumMod val="50000"/>
                    <a:lumOff val="50000"/>
                  </a:schemeClr>
                </a:solidFill>
              </a:rPr>
              <a:t>An in-depth look at the Foodservice at Retail </a:t>
            </a:r>
            <a:br>
              <a:rPr lang="en-US" sz="1600" dirty="0" smtClean="0">
                <a:solidFill>
                  <a:schemeClr val="tx1">
                    <a:lumMod val="50000"/>
                    <a:lumOff val="50000"/>
                  </a:schemeClr>
                </a:solidFill>
              </a:rPr>
            </a:br>
            <a:r>
              <a:rPr lang="en-US" sz="1600" dirty="0" smtClean="0">
                <a:solidFill>
                  <a:schemeClr val="tx1">
                    <a:lumMod val="50000"/>
                    <a:lumOff val="50000"/>
                  </a:schemeClr>
                </a:solidFill>
              </a:rPr>
              <a:t>through the shoppers’ eyes</a:t>
            </a:r>
          </a:p>
          <a:p>
            <a:r>
              <a:rPr lang="en-US" sz="1600" dirty="0" smtClean="0">
                <a:solidFill>
                  <a:schemeClr val="tx1">
                    <a:lumMod val="65000"/>
                    <a:lumOff val="35000"/>
                  </a:schemeClr>
                </a:solidFill>
              </a:rPr>
              <a:t>Presented by:</a:t>
            </a:r>
            <a:endParaRPr lang="en-US" sz="1600" dirty="0">
              <a:solidFill>
                <a:schemeClr val="tx1">
                  <a:lumMod val="65000"/>
                  <a:lumOff val="35000"/>
                </a:schemeClr>
              </a:solidFill>
            </a:endParaRPr>
          </a:p>
          <a:p>
            <a:r>
              <a:rPr lang="en-US" sz="2000" b="1" dirty="0" smtClean="0">
                <a:solidFill>
                  <a:srgbClr val="7030A0"/>
                </a:solidFill>
              </a:rPr>
              <a:t>Rick Stein| FMI</a:t>
            </a:r>
          </a:p>
          <a:p>
            <a:r>
              <a:rPr lang="en-US" sz="2000" b="1" dirty="0" smtClean="0">
                <a:solidFill>
                  <a:srgbClr val="7030A0"/>
                </a:solidFill>
              </a:rPr>
              <a:t>&amp;</a:t>
            </a:r>
          </a:p>
          <a:p>
            <a:r>
              <a:rPr lang="en-US" sz="2000" b="1" dirty="0" smtClean="0">
                <a:solidFill>
                  <a:srgbClr val="7030A0"/>
                </a:solidFill>
              </a:rPr>
              <a:t>Anne-Marie Roerink | 210 Analytics</a:t>
            </a:r>
          </a:p>
        </p:txBody>
      </p:sp>
      <p:pic>
        <p:nvPicPr>
          <p:cNvPr id="12" name="Picture 11" descr="logo_recolored.jpg"/>
          <p:cNvPicPr>
            <a:picLocks noChangeAspect="1"/>
          </p:cNvPicPr>
          <p:nvPr/>
        </p:nvPicPr>
        <p:blipFill>
          <a:blip r:embed="rId3" cstate="print"/>
          <a:stretch>
            <a:fillRect/>
          </a:stretch>
        </p:blipFill>
        <p:spPr>
          <a:xfrm>
            <a:off x="6386843" y="3313042"/>
            <a:ext cx="1344282" cy="473761"/>
          </a:xfrm>
          <a:prstGeom prst="rect">
            <a:avLst/>
          </a:prstGeom>
        </p:spPr>
      </p:pic>
      <p:pic>
        <p:nvPicPr>
          <p:cNvPr id="10" name="Picture 2" descr="FMI - The Voice of Food Retail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7776" y="2572998"/>
            <a:ext cx="919067" cy="3635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594346" y="3999368"/>
            <a:ext cx="1812869" cy="307777"/>
          </a:xfrm>
          <a:prstGeom prst="rect">
            <a:avLst/>
          </a:prstGeom>
          <a:noFill/>
        </p:spPr>
        <p:txBody>
          <a:bodyPr wrap="none" rtlCol="0">
            <a:spAutoFit/>
          </a:bodyPr>
          <a:lstStyle/>
          <a:p>
            <a:pPr defTabSz="457200"/>
            <a:r>
              <a:rPr lang="en-US" sz="1400" dirty="0" smtClean="0">
                <a:solidFill>
                  <a:srgbClr val="7030A0"/>
                </a:solidFill>
              </a:rPr>
              <a:t>Made possible by:</a:t>
            </a:r>
            <a:endParaRPr lang="en-US" sz="1400" dirty="0">
              <a:solidFill>
                <a:srgbClr val="7030A0"/>
              </a:solidFill>
            </a:endParaRPr>
          </a:p>
        </p:txBody>
      </p:sp>
      <p:sp>
        <p:nvSpPr>
          <p:cNvPr id="17" name="Rectangle 16"/>
          <p:cNvSpPr/>
          <p:nvPr/>
        </p:nvSpPr>
        <p:spPr>
          <a:xfrm>
            <a:off x="7696200" y="4400550"/>
            <a:ext cx="144780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Slide Number Placeholder 4"/>
          <p:cNvSpPr>
            <a:spLocks noGrp="1"/>
          </p:cNvSpPr>
          <p:nvPr>
            <p:ph type="sldNum" sz="quarter" idx="4"/>
          </p:nvPr>
        </p:nvSpPr>
        <p:spPr>
          <a:xfrm>
            <a:off x="6858000" y="4767264"/>
            <a:ext cx="2133600" cy="273844"/>
          </a:xfrm>
        </p:spPr>
        <p:txBody>
          <a:bodyPr/>
          <a:lstStyle/>
          <a:p>
            <a:fld id="{EB98B526-258F-4383-9798-B30D805CE68F}" type="slidenum">
              <a:rPr lang="en-US" smtClean="0">
                <a:solidFill>
                  <a:srgbClr val="616365">
                    <a:tint val="75000"/>
                  </a:srgbClr>
                </a:solidFill>
              </a:rPr>
              <a:pPr/>
              <a:t>1</a:t>
            </a:fld>
            <a:endParaRPr lang="en-US" dirty="0">
              <a:solidFill>
                <a:srgbClr val="616365">
                  <a:tint val="75000"/>
                </a:srgbClr>
              </a:solidFill>
            </a:endParaRPr>
          </a:p>
        </p:txBody>
      </p:sp>
      <p:sp>
        <p:nvSpPr>
          <p:cNvPr id="2" name="TextBox 1"/>
          <p:cNvSpPr txBox="1"/>
          <p:nvPr/>
        </p:nvSpPr>
        <p:spPr>
          <a:xfrm>
            <a:off x="932039" y="4660053"/>
            <a:ext cx="184731" cy="369332"/>
          </a:xfrm>
          <a:prstGeom prst="rect">
            <a:avLst/>
          </a:prstGeom>
          <a:noFill/>
        </p:spPr>
        <p:txBody>
          <a:bodyPr wrap="none" rtlCol="0">
            <a:spAutoFit/>
          </a:bodyPr>
          <a:lstStyle/>
          <a:p>
            <a:pPr defTabSz="457200"/>
            <a:endParaRPr lang="en-US" dirty="0">
              <a:solidFill>
                <a:srgbClr val="616365"/>
              </a:solidFill>
            </a:endParaRPr>
          </a:p>
        </p:txBody>
      </p:sp>
      <p:pic>
        <p:nvPicPr>
          <p:cNvPr id="13" name="Picture 2"/>
          <p:cNvPicPr>
            <a:picLocks noChangeAspect="1" noChangeArrowheads="1"/>
          </p:cNvPicPr>
          <p:nvPr/>
        </p:nvPicPr>
        <p:blipFill>
          <a:blip r:embed="rId5" cstate="print"/>
          <a:srcRect/>
          <a:stretch>
            <a:fillRect/>
          </a:stretch>
        </p:blipFill>
        <p:spPr bwMode="auto">
          <a:xfrm>
            <a:off x="790434" y="4475743"/>
            <a:ext cx="2551571" cy="368976"/>
          </a:xfrm>
          <a:prstGeom prst="rect">
            <a:avLst/>
          </a:prstGeom>
          <a:noFill/>
          <a:ln w="9525">
            <a:noFill/>
            <a:miter lim="800000"/>
            <a:headEnd/>
            <a:tailEnd/>
          </a:ln>
          <a:effectLst/>
        </p:spPr>
      </p:pic>
      <p:pic>
        <p:nvPicPr>
          <p:cNvPr id="18" name="Picture 3"/>
          <p:cNvPicPr>
            <a:picLocks noChangeAspect="1" noChangeArrowheads="1"/>
          </p:cNvPicPr>
          <p:nvPr/>
        </p:nvPicPr>
        <p:blipFill>
          <a:blip r:embed="rId6" cstate="print"/>
          <a:srcRect/>
          <a:stretch>
            <a:fillRect/>
          </a:stretch>
        </p:blipFill>
        <p:spPr bwMode="auto">
          <a:xfrm>
            <a:off x="5538991" y="4337738"/>
            <a:ext cx="2228715" cy="637024"/>
          </a:xfrm>
          <a:prstGeom prst="rect">
            <a:avLst/>
          </a:prstGeom>
          <a:noFill/>
          <a:ln w="9525">
            <a:noFill/>
            <a:miter lim="800000"/>
            <a:headEnd/>
            <a:tailEnd/>
          </a:ln>
        </p:spPr>
      </p:pic>
    </p:spTree>
    <p:extLst>
      <p:ext uri="{BB962C8B-B14F-4D97-AF65-F5344CB8AC3E}">
        <p14:creationId xmlns:p14="http://schemas.microsoft.com/office/powerpoint/2010/main" val="4188083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305672" y="2682230"/>
            <a:ext cx="770384" cy="146876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nvGraphicFramePr>
        <p:xfrm>
          <a:off x="395536" y="1707654"/>
          <a:ext cx="6629401" cy="2437187"/>
        </p:xfrm>
        <a:graphic>
          <a:graphicData uri="http://schemas.openxmlformats.org/drawingml/2006/table">
            <a:tbl>
              <a:tblPr/>
              <a:tblGrid>
                <a:gridCol w="1828801"/>
                <a:gridCol w="1066800"/>
                <a:gridCol w="914400"/>
                <a:gridCol w="990600"/>
                <a:gridCol w="838200"/>
                <a:gridCol w="990600"/>
              </a:tblGrid>
              <a:tr h="866796">
                <a:tc rowSpan="2">
                  <a:txBody>
                    <a:bodyPr/>
                    <a:lstStyle/>
                    <a:p>
                      <a:pPr marR="90170" algn="ctr">
                        <a:lnSpc>
                          <a:spcPct val="115000"/>
                        </a:lnSpc>
                        <a:spcAft>
                          <a:spcPts val="0"/>
                        </a:spcAft>
                        <a:tabLst>
                          <a:tab pos="810260" algn="l"/>
                        </a:tabLst>
                      </a:pPr>
                      <a:endParaRPr lang="en-US" sz="2000" dirty="0">
                        <a:latin typeface="Calibri"/>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endParaRPr lang="en-US" sz="2000">
                        <a:latin typeface="Calibri"/>
                        <a:ea typeface="Calibri"/>
                        <a:cs typeface="Times New Roman"/>
                      </a:endParaRPr>
                    </a:p>
                  </a:txBody>
                  <a:tcPr marL="0" marR="0" marT="0" marB="0" anchor="ctr">
                    <a:lnL>
                      <a:noFill/>
                    </a:lnL>
                    <a:lnR>
                      <a:noFill/>
                    </a:lnR>
                    <a:lnT>
                      <a:noFill/>
                    </a:lnT>
                    <a:lnB>
                      <a:noFill/>
                    </a:lnB>
                  </a:tcPr>
                </a:tc>
                <a:tc>
                  <a:txBody>
                    <a:bodyPr/>
                    <a:lstStyle/>
                    <a:p>
                      <a:pPr algn="ctr">
                        <a:lnSpc>
                          <a:spcPct val="115000"/>
                        </a:lnSpc>
                        <a:spcAft>
                          <a:spcPts val="0"/>
                        </a:spcAft>
                      </a:pPr>
                      <a:endParaRPr lang="en-US" sz="2000">
                        <a:latin typeface="Calibri"/>
                        <a:ea typeface="Calibri"/>
                        <a:cs typeface="Times New Roman"/>
                      </a:endParaRPr>
                    </a:p>
                  </a:txBody>
                  <a:tcPr marL="0" marR="0" marT="0" marB="0" anchor="ctr">
                    <a:lnL>
                      <a:noFill/>
                    </a:lnL>
                    <a:lnR>
                      <a:noFill/>
                    </a:lnR>
                    <a:lnT>
                      <a:noFill/>
                    </a:lnT>
                    <a:lnB>
                      <a:noFill/>
                    </a:lnB>
                  </a:tcPr>
                </a:tc>
                <a:tc>
                  <a:txBody>
                    <a:bodyPr/>
                    <a:lstStyle/>
                    <a:p>
                      <a:pPr algn="ctr">
                        <a:lnSpc>
                          <a:spcPct val="115000"/>
                        </a:lnSpc>
                        <a:spcAft>
                          <a:spcPts val="0"/>
                        </a:spcAft>
                      </a:pPr>
                      <a:endParaRPr lang="en-US" sz="2000">
                        <a:latin typeface="Calibri"/>
                        <a:ea typeface="Calibri"/>
                        <a:cs typeface="Times New Roman"/>
                      </a:endParaRPr>
                    </a:p>
                  </a:txBody>
                  <a:tcPr marL="0" marR="0" marT="0" marB="0" anchor="ctr">
                    <a:lnL>
                      <a:noFill/>
                    </a:lnL>
                    <a:lnR>
                      <a:noFill/>
                    </a:lnR>
                    <a:lnT>
                      <a:noFill/>
                    </a:lnT>
                    <a:lnB>
                      <a:noFill/>
                    </a:lnB>
                  </a:tcPr>
                </a:tc>
                <a:tc>
                  <a:txBody>
                    <a:bodyPr/>
                    <a:lstStyle/>
                    <a:p>
                      <a:pPr algn="ctr">
                        <a:lnSpc>
                          <a:spcPct val="115000"/>
                        </a:lnSpc>
                        <a:spcAft>
                          <a:spcPts val="0"/>
                        </a:spcAft>
                      </a:pPr>
                      <a:endParaRPr lang="en-US" sz="2000" dirty="0">
                        <a:latin typeface="Calibri"/>
                        <a:ea typeface="Calibri"/>
                        <a:cs typeface="Times New Roman"/>
                      </a:endParaRPr>
                    </a:p>
                  </a:txBody>
                  <a:tcPr marL="0" marR="0" marT="0" marB="0" anchor="ctr">
                    <a:lnL>
                      <a:noFill/>
                    </a:lnL>
                    <a:lnR>
                      <a:noFill/>
                    </a:lnR>
                    <a:lnT>
                      <a:noFill/>
                    </a:lnT>
                    <a:lnB>
                      <a:noFill/>
                    </a:lnB>
                  </a:tcPr>
                </a:tc>
                <a:tc>
                  <a:txBody>
                    <a:bodyPr/>
                    <a:lstStyle/>
                    <a:p>
                      <a:pPr algn="ctr">
                        <a:lnSpc>
                          <a:spcPct val="115000"/>
                        </a:lnSpc>
                        <a:spcAft>
                          <a:spcPts val="0"/>
                        </a:spcAft>
                      </a:pPr>
                      <a:endParaRPr lang="en-US" sz="2000" dirty="0">
                        <a:latin typeface="Calibri"/>
                        <a:ea typeface="Calibri"/>
                        <a:cs typeface="Times New Roman"/>
                      </a:endParaRPr>
                    </a:p>
                  </a:txBody>
                  <a:tcPr marL="0" marR="0" marT="0" marB="0" anchor="ctr">
                    <a:lnL>
                      <a:noFill/>
                    </a:lnL>
                    <a:lnR>
                      <a:noFill/>
                    </a:lnR>
                    <a:lnT>
                      <a:noFill/>
                    </a:lnT>
                    <a:lnB>
                      <a:noFill/>
                    </a:lnB>
                  </a:tcPr>
                </a:tc>
              </a:tr>
              <a:tr h="556816">
                <a:tc vMerge="1">
                  <a:txBody>
                    <a:bodyPr/>
                    <a:lstStyle/>
                    <a:p>
                      <a:endParaRPr lang="en-US"/>
                    </a:p>
                  </a:txBody>
                  <a:tcPr/>
                </a:tc>
                <a:tc>
                  <a:txBody>
                    <a:bodyPr/>
                    <a:lstStyle/>
                    <a:p>
                      <a:pPr algn="ctr">
                        <a:lnSpc>
                          <a:spcPct val="115000"/>
                        </a:lnSpc>
                        <a:spcAft>
                          <a:spcPts val="0"/>
                        </a:spcAft>
                      </a:pPr>
                      <a:r>
                        <a:rPr lang="en-US" sz="1300" dirty="0">
                          <a:solidFill>
                            <a:srgbClr val="595959"/>
                          </a:solidFill>
                          <a:latin typeface="Calibri"/>
                          <a:ea typeface="Calibri"/>
                          <a:cs typeface="Times New Roman"/>
                        </a:rPr>
                        <a:t>Produce</a:t>
                      </a:r>
                      <a:endParaRPr lang="en-US" sz="1300" dirty="0">
                        <a:latin typeface="Calibri"/>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300" dirty="0" smtClean="0">
                          <a:solidFill>
                            <a:srgbClr val="595959"/>
                          </a:solidFill>
                          <a:latin typeface="Calibri"/>
                          <a:ea typeface="Calibri"/>
                          <a:cs typeface="Times New Roman"/>
                        </a:rPr>
                        <a:t>Meat </a:t>
                      </a:r>
                      <a:endParaRPr lang="en-US" sz="1300" dirty="0">
                        <a:latin typeface="Calibri"/>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300" dirty="0" smtClean="0">
                          <a:solidFill>
                            <a:srgbClr val="595959"/>
                          </a:solidFill>
                          <a:latin typeface="Calibri"/>
                          <a:ea typeface="Calibri"/>
                          <a:cs typeface="Times New Roman"/>
                        </a:rPr>
                        <a:t>Deli </a:t>
                      </a:r>
                      <a:endParaRPr lang="en-US" sz="1300" dirty="0">
                        <a:latin typeface="Calibri"/>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300" dirty="0" smtClean="0">
                          <a:solidFill>
                            <a:srgbClr val="595959"/>
                          </a:solidFill>
                          <a:latin typeface="Calibri"/>
                          <a:ea typeface="Calibri"/>
                          <a:cs typeface="Times New Roman"/>
                        </a:rPr>
                        <a:t>Bakery</a:t>
                      </a:r>
                      <a:endParaRPr lang="en-US" sz="1300" dirty="0">
                        <a:latin typeface="Calibri"/>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300" dirty="0">
                          <a:solidFill>
                            <a:srgbClr val="595959"/>
                          </a:solidFill>
                          <a:latin typeface="Calibri"/>
                          <a:ea typeface="Calibri"/>
                          <a:cs typeface="Times New Roman"/>
                        </a:rPr>
                        <a:t>Seafood</a:t>
                      </a:r>
                      <a:endParaRPr lang="en-US" sz="1300" dirty="0">
                        <a:latin typeface="Calibri"/>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r>
              <a:tr h="433398">
                <a:tc>
                  <a:txBody>
                    <a:bodyPr/>
                    <a:lstStyle/>
                    <a:p>
                      <a:pPr marL="0" marR="90170" indent="57150" algn="r" defTabSz="914400" rtl="0" eaLnBrk="1" fontAlgn="auto" latinLnBrk="0" hangingPunct="1">
                        <a:lnSpc>
                          <a:spcPct val="115000"/>
                        </a:lnSpc>
                        <a:spcBef>
                          <a:spcPts val="0"/>
                        </a:spcBef>
                        <a:spcAft>
                          <a:spcPts val="0"/>
                        </a:spcAft>
                        <a:buClrTx/>
                        <a:buSzTx/>
                        <a:buFontTx/>
                        <a:buNone/>
                        <a:tabLst>
                          <a:tab pos="810260" algn="l"/>
                        </a:tabLst>
                        <a:defRPr/>
                      </a:pPr>
                      <a:r>
                        <a:rPr lang="en-US" sz="1800" b="1" dirty="0" smtClean="0">
                          <a:solidFill>
                            <a:srgbClr val="7030A0"/>
                          </a:solidFill>
                          <a:latin typeface="+mn-lt"/>
                          <a:ea typeface="Calibri"/>
                          <a:cs typeface="Times New Roman"/>
                        </a:rPr>
                        <a:t>$ growth</a:t>
                      </a:r>
                      <a:endParaRPr lang="en-US" sz="2000" b="1" dirty="0" smtClean="0">
                        <a:solidFill>
                          <a:srgbClr val="7030A0"/>
                        </a:solidFill>
                        <a:latin typeface="+mn-lt"/>
                        <a:ea typeface="Calibri"/>
                        <a:cs typeface="Times New Roman"/>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7030A0"/>
                      </a:solidFill>
                      <a:prstDash val="solid"/>
                      <a:round/>
                      <a:headEnd type="none" w="med" len="med"/>
                      <a:tailEnd type="none" w="med" len="med"/>
                    </a:lnB>
                    <a:noFill/>
                  </a:tcPr>
                </a:tc>
                <a:tc>
                  <a:txBody>
                    <a:bodyPr/>
                    <a:lstStyle/>
                    <a:p>
                      <a:pPr algn="ctr">
                        <a:lnSpc>
                          <a:spcPct val="115000"/>
                        </a:lnSpc>
                        <a:spcAft>
                          <a:spcPts val="0"/>
                        </a:spcAft>
                      </a:pPr>
                      <a:r>
                        <a:rPr lang="en-US" sz="1800" b="1" dirty="0" smtClean="0">
                          <a:solidFill>
                            <a:srgbClr val="7030A0"/>
                          </a:solidFill>
                          <a:latin typeface="Calibri"/>
                          <a:ea typeface="Calibri"/>
                          <a:cs typeface="Times New Roman"/>
                        </a:rPr>
                        <a:t>+1.6%</a:t>
                      </a:r>
                      <a:endParaRPr lang="en-US" sz="2000" b="1" dirty="0">
                        <a:solidFill>
                          <a:srgbClr val="7030A0"/>
                        </a:solidFill>
                        <a:latin typeface="Calibri"/>
                        <a:ea typeface="Calibri"/>
                        <a:cs typeface="Times New Roman"/>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7030A0"/>
                      </a:solidFill>
                      <a:prstDash val="solid"/>
                      <a:round/>
                      <a:headEnd type="none" w="med" len="med"/>
                      <a:tailEnd type="none" w="med" len="med"/>
                    </a:lnB>
                    <a:noFill/>
                  </a:tcPr>
                </a:tc>
                <a:tc>
                  <a:txBody>
                    <a:bodyPr/>
                    <a:lstStyle/>
                    <a:p>
                      <a:pPr algn="ctr">
                        <a:lnSpc>
                          <a:spcPct val="115000"/>
                        </a:lnSpc>
                        <a:spcAft>
                          <a:spcPts val="0"/>
                        </a:spcAft>
                      </a:pPr>
                      <a:r>
                        <a:rPr lang="en-US" sz="1800" b="1" dirty="0" smtClean="0">
                          <a:solidFill>
                            <a:srgbClr val="7030A0"/>
                          </a:solidFill>
                          <a:latin typeface="Calibri"/>
                          <a:ea typeface="Calibri"/>
                          <a:cs typeface="Times New Roman"/>
                        </a:rPr>
                        <a:t>-0.4%</a:t>
                      </a:r>
                      <a:endParaRPr lang="en-US" sz="2000" b="1" dirty="0">
                        <a:solidFill>
                          <a:srgbClr val="7030A0"/>
                        </a:solidFill>
                        <a:latin typeface="Calibri"/>
                        <a:ea typeface="Calibri"/>
                        <a:cs typeface="Times New Roman"/>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7030A0"/>
                      </a:solidFill>
                      <a:prstDash val="solid"/>
                      <a:round/>
                      <a:headEnd type="none" w="med" len="med"/>
                      <a:tailEnd type="none" w="med" len="med"/>
                    </a:lnB>
                    <a:noFill/>
                  </a:tcPr>
                </a:tc>
                <a:tc>
                  <a:txBody>
                    <a:bodyPr/>
                    <a:lstStyle/>
                    <a:p>
                      <a:pPr algn="ctr">
                        <a:lnSpc>
                          <a:spcPct val="115000"/>
                        </a:lnSpc>
                        <a:spcAft>
                          <a:spcPts val="0"/>
                        </a:spcAft>
                      </a:pPr>
                      <a:r>
                        <a:rPr lang="en-US" sz="1800" b="1" dirty="0" smtClean="0">
                          <a:solidFill>
                            <a:srgbClr val="7030A0"/>
                          </a:solidFill>
                          <a:latin typeface="Calibri"/>
                          <a:ea typeface="Calibri"/>
                          <a:cs typeface="Times New Roman"/>
                        </a:rPr>
                        <a:t>+1.6%</a:t>
                      </a:r>
                      <a:endParaRPr lang="en-US" sz="2000" b="1" dirty="0">
                        <a:solidFill>
                          <a:srgbClr val="7030A0"/>
                        </a:solidFill>
                        <a:latin typeface="Calibri"/>
                        <a:ea typeface="Calibri"/>
                        <a:cs typeface="Times New Roman"/>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7030A0"/>
                      </a:solidFill>
                      <a:prstDash val="solid"/>
                      <a:round/>
                      <a:headEnd type="none" w="med" len="med"/>
                      <a:tailEnd type="none" w="med" len="med"/>
                    </a:lnB>
                    <a:noFill/>
                  </a:tcPr>
                </a:tc>
                <a:tc>
                  <a:txBody>
                    <a:bodyPr/>
                    <a:lstStyle/>
                    <a:p>
                      <a:pPr algn="ctr">
                        <a:lnSpc>
                          <a:spcPct val="115000"/>
                        </a:lnSpc>
                        <a:spcAft>
                          <a:spcPts val="0"/>
                        </a:spcAft>
                      </a:pPr>
                      <a:r>
                        <a:rPr lang="en-US" sz="1800" b="1" dirty="0" smtClean="0">
                          <a:solidFill>
                            <a:srgbClr val="7030A0"/>
                          </a:solidFill>
                          <a:latin typeface="Calibri"/>
                          <a:ea typeface="Calibri"/>
                          <a:cs typeface="Times New Roman"/>
                        </a:rPr>
                        <a:t>+1.3%</a:t>
                      </a:r>
                      <a:endParaRPr lang="en-US" sz="2000" b="1" dirty="0">
                        <a:solidFill>
                          <a:srgbClr val="7030A0"/>
                        </a:solidFill>
                        <a:latin typeface="Calibri"/>
                        <a:ea typeface="Calibri"/>
                        <a:cs typeface="Times New Roman"/>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7030A0"/>
                      </a:solidFill>
                      <a:prstDash val="solid"/>
                      <a:round/>
                      <a:headEnd type="none" w="med" len="med"/>
                      <a:tailEnd type="none" w="med" len="med"/>
                    </a:lnB>
                    <a:noFill/>
                  </a:tcPr>
                </a:tc>
                <a:tc>
                  <a:txBody>
                    <a:bodyPr/>
                    <a:lstStyle/>
                    <a:p>
                      <a:pPr algn="ctr">
                        <a:lnSpc>
                          <a:spcPct val="115000"/>
                        </a:lnSpc>
                        <a:spcAft>
                          <a:spcPts val="0"/>
                        </a:spcAft>
                      </a:pPr>
                      <a:r>
                        <a:rPr lang="en-US" sz="1800" b="1" dirty="0" smtClean="0">
                          <a:solidFill>
                            <a:srgbClr val="7030A0"/>
                          </a:solidFill>
                          <a:latin typeface="Calibri"/>
                          <a:ea typeface="Calibri"/>
                          <a:cs typeface="Times New Roman"/>
                        </a:rPr>
                        <a:t>+0.9%</a:t>
                      </a:r>
                      <a:endParaRPr lang="en-US" sz="2000" b="1" dirty="0">
                        <a:solidFill>
                          <a:srgbClr val="7030A0"/>
                        </a:solidFill>
                        <a:latin typeface="Calibri"/>
                        <a:ea typeface="Calibri"/>
                        <a:cs typeface="Times New Roman"/>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7030A0"/>
                      </a:solidFill>
                      <a:prstDash val="solid"/>
                      <a:round/>
                      <a:headEnd type="none" w="med" len="med"/>
                      <a:tailEnd type="none" w="med" len="med"/>
                    </a:lnB>
                    <a:noFill/>
                  </a:tcPr>
                </a:tc>
              </a:tr>
              <a:tr h="580177">
                <a:tc>
                  <a:txBody>
                    <a:bodyPr/>
                    <a:lstStyle/>
                    <a:p>
                      <a:pPr marR="90170" indent="57150" algn="r">
                        <a:lnSpc>
                          <a:spcPct val="115000"/>
                        </a:lnSpc>
                        <a:spcAft>
                          <a:spcPts val="0"/>
                        </a:spcAft>
                        <a:tabLst>
                          <a:tab pos="810260" algn="l"/>
                        </a:tabLst>
                      </a:pPr>
                      <a:r>
                        <a:rPr lang="en-US" sz="1800" dirty="0">
                          <a:solidFill>
                            <a:schemeClr val="tx1">
                              <a:lumMod val="65000"/>
                              <a:lumOff val="35000"/>
                            </a:schemeClr>
                          </a:solidFill>
                          <a:latin typeface="Calibri"/>
                          <a:ea typeface="Calibri"/>
                          <a:cs typeface="Times New Roman"/>
                        </a:rPr>
                        <a:t>Volume growth</a:t>
                      </a:r>
                      <a:endParaRPr lang="en-US" sz="20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a:noFill/>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+0.6%</a:t>
                      </a:r>
                      <a:endParaRPr lang="en-US" sz="20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a:noFill/>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+1.0%</a:t>
                      </a:r>
                      <a:endParaRPr lang="en-US" sz="20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a:noFill/>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+1.3%</a:t>
                      </a:r>
                      <a:endParaRPr lang="en-US" sz="20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a:noFill/>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+1.5%</a:t>
                      </a:r>
                      <a:endParaRPr lang="en-US" sz="20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a:noFill/>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-3.1%</a:t>
                      </a:r>
                      <a:endParaRPr lang="en-US" sz="20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a:noFill/>
                    </a:lnB>
                  </a:tcPr>
                </a:tc>
              </a:tr>
            </a:tbl>
          </a:graphicData>
        </a:graphic>
      </p:graphicFrame>
      <p:sp>
        <p:nvSpPr>
          <p:cNvPr id="2" name="Title 1"/>
          <p:cNvSpPr>
            <a:spLocks noGrp="1"/>
          </p:cNvSpPr>
          <p:nvPr>
            <p:ph type="title"/>
          </p:nvPr>
        </p:nvSpPr>
        <p:spPr>
          <a:xfrm>
            <a:off x="446856" y="562372"/>
            <a:ext cx="8229600" cy="857250"/>
          </a:xfrm>
        </p:spPr>
        <p:txBody>
          <a:bodyPr>
            <a:noAutofit/>
          </a:bodyPr>
          <a:lstStyle/>
          <a:p>
            <a:r>
              <a:rPr lang="en-US" sz="3200" dirty="0" smtClean="0"/>
              <a:t>But not all fresh growth is equal</a:t>
            </a:r>
            <a:br>
              <a:rPr lang="en-US" sz="3200" dirty="0" smtClean="0"/>
            </a:br>
            <a:r>
              <a:rPr lang="en-US" sz="1800" dirty="0" smtClean="0">
                <a:solidFill>
                  <a:schemeClr val="tx1">
                    <a:lumMod val="65000"/>
                    <a:lumOff val="35000"/>
                  </a:schemeClr>
                </a:solidFill>
              </a:rPr>
              <a:t>Produce and foodservice drive performance for U.S. retailers</a:t>
            </a:r>
            <a:endParaRPr lang="en-US" sz="1800" dirty="0">
              <a:solidFill>
                <a:schemeClr val="tx1">
                  <a:lumMod val="65000"/>
                  <a:lumOff val="35000"/>
                </a:schemeClr>
              </a:solidFill>
            </a:endParaRPr>
          </a:p>
        </p:txBody>
      </p:sp>
      <p:pic>
        <p:nvPicPr>
          <p:cNvPr id="257031" name="Picture 12"/>
          <p:cNvPicPr>
            <a:picLocks noChangeAspect="1" noChangeArrowheads="1"/>
          </p:cNvPicPr>
          <p:nvPr/>
        </p:nvPicPr>
        <p:blipFill>
          <a:blip r:embed="rId2" cstate="print"/>
          <a:srcRect/>
          <a:stretch>
            <a:fillRect/>
          </a:stretch>
        </p:blipFill>
        <p:spPr bwMode="auto">
          <a:xfrm>
            <a:off x="2514600" y="2012454"/>
            <a:ext cx="468630" cy="551329"/>
          </a:xfrm>
          <a:prstGeom prst="rect">
            <a:avLst/>
          </a:prstGeom>
          <a:noFill/>
        </p:spPr>
      </p:pic>
      <p:pic>
        <p:nvPicPr>
          <p:cNvPr id="257030" name="Picture 13"/>
          <p:cNvPicPr>
            <a:picLocks noChangeAspect="1" noChangeArrowheads="1"/>
          </p:cNvPicPr>
          <p:nvPr/>
        </p:nvPicPr>
        <p:blipFill>
          <a:blip r:embed="rId3" cstate="print"/>
          <a:srcRect/>
          <a:stretch>
            <a:fillRect/>
          </a:stretch>
        </p:blipFill>
        <p:spPr bwMode="auto">
          <a:xfrm>
            <a:off x="3446416" y="2146870"/>
            <a:ext cx="594649" cy="421209"/>
          </a:xfrm>
          <a:prstGeom prst="rect">
            <a:avLst/>
          </a:prstGeom>
          <a:noFill/>
        </p:spPr>
      </p:pic>
      <p:pic>
        <p:nvPicPr>
          <p:cNvPr id="257029" name="Picture 15"/>
          <p:cNvPicPr>
            <a:picLocks noChangeAspect="1" noChangeArrowheads="1"/>
          </p:cNvPicPr>
          <p:nvPr/>
        </p:nvPicPr>
        <p:blipFill>
          <a:blip r:embed="rId4" cstate="print"/>
          <a:srcRect/>
          <a:stretch>
            <a:fillRect/>
          </a:stretch>
        </p:blipFill>
        <p:spPr bwMode="auto">
          <a:xfrm>
            <a:off x="4363062" y="2020686"/>
            <a:ext cx="610893" cy="610893"/>
          </a:xfrm>
          <a:prstGeom prst="rect">
            <a:avLst/>
          </a:prstGeom>
          <a:noFill/>
        </p:spPr>
      </p:pic>
      <p:pic>
        <p:nvPicPr>
          <p:cNvPr id="257026" name="Picture 16"/>
          <p:cNvPicPr>
            <a:picLocks noChangeAspect="1" noChangeArrowheads="1"/>
          </p:cNvPicPr>
          <p:nvPr/>
        </p:nvPicPr>
        <p:blipFill>
          <a:blip r:embed="rId5" cstate="print"/>
          <a:srcRect/>
          <a:stretch>
            <a:fillRect/>
          </a:stretch>
        </p:blipFill>
        <p:spPr bwMode="auto">
          <a:xfrm>
            <a:off x="5257800" y="2171086"/>
            <a:ext cx="652426" cy="298568"/>
          </a:xfrm>
          <a:prstGeom prst="rect">
            <a:avLst/>
          </a:prstGeom>
          <a:noFill/>
        </p:spPr>
      </p:pic>
      <p:pic>
        <p:nvPicPr>
          <p:cNvPr id="257025" name="Picture 18"/>
          <p:cNvPicPr>
            <a:picLocks noChangeAspect="1" noChangeArrowheads="1"/>
          </p:cNvPicPr>
          <p:nvPr/>
        </p:nvPicPr>
        <p:blipFill>
          <a:blip r:embed="rId6" cstate="print"/>
          <a:srcRect/>
          <a:stretch>
            <a:fillRect/>
          </a:stretch>
        </p:blipFill>
        <p:spPr bwMode="auto">
          <a:xfrm>
            <a:off x="6109434" y="2066814"/>
            <a:ext cx="748566" cy="393315"/>
          </a:xfrm>
          <a:prstGeom prst="rect">
            <a:avLst/>
          </a:prstGeom>
          <a:noFill/>
        </p:spPr>
      </p:pic>
      <p:sp>
        <p:nvSpPr>
          <p:cNvPr id="15" name="TextBox 14"/>
          <p:cNvSpPr txBox="1"/>
          <p:nvPr/>
        </p:nvSpPr>
        <p:spPr>
          <a:xfrm>
            <a:off x="456045" y="4756471"/>
            <a:ext cx="4519314" cy="276999"/>
          </a:xfrm>
          <a:prstGeom prst="rect">
            <a:avLst/>
          </a:prstGeom>
          <a:noFill/>
        </p:spPr>
        <p:txBody>
          <a:bodyPr wrap="none" rtlCol="0">
            <a:spAutoFit/>
          </a:bodyPr>
          <a:lstStyle/>
          <a:p>
            <a:r>
              <a:rPr lang="en-US" sz="1200" dirty="0" smtClean="0">
                <a:solidFill>
                  <a:schemeClr val="tx1">
                    <a:lumMod val="50000"/>
                    <a:lumOff val="50000"/>
                  </a:schemeClr>
                </a:solidFill>
              </a:rPr>
              <a:t>Source: Nielsen, 52 weeks ending 08/26/17   | Picture: 210 Analytics</a:t>
            </a:r>
            <a:endParaRPr lang="en-US" sz="1200" dirty="0">
              <a:solidFill>
                <a:schemeClr val="tx1">
                  <a:lumMod val="50000"/>
                  <a:lumOff val="50000"/>
                </a:schemeClr>
              </a:solidFill>
            </a:endParaRPr>
          </a:p>
        </p:txBody>
      </p:sp>
      <p:pic>
        <p:nvPicPr>
          <p:cNvPr id="14" name="Picture 13" descr="IMG_2280.JPG"/>
          <p:cNvPicPr>
            <a:picLocks noChangeAspect="1"/>
          </p:cNvPicPr>
          <p:nvPr/>
        </p:nvPicPr>
        <p:blipFill>
          <a:blip r:embed="rId7" cstate="print"/>
          <a:srcRect l="33188" t="13601" r="39886"/>
          <a:stretch>
            <a:fillRect/>
          </a:stretch>
        </p:blipFill>
        <p:spPr>
          <a:xfrm>
            <a:off x="7308303" y="454943"/>
            <a:ext cx="1828775" cy="4679032"/>
          </a:xfrm>
          <a:prstGeom prst="rect">
            <a:avLst/>
          </a:prstGeom>
        </p:spPr>
      </p:pic>
      <p:sp>
        <p:nvSpPr>
          <p:cNvPr id="19" name="Slide Number Placeholder 3"/>
          <p:cNvSpPr>
            <a:spLocks noGrp="1"/>
          </p:cNvSpPr>
          <p:nvPr>
            <p:ph type="sldNum" sz="quarter" idx="12"/>
          </p:nvPr>
        </p:nvSpPr>
        <p:spPr>
          <a:xfrm>
            <a:off x="6948264" y="4767264"/>
            <a:ext cx="2133600" cy="273844"/>
          </a:xfrm>
          <a:prstGeom prst="rect">
            <a:avLst/>
          </a:prstGeom>
        </p:spPr>
        <p:txBody>
          <a:bodyPr/>
          <a:lstStyle/>
          <a:p>
            <a:fld id="{3AA458A7-DFCD-4FD4-9550-F40348EC9665}"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99992" y="2787774"/>
            <a:ext cx="770384" cy="158417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6" name="Table 35"/>
          <p:cNvGraphicFramePr>
            <a:graphicFrameLocks noGrp="1"/>
          </p:cNvGraphicFramePr>
          <p:nvPr/>
        </p:nvGraphicFramePr>
        <p:xfrm>
          <a:off x="1035719" y="1491630"/>
          <a:ext cx="7136681" cy="3017364"/>
        </p:xfrm>
        <a:graphic>
          <a:graphicData uri="http://schemas.openxmlformats.org/drawingml/2006/table">
            <a:tbl>
              <a:tblPr/>
              <a:tblGrid>
                <a:gridCol w="2100237"/>
                <a:gridCol w="1071884"/>
                <a:gridCol w="1321520"/>
                <a:gridCol w="1321520"/>
                <a:gridCol w="1321520"/>
              </a:tblGrid>
              <a:tr h="866796">
                <a:tc rowSpan="2">
                  <a:txBody>
                    <a:bodyPr/>
                    <a:lstStyle/>
                    <a:p>
                      <a:pPr marR="90170" algn="ctr">
                        <a:lnSpc>
                          <a:spcPct val="115000"/>
                        </a:lnSpc>
                        <a:spcAft>
                          <a:spcPts val="0"/>
                        </a:spcAft>
                        <a:tabLst>
                          <a:tab pos="810260" algn="l"/>
                        </a:tabLst>
                      </a:pPr>
                      <a:endParaRPr lang="en-US" sz="2000" dirty="0">
                        <a:latin typeface="Calibri"/>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endParaRPr lang="en-US" sz="2000">
                        <a:latin typeface="Calibri"/>
                        <a:ea typeface="Calibri"/>
                        <a:cs typeface="Times New Roman"/>
                      </a:endParaRPr>
                    </a:p>
                  </a:txBody>
                  <a:tcPr marL="0" marR="0" marT="0" marB="0" anchor="ctr">
                    <a:lnL>
                      <a:noFill/>
                    </a:lnL>
                    <a:lnR>
                      <a:noFill/>
                    </a:lnR>
                    <a:lnT>
                      <a:noFill/>
                    </a:lnT>
                    <a:lnB>
                      <a:noFill/>
                    </a:lnB>
                  </a:tcPr>
                </a:tc>
                <a:tc>
                  <a:txBody>
                    <a:bodyPr/>
                    <a:lstStyle/>
                    <a:p>
                      <a:pPr algn="ctr">
                        <a:lnSpc>
                          <a:spcPct val="115000"/>
                        </a:lnSpc>
                        <a:spcAft>
                          <a:spcPts val="0"/>
                        </a:spcAft>
                      </a:pPr>
                      <a:endParaRPr lang="en-US" sz="2000">
                        <a:latin typeface="Calibri"/>
                        <a:ea typeface="Calibri"/>
                        <a:cs typeface="Times New Roman"/>
                      </a:endParaRPr>
                    </a:p>
                  </a:txBody>
                  <a:tcPr marL="0" marR="0" marT="0" marB="0" anchor="ctr">
                    <a:lnL>
                      <a:noFill/>
                    </a:lnL>
                    <a:lnR>
                      <a:noFill/>
                    </a:lnR>
                    <a:lnT>
                      <a:noFill/>
                    </a:lnT>
                    <a:lnB>
                      <a:noFill/>
                    </a:lnB>
                  </a:tcPr>
                </a:tc>
                <a:tc>
                  <a:txBody>
                    <a:bodyPr/>
                    <a:lstStyle/>
                    <a:p>
                      <a:pPr algn="ctr">
                        <a:lnSpc>
                          <a:spcPct val="115000"/>
                        </a:lnSpc>
                        <a:spcAft>
                          <a:spcPts val="0"/>
                        </a:spcAft>
                      </a:pPr>
                      <a:endParaRPr lang="en-US" sz="2000">
                        <a:latin typeface="Calibri"/>
                        <a:ea typeface="Calibri"/>
                        <a:cs typeface="Times New Roman"/>
                      </a:endParaRPr>
                    </a:p>
                  </a:txBody>
                  <a:tcPr marL="0" marR="0" marT="0" marB="0" anchor="ctr">
                    <a:lnL>
                      <a:noFill/>
                    </a:lnL>
                    <a:lnR>
                      <a:noFill/>
                    </a:lnR>
                    <a:lnT>
                      <a:noFill/>
                    </a:lnT>
                    <a:lnB>
                      <a:noFill/>
                    </a:lnB>
                  </a:tcPr>
                </a:tc>
                <a:tc>
                  <a:txBody>
                    <a:bodyPr/>
                    <a:lstStyle/>
                    <a:p>
                      <a:pPr algn="ctr">
                        <a:lnSpc>
                          <a:spcPct val="115000"/>
                        </a:lnSpc>
                        <a:spcAft>
                          <a:spcPts val="0"/>
                        </a:spcAft>
                      </a:pPr>
                      <a:endParaRPr lang="en-US" sz="2000" dirty="0">
                        <a:latin typeface="Calibri"/>
                        <a:ea typeface="Calibri"/>
                        <a:cs typeface="Times New Roman"/>
                      </a:endParaRPr>
                    </a:p>
                  </a:txBody>
                  <a:tcPr marL="0" marR="0" marT="0" marB="0" anchor="ctr">
                    <a:lnL>
                      <a:noFill/>
                    </a:lnL>
                    <a:lnR>
                      <a:noFill/>
                    </a:lnR>
                    <a:lnT>
                      <a:noFill/>
                    </a:lnT>
                    <a:lnB>
                      <a:noFill/>
                    </a:lnB>
                  </a:tcPr>
                </a:tc>
              </a:tr>
              <a:tr h="556816">
                <a:tc vMerge="1">
                  <a:txBody>
                    <a:bodyPr/>
                    <a:lstStyle/>
                    <a:p>
                      <a:endParaRPr lang="en-US"/>
                    </a:p>
                  </a:txBody>
                  <a:tcPr/>
                </a:tc>
                <a:tc>
                  <a:txBody>
                    <a:bodyPr/>
                    <a:lstStyle/>
                    <a:p>
                      <a:pPr algn="ctr">
                        <a:lnSpc>
                          <a:spcPct val="115000"/>
                        </a:lnSpc>
                        <a:spcAft>
                          <a:spcPts val="0"/>
                        </a:spcAft>
                      </a:pPr>
                      <a:r>
                        <a:rPr lang="en-US" sz="1300" dirty="0" smtClean="0">
                          <a:solidFill>
                            <a:schemeClr val="tx1">
                              <a:lumMod val="50000"/>
                              <a:lumOff val="50000"/>
                            </a:schemeClr>
                          </a:solidFill>
                          <a:latin typeface="Calibri"/>
                          <a:ea typeface="Calibri"/>
                          <a:cs typeface="Times New Roman"/>
                        </a:rPr>
                        <a:t>Total deli</a:t>
                      </a:r>
                      <a:endParaRPr lang="en-US" sz="1300" dirty="0">
                        <a:solidFill>
                          <a:schemeClr val="tx1">
                            <a:lumMod val="50000"/>
                            <a:lumOff val="50000"/>
                          </a:schemeClr>
                        </a:solidFill>
                        <a:latin typeface="Calibri"/>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300" dirty="0" smtClean="0">
                          <a:solidFill>
                            <a:schemeClr val="tx1">
                              <a:lumMod val="50000"/>
                              <a:lumOff val="50000"/>
                            </a:schemeClr>
                          </a:solidFill>
                          <a:latin typeface="Calibri"/>
                          <a:ea typeface="Calibri"/>
                          <a:cs typeface="Times New Roman"/>
                        </a:rPr>
                        <a:t>Deli prepared</a:t>
                      </a:r>
                      <a:endParaRPr lang="en-US" sz="1300" dirty="0">
                        <a:solidFill>
                          <a:schemeClr val="tx1">
                            <a:lumMod val="50000"/>
                            <a:lumOff val="50000"/>
                          </a:schemeClr>
                        </a:solidFill>
                        <a:latin typeface="Calibri"/>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300" dirty="0" smtClean="0">
                          <a:solidFill>
                            <a:schemeClr val="tx1">
                              <a:lumMod val="50000"/>
                              <a:lumOff val="50000"/>
                            </a:schemeClr>
                          </a:solidFill>
                          <a:latin typeface="Calibri"/>
                          <a:ea typeface="Calibri"/>
                          <a:cs typeface="Times New Roman"/>
                        </a:rPr>
                        <a:t>Deli</a:t>
                      </a:r>
                      <a:r>
                        <a:rPr lang="en-US" sz="1300" baseline="0" dirty="0" smtClean="0">
                          <a:solidFill>
                            <a:schemeClr val="tx1">
                              <a:lumMod val="50000"/>
                              <a:lumOff val="50000"/>
                            </a:schemeClr>
                          </a:solidFill>
                          <a:latin typeface="Calibri"/>
                          <a:ea typeface="Calibri"/>
                          <a:cs typeface="Times New Roman"/>
                        </a:rPr>
                        <a:t> meats</a:t>
                      </a:r>
                      <a:r>
                        <a:rPr lang="en-US" sz="1300" dirty="0" smtClean="0">
                          <a:solidFill>
                            <a:schemeClr val="tx1">
                              <a:lumMod val="50000"/>
                              <a:lumOff val="50000"/>
                            </a:schemeClr>
                          </a:solidFill>
                          <a:latin typeface="Calibri"/>
                          <a:ea typeface="Calibri"/>
                          <a:cs typeface="Times New Roman"/>
                        </a:rPr>
                        <a:t> </a:t>
                      </a:r>
                      <a:endParaRPr lang="en-US" sz="1300" dirty="0">
                        <a:solidFill>
                          <a:schemeClr val="tx1">
                            <a:lumMod val="50000"/>
                            <a:lumOff val="50000"/>
                          </a:schemeClr>
                        </a:solidFill>
                        <a:latin typeface="Calibri"/>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300" dirty="0" smtClean="0">
                          <a:solidFill>
                            <a:schemeClr val="tx1">
                              <a:lumMod val="50000"/>
                              <a:lumOff val="50000"/>
                            </a:schemeClr>
                          </a:solidFill>
                          <a:latin typeface="Calibri"/>
                          <a:ea typeface="Calibri"/>
                          <a:cs typeface="Times New Roman"/>
                        </a:rPr>
                        <a:t>Deli cheese</a:t>
                      </a:r>
                      <a:endParaRPr lang="en-US" sz="1300" dirty="0">
                        <a:solidFill>
                          <a:schemeClr val="tx1">
                            <a:lumMod val="50000"/>
                            <a:lumOff val="50000"/>
                          </a:schemeClr>
                        </a:solidFill>
                        <a:latin typeface="Calibri"/>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r>
              <a:tr h="433398">
                <a:tc>
                  <a:txBody>
                    <a:bodyPr/>
                    <a:lstStyle/>
                    <a:p>
                      <a:pPr marR="90170" indent="57150" algn="r">
                        <a:lnSpc>
                          <a:spcPct val="115000"/>
                        </a:lnSpc>
                        <a:spcAft>
                          <a:spcPts val="0"/>
                        </a:spcAft>
                        <a:tabLst>
                          <a:tab pos="810260" algn="l"/>
                        </a:tabLst>
                      </a:pPr>
                      <a:r>
                        <a:rPr lang="en-US" sz="1800" b="1" dirty="0">
                          <a:ln>
                            <a:solidFill>
                              <a:srgbClr val="7030A0"/>
                            </a:solidFill>
                          </a:ln>
                          <a:solidFill>
                            <a:srgbClr val="7030A0"/>
                          </a:solidFill>
                          <a:latin typeface="Calibri"/>
                          <a:ea typeface="Calibri"/>
                          <a:cs typeface="Times New Roman"/>
                        </a:rPr>
                        <a:t>$ growth</a:t>
                      </a:r>
                      <a:endParaRPr lang="en-US" sz="2000" b="1" dirty="0">
                        <a:ln>
                          <a:solidFill>
                            <a:srgbClr val="7030A0"/>
                          </a:solidFill>
                        </a:ln>
                        <a:solidFill>
                          <a:srgbClr val="7030A0"/>
                        </a:solidFill>
                        <a:latin typeface="Calibri"/>
                        <a:ea typeface="Calibri"/>
                        <a:cs typeface="Times New Roman"/>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7030A0"/>
                      </a:solidFill>
                      <a:prstDash val="solid"/>
                      <a:round/>
                      <a:headEnd type="none" w="med" len="med"/>
                      <a:tailEnd type="none" w="med" len="med"/>
                    </a:lnB>
                    <a:noFill/>
                  </a:tcPr>
                </a:tc>
                <a:tc>
                  <a:txBody>
                    <a:bodyPr/>
                    <a:lstStyle/>
                    <a:p>
                      <a:pPr algn="ctr">
                        <a:lnSpc>
                          <a:spcPct val="115000"/>
                        </a:lnSpc>
                        <a:spcAft>
                          <a:spcPts val="0"/>
                        </a:spcAft>
                      </a:pPr>
                      <a:r>
                        <a:rPr lang="en-US" sz="1800" b="1" dirty="0" smtClean="0">
                          <a:solidFill>
                            <a:srgbClr val="7030A0"/>
                          </a:solidFill>
                          <a:latin typeface="Calibri"/>
                          <a:ea typeface="Calibri"/>
                          <a:cs typeface="Times New Roman"/>
                        </a:rPr>
                        <a:t>+1.6%</a:t>
                      </a:r>
                      <a:endParaRPr lang="en-US" sz="2000" b="1" dirty="0">
                        <a:solidFill>
                          <a:srgbClr val="7030A0"/>
                        </a:solidFill>
                        <a:latin typeface="Calibri"/>
                        <a:ea typeface="Calibri"/>
                        <a:cs typeface="Times New Roman"/>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7030A0"/>
                      </a:solidFill>
                      <a:prstDash val="solid"/>
                      <a:round/>
                      <a:headEnd type="none" w="med" len="med"/>
                      <a:tailEnd type="none" w="med" len="med"/>
                    </a:lnB>
                    <a:noFill/>
                  </a:tcPr>
                </a:tc>
                <a:tc>
                  <a:txBody>
                    <a:bodyPr/>
                    <a:lstStyle/>
                    <a:p>
                      <a:pPr algn="ctr">
                        <a:lnSpc>
                          <a:spcPct val="115000"/>
                        </a:lnSpc>
                        <a:spcAft>
                          <a:spcPts val="0"/>
                        </a:spcAft>
                      </a:pPr>
                      <a:r>
                        <a:rPr lang="en-US" sz="1800" b="1" dirty="0" smtClean="0">
                          <a:solidFill>
                            <a:srgbClr val="7030A0"/>
                          </a:solidFill>
                          <a:latin typeface="Calibri"/>
                          <a:ea typeface="Calibri"/>
                          <a:cs typeface="Times New Roman"/>
                        </a:rPr>
                        <a:t>+2.7%</a:t>
                      </a:r>
                      <a:endParaRPr lang="en-US" sz="2000" b="1" dirty="0">
                        <a:solidFill>
                          <a:srgbClr val="7030A0"/>
                        </a:solidFill>
                        <a:latin typeface="Calibri"/>
                        <a:ea typeface="Calibri"/>
                        <a:cs typeface="Times New Roman"/>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7030A0"/>
                      </a:solidFill>
                      <a:prstDash val="solid"/>
                      <a:round/>
                      <a:headEnd type="none" w="med" len="med"/>
                      <a:tailEnd type="none" w="med" len="med"/>
                    </a:lnB>
                    <a:noFill/>
                  </a:tcPr>
                </a:tc>
                <a:tc>
                  <a:txBody>
                    <a:bodyPr/>
                    <a:lstStyle/>
                    <a:p>
                      <a:pPr algn="ctr">
                        <a:lnSpc>
                          <a:spcPct val="115000"/>
                        </a:lnSpc>
                        <a:spcAft>
                          <a:spcPts val="0"/>
                        </a:spcAft>
                      </a:pPr>
                      <a:r>
                        <a:rPr lang="en-US" sz="1800" b="1" dirty="0" smtClean="0">
                          <a:solidFill>
                            <a:srgbClr val="7030A0"/>
                          </a:solidFill>
                          <a:latin typeface="Calibri"/>
                          <a:ea typeface="Calibri"/>
                          <a:cs typeface="Times New Roman"/>
                        </a:rPr>
                        <a:t>-0.6%</a:t>
                      </a:r>
                      <a:endParaRPr lang="en-US" sz="2000" b="1" dirty="0">
                        <a:solidFill>
                          <a:srgbClr val="7030A0"/>
                        </a:solidFill>
                        <a:latin typeface="Calibri"/>
                        <a:ea typeface="Calibri"/>
                        <a:cs typeface="Times New Roman"/>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7030A0"/>
                      </a:solidFill>
                      <a:prstDash val="solid"/>
                      <a:round/>
                      <a:headEnd type="none" w="med" len="med"/>
                      <a:tailEnd type="none" w="med" len="med"/>
                    </a:lnB>
                    <a:noFill/>
                  </a:tcPr>
                </a:tc>
                <a:tc>
                  <a:txBody>
                    <a:bodyPr/>
                    <a:lstStyle/>
                    <a:p>
                      <a:pPr algn="ctr">
                        <a:lnSpc>
                          <a:spcPct val="115000"/>
                        </a:lnSpc>
                        <a:spcAft>
                          <a:spcPts val="0"/>
                        </a:spcAft>
                      </a:pPr>
                      <a:r>
                        <a:rPr lang="en-US" sz="1800" b="1" dirty="0" smtClean="0">
                          <a:solidFill>
                            <a:srgbClr val="7030A0"/>
                          </a:solidFill>
                          <a:latin typeface="Calibri"/>
                          <a:ea typeface="Calibri"/>
                          <a:cs typeface="Times New Roman"/>
                        </a:rPr>
                        <a:t>-0.1%</a:t>
                      </a:r>
                      <a:endParaRPr lang="en-US" sz="2000" b="1" dirty="0">
                        <a:solidFill>
                          <a:srgbClr val="7030A0"/>
                        </a:solidFill>
                        <a:latin typeface="Calibri"/>
                        <a:ea typeface="Calibri"/>
                        <a:cs typeface="Times New Roman"/>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7030A0"/>
                      </a:solidFill>
                      <a:prstDash val="solid"/>
                      <a:round/>
                      <a:headEnd type="none" w="med" len="med"/>
                      <a:tailEnd type="none" w="med" len="med"/>
                    </a:lnB>
                    <a:noFill/>
                  </a:tcPr>
                </a:tc>
              </a:tr>
              <a:tr h="580177">
                <a:tc>
                  <a:txBody>
                    <a:bodyPr/>
                    <a:lstStyle/>
                    <a:p>
                      <a:pPr marR="90170" indent="57150" algn="r">
                        <a:lnSpc>
                          <a:spcPct val="115000"/>
                        </a:lnSpc>
                        <a:spcAft>
                          <a:spcPts val="0"/>
                        </a:spcAft>
                        <a:tabLst>
                          <a:tab pos="810260" algn="l"/>
                        </a:tabLst>
                      </a:pPr>
                      <a:r>
                        <a:rPr lang="en-US" sz="1800" dirty="0">
                          <a:solidFill>
                            <a:schemeClr val="tx1">
                              <a:lumMod val="65000"/>
                              <a:lumOff val="35000"/>
                            </a:schemeClr>
                          </a:solidFill>
                          <a:latin typeface="Calibri"/>
                          <a:ea typeface="Calibri"/>
                          <a:cs typeface="Times New Roman"/>
                        </a:rPr>
                        <a:t>Volume growth</a:t>
                      </a:r>
                      <a:endParaRPr lang="en-US" sz="20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+1.3%</a:t>
                      </a:r>
                      <a:endParaRPr lang="en-US" sz="20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+1.9%</a:t>
                      </a:r>
                      <a:endParaRPr lang="en-US" sz="20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-0.3%</a:t>
                      </a:r>
                      <a:endParaRPr lang="en-US" sz="20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-0.5%</a:t>
                      </a:r>
                      <a:endParaRPr lang="en-US" sz="20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r>
              <a:tr h="580177">
                <a:tc>
                  <a:txBody>
                    <a:bodyPr/>
                    <a:lstStyle/>
                    <a:p>
                      <a:pPr marR="90170" indent="57150" algn="r">
                        <a:lnSpc>
                          <a:spcPct val="115000"/>
                        </a:lnSpc>
                        <a:spcAft>
                          <a:spcPts val="0"/>
                        </a:spcAft>
                        <a:tabLst>
                          <a:tab pos="810260" algn="l"/>
                        </a:tabLst>
                      </a:pPr>
                      <a:r>
                        <a:rPr lang="en-US" sz="1800" dirty="0" smtClean="0">
                          <a:solidFill>
                            <a:schemeClr val="tx1">
                              <a:lumMod val="65000"/>
                              <a:lumOff val="35000"/>
                            </a:schemeClr>
                          </a:solidFill>
                          <a:latin typeface="Calibri"/>
                          <a:ea typeface="Calibri"/>
                          <a:cs typeface="Times New Roman"/>
                        </a:rPr>
                        <a:t>Dollar</a:t>
                      </a:r>
                      <a:r>
                        <a:rPr lang="en-US" sz="1800" baseline="0" dirty="0" smtClean="0">
                          <a:solidFill>
                            <a:schemeClr val="tx1">
                              <a:lumMod val="65000"/>
                              <a:lumOff val="35000"/>
                            </a:schemeClr>
                          </a:solidFill>
                          <a:latin typeface="Calibri"/>
                          <a:ea typeface="Calibri"/>
                          <a:cs typeface="Times New Roman"/>
                        </a:rPr>
                        <a:t> share</a:t>
                      </a:r>
                      <a:endParaRPr lang="en-US" sz="18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a:noFill/>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100%</a:t>
                      </a:r>
                      <a:endParaRPr lang="en-US" sz="18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a:noFill/>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60%</a:t>
                      </a:r>
                      <a:endParaRPr lang="en-US" sz="18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a:noFill/>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20%</a:t>
                      </a:r>
                      <a:endParaRPr lang="en-US" sz="18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a:noFill/>
                    </a:lnB>
                  </a:tcPr>
                </a:tc>
                <a:tc>
                  <a:txBody>
                    <a:bodyPr/>
                    <a:lstStyle/>
                    <a:p>
                      <a:pPr algn="ctr">
                        <a:lnSpc>
                          <a:spcPct val="115000"/>
                        </a:lnSpc>
                        <a:spcAft>
                          <a:spcPts val="0"/>
                        </a:spcAft>
                      </a:pPr>
                      <a:r>
                        <a:rPr lang="en-US" sz="1800" dirty="0" smtClean="0">
                          <a:solidFill>
                            <a:schemeClr val="tx1">
                              <a:lumMod val="65000"/>
                              <a:lumOff val="35000"/>
                            </a:schemeClr>
                          </a:solidFill>
                          <a:latin typeface="Calibri"/>
                          <a:ea typeface="Calibri"/>
                          <a:cs typeface="Times New Roman"/>
                        </a:rPr>
                        <a:t>16%</a:t>
                      </a:r>
                      <a:endParaRPr lang="en-US" sz="1800" dirty="0">
                        <a:solidFill>
                          <a:schemeClr val="tx1">
                            <a:lumMod val="65000"/>
                            <a:lumOff val="35000"/>
                          </a:schemeClr>
                        </a:solidFill>
                        <a:latin typeface="Calibri"/>
                        <a:ea typeface="Calibri"/>
                        <a:cs typeface="Times New Roman"/>
                      </a:endParaRPr>
                    </a:p>
                  </a:txBody>
                  <a:tcPr marL="0" marR="0" marT="0" marB="0" anchor="ctr">
                    <a:lnL>
                      <a:noFill/>
                    </a:lnL>
                    <a:lnR>
                      <a:noFill/>
                    </a:lnR>
                    <a:lnT w="28575" cap="flat" cmpd="sng" algn="ctr">
                      <a:solidFill>
                        <a:srgbClr val="7030A0"/>
                      </a:solidFill>
                      <a:prstDash val="solid"/>
                      <a:round/>
                      <a:headEnd type="none" w="med" len="med"/>
                      <a:tailEnd type="none" w="med" len="med"/>
                    </a:lnT>
                    <a:lnB>
                      <a:noFill/>
                    </a:lnB>
                  </a:tcPr>
                </a:tc>
              </a:tr>
            </a:tbl>
          </a:graphicData>
        </a:graphic>
      </p:graphicFrame>
      <p:sp>
        <p:nvSpPr>
          <p:cNvPr id="2" name="Title 1"/>
          <p:cNvSpPr>
            <a:spLocks noGrp="1"/>
          </p:cNvSpPr>
          <p:nvPr>
            <p:ph type="title"/>
          </p:nvPr>
        </p:nvSpPr>
        <p:spPr/>
        <p:txBody>
          <a:bodyPr>
            <a:normAutofit/>
          </a:bodyPr>
          <a:lstStyle/>
          <a:p>
            <a:r>
              <a:rPr lang="en-US" sz="3200" dirty="0" smtClean="0"/>
              <a:t>Within deli, foodservice is the crown jewel</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11</a:t>
            </a:fld>
            <a:endParaRPr lang="en-US"/>
          </a:p>
        </p:txBody>
      </p:sp>
      <p:sp>
        <p:nvSpPr>
          <p:cNvPr id="5" name="Footer Placeholder 4"/>
          <p:cNvSpPr>
            <a:spLocks noGrp="1"/>
          </p:cNvSpPr>
          <p:nvPr>
            <p:ph type="ftr" sz="quarter" idx="3"/>
          </p:nvPr>
        </p:nvSpPr>
        <p:spPr>
          <a:xfrm>
            <a:off x="452264" y="4767263"/>
            <a:ext cx="7144072" cy="273844"/>
          </a:xfrm>
        </p:spPr>
        <p:txBody>
          <a:bodyPr/>
          <a:lstStyle/>
          <a:p>
            <a:pPr lvl="0"/>
            <a:r>
              <a:rPr lang="en-US" dirty="0" smtClean="0"/>
              <a:t>Source: Nielsen, 52 wks ending  8/26/17</a:t>
            </a:r>
            <a:endParaRPr lang="en-US" dirty="0"/>
          </a:p>
        </p:txBody>
      </p:sp>
      <p:sp>
        <p:nvSpPr>
          <p:cNvPr id="14" name="Text Placeholder 2"/>
          <p:cNvSpPr txBox="1">
            <a:spLocks/>
          </p:cNvSpPr>
          <p:nvPr/>
        </p:nvSpPr>
        <p:spPr>
          <a:xfrm>
            <a:off x="468688" y="1149435"/>
            <a:ext cx="4886256" cy="288475"/>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
                <a:srgbClr val="990099"/>
              </a:buClr>
              <a:buSzTx/>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The largest, yet fastest growing segment</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32" name="Picture 31"/>
          <p:cNvPicPr/>
          <p:nvPr/>
        </p:nvPicPr>
        <p:blipFill>
          <a:blip r:embed="rId3" cstate="print"/>
          <a:srcRect/>
          <a:stretch>
            <a:fillRect/>
          </a:stretch>
        </p:blipFill>
        <p:spPr bwMode="auto">
          <a:xfrm>
            <a:off x="4485924" y="1902638"/>
            <a:ext cx="792088" cy="576064"/>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5910348" y="1721784"/>
            <a:ext cx="720080" cy="743938"/>
          </a:xfrm>
          <a:prstGeom prst="rect">
            <a:avLst/>
          </a:prstGeom>
          <a:noFill/>
          <a:ln w="9525">
            <a:noFill/>
            <a:miter lim="800000"/>
            <a:headEnd/>
            <a:tailEnd/>
          </a:ln>
        </p:spPr>
      </p:pic>
      <p:pic>
        <p:nvPicPr>
          <p:cNvPr id="2055" name="Picture 7"/>
          <p:cNvPicPr>
            <a:picLocks noChangeAspect="1" noChangeArrowheads="1"/>
          </p:cNvPicPr>
          <p:nvPr/>
        </p:nvPicPr>
        <p:blipFill>
          <a:blip r:embed="rId5" cstate="print"/>
          <a:srcRect/>
          <a:stretch>
            <a:fillRect/>
          </a:stretch>
        </p:blipFill>
        <p:spPr bwMode="auto">
          <a:xfrm>
            <a:off x="7164289" y="1769028"/>
            <a:ext cx="648072" cy="669544"/>
          </a:xfrm>
          <a:prstGeom prst="rect">
            <a:avLst/>
          </a:prstGeom>
          <a:noFill/>
          <a:ln w="9525">
            <a:noFill/>
            <a:miter lim="800000"/>
            <a:headEnd/>
            <a:tailEnd/>
          </a:ln>
        </p:spPr>
      </p:pic>
      <p:pic>
        <p:nvPicPr>
          <p:cNvPr id="39" name="Picture 15"/>
          <p:cNvPicPr>
            <a:picLocks noChangeAspect="1" noChangeArrowheads="1"/>
          </p:cNvPicPr>
          <p:nvPr/>
        </p:nvPicPr>
        <p:blipFill>
          <a:blip r:embed="rId6" cstate="print"/>
          <a:srcRect/>
          <a:stretch>
            <a:fillRect/>
          </a:stretch>
        </p:blipFill>
        <p:spPr bwMode="auto">
          <a:xfrm>
            <a:off x="3372619" y="1779662"/>
            <a:ext cx="695325" cy="69532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665922"/>
            <a:ext cx="8229600" cy="857250"/>
          </a:xfrm>
        </p:spPr>
        <p:txBody>
          <a:bodyPr>
            <a:normAutofit fontScale="90000"/>
          </a:bodyPr>
          <a:lstStyle/>
          <a:p>
            <a:r>
              <a:rPr lang="en-US" dirty="0" smtClean="0"/>
              <a:t>Retailers seek to capitalize on its popularity</a:t>
            </a:r>
            <a:br>
              <a:rPr lang="en-US" dirty="0" smtClean="0"/>
            </a:br>
            <a:r>
              <a:rPr lang="en-US" sz="2000" dirty="0" smtClean="0">
                <a:solidFill>
                  <a:schemeClr val="tx1">
                    <a:lumMod val="50000"/>
                    <a:lumOff val="50000"/>
                  </a:schemeClr>
                </a:solidFill>
              </a:rPr>
              <a:t>Adding SKUs, space and labor to foodservice</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12</a:t>
            </a:fld>
            <a:endParaRPr lang="en-US"/>
          </a:p>
        </p:txBody>
      </p:sp>
      <p:sp>
        <p:nvSpPr>
          <p:cNvPr id="6" name="Rectangle 5"/>
          <p:cNvSpPr/>
          <p:nvPr/>
        </p:nvSpPr>
        <p:spPr>
          <a:xfrm>
            <a:off x="611560" y="206769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17974" y="2407252"/>
            <a:ext cx="567680" cy="562744"/>
          </a:xfrm>
          <a:prstGeom prst="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1180590" y="2125634"/>
            <a:ext cx="288032" cy="288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4492" y="3067126"/>
            <a:ext cx="1586845" cy="1077218"/>
          </a:xfrm>
          <a:prstGeom prst="rect">
            <a:avLst/>
          </a:prstGeom>
          <a:noFill/>
        </p:spPr>
        <p:txBody>
          <a:bodyPr wrap="none" rtlCol="0">
            <a:spAutoFit/>
          </a:bodyPr>
          <a:lstStyle/>
          <a:p>
            <a:r>
              <a:rPr lang="en-US" sz="2800" b="1" dirty="0" smtClean="0">
                <a:solidFill>
                  <a:srgbClr val="7030A0"/>
                </a:solidFill>
              </a:rPr>
              <a:t>88%</a:t>
            </a:r>
          </a:p>
          <a:p>
            <a:r>
              <a:rPr lang="en-US" dirty="0" smtClean="0"/>
              <a:t>More space to </a:t>
            </a:r>
            <a:br>
              <a:rPr lang="en-US" dirty="0" smtClean="0"/>
            </a:br>
            <a:r>
              <a:rPr lang="en-US" dirty="0" smtClean="0"/>
              <a:t>grab-and-go</a:t>
            </a:r>
            <a:endParaRPr lang="en-US" dirty="0"/>
          </a:p>
        </p:txBody>
      </p:sp>
      <p:sp>
        <p:nvSpPr>
          <p:cNvPr id="12" name="TextBox 11"/>
          <p:cNvSpPr txBox="1"/>
          <p:nvPr/>
        </p:nvSpPr>
        <p:spPr>
          <a:xfrm>
            <a:off x="2771800" y="3075806"/>
            <a:ext cx="1586845" cy="1077218"/>
          </a:xfrm>
          <a:prstGeom prst="rect">
            <a:avLst/>
          </a:prstGeom>
          <a:noFill/>
        </p:spPr>
        <p:txBody>
          <a:bodyPr wrap="none" rtlCol="0">
            <a:spAutoFit/>
          </a:bodyPr>
          <a:lstStyle/>
          <a:p>
            <a:r>
              <a:rPr lang="en-US" sz="2800" b="1" dirty="0" smtClean="0">
                <a:solidFill>
                  <a:srgbClr val="7030A0"/>
                </a:solidFill>
              </a:rPr>
              <a:t>59%</a:t>
            </a:r>
          </a:p>
          <a:p>
            <a:r>
              <a:rPr lang="en-US" dirty="0" smtClean="0"/>
              <a:t>More space to </a:t>
            </a:r>
            <a:br>
              <a:rPr lang="en-US" dirty="0" smtClean="0"/>
            </a:br>
            <a:r>
              <a:rPr lang="en-US" dirty="0" smtClean="0"/>
              <a:t>made-to-order</a:t>
            </a:r>
            <a:endParaRPr lang="en-US" dirty="0"/>
          </a:p>
        </p:txBody>
      </p:sp>
      <p:sp>
        <p:nvSpPr>
          <p:cNvPr id="13" name="TextBox 12"/>
          <p:cNvSpPr txBox="1"/>
          <p:nvPr/>
        </p:nvSpPr>
        <p:spPr>
          <a:xfrm>
            <a:off x="5093652" y="3075806"/>
            <a:ext cx="1782604" cy="1354217"/>
          </a:xfrm>
          <a:prstGeom prst="rect">
            <a:avLst/>
          </a:prstGeom>
          <a:noFill/>
        </p:spPr>
        <p:txBody>
          <a:bodyPr wrap="none" rtlCol="0">
            <a:spAutoFit/>
          </a:bodyPr>
          <a:lstStyle/>
          <a:p>
            <a:r>
              <a:rPr lang="en-US" sz="2800" b="1" dirty="0" smtClean="0">
                <a:solidFill>
                  <a:srgbClr val="7030A0"/>
                </a:solidFill>
              </a:rPr>
              <a:t>59%</a:t>
            </a:r>
          </a:p>
          <a:p>
            <a:r>
              <a:rPr lang="en-US" dirty="0" smtClean="0"/>
              <a:t>More space to</a:t>
            </a:r>
            <a:br>
              <a:rPr lang="en-US" dirty="0" smtClean="0"/>
            </a:br>
            <a:r>
              <a:rPr lang="en-US" dirty="0" smtClean="0"/>
              <a:t>self-service bars/</a:t>
            </a:r>
            <a:br>
              <a:rPr lang="en-US" dirty="0" smtClean="0"/>
            </a:br>
            <a:r>
              <a:rPr lang="en-US" dirty="0" smtClean="0"/>
              <a:t>buffets </a:t>
            </a:r>
            <a:endParaRPr lang="en-US" dirty="0"/>
          </a:p>
        </p:txBody>
      </p:sp>
      <p:sp>
        <p:nvSpPr>
          <p:cNvPr id="14" name="TextBox 13"/>
          <p:cNvSpPr txBox="1"/>
          <p:nvPr/>
        </p:nvSpPr>
        <p:spPr>
          <a:xfrm>
            <a:off x="7452320" y="3075806"/>
            <a:ext cx="1513812" cy="1354217"/>
          </a:xfrm>
          <a:prstGeom prst="rect">
            <a:avLst/>
          </a:prstGeom>
          <a:noFill/>
        </p:spPr>
        <p:txBody>
          <a:bodyPr wrap="none" rtlCol="0">
            <a:spAutoFit/>
          </a:bodyPr>
          <a:lstStyle/>
          <a:p>
            <a:r>
              <a:rPr lang="en-US" sz="2800" b="1" dirty="0" smtClean="0">
                <a:solidFill>
                  <a:srgbClr val="7030A0"/>
                </a:solidFill>
              </a:rPr>
              <a:t>30%</a:t>
            </a:r>
          </a:p>
          <a:p>
            <a:r>
              <a:rPr lang="en-US" dirty="0" smtClean="0"/>
              <a:t>More trained/</a:t>
            </a:r>
            <a:br>
              <a:rPr lang="en-US" dirty="0" smtClean="0"/>
            </a:br>
            <a:r>
              <a:rPr lang="en-US" dirty="0" smtClean="0"/>
              <a:t>certified labor</a:t>
            </a:r>
            <a:br>
              <a:rPr lang="en-US" dirty="0" smtClean="0"/>
            </a:br>
            <a:r>
              <a:rPr lang="en-US" dirty="0" smtClean="0"/>
              <a:t>and chefs</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5165660" y="2067694"/>
            <a:ext cx="1532136" cy="1042311"/>
          </a:xfrm>
          <a:prstGeom prst="rect">
            <a:avLst/>
          </a:prstGeom>
          <a:noFill/>
          <a:ln w="9525">
            <a:noFill/>
            <a:miter lim="800000"/>
            <a:headEnd/>
            <a:tailEnd/>
          </a:ln>
        </p:spPr>
      </p:pic>
      <p:grpSp>
        <p:nvGrpSpPr>
          <p:cNvPr id="22" name="Group 21"/>
          <p:cNvGrpSpPr/>
          <p:nvPr/>
        </p:nvGrpSpPr>
        <p:grpSpPr>
          <a:xfrm>
            <a:off x="2825077" y="1851670"/>
            <a:ext cx="1328943" cy="1224284"/>
            <a:chOff x="2825077" y="1851670"/>
            <a:chExt cx="1328943" cy="1224284"/>
          </a:xfrm>
        </p:grpSpPr>
        <p:pic>
          <p:nvPicPr>
            <p:cNvPr id="3075" name="Picture 3"/>
            <p:cNvPicPr>
              <a:picLocks noChangeAspect="1" noChangeArrowheads="1"/>
            </p:cNvPicPr>
            <p:nvPr/>
          </p:nvPicPr>
          <p:blipFill>
            <a:blip r:embed="rId3" cstate="print"/>
            <a:srcRect/>
            <a:stretch>
              <a:fillRect/>
            </a:stretch>
          </p:blipFill>
          <p:spPr bwMode="auto">
            <a:xfrm>
              <a:off x="2825077" y="1851670"/>
              <a:ext cx="956072" cy="1203773"/>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3769122" y="2189992"/>
              <a:ext cx="342474" cy="353821"/>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3778343" y="2687829"/>
              <a:ext cx="375677" cy="388125"/>
            </a:xfrm>
            <a:prstGeom prst="rect">
              <a:avLst/>
            </a:prstGeom>
            <a:noFill/>
            <a:ln w="9525">
              <a:noFill/>
              <a:miter lim="800000"/>
              <a:headEnd/>
              <a:tailEnd/>
            </a:ln>
          </p:spPr>
        </p:pic>
        <p:pic>
          <p:nvPicPr>
            <p:cNvPr id="3078" name="Picture 6"/>
            <p:cNvPicPr>
              <a:picLocks noChangeAspect="1" noChangeArrowheads="1"/>
            </p:cNvPicPr>
            <p:nvPr/>
          </p:nvPicPr>
          <p:blipFill>
            <a:blip r:embed="rId6" cstate="print"/>
            <a:srcRect/>
            <a:stretch>
              <a:fillRect/>
            </a:stretch>
          </p:blipFill>
          <p:spPr bwMode="auto">
            <a:xfrm>
              <a:off x="3773167" y="1889770"/>
              <a:ext cx="284574" cy="294003"/>
            </a:xfrm>
            <a:prstGeom prst="rect">
              <a:avLst/>
            </a:prstGeom>
            <a:noFill/>
            <a:ln w="9525">
              <a:noFill/>
              <a:miter lim="800000"/>
              <a:headEnd/>
              <a:tailEnd/>
            </a:ln>
          </p:spPr>
        </p:pic>
        <p:pic>
          <p:nvPicPr>
            <p:cNvPr id="3079" name="Picture 7"/>
            <p:cNvPicPr>
              <a:picLocks noChangeAspect="1" noChangeArrowheads="1"/>
            </p:cNvPicPr>
            <p:nvPr/>
          </p:nvPicPr>
          <p:blipFill>
            <a:blip r:embed="rId7" cstate="print"/>
            <a:srcRect/>
            <a:stretch>
              <a:fillRect/>
            </a:stretch>
          </p:blipFill>
          <p:spPr bwMode="auto">
            <a:xfrm>
              <a:off x="3783012" y="2499357"/>
              <a:ext cx="300238" cy="310186"/>
            </a:xfrm>
            <a:prstGeom prst="rect">
              <a:avLst/>
            </a:prstGeom>
            <a:noFill/>
            <a:ln w="9525">
              <a:noFill/>
              <a:miter lim="800000"/>
              <a:headEnd/>
              <a:tailEnd/>
            </a:ln>
          </p:spPr>
        </p:pic>
      </p:grpSp>
      <p:pic>
        <p:nvPicPr>
          <p:cNvPr id="24" name="Picture 23"/>
          <p:cNvPicPr/>
          <p:nvPr/>
        </p:nvPicPr>
        <p:blipFill>
          <a:blip r:embed="rId8" cstate="print"/>
          <a:srcRect/>
          <a:stretch>
            <a:fillRect/>
          </a:stretch>
        </p:blipFill>
        <p:spPr bwMode="auto">
          <a:xfrm>
            <a:off x="7596336" y="1937395"/>
            <a:ext cx="864096" cy="1101300"/>
          </a:xfrm>
          <a:prstGeom prst="rect">
            <a:avLst/>
          </a:prstGeom>
          <a:noFill/>
          <a:ln w="9525">
            <a:noFill/>
            <a:miter lim="800000"/>
            <a:headEnd/>
            <a:tailEnd/>
          </a:ln>
        </p:spPr>
      </p:pic>
      <p:sp>
        <p:nvSpPr>
          <p:cNvPr id="25" name="Footer Placeholder 4"/>
          <p:cNvSpPr txBox="1">
            <a:spLocks/>
          </p:cNvSpPr>
          <p:nvPr/>
        </p:nvSpPr>
        <p:spPr>
          <a:xfrm>
            <a:off x="539552" y="4759626"/>
            <a:ext cx="3744416" cy="273844"/>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Source: FMI The Food</a:t>
            </a:r>
            <a:r>
              <a:rPr kumimoji="0" lang="en-US" sz="1200" b="0" i="0" u="none" strike="noStrike" kern="1200" cap="none" spc="0" normalizeH="0" noProof="0" dirty="0" smtClean="0">
                <a:ln>
                  <a:noFill/>
                </a:ln>
                <a:solidFill>
                  <a:schemeClr val="tx1">
                    <a:tint val="75000"/>
                  </a:schemeClr>
                </a:solidFill>
                <a:effectLst/>
                <a:uLnTx/>
                <a:uFillTx/>
                <a:latin typeface="+mn-lt"/>
                <a:ea typeface="+mn-ea"/>
                <a:cs typeface="+mn-cs"/>
              </a:rPr>
              <a:t> Retailing Industry Speaks 2017</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cxnSp>
        <p:nvCxnSpPr>
          <p:cNvPr id="21" name="Straight Connector 20"/>
          <p:cNvCxnSpPr/>
          <p:nvPr/>
        </p:nvCxnSpPr>
        <p:spPr>
          <a:xfrm>
            <a:off x="539552" y="3075806"/>
            <a:ext cx="820891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634380"/>
            <a:ext cx="8229600" cy="857250"/>
          </a:xfrm>
        </p:spPr>
        <p:txBody>
          <a:bodyPr>
            <a:normAutofit fontScale="90000"/>
          </a:bodyPr>
          <a:lstStyle/>
          <a:p>
            <a:r>
              <a:rPr lang="en-US" dirty="0" smtClean="0"/>
              <a:t>After all, there is great opportunity to grow</a:t>
            </a:r>
            <a:r>
              <a:rPr lang="en-US" sz="3200" dirty="0" smtClean="0"/>
              <a:t/>
            </a:r>
            <a:br>
              <a:rPr lang="en-US" sz="3200" dirty="0" smtClean="0"/>
            </a:br>
            <a:r>
              <a:rPr lang="en-US" sz="2000" dirty="0" smtClean="0">
                <a:solidFill>
                  <a:schemeClr val="tx1">
                    <a:lumMod val="50000"/>
                    <a:lumOff val="50000"/>
                  </a:schemeClr>
                </a:solidFill>
              </a:rPr>
              <a:t>While penetration is at 96%, room to improve purchase frequency &amp; spend per trip</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13</a:t>
            </a:fld>
            <a:endParaRPr lang="en-US"/>
          </a:p>
        </p:txBody>
      </p:sp>
      <p:sp>
        <p:nvSpPr>
          <p:cNvPr id="5" name="Footer Placeholder 4"/>
          <p:cNvSpPr>
            <a:spLocks noGrp="1"/>
          </p:cNvSpPr>
          <p:nvPr>
            <p:ph type="ftr" sz="quarter" idx="3"/>
          </p:nvPr>
        </p:nvSpPr>
        <p:spPr>
          <a:xfrm>
            <a:off x="452264" y="4767263"/>
            <a:ext cx="7288088" cy="273844"/>
          </a:xfrm>
        </p:spPr>
        <p:txBody>
          <a:bodyPr/>
          <a:lstStyle/>
          <a:p>
            <a:pPr lvl="0"/>
            <a:r>
              <a:rPr lang="en-US" dirty="0" smtClean="0"/>
              <a:t>Source: Nielsen </a:t>
            </a:r>
            <a:r>
              <a:rPr lang="en-US" dirty="0" smtClean="0">
                <a:solidFill>
                  <a:schemeClr val="tx1">
                    <a:lumMod val="50000"/>
                    <a:lumOff val="50000"/>
                  </a:schemeClr>
                </a:solidFill>
              </a:rPr>
              <a:t>52 weeks ending 08/26/17</a:t>
            </a:r>
            <a:endParaRPr lang="en-US" dirty="0"/>
          </a:p>
        </p:txBody>
      </p:sp>
      <p:pic>
        <p:nvPicPr>
          <p:cNvPr id="7" name="Picture 6"/>
          <p:cNvPicPr/>
          <p:nvPr/>
        </p:nvPicPr>
        <p:blipFill>
          <a:blip r:embed="rId2" cstate="print"/>
          <a:srcRect/>
          <a:stretch>
            <a:fillRect/>
          </a:stretch>
        </p:blipFill>
        <p:spPr bwMode="auto">
          <a:xfrm>
            <a:off x="467544" y="1707654"/>
            <a:ext cx="864096" cy="1224136"/>
          </a:xfrm>
          <a:prstGeom prst="rect">
            <a:avLst/>
          </a:prstGeom>
          <a:noFill/>
          <a:ln w="9525">
            <a:noFill/>
            <a:miter lim="800000"/>
            <a:headEnd/>
            <a:tailEnd/>
          </a:ln>
        </p:spPr>
      </p:pic>
      <p:pic>
        <p:nvPicPr>
          <p:cNvPr id="8" name="Picture 7"/>
          <p:cNvPicPr/>
          <p:nvPr/>
        </p:nvPicPr>
        <p:blipFill>
          <a:blip r:embed="rId3" cstate="print"/>
          <a:srcRect/>
          <a:stretch>
            <a:fillRect/>
          </a:stretch>
        </p:blipFill>
        <p:spPr bwMode="auto">
          <a:xfrm>
            <a:off x="4067944" y="3026246"/>
            <a:ext cx="1008112" cy="1039499"/>
          </a:xfrm>
          <a:prstGeom prst="rect">
            <a:avLst/>
          </a:prstGeom>
          <a:noFill/>
          <a:ln w="9525">
            <a:noFill/>
            <a:miter lim="800000"/>
            <a:headEnd/>
            <a:tailEnd/>
          </a:ln>
        </p:spPr>
      </p:pic>
      <p:sp>
        <p:nvSpPr>
          <p:cNvPr id="9" name="Text Box 2"/>
          <p:cNvSpPr txBox="1">
            <a:spLocks noChangeArrowheads="1"/>
          </p:cNvSpPr>
          <p:nvPr/>
        </p:nvSpPr>
        <p:spPr bwMode="auto">
          <a:xfrm>
            <a:off x="1331640" y="1635646"/>
            <a:ext cx="3425840" cy="2209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7030A0"/>
                </a:solidFill>
                <a:effectLst/>
                <a:cs typeface="Arial" pitchFamily="34" charset="0"/>
              </a:rPr>
              <a:t>1 in 10 </a:t>
            </a:r>
          </a:p>
          <a:p>
            <a:pPr marL="0" marR="0" lvl="0" indent="0" defTabSz="914400" rtl="0" eaLnBrk="1" fontAlgn="base" latinLnBrk="0" hangingPunct="1">
              <a:lnSpc>
                <a:spcPct val="100000"/>
              </a:lnSpc>
              <a:spcBef>
                <a:spcPct val="0"/>
              </a:spcBef>
              <a:spcAft>
                <a:spcPts val="200"/>
              </a:spcAft>
              <a:buClrTx/>
              <a:buSzTx/>
              <a:buFontTx/>
              <a:buNone/>
              <a:tabLst/>
            </a:pPr>
            <a:r>
              <a:rPr kumimoji="0" lang="en-US" sz="2400" b="0" i="0" u="none" strike="noStrike" cap="none" normalizeH="0" baseline="0" dirty="0" smtClean="0">
                <a:ln>
                  <a:noFill/>
                </a:ln>
                <a:solidFill>
                  <a:schemeClr val="tx1"/>
                </a:solidFill>
                <a:effectLst/>
                <a:cs typeface="Arial" pitchFamily="34" charset="0"/>
              </a:rPr>
              <a:t>Trips include deli prepared</a:t>
            </a:r>
          </a:p>
          <a:p>
            <a:pPr marL="0" marR="0" lvl="0" indent="0" defTabSz="914400" rtl="0" eaLnBrk="1" fontAlgn="base" latinLnBrk="0" hangingPunct="1">
              <a:lnSpc>
                <a:spcPct val="100000"/>
              </a:lnSpc>
              <a:spcBef>
                <a:spcPct val="0"/>
              </a:spcBef>
              <a:spcAft>
                <a:spcPts val="200"/>
              </a:spcAft>
              <a:buClrTx/>
              <a:buSzTx/>
              <a:buFontTx/>
              <a:buNone/>
              <a:tabLst/>
            </a:pPr>
            <a:r>
              <a:rPr kumimoji="0" lang="en-US" sz="1200" b="1" i="0" u="none" strike="noStrike" cap="none" normalizeH="0" baseline="0" dirty="0" smtClean="0">
                <a:ln>
                  <a:noFill/>
                </a:ln>
                <a:solidFill>
                  <a:schemeClr val="bg1"/>
                </a:solidFill>
                <a:effectLst/>
                <a:cs typeface="Arial" pitchFamily="34" charset="0"/>
              </a:rPr>
              <a:t>.</a:t>
            </a:r>
          </a:p>
          <a:p>
            <a:pPr marL="0" marR="0" lvl="0" indent="0"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cs typeface="Arial" pitchFamily="34" charset="0"/>
            </a:endParaRPr>
          </a:p>
        </p:txBody>
      </p:sp>
      <p:sp>
        <p:nvSpPr>
          <p:cNvPr id="10" name="Text Box 2"/>
          <p:cNvSpPr txBox="1">
            <a:spLocks noChangeArrowheads="1"/>
          </p:cNvSpPr>
          <p:nvPr/>
        </p:nvSpPr>
        <p:spPr bwMode="auto">
          <a:xfrm>
            <a:off x="5148064" y="2954238"/>
            <a:ext cx="3707904" cy="14177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7030A0"/>
                </a:solidFill>
                <a:effectLst/>
                <a:cs typeface="Arial" pitchFamily="34" charset="0"/>
              </a:rPr>
              <a:t>$8.42</a:t>
            </a:r>
          </a:p>
          <a:p>
            <a:pPr marL="0" marR="0" lvl="0" indent="0" defTabSz="914400" rtl="0" eaLnBrk="1" fontAlgn="base" latinLnBrk="0" hangingPunct="1">
              <a:lnSpc>
                <a:spcPct val="100000"/>
              </a:lnSpc>
              <a:spcBef>
                <a:spcPct val="0"/>
              </a:spcBef>
              <a:spcAft>
                <a:spcPts val="200"/>
              </a:spcAft>
              <a:buClrTx/>
              <a:buSzTx/>
              <a:buFontTx/>
              <a:buNone/>
              <a:tabLst/>
            </a:pPr>
            <a:r>
              <a:rPr kumimoji="0" lang="en-US" sz="2400" b="0" i="0" u="none" strike="noStrike" cap="none" normalizeH="0" baseline="0" dirty="0" smtClean="0">
                <a:ln>
                  <a:noFill/>
                </a:ln>
                <a:solidFill>
                  <a:schemeClr val="tx1"/>
                </a:solidFill>
                <a:effectLst/>
                <a:cs typeface="Arial" pitchFamily="34" charset="0"/>
              </a:rPr>
              <a:t>Average deli prepared b</a:t>
            </a:r>
            <a:r>
              <a:rPr lang="en-US" sz="2400" dirty="0" smtClean="0">
                <a:cs typeface="Arial" pitchFamily="34" charset="0"/>
              </a:rPr>
              <a:t>asket</a:t>
            </a:r>
          </a:p>
          <a:p>
            <a:pPr fontAlgn="base">
              <a:spcBef>
                <a:spcPct val="0"/>
              </a:spcBef>
              <a:spcAft>
                <a:spcPts val="200"/>
              </a:spcAft>
            </a:pPr>
            <a:endParaRPr lang="en-US" sz="1500" b="1" dirty="0" smtClean="0">
              <a:solidFill>
                <a:schemeClr val="bg1"/>
              </a:solidFill>
              <a:cs typeface="Arial" pitchFamily="34" charset="0"/>
            </a:endParaRPr>
          </a:p>
        </p:txBody>
      </p:sp>
      <p:cxnSp>
        <p:nvCxnSpPr>
          <p:cNvPr id="12" name="Straight Connector 11"/>
          <p:cNvCxnSpPr/>
          <p:nvPr/>
        </p:nvCxnSpPr>
        <p:spPr>
          <a:xfrm>
            <a:off x="3059832" y="2787774"/>
            <a:ext cx="252028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562372"/>
            <a:ext cx="8229600" cy="857250"/>
          </a:xfrm>
        </p:spPr>
        <p:txBody>
          <a:bodyPr>
            <a:normAutofit fontScale="90000"/>
          </a:bodyPr>
          <a:lstStyle/>
          <a:p>
            <a:r>
              <a:rPr lang="en-US" dirty="0" smtClean="0"/>
              <a:t>However, one size fits no one</a:t>
            </a:r>
            <a:br>
              <a:rPr lang="en-US" dirty="0" smtClean="0"/>
            </a:br>
            <a:r>
              <a:rPr lang="en-US" sz="2000" dirty="0" smtClean="0">
                <a:solidFill>
                  <a:schemeClr val="tx1">
                    <a:lumMod val="50000"/>
                    <a:lumOff val="50000"/>
                  </a:schemeClr>
                </a:solidFill>
              </a:rPr>
              <a:t>Sustaining growth requires constant innovation and tailored assortment</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14</a:t>
            </a:fld>
            <a:endParaRPr lang="en-US"/>
          </a:p>
        </p:txBody>
      </p:sp>
      <p:sp>
        <p:nvSpPr>
          <p:cNvPr id="5" name="Footer Placeholder 4"/>
          <p:cNvSpPr>
            <a:spLocks noGrp="1"/>
          </p:cNvSpPr>
          <p:nvPr>
            <p:ph type="ftr" sz="quarter" idx="3"/>
          </p:nvPr>
        </p:nvSpPr>
        <p:spPr>
          <a:xfrm>
            <a:off x="452264" y="4767263"/>
            <a:ext cx="3759696"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sp>
        <p:nvSpPr>
          <p:cNvPr id="30" name="Oval 29"/>
          <p:cNvSpPr>
            <a:spLocks noChangeAspect="1"/>
          </p:cNvSpPr>
          <p:nvPr/>
        </p:nvSpPr>
        <p:spPr>
          <a:xfrm>
            <a:off x="1806312" y="2815545"/>
            <a:ext cx="1443120" cy="144312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1586269" y="2595502"/>
            <a:ext cx="1731745" cy="173174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1366225" y="2375458"/>
            <a:ext cx="2020368" cy="2020368"/>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882132" y="1935370"/>
            <a:ext cx="2655343" cy="259761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618088" y="1627321"/>
            <a:ext cx="3001690" cy="300169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uppe 303"/>
          <p:cNvGrpSpPr>
            <a:grpSpLocks noChangeAspect="1"/>
          </p:cNvGrpSpPr>
          <p:nvPr/>
        </p:nvGrpSpPr>
        <p:grpSpPr bwMode="auto">
          <a:xfrm>
            <a:off x="748560" y="2469433"/>
            <a:ext cx="655088" cy="721560"/>
            <a:chOff x="6450252" y="3628867"/>
            <a:chExt cx="1336199" cy="1472227"/>
          </a:xfrm>
        </p:grpSpPr>
        <p:sp>
          <p:nvSpPr>
            <p:cNvPr id="38" name="Ellipse 257"/>
            <p:cNvSpPr/>
            <p:nvPr/>
          </p:nvSpPr>
          <p:spPr bwMode="auto">
            <a:xfrm>
              <a:off x="6450252" y="3628867"/>
              <a:ext cx="1336199" cy="1334824"/>
            </a:xfrm>
            <a:prstGeom prst="ellipse">
              <a:avLst/>
            </a:prstGeom>
            <a:gradFill flip="none" rotWithShape="1">
              <a:gsLst>
                <a:gs pos="0">
                  <a:srgbClr val="FB0036"/>
                </a:gs>
                <a:gs pos="100000">
                  <a:srgbClr val="D60015"/>
                </a:gs>
              </a:gsLst>
              <a:path path="shape">
                <a:fillToRect l="50000" t="50000" r="50000" b="50000"/>
              </a:path>
              <a:tileRect/>
            </a:gradFill>
            <a:ln w="9525" cap="flat" cmpd="sng" algn="ctr">
              <a:solidFill>
                <a:srgbClr val="C00000"/>
              </a:solidFill>
              <a:prstDash val="solid"/>
            </a:ln>
            <a:effectLst>
              <a:innerShdw blurRad="190500" dist="114300" dir="5700000">
                <a:srgbClr val="000000">
                  <a:alpha val="37000"/>
                </a:srgbClr>
              </a:innerShdw>
            </a:effectLst>
          </p:spPr>
          <p:txBody>
            <a:bodyPr anchor="ctr"/>
            <a:lstStyle/>
            <a:p>
              <a:pPr algn="ctr">
                <a:defRPr/>
              </a:pPr>
              <a:endParaRPr lang="en-US" noProof="1">
                <a:solidFill>
                  <a:srgbClr val="FFFFFF"/>
                </a:solidFill>
                <a:latin typeface="Calibri" pitchFamily="-111" charset="0"/>
                <a:ea typeface="ＭＳ Ｐゴシック" pitchFamily="-111" charset="-128"/>
              </a:endParaRPr>
            </a:p>
          </p:txBody>
        </p:sp>
        <p:sp>
          <p:nvSpPr>
            <p:cNvPr id="39" name="Ellipse 259"/>
            <p:cNvSpPr>
              <a:spLocks noChangeArrowheads="1"/>
            </p:cNvSpPr>
            <p:nvPr/>
          </p:nvSpPr>
          <p:spPr bwMode="auto">
            <a:xfrm>
              <a:off x="6629575"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n-US" noProof="1">
                <a:solidFill>
                  <a:srgbClr val="FFFFFF"/>
                </a:solidFill>
                <a:latin typeface="Calibri" charset="0"/>
                <a:ea typeface="ＭＳ Ｐゴシック" pitchFamily="34" charset="-128"/>
              </a:endParaRPr>
            </a:p>
          </p:txBody>
        </p:sp>
        <p:sp>
          <p:nvSpPr>
            <p:cNvPr id="40" name="Ellipse 256"/>
            <p:cNvSpPr/>
            <p:nvPr/>
          </p:nvSpPr>
          <p:spPr bwMode="auto">
            <a:xfrm>
              <a:off x="6500591" y="4838907"/>
              <a:ext cx="1198946" cy="262187"/>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noProof="1">
                <a:solidFill>
                  <a:srgbClr val="FFFFFF"/>
                </a:solidFill>
                <a:latin typeface="Calibri" pitchFamily="-111" charset="0"/>
                <a:ea typeface="ＭＳ Ｐゴシック" pitchFamily="-111" charset="-128"/>
              </a:endParaRPr>
            </a:p>
          </p:txBody>
        </p:sp>
      </p:grpSp>
      <p:grpSp>
        <p:nvGrpSpPr>
          <p:cNvPr id="41" name="Group 38"/>
          <p:cNvGrpSpPr>
            <a:grpSpLocks noChangeAspect="1"/>
          </p:cNvGrpSpPr>
          <p:nvPr/>
        </p:nvGrpSpPr>
        <p:grpSpPr>
          <a:xfrm>
            <a:off x="1133295" y="3480203"/>
            <a:ext cx="702401" cy="811237"/>
            <a:chOff x="685800" y="3048000"/>
            <a:chExt cx="1112648" cy="1285057"/>
          </a:xfrm>
        </p:grpSpPr>
        <p:sp>
          <p:nvSpPr>
            <p:cNvPr id="42" name="Ellipse 257"/>
            <p:cNvSpPr/>
            <p:nvPr/>
          </p:nvSpPr>
          <p:spPr bwMode="auto">
            <a:xfrm>
              <a:off x="685800" y="3048000"/>
              <a:ext cx="1112648" cy="1111169"/>
            </a:xfrm>
            <a:prstGeom prst="ellipse">
              <a:avLst/>
            </a:prstGeom>
            <a:gradFill flip="none" rotWithShape="1">
              <a:gsLst>
                <a:gs pos="0">
                  <a:schemeClr val="accent5">
                    <a:lumMod val="60000"/>
                    <a:lumOff val="40000"/>
                  </a:schemeClr>
                </a:gs>
                <a:gs pos="100000">
                  <a:schemeClr val="accent5">
                    <a:lumMod val="75000"/>
                  </a:schemeClr>
                </a:gs>
                <a:gs pos="100000">
                  <a:schemeClr val="accent5">
                    <a:lumMod val="50000"/>
                  </a:schemeClr>
                </a:gs>
              </a:gsLst>
              <a:path path="shape">
                <a:fillToRect l="50000" t="50000" r="50000" b="50000"/>
              </a:path>
              <a:tileRect/>
            </a:gradFill>
            <a:ln w="9525" cap="flat" cmpd="sng" algn="ctr">
              <a:solidFill>
                <a:schemeClr val="accent5">
                  <a:lumMod val="75000"/>
                </a:schemeClr>
              </a:solidFill>
              <a:prstDash val="solid"/>
            </a:ln>
            <a:effectLst>
              <a:innerShdw blurRad="190500" dist="114300" dir="5700000">
                <a:srgbClr val="000000">
                  <a:alpha val="37000"/>
                </a:srgbClr>
              </a:innerShdw>
            </a:effectLst>
          </p:spPr>
          <p:txBody>
            <a:bodyPr anchor="ctr"/>
            <a:lstStyle/>
            <a:p>
              <a:pPr algn="ctr">
                <a:defRPr/>
              </a:pPr>
              <a:endParaRPr lang="en-US" noProof="1">
                <a:solidFill>
                  <a:srgbClr val="FFFFFF"/>
                </a:solidFill>
                <a:latin typeface="Calibri" pitchFamily="-111" charset="0"/>
                <a:ea typeface="ＭＳ Ｐゴシック" pitchFamily="-111" charset="-128"/>
              </a:endParaRPr>
            </a:p>
          </p:txBody>
        </p:sp>
        <p:sp>
          <p:nvSpPr>
            <p:cNvPr id="43" name="Ellipse 259"/>
            <p:cNvSpPr>
              <a:spLocks noChangeArrowheads="1"/>
            </p:cNvSpPr>
            <p:nvPr/>
          </p:nvSpPr>
          <p:spPr bwMode="auto">
            <a:xfrm>
              <a:off x="838200" y="3083256"/>
              <a:ext cx="819290" cy="59996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n-US" noProof="1">
                <a:solidFill>
                  <a:srgbClr val="FFFFFF"/>
                </a:solidFill>
                <a:latin typeface="Calibri" charset="0"/>
                <a:ea typeface="ＭＳ Ｐゴシック" pitchFamily="34" charset="-128"/>
              </a:endParaRPr>
            </a:p>
          </p:txBody>
        </p:sp>
        <p:sp>
          <p:nvSpPr>
            <p:cNvPr id="44" name="Ellipse 256"/>
            <p:cNvSpPr/>
            <p:nvPr/>
          </p:nvSpPr>
          <p:spPr bwMode="auto">
            <a:xfrm>
              <a:off x="685800" y="4114800"/>
              <a:ext cx="998358" cy="218257"/>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noProof="1">
                <a:solidFill>
                  <a:srgbClr val="FFFFFF"/>
                </a:solidFill>
                <a:latin typeface="Calibri" pitchFamily="-111" charset="0"/>
                <a:ea typeface="ＭＳ Ｐゴシック" pitchFamily="-111" charset="-128"/>
              </a:endParaRPr>
            </a:p>
          </p:txBody>
        </p:sp>
      </p:grpSp>
      <p:grpSp>
        <p:nvGrpSpPr>
          <p:cNvPr id="45" name="Group 37"/>
          <p:cNvGrpSpPr>
            <a:grpSpLocks noChangeAspect="1"/>
          </p:cNvGrpSpPr>
          <p:nvPr/>
        </p:nvGrpSpPr>
        <p:grpSpPr>
          <a:xfrm>
            <a:off x="2933495" y="2184059"/>
            <a:ext cx="702401" cy="811237"/>
            <a:chOff x="2590800" y="4388357"/>
            <a:chExt cx="1112648" cy="1285057"/>
          </a:xfrm>
        </p:grpSpPr>
        <p:sp>
          <p:nvSpPr>
            <p:cNvPr id="46" name="Ellipse 257"/>
            <p:cNvSpPr/>
            <p:nvPr/>
          </p:nvSpPr>
          <p:spPr bwMode="auto">
            <a:xfrm>
              <a:off x="2590800" y="4388357"/>
              <a:ext cx="1112648" cy="1111169"/>
            </a:xfrm>
            <a:prstGeom prst="ellipse">
              <a:avLst/>
            </a:prstGeom>
            <a:gradFill flip="none" rotWithShape="1">
              <a:gsLst>
                <a:gs pos="0">
                  <a:schemeClr val="accent6">
                    <a:lumMod val="60000"/>
                    <a:lumOff val="40000"/>
                  </a:schemeClr>
                </a:gs>
                <a:gs pos="100000">
                  <a:schemeClr val="accent6">
                    <a:lumMod val="75000"/>
                  </a:schemeClr>
                </a:gs>
                <a:gs pos="100000">
                  <a:schemeClr val="accent6">
                    <a:lumMod val="50000"/>
                  </a:schemeClr>
                </a:gs>
              </a:gsLst>
              <a:path path="shape">
                <a:fillToRect l="50000" t="50000" r="50000" b="50000"/>
              </a:path>
              <a:tileRect/>
            </a:gradFill>
            <a:ln w="9525" cap="flat" cmpd="sng" algn="ctr">
              <a:solidFill>
                <a:schemeClr val="accent6">
                  <a:lumMod val="75000"/>
                </a:schemeClr>
              </a:solidFill>
              <a:prstDash val="solid"/>
            </a:ln>
            <a:effectLst>
              <a:innerShdw blurRad="190500" dist="114300" dir="5700000">
                <a:srgbClr val="000000">
                  <a:alpha val="37000"/>
                </a:srgbClr>
              </a:innerShdw>
            </a:effectLst>
          </p:spPr>
          <p:txBody>
            <a:bodyPr anchor="ctr"/>
            <a:lstStyle/>
            <a:p>
              <a:pPr algn="ctr">
                <a:defRPr/>
              </a:pPr>
              <a:endParaRPr lang="en-US" noProof="1">
                <a:solidFill>
                  <a:srgbClr val="FFFFFF"/>
                </a:solidFill>
                <a:latin typeface="Calibri" pitchFamily="-111" charset="0"/>
                <a:ea typeface="ＭＳ Ｐゴシック" pitchFamily="-111" charset="-128"/>
              </a:endParaRPr>
            </a:p>
          </p:txBody>
        </p:sp>
        <p:sp>
          <p:nvSpPr>
            <p:cNvPr id="47" name="Ellipse 259"/>
            <p:cNvSpPr>
              <a:spLocks noChangeArrowheads="1"/>
            </p:cNvSpPr>
            <p:nvPr/>
          </p:nvSpPr>
          <p:spPr bwMode="auto">
            <a:xfrm>
              <a:off x="2743200" y="4419600"/>
              <a:ext cx="819290" cy="59996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n-US" noProof="1">
                <a:solidFill>
                  <a:srgbClr val="FFFFFF"/>
                </a:solidFill>
                <a:latin typeface="Calibri" charset="0"/>
                <a:ea typeface="ＭＳ Ｐゴシック" pitchFamily="34" charset="-128"/>
              </a:endParaRPr>
            </a:p>
          </p:txBody>
        </p:sp>
        <p:sp>
          <p:nvSpPr>
            <p:cNvPr id="48" name="Ellipse 256"/>
            <p:cNvSpPr/>
            <p:nvPr/>
          </p:nvSpPr>
          <p:spPr bwMode="auto">
            <a:xfrm>
              <a:off x="2667000" y="5455157"/>
              <a:ext cx="998358" cy="218257"/>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noProof="1">
                <a:solidFill>
                  <a:srgbClr val="FFFFFF"/>
                </a:solidFill>
                <a:latin typeface="Calibri" pitchFamily="-111" charset="0"/>
                <a:ea typeface="ＭＳ Ｐゴシック" pitchFamily="-111" charset="-128"/>
              </a:endParaRPr>
            </a:p>
          </p:txBody>
        </p:sp>
      </p:grpSp>
      <p:grpSp>
        <p:nvGrpSpPr>
          <p:cNvPr id="49" name="Gruppe 137"/>
          <p:cNvGrpSpPr>
            <a:grpSpLocks noChangeAspect="1"/>
          </p:cNvGrpSpPr>
          <p:nvPr/>
        </p:nvGrpSpPr>
        <p:grpSpPr bwMode="auto">
          <a:xfrm>
            <a:off x="1716557" y="1563638"/>
            <a:ext cx="587521" cy="637672"/>
            <a:chOff x="473201" y="2942956"/>
            <a:chExt cx="953523" cy="1036016"/>
          </a:xfrm>
        </p:grpSpPr>
        <p:sp>
          <p:nvSpPr>
            <p:cNvPr id="50" name="Ellipse 138"/>
            <p:cNvSpPr/>
            <p:nvPr/>
          </p:nvSpPr>
          <p:spPr bwMode="auto">
            <a:xfrm>
              <a:off x="517728" y="3793752"/>
              <a:ext cx="846720" cy="185220"/>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111" charset="0"/>
                <a:ea typeface="ＭＳ Ｐゴシック" pitchFamily="-111" charset="-128"/>
              </a:endParaRPr>
            </a:p>
          </p:txBody>
        </p:sp>
        <p:sp>
          <p:nvSpPr>
            <p:cNvPr id="51" name="Ellipse 139"/>
            <p:cNvSpPr>
              <a:spLocks noChangeArrowheads="1"/>
            </p:cNvSpPr>
            <p:nvPr/>
          </p:nvSpPr>
          <p:spPr bwMode="auto">
            <a:xfrm>
              <a:off x="473201" y="2942956"/>
              <a:ext cx="953523" cy="953012"/>
            </a:xfrm>
            <a:prstGeom prst="ellipse">
              <a:avLst/>
            </a:prstGeom>
            <a:gradFill rotWithShape="1">
              <a:gsLst>
                <a:gs pos="0">
                  <a:srgbClr val="FFC000"/>
                </a:gs>
                <a:gs pos="70000">
                  <a:srgbClr val="FFFF00"/>
                </a:gs>
                <a:gs pos="100000">
                  <a:srgbClr val="FFFF00"/>
                </a:gs>
              </a:gsLst>
              <a:lin ang="5400000" scaled="1"/>
            </a:gradFill>
            <a:ln w="3175">
              <a:solidFill>
                <a:srgbClr val="FFFF00"/>
              </a:solidFill>
              <a:miter lim="800000"/>
              <a:headEnd/>
              <a:tailEnd/>
            </a:ln>
          </p:spPr>
          <p:txBody>
            <a:bodyPr anchor="ctr"/>
            <a:lstStyle/>
            <a:p>
              <a:pPr indent="-342900" algn="ctr">
                <a:buFont typeface="Calibri" charset="0"/>
                <a:buAutoNum type="arabicPeriod"/>
              </a:pPr>
              <a:endParaRPr lang="en-US" sz="1400" dirty="0">
                <a:solidFill>
                  <a:srgbClr val="000000"/>
                </a:solidFill>
                <a:latin typeface="Calibri" charset="0"/>
                <a:ea typeface="ＭＳ Ｐゴシック" pitchFamily="34" charset="-128"/>
              </a:endParaRPr>
            </a:p>
          </p:txBody>
        </p:sp>
        <p:sp>
          <p:nvSpPr>
            <p:cNvPr id="52" name="Ellipse 140"/>
            <p:cNvSpPr>
              <a:spLocks noChangeArrowheads="1"/>
            </p:cNvSpPr>
            <p:nvPr/>
          </p:nvSpPr>
          <p:spPr bwMode="auto">
            <a:xfrm>
              <a:off x="589896" y="2966013"/>
              <a:ext cx="698636" cy="516471"/>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a:solidFill>
                  <a:srgbClr val="FFFFFF"/>
                </a:solidFill>
                <a:latin typeface="Calibri" charset="0"/>
                <a:ea typeface="ＭＳ Ｐゴシック" pitchFamily="34" charset="-128"/>
              </a:endParaRPr>
            </a:p>
          </p:txBody>
        </p:sp>
      </p:grpSp>
      <p:sp>
        <p:nvSpPr>
          <p:cNvPr id="53" name="Oval 52"/>
          <p:cNvSpPr>
            <a:spLocks noChangeAspect="1"/>
          </p:cNvSpPr>
          <p:nvPr/>
        </p:nvSpPr>
        <p:spPr>
          <a:xfrm>
            <a:off x="2031075" y="3035590"/>
            <a:ext cx="1313646" cy="1154496"/>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smtClean="0">
                <a:solidFill>
                  <a:schemeClr val="bg1"/>
                </a:solidFill>
                <a:latin typeface="Calibri" pitchFamily="34" charset="0"/>
              </a:rPr>
              <a:t>KEY </a:t>
            </a:r>
          </a:p>
          <a:p>
            <a:pPr algn="ctr"/>
            <a:r>
              <a:rPr lang="en-US" sz="1600" b="1" dirty="0" smtClean="0">
                <a:solidFill>
                  <a:schemeClr val="bg1"/>
                </a:solidFill>
                <a:latin typeface="Calibri" pitchFamily="34" charset="0"/>
              </a:rPr>
              <a:t>DELI</a:t>
            </a:r>
          </a:p>
          <a:p>
            <a:pPr algn="ctr"/>
            <a:r>
              <a:rPr lang="en-US" sz="1600" b="1" dirty="0" smtClean="0">
                <a:solidFill>
                  <a:schemeClr val="bg1"/>
                </a:solidFill>
                <a:latin typeface="Calibri" pitchFamily="34" charset="0"/>
              </a:rPr>
              <a:t>DECISIONS</a:t>
            </a:r>
            <a:endParaRPr lang="en-US" sz="1600" b="1" dirty="0">
              <a:solidFill>
                <a:schemeClr val="bg1"/>
              </a:solidFill>
              <a:latin typeface="Calibri" pitchFamily="34" charset="0"/>
            </a:endParaRPr>
          </a:p>
        </p:txBody>
      </p:sp>
      <p:sp>
        <p:nvSpPr>
          <p:cNvPr id="62" name="TextBox 61"/>
          <p:cNvSpPr txBox="1"/>
          <p:nvPr/>
        </p:nvSpPr>
        <p:spPr>
          <a:xfrm>
            <a:off x="4084940" y="1779662"/>
            <a:ext cx="4753994" cy="2862322"/>
          </a:xfrm>
          <a:prstGeom prst="rect">
            <a:avLst/>
          </a:prstGeom>
          <a:noFill/>
        </p:spPr>
        <p:txBody>
          <a:bodyPr wrap="none" rtlCol="0">
            <a:spAutoFit/>
          </a:bodyPr>
          <a:lstStyle/>
          <a:p>
            <a:r>
              <a:rPr lang="en-US" sz="2000" dirty="0" smtClean="0"/>
              <a:t>Frequency, habits and preferences differ by:</a:t>
            </a:r>
          </a:p>
          <a:p>
            <a:pPr marL="266700" indent="-266700">
              <a:buFont typeface="Wingdings" pitchFamily="2" charset="2"/>
              <a:buChar char="§"/>
            </a:pPr>
            <a:r>
              <a:rPr lang="en-US" sz="2000" dirty="0" smtClean="0"/>
              <a:t>Age</a:t>
            </a:r>
          </a:p>
          <a:p>
            <a:pPr marL="266700" indent="-266700">
              <a:buFont typeface="Wingdings" pitchFamily="2" charset="2"/>
              <a:buChar char="§"/>
            </a:pPr>
            <a:r>
              <a:rPr lang="en-US" sz="2000" dirty="0" smtClean="0"/>
              <a:t>Income</a:t>
            </a:r>
          </a:p>
          <a:p>
            <a:pPr marL="266700" indent="-266700">
              <a:buFont typeface="Wingdings" pitchFamily="2" charset="2"/>
              <a:buChar char="§"/>
            </a:pPr>
            <a:r>
              <a:rPr lang="en-US" sz="2000" dirty="0" smtClean="0"/>
              <a:t>Ethnicity</a:t>
            </a:r>
          </a:p>
          <a:p>
            <a:pPr marL="266700" indent="-266700">
              <a:buFont typeface="Wingdings" pitchFamily="2" charset="2"/>
              <a:buChar char="§"/>
            </a:pPr>
            <a:r>
              <a:rPr lang="en-US" sz="2000" dirty="0" smtClean="0"/>
              <a:t>Area of the country</a:t>
            </a:r>
          </a:p>
          <a:p>
            <a:pPr marL="266700" indent="-266700">
              <a:buFont typeface="Wingdings" pitchFamily="2" charset="2"/>
              <a:buChar char="§"/>
            </a:pPr>
            <a:r>
              <a:rPr lang="en-US" sz="2000" dirty="0" smtClean="0"/>
              <a:t>Cooking practices</a:t>
            </a:r>
          </a:p>
          <a:p>
            <a:pPr marL="266700" indent="-266700">
              <a:buFont typeface="Wingdings" pitchFamily="2" charset="2"/>
              <a:buChar char="§"/>
            </a:pPr>
            <a:r>
              <a:rPr lang="en-US" sz="2000" dirty="0" smtClean="0"/>
              <a:t>Family size/composition</a:t>
            </a:r>
          </a:p>
          <a:p>
            <a:pPr marL="266700" indent="-266700">
              <a:buFont typeface="Wingdings" pitchFamily="2" charset="2"/>
              <a:buChar char="§"/>
            </a:pPr>
            <a:r>
              <a:rPr lang="en-US" sz="2000" dirty="0" smtClean="0"/>
              <a:t>And more</a:t>
            </a:r>
          </a:p>
          <a:p>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solidFill>
                  <a:srgbClr val="7030A0"/>
                </a:solidFill>
              </a:rPr>
              <a:t>The Power of Foodservice at Retail 2017</a:t>
            </a:r>
            <a:endParaRPr lang="en-US" sz="3400" dirty="0">
              <a:solidFill>
                <a:srgbClr val="7030A0"/>
              </a:solidFill>
            </a:endParaRPr>
          </a:p>
        </p:txBody>
      </p:sp>
      <p:sp>
        <p:nvSpPr>
          <p:cNvPr id="3" name="Content Placeholder 2"/>
          <p:cNvSpPr>
            <a:spLocks noGrp="1"/>
          </p:cNvSpPr>
          <p:nvPr>
            <p:ph idx="1"/>
          </p:nvPr>
        </p:nvSpPr>
        <p:spPr/>
        <p:txBody>
          <a:bodyPr>
            <a:normAutofit fontScale="85000" lnSpcReduction="20000"/>
          </a:bodyPr>
          <a:lstStyle/>
          <a:p>
            <a:r>
              <a:rPr lang="en-US" sz="2400" dirty="0" smtClean="0"/>
              <a:t>Second annual study</a:t>
            </a:r>
          </a:p>
          <a:p>
            <a:pPr lvl="1"/>
            <a:r>
              <a:rPr lang="en-US" sz="2000" dirty="0" smtClean="0"/>
              <a:t>Commissioned by the Food Marketing Institute</a:t>
            </a:r>
          </a:p>
          <a:p>
            <a:pPr lvl="1"/>
            <a:r>
              <a:rPr lang="en-US" sz="2000" dirty="0" smtClean="0"/>
              <a:t>Conducted by 210 Analytics</a:t>
            </a:r>
          </a:p>
          <a:p>
            <a:pPr lvl="1"/>
            <a:r>
              <a:rPr lang="en-US" sz="2000" dirty="0" smtClean="0"/>
              <a:t>Made possible by Hussmann and The Shelby Report</a:t>
            </a:r>
            <a:br>
              <a:rPr lang="en-US" sz="2000" dirty="0" smtClean="0"/>
            </a:br>
            <a:endParaRPr lang="en-US" sz="2000" dirty="0" smtClean="0"/>
          </a:p>
          <a:p>
            <a:r>
              <a:rPr lang="en-US" sz="2400" dirty="0" smtClean="0"/>
              <a:t>360</a:t>
            </a:r>
            <a:r>
              <a:rPr lang="en-US" sz="2400" dirty="0" smtClean="0">
                <a:sym typeface="Symbol"/>
              </a:rPr>
              <a:t></a:t>
            </a:r>
            <a:r>
              <a:rPr lang="en-US" sz="2400" dirty="0" smtClean="0"/>
              <a:t> view of foodservice at retail</a:t>
            </a:r>
          </a:p>
          <a:p>
            <a:pPr lvl="1"/>
            <a:r>
              <a:rPr lang="en-US" sz="2000" dirty="0" smtClean="0"/>
              <a:t>Understanding opportunities, habits, preferences and trends</a:t>
            </a:r>
          </a:p>
          <a:p>
            <a:pPr lvl="2"/>
            <a:r>
              <a:rPr lang="en-US" sz="1600" dirty="0" smtClean="0"/>
              <a:t>Shopper survey to determine attitudes, interests and behaviors</a:t>
            </a:r>
          </a:p>
          <a:p>
            <a:pPr lvl="2"/>
            <a:r>
              <a:rPr lang="en-US" sz="1600" dirty="0" smtClean="0"/>
              <a:t>Sales overlay by IRI and Nielsen</a:t>
            </a:r>
          </a:p>
          <a:p>
            <a:pPr lvl="2"/>
            <a:r>
              <a:rPr lang="en-US" sz="1600" dirty="0" smtClean="0"/>
              <a:t>Visuals to illustrate report findings</a:t>
            </a:r>
            <a:r>
              <a:rPr lang="en-US" sz="2000" dirty="0" smtClean="0"/>
              <a:t/>
            </a:r>
            <a:br>
              <a:rPr lang="en-US" sz="2000" dirty="0" smtClean="0"/>
            </a:br>
            <a:endParaRPr lang="en-US" sz="2000" dirty="0" smtClean="0"/>
          </a:p>
          <a:p>
            <a:r>
              <a:rPr lang="en-US" sz="2400" dirty="0" smtClean="0"/>
              <a:t>Developed for the industry by the industry</a:t>
            </a:r>
          </a:p>
          <a:p>
            <a:pPr lvl="1">
              <a:buNone/>
            </a:pPr>
            <a:endParaRPr lang="en-US" sz="2000" dirty="0" smtClean="0"/>
          </a:p>
        </p:txBody>
      </p:sp>
      <p:sp>
        <p:nvSpPr>
          <p:cNvPr id="5" name="Slide Number Placeholder 4"/>
          <p:cNvSpPr>
            <a:spLocks noGrp="1"/>
          </p:cNvSpPr>
          <p:nvPr>
            <p:ph type="sldNum" sz="quarter" idx="12"/>
          </p:nvPr>
        </p:nvSpPr>
        <p:spPr/>
        <p:txBody>
          <a:bodyPr/>
          <a:lstStyle/>
          <a:p>
            <a:fld id="{EB98B526-258F-4383-9798-B30D805CE68F}" type="slidenum">
              <a:rPr lang="en-US" smtClean="0"/>
              <a:pPr/>
              <a:t>15</a:t>
            </a:fld>
            <a:endParaRPr lang="en-US" dirty="0"/>
          </a:p>
        </p:txBody>
      </p:sp>
      <p:sp>
        <p:nvSpPr>
          <p:cNvPr id="17" name="Footer Placeholder 4"/>
          <p:cNvSpPr>
            <a:spLocks noGrp="1"/>
          </p:cNvSpPr>
          <p:nvPr>
            <p:ph type="ftr" sz="quarter" idx="3"/>
          </p:nvPr>
        </p:nvSpPr>
        <p:spPr>
          <a:xfrm>
            <a:off x="452264" y="4767263"/>
            <a:ext cx="3975720"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pic>
        <p:nvPicPr>
          <p:cNvPr id="9" name="Picture 8" descr="http://www.iriworldwide.com/BrandStore/images/iri-logo.jpg">
            <a:hlinkClick r:id="rId3"/>
          </p:cNvPr>
          <p:cNvPicPr/>
          <p:nvPr/>
        </p:nvPicPr>
        <p:blipFill>
          <a:blip r:embed="rId4" r:link="rId5" cstate="print"/>
          <a:srcRect/>
          <a:stretch>
            <a:fillRect/>
          </a:stretch>
        </p:blipFill>
        <p:spPr bwMode="auto">
          <a:xfrm>
            <a:off x="7524328" y="3570302"/>
            <a:ext cx="1080120" cy="563322"/>
          </a:xfrm>
          <a:prstGeom prst="rect">
            <a:avLst/>
          </a:prstGeom>
          <a:noFill/>
          <a:ln w="9525">
            <a:noFill/>
            <a:miter lim="800000"/>
            <a:headEnd/>
            <a:tailEnd/>
          </a:ln>
        </p:spPr>
      </p:pic>
      <p:pic>
        <p:nvPicPr>
          <p:cNvPr id="10" name="Picture 9" descr="http://superbrandspk.files.wordpress.com/2010/10/nielsen_colourlogo1.jpg"/>
          <p:cNvPicPr/>
          <p:nvPr/>
        </p:nvPicPr>
        <p:blipFill>
          <a:blip r:embed="rId6" cstate="print"/>
          <a:srcRect/>
          <a:stretch>
            <a:fillRect/>
          </a:stretch>
        </p:blipFill>
        <p:spPr bwMode="auto">
          <a:xfrm>
            <a:off x="7452320" y="4227934"/>
            <a:ext cx="1224136" cy="504056"/>
          </a:xfrm>
          <a:prstGeom prst="rect">
            <a:avLst/>
          </a:prstGeom>
          <a:noFill/>
          <a:ln w="9525">
            <a:noFill/>
            <a:miter lim="800000"/>
            <a:headEnd/>
            <a:tailEnd/>
          </a:ln>
        </p:spPr>
      </p:pic>
      <p:cxnSp>
        <p:nvCxnSpPr>
          <p:cNvPr id="11" name="Straight Connector 10"/>
          <p:cNvCxnSpPr/>
          <p:nvPr/>
        </p:nvCxnSpPr>
        <p:spPr>
          <a:xfrm>
            <a:off x="7092280" y="1203598"/>
            <a:ext cx="0" cy="352839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pic>
        <p:nvPicPr>
          <p:cNvPr id="12" name="Picture 11" descr="logo_recolored.jpg"/>
          <p:cNvPicPr>
            <a:picLocks noChangeAspect="1"/>
          </p:cNvPicPr>
          <p:nvPr/>
        </p:nvPicPr>
        <p:blipFill>
          <a:blip r:embed="rId7" cstate="print"/>
          <a:stretch>
            <a:fillRect/>
          </a:stretch>
        </p:blipFill>
        <p:spPr>
          <a:xfrm>
            <a:off x="7340806" y="1851670"/>
            <a:ext cx="1479666" cy="576064"/>
          </a:xfrm>
          <a:prstGeom prst="rect">
            <a:avLst/>
          </a:prstGeom>
        </p:spPr>
      </p:pic>
      <p:pic>
        <p:nvPicPr>
          <p:cNvPr id="13" name="Picture 2"/>
          <p:cNvPicPr>
            <a:picLocks noChangeAspect="1" noChangeArrowheads="1"/>
          </p:cNvPicPr>
          <p:nvPr/>
        </p:nvPicPr>
        <p:blipFill>
          <a:blip r:embed="rId8" cstate="print"/>
          <a:srcRect/>
          <a:stretch>
            <a:fillRect/>
          </a:stretch>
        </p:blipFill>
        <p:spPr bwMode="auto">
          <a:xfrm>
            <a:off x="7236296" y="2608828"/>
            <a:ext cx="1735410" cy="250953"/>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7308304" y="3003358"/>
            <a:ext cx="1513118" cy="432488"/>
          </a:xfrm>
          <a:prstGeom prst="rect">
            <a:avLst/>
          </a:prstGeom>
          <a:noFill/>
          <a:ln w="9525">
            <a:noFill/>
            <a:miter lim="800000"/>
            <a:headEnd/>
            <a:tailEnd/>
          </a:ln>
        </p:spPr>
      </p:pic>
      <p:pic>
        <p:nvPicPr>
          <p:cNvPr id="15" name="Picture 2" descr="Image result for fmi logo"/>
          <p:cNvPicPr>
            <a:picLocks noChangeAspect="1" noChangeArrowheads="1"/>
          </p:cNvPicPr>
          <p:nvPr/>
        </p:nvPicPr>
        <p:blipFill>
          <a:blip r:embed="rId10" cstate="print"/>
          <a:srcRect t="14244" b="14536"/>
          <a:stretch>
            <a:fillRect/>
          </a:stretch>
        </p:blipFill>
        <p:spPr bwMode="auto">
          <a:xfrm>
            <a:off x="7380312" y="1288609"/>
            <a:ext cx="1440160" cy="56306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Today’s agenda</a:t>
            </a:r>
            <a:endParaRPr lang="en-US" sz="3200" dirty="0"/>
          </a:p>
        </p:txBody>
      </p:sp>
      <p:grpSp>
        <p:nvGrpSpPr>
          <p:cNvPr id="6" name="Group 27"/>
          <p:cNvGrpSpPr/>
          <p:nvPr/>
        </p:nvGrpSpPr>
        <p:grpSpPr>
          <a:xfrm>
            <a:off x="512120" y="1335038"/>
            <a:ext cx="1611608" cy="1596752"/>
            <a:chOff x="-683840" y="3262876"/>
            <a:chExt cx="2115664" cy="2129004"/>
          </a:xfrm>
        </p:grpSpPr>
        <p:sp>
          <p:nvSpPr>
            <p:cNvPr id="20" name="Rectangle 19"/>
            <p:cNvSpPr/>
            <p:nvPr/>
          </p:nvSpPr>
          <p:spPr>
            <a:xfrm>
              <a:off x="-683840" y="3262876"/>
              <a:ext cx="2115664" cy="21290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smtClean="0"/>
            </a:p>
            <a:p>
              <a:pPr algn="ctr"/>
              <a:r>
                <a:rPr lang="en-US" sz="1400" dirty="0" smtClean="0"/>
                <a:t>UNDERSTANDING THE OPPORTUNITY</a:t>
              </a:r>
            </a:p>
            <a:p>
              <a:pPr algn="ctr"/>
              <a:endParaRPr lang="en-US" dirty="0" smtClean="0"/>
            </a:p>
            <a:p>
              <a:pPr algn="ctr"/>
              <a:endParaRPr lang="en-US" dirty="0" smtClean="0"/>
            </a:p>
            <a:p>
              <a:pPr algn="ctr"/>
              <a:endParaRPr lang="en-US" dirty="0" smtClean="0"/>
            </a:p>
            <a:p>
              <a:pPr algn="ctr"/>
              <a:endParaRPr lang="en-US" dirty="0"/>
            </a:p>
          </p:txBody>
        </p:sp>
        <p:pic>
          <p:nvPicPr>
            <p:cNvPr id="8212" name="Picture 20" descr="http://www.trashedgraphics.com/wp-content/uploads/2013/02/vector_cube_illustration.jpg"/>
            <p:cNvPicPr>
              <a:picLocks noChangeAspect="1" noChangeArrowheads="1"/>
            </p:cNvPicPr>
            <p:nvPr/>
          </p:nvPicPr>
          <p:blipFill>
            <a:blip r:embed="rId2" cstate="print"/>
            <a:srcRect/>
            <a:stretch>
              <a:fillRect/>
            </a:stretch>
          </p:blipFill>
          <p:spPr bwMode="auto">
            <a:xfrm>
              <a:off x="-313111" y="4300035"/>
              <a:ext cx="1272287" cy="899823"/>
            </a:xfrm>
            <a:prstGeom prst="rect">
              <a:avLst/>
            </a:prstGeom>
            <a:noFill/>
          </p:spPr>
        </p:pic>
      </p:grpSp>
      <p:sp>
        <p:nvSpPr>
          <p:cNvPr id="29" name="Footer Placeholder 3"/>
          <p:cNvSpPr>
            <a:spLocks noGrp="1"/>
          </p:cNvSpPr>
          <p:nvPr>
            <p:ph type="ftr" sz="quarter" idx="11"/>
          </p:nvPr>
        </p:nvSpPr>
        <p:spPr>
          <a:xfrm>
            <a:off x="457200" y="4767264"/>
            <a:ext cx="3682752"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sp>
        <p:nvSpPr>
          <p:cNvPr id="30" name="Slide Number Placeholder 4"/>
          <p:cNvSpPr>
            <a:spLocks noGrp="1"/>
          </p:cNvSpPr>
          <p:nvPr>
            <p:ph type="sldNum" sz="quarter" idx="12"/>
          </p:nvPr>
        </p:nvSpPr>
        <p:spPr>
          <a:xfrm>
            <a:off x="6553200" y="4767264"/>
            <a:ext cx="2133600" cy="273844"/>
          </a:xfrm>
        </p:spPr>
        <p:txBody>
          <a:bodyPr/>
          <a:lstStyle/>
          <a:p>
            <a:fld id="{EB98B526-258F-4383-9798-B30D805CE68F}" type="slidenum">
              <a:rPr lang="en-US" smtClean="0"/>
              <a:pPr/>
              <a:t>16</a:t>
            </a:fld>
            <a:endParaRPr lang="en-US"/>
          </a:p>
        </p:txBody>
      </p:sp>
      <p:sp>
        <p:nvSpPr>
          <p:cNvPr id="18" name="Rectangle 17"/>
          <p:cNvSpPr/>
          <p:nvPr/>
        </p:nvSpPr>
        <p:spPr>
          <a:xfrm>
            <a:off x="2267744" y="1347614"/>
            <a:ext cx="1584176" cy="15841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spcBef>
                <a:spcPts val="300"/>
              </a:spcBef>
            </a:pPr>
            <a:endParaRPr lang="en-US" sz="500" dirty="0" smtClean="0"/>
          </a:p>
          <a:p>
            <a:pPr algn="ctr">
              <a:spcBef>
                <a:spcPts val="300"/>
              </a:spcBef>
            </a:pPr>
            <a:r>
              <a:rPr lang="en-US" sz="1400" dirty="0" smtClean="0"/>
              <a:t>CHANNEL </a:t>
            </a:r>
            <a:br>
              <a:rPr lang="en-US" sz="1400" dirty="0" smtClean="0"/>
            </a:br>
            <a:r>
              <a:rPr lang="en-US" sz="1400" dirty="0" smtClean="0"/>
              <a:t>CHOICE</a:t>
            </a:r>
          </a:p>
          <a:p>
            <a:pPr algn="ctr"/>
            <a:endParaRPr lang="en-US" dirty="0" smtClean="0"/>
          </a:p>
          <a:p>
            <a:pPr algn="ctr"/>
            <a:endParaRPr lang="en-US" dirty="0" smtClean="0"/>
          </a:p>
          <a:p>
            <a:pPr algn="ctr"/>
            <a:endParaRPr lang="en-US" dirty="0" smtClean="0"/>
          </a:p>
          <a:p>
            <a:pPr algn="ctr"/>
            <a:endParaRPr lang="en-US" dirty="0"/>
          </a:p>
        </p:txBody>
      </p:sp>
      <p:pic>
        <p:nvPicPr>
          <p:cNvPr id="17" name="Picture 6"/>
          <p:cNvPicPr>
            <a:picLocks noChangeAspect="1" noChangeArrowheads="1"/>
          </p:cNvPicPr>
          <p:nvPr/>
        </p:nvPicPr>
        <p:blipFill>
          <a:blip r:embed="rId3" cstate="print"/>
          <a:srcRect/>
          <a:stretch>
            <a:fillRect/>
          </a:stretch>
        </p:blipFill>
        <p:spPr bwMode="auto">
          <a:xfrm>
            <a:off x="2741996" y="2067694"/>
            <a:ext cx="677876" cy="677876"/>
          </a:xfrm>
          <a:prstGeom prst="rect">
            <a:avLst/>
          </a:prstGeom>
          <a:noFill/>
          <a:ln w="9525">
            <a:noFill/>
            <a:miter lim="800000"/>
            <a:headEnd/>
            <a:tailEnd/>
          </a:ln>
        </p:spPr>
      </p:pic>
      <p:sp>
        <p:nvSpPr>
          <p:cNvPr id="21" name="Rectangle 20"/>
          <p:cNvSpPr/>
          <p:nvPr/>
        </p:nvSpPr>
        <p:spPr>
          <a:xfrm>
            <a:off x="3995936" y="1347614"/>
            <a:ext cx="1584176" cy="15841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spcBef>
                <a:spcPts val="300"/>
              </a:spcBef>
            </a:pPr>
            <a:endParaRPr lang="en-US" sz="500" dirty="0" smtClean="0"/>
          </a:p>
          <a:p>
            <a:pPr algn="ctr">
              <a:spcBef>
                <a:spcPts val="300"/>
              </a:spcBef>
            </a:pPr>
            <a:r>
              <a:rPr lang="en-US" sz="1400" dirty="0" smtClean="0"/>
              <a:t>DINNER DECISION TREE</a:t>
            </a:r>
          </a:p>
          <a:p>
            <a:pPr algn="ctr"/>
            <a:endParaRPr lang="en-US" dirty="0" smtClean="0"/>
          </a:p>
          <a:p>
            <a:pPr algn="ctr"/>
            <a:endParaRPr lang="en-US" dirty="0" smtClean="0"/>
          </a:p>
          <a:p>
            <a:pPr algn="ctr"/>
            <a:endParaRPr lang="en-US" dirty="0" smtClean="0"/>
          </a:p>
          <a:p>
            <a:pPr algn="ctr"/>
            <a:endParaRPr lang="en-US" dirty="0"/>
          </a:p>
        </p:txBody>
      </p:sp>
      <p:sp>
        <p:nvSpPr>
          <p:cNvPr id="22" name="Rectangle 21"/>
          <p:cNvSpPr/>
          <p:nvPr/>
        </p:nvSpPr>
        <p:spPr>
          <a:xfrm>
            <a:off x="5724128" y="1347614"/>
            <a:ext cx="1584176" cy="15841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spcBef>
                <a:spcPts val="300"/>
              </a:spcBef>
            </a:pPr>
            <a:endParaRPr lang="en-US" sz="500" dirty="0" smtClean="0"/>
          </a:p>
          <a:p>
            <a:pPr algn="ctr">
              <a:spcBef>
                <a:spcPts val="300"/>
              </a:spcBef>
            </a:pPr>
            <a:r>
              <a:rPr lang="en-US" sz="1400" dirty="0" smtClean="0"/>
              <a:t>TECHNOLOGY INFLUENCE</a:t>
            </a:r>
          </a:p>
          <a:p>
            <a:pPr algn="ctr"/>
            <a:endParaRPr lang="en-US" dirty="0" smtClean="0"/>
          </a:p>
          <a:p>
            <a:pPr algn="ctr"/>
            <a:endParaRPr lang="en-US" dirty="0" smtClean="0"/>
          </a:p>
          <a:p>
            <a:pPr algn="ctr"/>
            <a:endParaRPr lang="en-US" dirty="0" smtClean="0"/>
          </a:p>
          <a:p>
            <a:pPr algn="ctr"/>
            <a:endParaRPr lang="en-US" dirty="0"/>
          </a:p>
        </p:txBody>
      </p:sp>
      <p:sp>
        <p:nvSpPr>
          <p:cNvPr id="23" name="Rectangle 22"/>
          <p:cNvSpPr/>
          <p:nvPr/>
        </p:nvSpPr>
        <p:spPr>
          <a:xfrm>
            <a:off x="7466388" y="1347614"/>
            <a:ext cx="1584176" cy="15841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spcBef>
                <a:spcPts val="300"/>
              </a:spcBef>
            </a:pPr>
            <a:endParaRPr lang="en-US" sz="500" dirty="0" smtClean="0"/>
          </a:p>
          <a:p>
            <a:pPr algn="ctr">
              <a:spcBef>
                <a:spcPts val="300"/>
              </a:spcBef>
            </a:pPr>
            <a:r>
              <a:rPr lang="en-US" sz="1400" dirty="0" smtClean="0"/>
              <a:t>ORDERING EASE AND SPEED</a:t>
            </a:r>
          </a:p>
          <a:p>
            <a:pPr algn="ctr"/>
            <a:endParaRPr lang="en-US" dirty="0" smtClean="0"/>
          </a:p>
          <a:p>
            <a:pPr algn="ctr"/>
            <a:endParaRPr lang="en-US" dirty="0" smtClean="0"/>
          </a:p>
          <a:p>
            <a:pPr algn="ctr"/>
            <a:endParaRPr lang="en-US" dirty="0" smtClean="0"/>
          </a:p>
          <a:p>
            <a:pPr algn="ctr"/>
            <a:endParaRPr lang="en-US" dirty="0"/>
          </a:p>
        </p:txBody>
      </p:sp>
      <p:sp>
        <p:nvSpPr>
          <p:cNvPr id="25" name="Rectangle 24"/>
          <p:cNvSpPr/>
          <p:nvPr/>
        </p:nvSpPr>
        <p:spPr>
          <a:xfrm>
            <a:off x="512120" y="3063230"/>
            <a:ext cx="1611608" cy="15967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smtClean="0"/>
          </a:p>
          <a:p>
            <a:pPr algn="ctr"/>
            <a:r>
              <a:rPr lang="en-US" sz="1400" dirty="0" smtClean="0"/>
              <a:t>NUTRITION, </a:t>
            </a:r>
            <a:br>
              <a:rPr lang="en-US" sz="1400" dirty="0" smtClean="0"/>
            </a:br>
            <a:r>
              <a:rPr lang="en-US" sz="1400" dirty="0" smtClean="0"/>
              <a:t>BALANCE &amp; HEALTH</a:t>
            </a:r>
          </a:p>
          <a:p>
            <a:pPr algn="ctr"/>
            <a:endParaRPr lang="en-US" dirty="0" smtClean="0"/>
          </a:p>
          <a:p>
            <a:pPr algn="ctr"/>
            <a:endParaRPr lang="en-US" dirty="0" smtClean="0"/>
          </a:p>
          <a:p>
            <a:pPr algn="ctr"/>
            <a:endParaRPr lang="en-US" dirty="0" smtClean="0"/>
          </a:p>
          <a:p>
            <a:pPr algn="ctr"/>
            <a:endParaRPr lang="en-US" dirty="0"/>
          </a:p>
        </p:txBody>
      </p:sp>
      <p:sp>
        <p:nvSpPr>
          <p:cNvPr id="35" name="Rectangle 34"/>
          <p:cNvSpPr/>
          <p:nvPr/>
        </p:nvSpPr>
        <p:spPr>
          <a:xfrm>
            <a:off x="2267744" y="3075806"/>
            <a:ext cx="1584176" cy="15841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spcBef>
                <a:spcPts val="300"/>
              </a:spcBef>
            </a:pPr>
            <a:endParaRPr lang="en-US" sz="500" dirty="0" smtClean="0"/>
          </a:p>
          <a:p>
            <a:pPr algn="ctr">
              <a:spcBef>
                <a:spcPts val="300"/>
              </a:spcBef>
            </a:pPr>
            <a:r>
              <a:rPr lang="en-US" sz="1400" dirty="0" smtClean="0"/>
              <a:t>AMBIANCE &amp; SERVICE</a:t>
            </a:r>
          </a:p>
          <a:p>
            <a:pPr algn="ctr"/>
            <a:endParaRPr lang="en-US" dirty="0" smtClean="0"/>
          </a:p>
          <a:p>
            <a:pPr algn="ctr"/>
            <a:endParaRPr lang="en-US" dirty="0" smtClean="0"/>
          </a:p>
          <a:p>
            <a:pPr algn="ctr"/>
            <a:endParaRPr lang="en-US" dirty="0" smtClean="0"/>
          </a:p>
          <a:p>
            <a:pPr algn="ctr"/>
            <a:endParaRPr lang="en-US" dirty="0"/>
          </a:p>
        </p:txBody>
      </p:sp>
      <p:sp>
        <p:nvSpPr>
          <p:cNvPr id="36" name="Rectangle 35"/>
          <p:cNvSpPr/>
          <p:nvPr/>
        </p:nvSpPr>
        <p:spPr>
          <a:xfrm>
            <a:off x="3995936" y="3075806"/>
            <a:ext cx="1584176" cy="15841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spcBef>
                <a:spcPts val="300"/>
              </a:spcBef>
            </a:pPr>
            <a:endParaRPr lang="en-US" sz="500" dirty="0" smtClean="0"/>
          </a:p>
          <a:p>
            <a:pPr algn="ctr">
              <a:spcBef>
                <a:spcPts val="300"/>
              </a:spcBef>
            </a:pPr>
            <a:r>
              <a:rPr lang="en-US" sz="1400" dirty="0" smtClean="0"/>
              <a:t>VARIETY AND SELECTION</a:t>
            </a:r>
          </a:p>
          <a:p>
            <a:pPr algn="ctr"/>
            <a:endParaRPr lang="en-US" dirty="0" smtClean="0"/>
          </a:p>
          <a:p>
            <a:pPr algn="ctr"/>
            <a:endParaRPr lang="en-US" dirty="0" smtClean="0"/>
          </a:p>
          <a:p>
            <a:pPr algn="ctr"/>
            <a:endParaRPr lang="en-US" dirty="0" smtClean="0"/>
          </a:p>
          <a:p>
            <a:pPr algn="ctr"/>
            <a:endParaRPr lang="en-US" dirty="0"/>
          </a:p>
        </p:txBody>
      </p:sp>
      <p:sp>
        <p:nvSpPr>
          <p:cNvPr id="37" name="Rectangle 36"/>
          <p:cNvSpPr/>
          <p:nvPr/>
        </p:nvSpPr>
        <p:spPr>
          <a:xfrm>
            <a:off x="5724128" y="3075806"/>
            <a:ext cx="1584176" cy="15841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spcBef>
                <a:spcPts val="300"/>
              </a:spcBef>
            </a:pPr>
            <a:endParaRPr lang="en-US" sz="500" dirty="0" smtClean="0"/>
          </a:p>
          <a:p>
            <a:pPr algn="ctr">
              <a:spcBef>
                <a:spcPts val="300"/>
              </a:spcBef>
            </a:pPr>
            <a:r>
              <a:rPr lang="en-US" sz="1400" dirty="0" smtClean="0"/>
              <a:t>SOLUTION TYPES &amp; </a:t>
            </a:r>
            <a:br>
              <a:rPr lang="en-US" sz="1400" dirty="0" smtClean="0"/>
            </a:br>
            <a:r>
              <a:rPr lang="en-US" sz="1400" dirty="0" smtClean="0"/>
              <a:t>MEAL KITS</a:t>
            </a:r>
          </a:p>
          <a:p>
            <a:pPr algn="ctr"/>
            <a:endParaRPr lang="en-US" dirty="0" smtClean="0"/>
          </a:p>
          <a:p>
            <a:pPr algn="ctr"/>
            <a:endParaRPr lang="en-US" dirty="0" smtClean="0"/>
          </a:p>
          <a:p>
            <a:pPr algn="ctr"/>
            <a:endParaRPr lang="en-US" dirty="0" smtClean="0"/>
          </a:p>
          <a:p>
            <a:pPr algn="ctr"/>
            <a:endParaRPr lang="en-US" dirty="0"/>
          </a:p>
        </p:txBody>
      </p:sp>
      <p:sp>
        <p:nvSpPr>
          <p:cNvPr id="38" name="Rectangle 37"/>
          <p:cNvSpPr/>
          <p:nvPr/>
        </p:nvSpPr>
        <p:spPr>
          <a:xfrm>
            <a:off x="7466388" y="3075806"/>
            <a:ext cx="1584176" cy="15841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spcBef>
                <a:spcPts val="300"/>
              </a:spcBef>
            </a:pPr>
            <a:endParaRPr lang="en-US" sz="500" dirty="0" smtClean="0"/>
          </a:p>
          <a:p>
            <a:pPr algn="ctr">
              <a:spcBef>
                <a:spcPts val="300"/>
              </a:spcBef>
            </a:pPr>
            <a:r>
              <a:rPr lang="en-US" sz="1400" dirty="0" smtClean="0"/>
              <a:t>KEY </a:t>
            </a:r>
            <a:br>
              <a:rPr lang="en-US" sz="1400" dirty="0" smtClean="0"/>
            </a:br>
            <a:r>
              <a:rPr lang="en-US" sz="1400" dirty="0" smtClean="0"/>
              <a:t>TAKEAWAYS</a:t>
            </a:r>
          </a:p>
          <a:p>
            <a:pPr algn="ctr"/>
            <a:endParaRPr lang="en-US" dirty="0" smtClean="0"/>
          </a:p>
          <a:p>
            <a:pPr algn="ctr"/>
            <a:endParaRPr lang="en-US" dirty="0" smtClean="0"/>
          </a:p>
          <a:p>
            <a:pPr algn="ctr"/>
            <a:endParaRPr lang="en-US" dirty="0" smtClean="0"/>
          </a:p>
          <a:p>
            <a:pPr algn="ct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4336008" y="1995686"/>
            <a:ext cx="884064" cy="841459"/>
          </a:xfrm>
          <a:prstGeom prst="rect">
            <a:avLst/>
          </a:prstGeom>
          <a:noFill/>
          <a:ln w="9525">
            <a:noFill/>
            <a:miter lim="800000"/>
            <a:headEnd/>
            <a:tailEnd/>
          </a:ln>
        </p:spPr>
      </p:pic>
      <p:pic>
        <p:nvPicPr>
          <p:cNvPr id="39" name="Picture 5"/>
          <p:cNvPicPr>
            <a:picLocks noChangeAspect="1" noChangeArrowheads="1"/>
          </p:cNvPicPr>
          <p:nvPr/>
        </p:nvPicPr>
        <p:blipFill>
          <a:blip r:embed="rId5" cstate="print"/>
          <a:srcRect/>
          <a:stretch>
            <a:fillRect/>
          </a:stretch>
        </p:blipFill>
        <p:spPr bwMode="auto">
          <a:xfrm>
            <a:off x="6012160" y="2211710"/>
            <a:ext cx="1046844" cy="548517"/>
          </a:xfrm>
          <a:prstGeom prst="rect">
            <a:avLst/>
          </a:prstGeom>
          <a:noFill/>
          <a:ln w="9525">
            <a:noFill/>
            <a:miter lim="800000"/>
            <a:headEnd/>
            <a:tailEnd/>
          </a:ln>
        </p:spPr>
      </p:pic>
      <p:pic>
        <p:nvPicPr>
          <p:cNvPr id="6147" name="Picture 3"/>
          <p:cNvPicPr>
            <a:picLocks noChangeAspect="1" noChangeArrowheads="1"/>
          </p:cNvPicPr>
          <p:nvPr/>
        </p:nvPicPr>
        <p:blipFill>
          <a:blip r:embed="rId6" cstate="print"/>
          <a:srcRect/>
          <a:stretch>
            <a:fillRect/>
          </a:stretch>
        </p:blipFill>
        <p:spPr bwMode="auto">
          <a:xfrm>
            <a:off x="7884368" y="2067694"/>
            <a:ext cx="822082" cy="782464"/>
          </a:xfrm>
          <a:prstGeom prst="rect">
            <a:avLst/>
          </a:prstGeom>
          <a:noFill/>
          <a:ln w="9525">
            <a:noFill/>
            <a:miter lim="800000"/>
            <a:headEnd/>
            <a:tailEnd/>
          </a:ln>
        </p:spPr>
      </p:pic>
      <p:pic>
        <p:nvPicPr>
          <p:cNvPr id="6148" name="Picture 4"/>
          <p:cNvPicPr>
            <a:picLocks noChangeAspect="1" noChangeArrowheads="1"/>
          </p:cNvPicPr>
          <p:nvPr/>
        </p:nvPicPr>
        <p:blipFill>
          <a:blip r:embed="rId7" cstate="print"/>
          <a:srcRect/>
          <a:stretch>
            <a:fillRect/>
          </a:stretch>
        </p:blipFill>
        <p:spPr bwMode="auto">
          <a:xfrm>
            <a:off x="971600" y="3866593"/>
            <a:ext cx="720080" cy="707066"/>
          </a:xfrm>
          <a:prstGeom prst="rect">
            <a:avLst/>
          </a:prstGeom>
          <a:noFill/>
          <a:ln w="9525">
            <a:noFill/>
            <a:miter lim="800000"/>
            <a:headEnd/>
            <a:tailEnd/>
          </a:ln>
        </p:spPr>
      </p:pic>
      <p:pic>
        <p:nvPicPr>
          <p:cNvPr id="6149" name="Picture 5"/>
          <p:cNvPicPr>
            <a:picLocks noChangeAspect="1" noChangeArrowheads="1"/>
          </p:cNvPicPr>
          <p:nvPr/>
        </p:nvPicPr>
        <p:blipFill>
          <a:blip r:embed="rId8" cstate="print"/>
          <a:srcRect/>
          <a:stretch>
            <a:fillRect/>
          </a:stretch>
        </p:blipFill>
        <p:spPr bwMode="auto">
          <a:xfrm>
            <a:off x="2699792" y="3793283"/>
            <a:ext cx="812056" cy="797380"/>
          </a:xfrm>
          <a:prstGeom prst="rect">
            <a:avLst/>
          </a:prstGeom>
          <a:noFill/>
          <a:ln w="9525">
            <a:noFill/>
            <a:miter lim="800000"/>
            <a:headEnd/>
            <a:tailEnd/>
          </a:ln>
        </p:spPr>
      </p:pic>
      <p:pic>
        <p:nvPicPr>
          <p:cNvPr id="6150" name="Picture 6"/>
          <p:cNvPicPr>
            <a:picLocks noChangeAspect="1" noChangeArrowheads="1"/>
          </p:cNvPicPr>
          <p:nvPr/>
        </p:nvPicPr>
        <p:blipFill>
          <a:blip r:embed="rId9" cstate="print"/>
          <a:srcRect/>
          <a:stretch>
            <a:fillRect/>
          </a:stretch>
        </p:blipFill>
        <p:spPr bwMode="auto">
          <a:xfrm>
            <a:off x="4427984" y="3723878"/>
            <a:ext cx="788201" cy="773956"/>
          </a:xfrm>
          <a:prstGeom prst="rect">
            <a:avLst/>
          </a:prstGeom>
          <a:noFill/>
          <a:ln w="9525">
            <a:noFill/>
            <a:miter lim="800000"/>
            <a:headEnd/>
            <a:tailEnd/>
          </a:ln>
        </p:spPr>
      </p:pic>
      <p:pic>
        <p:nvPicPr>
          <p:cNvPr id="40" name="Picture 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156176" y="3579862"/>
            <a:ext cx="839219" cy="510609"/>
          </a:xfrm>
          <a:prstGeom prst="rect">
            <a:avLst/>
          </a:prstGeom>
          <a:noFill/>
          <a:ln w="9525">
            <a:noFill/>
            <a:miter lim="800000"/>
            <a:headEnd/>
            <a:tailEnd/>
          </a:ln>
        </p:spPr>
      </p:pic>
      <p:pic>
        <p:nvPicPr>
          <p:cNvPr id="41" name="Picture 40"/>
          <p:cNvPicPr/>
          <p:nvPr/>
        </p:nvPicPr>
        <p:blipFill>
          <a:blip r:embed="rId11" cstate="print"/>
          <a:stretch>
            <a:fillRect/>
          </a:stretch>
        </p:blipFill>
        <p:spPr bwMode="auto">
          <a:xfrm>
            <a:off x="6372200" y="4083919"/>
            <a:ext cx="432048" cy="504056"/>
          </a:xfrm>
          <a:prstGeom prst="rect">
            <a:avLst/>
          </a:prstGeom>
          <a:noFill/>
          <a:ln>
            <a:noFill/>
          </a:ln>
        </p:spPr>
      </p:pic>
      <p:pic>
        <p:nvPicPr>
          <p:cNvPr id="42" name="Picture 24" descr="http://www.flaticon.com/png/256/16199.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884368" y="3723878"/>
            <a:ext cx="754911" cy="78943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G_0092.JPG"/>
          <p:cNvPicPr>
            <a:picLocks noChangeAspect="1"/>
          </p:cNvPicPr>
          <p:nvPr/>
        </p:nvPicPr>
        <p:blipFill>
          <a:blip r:embed="rId2" cstate="print"/>
          <a:stretch>
            <a:fillRect/>
          </a:stretch>
        </p:blipFill>
        <p:spPr>
          <a:xfrm rot="5400000">
            <a:off x="5041896" y="1041396"/>
            <a:ext cx="4688118" cy="3516089"/>
          </a:xfrm>
          <a:prstGeom prst="rect">
            <a:avLst/>
          </a:prstGeom>
        </p:spPr>
      </p:pic>
      <p:sp>
        <p:nvSpPr>
          <p:cNvPr id="8" name="Title 7"/>
          <p:cNvSpPr>
            <a:spLocks noGrp="1"/>
          </p:cNvSpPr>
          <p:nvPr>
            <p:ph type="title"/>
          </p:nvPr>
        </p:nvSpPr>
        <p:spPr>
          <a:xfrm>
            <a:off x="722312" y="3062362"/>
            <a:ext cx="8314183" cy="1021556"/>
          </a:xfrm>
        </p:spPr>
        <p:txBody>
          <a:bodyPr>
            <a:normAutofit/>
          </a:bodyPr>
          <a:lstStyle/>
          <a:p>
            <a:r>
              <a:rPr lang="en-US" sz="3400" dirty="0" smtClean="0"/>
              <a:t>the opportunity</a:t>
            </a:r>
            <a:endParaRPr lang="en-US" sz="3400" dirty="0"/>
          </a:p>
        </p:txBody>
      </p:sp>
      <p:sp>
        <p:nvSpPr>
          <p:cNvPr id="9" name="Text Placeholder 8"/>
          <p:cNvSpPr>
            <a:spLocks noGrp="1"/>
          </p:cNvSpPr>
          <p:nvPr>
            <p:ph type="body" idx="1"/>
          </p:nvPr>
        </p:nvSpPr>
        <p:spPr>
          <a:xfrm>
            <a:off x="2195735" y="1059582"/>
            <a:ext cx="6298977" cy="2002779"/>
          </a:xfrm>
        </p:spPr>
        <p:txBody>
          <a:bodyPr>
            <a:normAutofit/>
          </a:bodyPr>
          <a:lstStyle/>
          <a:p>
            <a:r>
              <a:rPr lang="en-US" dirty="0" smtClean="0"/>
              <a:t>Home-cooking</a:t>
            </a:r>
          </a:p>
          <a:p>
            <a:r>
              <a:rPr lang="en-US" dirty="0" smtClean="0"/>
              <a:t>Meal composition</a:t>
            </a:r>
          </a:p>
          <a:p>
            <a:r>
              <a:rPr lang="en-US" dirty="0" smtClean="0"/>
              <a:t>Time crunch</a:t>
            </a:r>
          </a:p>
          <a:p>
            <a:r>
              <a:rPr lang="en-US" dirty="0" smtClean="0"/>
              <a:t>Not in the mood to cook</a:t>
            </a:r>
          </a:p>
          <a:p>
            <a:r>
              <a:rPr lang="en-US" dirty="0" smtClean="0"/>
              <a:t>Lunch</a:t>
            </a:r>
          </a:p>
        </p:txBody>
      </p:sp>
      <p:sp>
        <p:nvSpPr>
          <p:cNvPr id="4" name="Slide Number Placeholder 3"/>
          <p:cNvSpPr>
            <a:spLocks noGrp="1"/>
          </p:cNvSpPr>
          <p:nvPr>
            <p:ph type="sldNum" sz="quarter" idx="12"/>
          </p:nvPr>
        </p:nvSpPr>
        <p:spPr/>
        <p:txBody>
          <a:bodyPr/>
          <a:lstStyle/>
          <a:p>
            <a:fld id="{3AA458A7-DFCD-4FD4-9550-F40348EC9665}" type="slidenum">
              <a:rPr lang="en-US" smtClean="0"/>
              <a:pPr/>
              <a:t>17</a:t>
            </a:fld>
            <a:endParaRPr lang="en-US"/>
          </a:p>
        </p:txBody>
      </p:sp>
      <p:pic>
        <p:nvPicPr>
          <p:cNvPr id="10" name="Picture 20" descr="http://www.trashedgraphics.com/wp-content/uploads/2013/02/vector_cube_illustration.jpg"/>
          <p:cNvPicPr>
            <a:picLocks noChangeAspect="1" noChangeArrowheads="1"/>
          </p:cNvPicPr>
          <p:nvPr/>
        </p:nvPicPr>
        <p:blipFill>
          <a:blip r:embed="rId3" cstate="print"/>
          <a:srcRect/>
          <a:stretch>
            <a:fillRect/>
          </a:stretch>
        </p:blipFill>
        <p:spPr bwMode="auto">
          <a:xfrm>
            <a:off x="683568" y="2009229"/>
            <a:ext cx="1472130" cy="1063572"/>
          </a:xfrm>
          <a:prstGeom prst="rect">
            <a:avLst/>
          </a:prstGeom>
          <a:noFill/>
        </p:spPr>
      </p:pic>
      <p:sp>
        <p:nvSpPr>
          <p:cNvPr id="11" name="Footer Placeholder 4"/>
          <p:cNvSpPr>
            <a:spLocks noGrp="1"/>
          </p:cNvSpPr>
          <p:nvPr>
            <p:ph type="ftr" sz="quarter" idx="3"/>
          </p:nvPr>
        </p:nvSpPr>
        <p:spPr>
          <a:xfrm>
            <a:off x="452264" y="4767263"/>
            <a:ext cx="5631904"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lvl="0">
              <a:defRPr/>
            </a:pPr>
            <a:r>
              <a:rPr lang="en-US" dirty="0" smtClean="0">
                <a:solidFill>
                  <a:schemeClr val="tx1">
                    <a:lumMod val="50000"/>
                    <a:lumOff val="50000"/>
                  </a:schemeClr>
                </a:solidFill>
              </a:rPr>
              <a:t>FMI | The Power of Foodservice at Retail 2018©   | Picture: 210 Analytics</a:t>
            </a: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A458A7-DFCD-4FD4-9550-F40348EC9665}" type="slidenum">
              <a:rPr lang="en-US" smtClean="0"/>
              <a:pPr/>
              <a:t>18</a:t>
            </a:fld>
            <a:endParaRPr lang="en-US"/>
          </a:p>
        </p:txBody>
      </p:sp>
      <p:sp>
        <p:nvSpPr>
          <p:cNvPr id="5" name="Footer Placeholder 4"/>
          <p:cNvSpPr>
            <a:spLocks noGrp="1"/>
          </p:cNvSpPr>
          <p:nvPr>
            <p:ph type="ftr" sz="quarter" idx="3"/>
          </p:nvPr>
        </p:nvSpPr>
        <p:spPr>
          <a:xfrm>
            <a:off x="452264" y="4767263"/>
            <a:ext cx="4047728"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grpSp>
        <p:nvGrpSpPr>
          <p:cNvPr id="6" name="Group 6"/>
          <p:cNvGrpSpPr>
            <a:grpSpLocks noChangeAspect="1"/>
          </p:cNvGrpSpPr>
          <p:nvPr/>
        </p:nvGrpSpPr>
        <p:grpSpPr>
          <a:xfrm>
            <a:off x="2274343" y="1354213"/>
            <a:ext cx="3593801" cy="3593801"/>
            <a:chOff x="440009" y="1811609"/>
            <a:chExt cx="3886200" cy="3886200"/>
          </a:xfrm>
          <a:effectLst>
            <a:outerShdw blurRad="152400" dist="38100" dir="5400000" sx="101000" sy="101000" algn="t" rotWithShape="0">
              <a:prstClr val="black">
                <a:alpha val="40000"/>
              </a:prstClr>
            </a:outerShdw>
          </a:effectLst>
          <a:scene3d>
            <a:camera prst="perspectiveRelaxed">
              <a:rot lat="17973603" lon="0" rev="0"/>
            </a:camera>
            <a:lightRig rig="balanced" dir="t">
              <a:rot lat="0" lon="0" rev="7800000"/>
            </a:lightRig>
          </a:scene3d>
        </p:grpSpPr>
        <p:sp>
          <p:nvSpPr>
            <p:cNvPr id="7" name="Pie 6"/>
            <p:cNvSpPr/>
            <p:nvPr/>
          </p:nvSpPr>
          <p:spPr>
            <a:xfrm rot="7380000">
              <a:off x="440009" y="1811609"/>
              <a:ext cx="3886200" cy="3886200"/>
            </a:xfrm>
            <a:prstGeom prst="pie">
              <a:avLst>
                <a:gd name="adj1" fmla="val 16192005"/>
                <a:gd name="adj2" fmla="val 11843491"/>
              </a:avLst>
            </a:prstGeom>
            <a:solidFill>
              <a:srgbClr val="7030A0"/>
            </a:solidFill>
            <a:ln>
              <a:solidFill>
                <a:schemeClr val="tx1"/>
              </a:solidFill>
            </a:ln>
            <a:sp3d extrusionH="317500" prstMaterial="dkEdge">
              <a:bevelT w="139700" prst="cross"/>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ie 7"/>
            <p:cNvSpPr/>
            <p:nvPr/>
          </p:nvSpPr>
          <p:spPr>
            <a:xfrm rot="7380000">
              <a:off x="440009" y="1811609"/>
              <a:ext cx="3886200" cy="3886200"/>
            </a:xfrm>
            <a:prstGeom prst="pie">
              <a:avLst>
                <a:gd name="adj1" fmla="val 11868623"/>
                <a:gd name="adj2" fmla="val 16193560"/>
              </a:avLst>
            </a:prstGeom>
            <a:solidFill>
              <a:schemeClr val="accent5"/>
            </a:solidFill>
            <a:ln>
              <a:solidFill>
                <a:schemeClr val="tx1"/>
              </a:solidFill>
            </a:ln>
            <a:sp3d z="952500" extrusionH="1270000" prstMaterial="dkEdge">
              <a:bevelT w="139700" prst="cross"/>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TextBox 8"/>
          <p:cNvSpPr txBox="1">
            <a:spLocks noChangeAspect="1"/>
          </p:cNvSpPr>
          <p:nvPr/>
        </p:nvSpPr>
        <p:spPr>
          <a:xfrm>
            <a:off x="4947953" y="1925419"/>
            <a:ext cx="776175"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noFill/>
                </a:ln>
                <a:solidFill>
                  <a:schemeClr val="bg1"/>
                </a:solidFill>
                <a:effectLst>
                  <a:outerShdw blurRad="50800" dist="39000" dir="5460000" algn="tl">
                    <a:srgbClr val="000000">
                      <a:alpha val="38000"/>
                    </a:srgbClr>
                  </a:outerShdw>
                  <a:reflection blurRad="6350" stA="55000" endA="300" endPos="45500" dir="5400000" sy="-100000" algn="bl" rotWithShape="0"/>
                </a:effectLst>
              </a:rPr>
              <a:t>2.1</a:t>
            </a:r>
            <a:endParaRPr lang="en-US" sz="3600" b="1" dirty="0">
              <a:ln w="11430">
                <a:noFill/>
              </a:ln>
              <a:solidFill>
                <a:schemeClr val="bg1"/>
              </a:solidFill>
              <a:effectLst>
                <a:outerShdw blurRad="50800" dist="39000" dir="5460000" algn="tl">
                  <a:srgbClr val="000000">
                    <a:alpha val="38000"/>
                  </a:srgbClr>
                </a:outerShdw>
                <a:reflection blurRad="6350" stA="55000" endA="300" endPos="45500" dir="5400000" sy="-100000" algn="bl" rotWithShape="0"/>
              </a:effectLst>
            </a:endParaRPr>
          </a:p>
        </p:txBody>
      </p:sp>
      <p:sp>
        <p:nvSpPr>
          <p:cNvPr id="10" name="TextBox 9"/>
          <p:cNvSpPr txBox="1">
            <a:spLocks noChangeAspect="1"/>
          </p:cNvSpPr>
          <p:nvPr/>
        </p:nvSpPr>
        <p:spPr>
          <a:xfrm>
            <a:off x="2795601" y="2799968"/>
            <a:ext cx="840295"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noFill/>
                </a:ln>
                <a:solidFill>
                  <a:schemeClr val="bg1"/>
                </a:solidFill>
                <a:effectLst>
                  <a:outerShdw blurRad="50800" dist="39000" dir="5460000" algn="tl">
                    <a:srgbClr val="000000">
                      <a:alpha val="38000"/>
                    </a:srgbClr>
                  </a:outerShdw>
                  <a:reflection blurRad="6350" stA="55000" endA="300" endPos="45500" dir="5400000" sy="-100000" algn="bl" rotWithShape="0"/>
                </a:effectLst>
              </a:rPr>
              <a:t>4.9</a:t>
            </a:r>
            <a:endParaRPr lang="en-US" sz="4000" b="1" dirty="0">
              <a:ln w="11430">
                <a:noFill/>
              </a:ln>
              <a:solidFill>
                <a:schemeClr val="bg1"/>
              </a:solidFill>
              <a:effectLst>
                <a:outerShdw blurRad="50800" dist="39000" dir="5460000" algn="tl">
                  <a:srgbClr val="000000">
                    <a:alpha val="38000"/>
                  </a:srgbClr>
                </a:outerShdw>
                <a:reflection blurRad="6350" stA="55000" endA="300" endPos="45500" dir="5400000" sy="-100000" algn="bl" rotWithShape="0"/>
              </a:effectLst>
            </a:endParaRPr>
          </a:p>
        </p:txBody>
      </p:sp>
      <p:sp>
        <p:nvSpPr>
          <p:cNvPr id="12" name="Title 4"/>
          <p:cNvSpPr>
            <a:spLocks noGrp="1"/>
          </p:cNvSpPr>
          <p:nvPr>
            <p:ph type="title"/>
          </p:nvPr>
        </p:nvSpPr>
        <p:spPr>
          <a:xfrm>
            <a:off x="446856" y="490364"/>
            <a:ext cx="8697144" cy="857250"/>
          </a:xfrm>
        </p:spPr>
        <p:txBody>
          <a:bodyPr>
            <a:normAutofit/>
          </a:bodyPr>
          <a:lstStyle/>
          <a:p>
            <a:r>
              <a:rPr lang="en-US" sz="3200" dirty="0" smtClean="0"/>
              <a:t>Shoppers split up the week</a:t>
            </a:r>
            <a:endParaRPr lang="en-US" sz="3200" dirty="0"/>
          </a:p>
        </p:txBody>
      </p:sp>
      <p:sp>
        <p:nvSpPr>
          <p:cNvPr id="13" name="Content Placeholder 2"/>
          <p:cNvSpPr txBox="1">
            <a:spLocks/>
          </p:cNvSpPr>
          <p:nvPr/>
        </p:nvSpPr>
        <p:spPr>
          <a:xfrm>
            <a:off x="457200" y="1111839"/>
            <a:ext cx="8686800" cy="438697"/>
          </a:xfrm>
          <a:prstGeom prst="rect">
            <a:avLst/>
          </a:prstGeom>
        </p:spPr>
        <p:txBody>
          <a:bodyPr vert="horz" lIns="91440" tIns="45720" rIns="91440" bIns="45720" rtlCol="0">
            <a:normAutofit fontScale="85000" lnSpcReduction="10000"/>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lang="en-US" sz="2100" dirty="0" smtClean="0">
                <a:solidFill>
                  <a:schemeClr val="tx1">
                    <a:lumMod val="50000"/>
                    <a:lumOff val="50000"/>
                  </a:schemeClr>
                </a:solidFill>
              </a:rPr>
              <a:t>High correlation between meal preparation and 1) grocery trips and 2) per person spend</a:t>
            </a:r>
            <a:endParaRPr kumimoji="0" lang="en-US" sz="21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Content Placeholder 5"/>
          <p:cNvSpPr>
            <a:spLocks noGrp="1"/>
          </p:cNvSpPr>
          <p:nvPr>
            <p:ph idx="1"/>
          </p:nvPr>
        </p:nvSpPr>
        <p:spPr>
          <a:xfrm>
            <a:off x="6156176" y="1823657"/>
            <a:ext cx="2880320" cy="3138425"/>
          </a:xfrm>
        </p:spPr>
        <p:txBody>
          <a:bodyPr>
            <a:normAutofit/>
          </a:bodyPr>
          <a:lstStyle/>
          <a:p>
            <a:pPr marL="0" indent="0">
              <a:buNone/>
            </a:pPr>
            <a:r>
              <a:rPr lang="en-US" sz="2000" dirty="0" smtClean="0">
                <a:solidFill>
                  <a:schemeClr val="tx1">
                    <a:lumMod val="50000"/>
                    <a:lumOff val="50000"/>
                  </a:schemeClr>
                </a:solidFill>
              </a:rPr>
              <a:t>2-3 days/week:</a:t>
            </a:r>
            <a:r>
              <a:rPr lang="en-US" sz="2000" dirty="0" smtClean="0"/>
              <a:t/>
            </a:r>
            <a:br>
              <a:rPr lang="en-US" sz="2000" dirty="0" smtClean="0"/>
            </a:br>
            <a:r>
              <a:rPr lang="en-US" sz="2000" dirty="0" smtClean="0"/>
              <a:t>Takeout, delivery, dining out or deli/fresh prepared</a:t>
            </a:r>
          </a:p>
        </p:txBody>
      </p:sp>
      <p:sp>
        <p:nvSpPr>
          <p:cNvPr id="16" name="Content Placeholder 5"/>
          <p:cNvSpPr txBox="1">
            <a:spLocks/>
          </p:cNvSpPr>
          <p:nvPr/>
        </p:nvSpPr>
        <p:spPr>
          <a:xfrm>
            <a:off x="467544" y="1823534"/>
            <a:ext cx="2664296" cy="1656184"/>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4-5 days/week:</a:t>
            </a:r>
          </a:p>
          <a:p>
            <a:pPr marL="0" marR="0" lvl="0" indent="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Home-cooked with </a:t>
            </a:r>
            <a:br>
              <a:rPr kumimoji="0" lang="en-US" sz="2000" b="0" i="0" u="none" strike="noStrike" kern="1200" cap="none" spc="0" normalizeH="0" baseline="0" noProof="0" dirty="0" smtClean="0">
                <a:ln>
                  <a:noFill/>
                </a:ln>
                <a:solidFill>
                  <a:schemeClr val="tx1"/>
                </a:solidFill>
                <a:effectLst/>
                <a:uLnTx/>
                <a:uFillTx/>
                <a:latin typeface="+mn-lt"/>
                <a:ea typeface="+mn-ea"/>
                <a:cs typeface="+mn-cs"/>
              </a:rPr>
            </a:br>
            <a:r>
              <a:rPr kumimoji="0" lang="en-US" sz="2000" b="0" i="0" u="none" strike="noStrike" kern="1200" cap="none" spc="0" normalizeH="0" baseline="0" noProof="0" dirty="0" smtClean="0">
                <a:ln>
                  <a:noFill/>
                </a:ln>
                <a:solidFill>
                  <a:schemeClr val="tx1"/>
                </a:solidFill>
                <a:effectLst/>
                <a:uLnTx/>
                <a:uFillTx/>
                <a:latin typeface="+mn-lt"/>
                <a:ea typeface="+mn-ea"/>
                <a:cs typeface="+mn-cs"/>
              </a:rPr>
              <a:t>some level of </a:t>
            </a:r>
            <a:br>
              <a:rPr kumimoji="0" lang="en-US" sz="2000" b="0" i="0" u="none" strike="noStrike" kern="1200" cap="none" spc="0" normalizeH="0" baseline="0" noProof="0" dirty="0" smtClean="0">
                <a:ln>
                  <a:noFill/>
                </a:ln>
                <a:solidFill>
                  <a:schemeClr val="tx1"/>
                </a:solidFill>
                <a:effectLst/>
                <a:uLnTx/>
                <a:uFillTx/>
                <a:latin typeface="+mn-lt"/>
                <a:ea typeface="+mn-ea"/>
                <a:cs typeface="+mn-cs"/>
              </a:rPr>
            </a:br>
            <a:r>
              <a:rPr kumimoji="0" lang="en-US" sz="2000" b="0" i="0" u="none" strike="noStrike" kern="1200" cap="none" spc="0" normalizeH="0" baseline="0" noProof="0" dirty="0" smtClean="0">
                <a:ln>
                  <a:noFill/>
                </a:ln>
                <a:solidFill>
                  <a:schemeClr val="tx1"/>
                </a:solidFill>
                <a:effectLst/>
                <a:uLnTx/>
                <a:uFillTx/>
                <a:latin typeface="+mn-lt"/>
                <a:ea typeface="+mn-ea"/>
                <a:cs typeface="+mn-cs"/>
              </a:rPr>
              <a:t>preparation </a:t>
            </a:r>
          </a:p>
          <a:p>
            <a:pPr marL="268288" marR="0" lvl="0" indent="-268288"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TextBox 17"/>
          <p:cNvSpPr txBox="1"/>
          <p:nvPr/>
        </p:nvSpPr>
        <p:spPr>
          <a:xfrm>
            <a:off x="5940152" y="4083918"/>
            <a:ext cx="3008068" cy="461665"/>
          </a:xfrm>
          <a:prstGeom prst="rect">
            <a:avLst/>
          </a:prstGeom>
          <a:noFill/>
        </p:spPr>
        <p:txBody>
          <a:bodyPr wrap="none" rtlCol="0">
            <a:spAutoFit/>
          </a:bodyPr>
          <a:lstStyle/>
          <a:p>
            <a:r>
              <a:rPr lang="en-US" sz="2400" b="1" dirty="0" smtClean="0">
                <a:solidFill>
                  <a:srgbClr val="7030A0"/>
                </a:solidFill>
              </a:rPr>
              <a:t>Opportunity all 7 days</a:t>
            </a:r>
            <a:endParaRPr lang="en-US" sz="2400" b="1" dirty="0">
              <a:solidFill>
                <a:srgbClr val="7030A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490364"/>
            <a:ext cx="8697144" cy="857250"/>
          </a:xfrm>
        </p:spPr>
        <p:txBody>
          <a:bodyPr>
            <a:normAutofit/>
          </a:bodyPr>
          <a:lstStyle/>
          <a:p>
            <a:r>
              <a:rPr lang="en-US" sz="3200" dirty="0" smtClean="0"/>
              <a:t>Consumers mix scratch with convenience</a:t>
            </a:r>
            <a:endParaRPr lang="en-US" sz="3200" dirty="0"/>
          </a:p>
        </p:txBody>
      </p:sp>
      <p:sp>
        <p:nvSpPr>
          <p:cNvPr id="3" name="Content Placeholder 2"/>
          <p:cNvSpPr>
            <a:spLocks noGrp="1"/>
          </p:cNvSpPr>
          <p:nvPr>
            <p:ph idx="1"/>
          </p:nvPr>
        </p:nvSpPr>
        <p:spPr>
          <a:xfrm>
            <a:off x="457200" y="1851670"/>
            <a:ext cx="8686800" cy="2310904"/>
          </a:xfrm>
        </p:spPr>
        <p:txBody>
          <a:bodyPr>
            <a:normAutofit/>
          </a:bodyPr>
          <a:lstStyle/>
          <a:p>
            <a:pPr>
              <a:buNone/>
            </a:pPr>
            <a:r>
              <a:rPr lang="en-US" sz="2400" b="1" dirty="0" smtClean="0"/>
              <a:t>4.9</a:t>
            </a:r>
            <a:r>
              <a:rPr lang="en-US" sz="2400" dirty="0" smtClean="0"/>
              <a:t>    </a:t>
            </a:r>
            <a:r>
              <a:rPr lang="en-US" sz="2400" b="1" dirty="0" smtClean="0"/>
              <a:t>Weekly home-cooked dinners</a:t>
            </a:r>
          </a:p>
          <a:p>
            <a:pPr>
              <a:buNone/>
            </a:pPr>
            <a:endParaRPr lang="en-US" sz="1800" dirty="0" smtClean="0"/>
          </a:p>
          <a:p>
            <a:pPr>
              <a:buNone/>
            </a:pPr>
            <a:r>
              <a:rPr lang="en-US" sz="2400" b="1" dirty="0" smtClean="0">
                <a:solidFill>
                  <a:srgbClr val="7030A0"/>
                </a:solidFill>
              </a:rPr>
              <a:t>37%</a:t>
            </a:r>
            <a:r>
              <a:rPr lang="en-US" sz="2400" b="1" dirty="0" smtClean="0">
                <a:solidFill>
                  <a:srgbClr val="990099"/>
                </a:solidFill>
              </a:rPr>
              <a:t>  </a:t>
            </a:r>
            <a:r>
              <a:rPr lang="en-US" sz="2000" dirty="0" smtClean="0"/>
              <a:t>Mostly cooked from scratch</a:t>
            </a:r>
            <a:endParaRPr lang="en-US" sz="2400" dirty="0" smtClean="0"/>
          </a:p>
          <a:p>
            <a:pPr>
              <a:buNone/>
            </a:pPr>
            <a:r>
              <a:rPr lang="en-US" sz="2400" b="1" dirty="0" smtClean="0">
                <a:solidFill>
                  <a:srgbClr val="7030A0"/>
                </a:solidFill>
              </a:rPr>
              <a:t>55%</a:t>
            </a:r>
            <a:r>
              <a:rPr lang="en-US" sz="2400" b="1" dirty="0" smtClean="0">
                <a:solidFill>
                  <a:srgbClr val="990099"/>
                </a:solidFill>
              </a:rPr>
              <a:t>  </a:t>
            </a:r>
            <a:r>
              <a:rPr lang="en-US" sz="2000" dirty="0" smtClean="0"/>
              <a:t>Mix of scratch &amp; semi/fully-prepared items</a:t>
            </a:r>
            <a:endParaRPr lang="en-US" sz="2400" dirty="0" smtClean="0"/>
          </a:p>
          <a:p>
            <a:pPr>
              <a:buNone/>
            </a:pPr>
            <a:r>
              <a:rPr lang="en-US" sz="2400" b="1" dirty="0" smtClean="0">
                <a:solidFill>
                  <a:srgbClr val="7030A0"/>
                </a:solidFill>
              </a:rPr>
              <a:t>  8%</a:t>
            </a:r>
            <a:r>
              <a:rPr lang="en-US" sz="2400" b="1" dirty="0" smtClean="0">
                <a:solidFill>
                  <a:srgbClr val="990099"/>
                </a:solidFill>
              </a:rPr>
              <a:t>  </a:t>
            </a:r>
            <a:r>
              <a:rPr lang="en-US" sz="2000" dirty="0" smtClean="0"/>
              <a:t>Mostly rely on semi/fully-prepared items </a:t>
            </a:r>
            <a:endParaRPr lang="en-US" sz="2400" dirty="0" smtClean="0"/>
          </a:p>
          <a:p>
            <a:pPr>
              <a:buNone/>
            </a:pPr>
            <a:endParaRPr lang="en-US" sz="24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19</a:t>
            </a:fld>
            <a:endParaRPr lang="en-US"/>
          </a:p>
        </p:txBody>
      </p:sp>
      <p:sp>
        <p:nvSpPr>
          <p:cNvPr id="5" name="Footer Placeholder 4"/>
          <p:cNvSpPr>
            <a:spLocks noGrp="1"/>
          </p:cNvSpPr>
          <p:nvPr>
            <p:ph type="ftr" sz="quarter" idx="3"/>
          </p:nvPr>
        </p:nvSpPr>
        <p:spPr>
          <a:xfrm>
            <a:off x="452264" y="4767263"/>
            <a:ext cx="5055840" cy="273844"/>
          </a:xfrm>
        </p:spPr>
        <p:txBody>
          <a:bodyPr/>
          <a:lstStyle/>
          <a:p>
            <a:pPr lvl="0"/>
            <a:r>
              <a:rPr lang="en-US" dirty="0" smtClean="0">
                <a:solidFill>
                  <a:schemeClr val="tx1">
                    <a:lumMod val="50000"/>
                    <a:lumOff val="50000"/>
                  </a:schemeClr>
                </a:solidFill>
              </a:rPr>
              <a:t>FMI | The Power of Foodservice at Retail 2018©   | Pictures: 210 Analytics</a:t>
            </a:r>
          </a:p>
        </p:txBody>
      </p:sp>
      <p:sp>
        <p:nvSpPr>
          <p:cNvPr id="6" name="Content Placeholder 2"/>
          <p:cNvSpPr txBox="1">
            <a:spLocks/>
          </p:cNvSpPr>
          <p:nvPr/>
        </p:nvSpPr>
        <p:spPr>
          <a:xfrm>
            <a:off x="457200" y="1131591"/>
            <a:ext cx="8435280" cy="360040"/>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Drive deli as a time-saving solution, particularly in urban and high-income</a:t>
            </a:r>
            <a:r>
              <a:rPr kumimoji="0" lang="en-US" b="0" i="0" u="none" strike="noStrike" kern="1200" cap="none" spc="0" normalizeH="0" noProof="0" dirty="0" smtClean="0">
                <a:ln>
                  <a:noFill/>
                </a:ln>
                <a:solidFill>
                  <a:schemeClr val="tx1">
                    <a:lumMod val="50000"/>
                    <a:lumOff val="50000"/>
                  </a:schemeClr>
                </a:solidFill>
                <a:effectLst/>
                <a:uLnTx/>
                <a:uFillTx/>
                <a:latin typeface="+mn-lt"/>
                <a:ea typeface="+mn-ea"/>
                <a:cs typeface="+mn-cs"/>
              </a:rPr>
              <a:t> areas</a:t>
            </a: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
        <p:nvSpPr>
          <p:cNvPr id="7" name="Isosceles Triangle 6"/>
          <p:cNvSpPr/>
          <p:nvPr/>
        </p:nvSpPr>
        <p:spPr>
          <a:xfrm flipV="1">
            <a:off x="611560" y="2355726"/>
            <a:ext cx="216024" cy="230558"/>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p:cNvSpPr/>
          <p:nvPr/>
        </p:nvSpPr>
        <p:spPr>
          <a:xfrm rot="16200000" flipV="1">
            <a:off x="5619750" y="3396207"/>
            <a:ext cx="784821" cy="28803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MG_1947.JPG"/>
          <p:cNvPicPr>
            <a:picLocks noChangeAspect="1"/>
          </p:cNvPicPr>
          <p:nvPr/>
        </p:nvPicPr>
        <p:blipFill>
          <a:blip r:embed="rId2" cstate="print"/>
          <a:stretch>
            <a:fillRect/>
          </a:stretch>
        </p:blipFill>
        <p:spPr>
          <a:xfrm>
            <a:off x="6514778" y="1574415"/>
            <a:ext cx="1425791" cy="1069343"/>
          </a:xfrm>
          <a:prstGeom prst="rect">
            <a:avLst/>
          </a:prstGeom>
        </p:spPr>
      </p:pic>
      <p:pic>
        <p:nvPicPr>
          <p:cNvPr id="12" name="Picture 11" descr="IMG_2315.JPG"/>
          <p:cNvPicPr>
            <a:picLocks noChangeAspect="1"/>
          </p:cNvPicPr>
          <p:nvPr/>
        </p:nvPicPr>
        <p:blipFill>
          <a:blip r:embed="rId3" cstate="print"/>
          <a:srcRect l="34783" r="8696"/>
          <a:stretch>
            <a:fillRect/>
          </a:stretch>
        </p:blipFill>
        <p:spPr>
          <a:xfrm rot="5400000">
            <a:off x="6748130" y="2512457"/>
            <a:ext cx="954249" cy="1421759"/>
          </a:xfrm>
          <a:prstGeom prst="rect">
            <a:avLst/>
          </a:prstGeom>
        </p:spPr>
      </p:pic>
      <p:pic>
        <p:nvPicPr>
          <p:cNvPr id="13" name="Picture 12" descr="IMG_3454.JPG"/>
          <p:cNvPicPr>
            <a:picLocks noChangeAspect="1"/>
          </p:cNvPicPr>
          <p:nvPr/>
        </p:nvPicPr>
        <p:blipFill>
          <a:blip r:embed="rId4" cstate="print"/>
          <a:stretch>
            <a:fillRect/>
          </a:stretch>
        </p:blipFill>
        <p:spPr>
          <a:xfrm>
            <a:off x="6516216" y="3795886"/>
            <a:ext cx="1440160" cy="108012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MI photo cart color cmyk v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68998" y="357879"/>
            <a:ext cx="4748885" cy="381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1397" y="1142885"/>
            <a:ext cx="2597267" cy="986265"/>
          </a:xfrm>
          <a:prstGeom prst="rect">
            <a:avLst/>
          </a:prstGeom>
        </p:spPr>
      </p:pic>
      <p:sp>
        <p:nvSpPr>
          <p:cNvPr id="4" name="TextBox 3"/>
          <p:cNvSpPr txBox="1"/>
          <p:nvPr/>
        </p:nvSpPr>
        <p:spPr>
          <a:xfrm>
            <a:off x="410968" y="2266951"/>
            <a:ext cx="3883228" cy="1731241"/>
          </a:xfrm>
          <a:prstGeom prst="rect">
            <a:avLst/>
          </a:prstGeom>
          <a:noFill/>
        </p:spPr>
        <p:txBody>
          <a:bodyPr wrap="square" lIns="68579" tIns="34289" rIns="68579" bIns="34289" rtlCol="0">
            <a:spAutoFit/>
          </a:bodyPr>
          <a:lstStyle/>
          <a:p>
            <a:pPr defTabSz="685783"/>
            <a:r>
              <a:rPr lang="en-US" altLang="en-US" dirty="0">
                <a:solidFill>
                  <a:srgbClr val="616365"/>
                </a:solidFill>
                <a:latin typeface="Avenir Book"/>
                <a:cs typeface="Avenir Book"/>
              </a:rPr>
              <a:t>FMI is the trade association that serves as the </a:t>
            </a:r>
            <a:r>
              <a:rPr lang="en-US" altLang="en-US" dirty="0">
                <a:solidFill>
                  <a:srgbClr val="3F9C35"/>
                </a:solidFill>
                <a:latin typeface="Avenir Book"/>
                <a:cs typeface="Avenir Book"/>
              </a:rPr>
              <a:t>voice of food retail</a:t>
            </a:r>
            <a:r>
              <a:rPr lang="en-US" altLang="en-US" dirty="0">
                <a:solidFill>
                  <a:srgbClr val="616365"/>
                </a:solidFill>
                <a:latin typeface="Avenir Book"/>
                <a:cs typeface="Avenir Book"/>
              </a:rPr>
              <a:t>. </a:t>
            </a:r>
            <a:endParaRPr lang="en-US" altLang="en-US" dirty="0" smtClean="0">
              <a:solidFill>
                <a:srgbClr val="616365"/>
              </a:solidFill>
              <a:latin typeface="Avenir Book"/>
              <a:cs typeface="Avenir Book"/>
            </a:endParaRPr>
          </a:p>
          <a:p>
            <a:pPr defTabSz="685783"/>
            <a:r>
              <a:rPr lang="en-US" altLang="en-US" dirty="0" smtClean="0">
                <a:solidFill>
                  <a:srgbClr val="616365"/>
                </a:solidFill>
                <a:latin typeface="Avenir Book"/>
                <a:cs typeface="Avenir Book"/>
              </a:rPr>
              <a:t>We </a:t>
            </a:r>
            <a:r>
              <a:rPr lang="en-US" altLang="en-US" dirty="0">
                <a:solidFill>
                  <a:srgbClr val="616365"/>
                </a:solidFill>
                <a:latin typeface="Avenir Book"/>
                <a:cs typeface="Avenir Book"/>
              </a:rPr>
              <a:t>assist food retailers in their role of </a:t>
            </a:r>
            <a:r>
              <a:rPr lang="en-US" altLang="en-US" dirty="0">
                <a:solidFill>
                  <a:srgbClr val="00B050"/>
                </a:solidFill>
                <a:latin typeface="Avenir Book"/>
                <a:cs typeface="Avenir Book"/>
              </a:rPr>
              <a:t>feeding families and enriching lives</a:t>
            </a:r>
            <a:r>
              <a:rPr lang="en-US" altLang="en-US" dirty="0">
                <a:solidFill>
                  <a:srgbClr val="616365"/>
                </a:solidFill>
                <a:latin typeface="Avenir Book"/>
                <a:cs typeface="Avenir Book"/>
              </a:rPr>
              <a:t>.</a:t>
            </a:r>
          </a:p>
          <a:p>
            <a:pPr defTabSz="685783"/>
            <a:endParaRPr lang="en-US" dirty="0">
              <a:solidFill>
                <a:srgbClr val="616365"/>
              </a:solidFill>
            </a:endParaRPr>
          </a:p>
        </p:txBody>
      </p:sp>
    </p:spTree>
    <p:extLst>
      <p:ext uri="{BB962C8B-B14F-4D97-AF65-F5344CB8AC3E}">
        <p14:creationId xmlns:p14="http://schemas.microsoft.com/office/powerpoint/2010/main" val="3314862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Shoppers buy deli prepared once every 3 weeks</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20</a:t>
            </a:fld>
            <a:endParaRPr lang="en-US"/>
          </a:p>
        </p:txBody>
      </p:sp>
      <p:sp>
        <p:nvSpPr>
          <p:cNvPr id="5" name="Footer Placeholder 4"/>
          <p:cNvSpPr>
            <a:spLocks noGrp="1"/>
          </p:cNvSpPr>
          <p:nvPr>
            <p:ph type="ftr" sz="quarter" idx="3"/>
          </p:nvPr>
        </p:nvSpPr>
        <p:spPr>
          <a:xfrm>
            <a:off x="452264" y="4767263"/>
            <a:ext cx="3903712"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graphicFrame>
        <p:nvGraphicFramePr>
          <p:cNvPr id="6" name="Content Placeholder 5"/>
          <p:cNvGraphicFramePr>
            <a:graphicFrameLocks noGrp="1"/>
          </p:cNvGraphicFramePr>
          <p:nvPr>
            <p:ph idx="1"/>
          </p:nvPr>
        </p:nvGraphicFramePr>
        <p:xfrm>
          <a:off x="457200" y="1347788"/>
          <a:ext cx="5626968" cy="3246437"/>
        </p:xfrm>
        <a:graphic>
          <a:graphicData uri="http://schemas.openxmlformats.org/drawingml/2006/chart">
            <c:chart xmlns:c="http://schemas.openxmlformats.org/drawingml/2006/chart" xmlns:r="http://schemas.openxmlformats.org/officeDocument/2006/relationships" r:id="rId2"/>
          </a:graphicData>
        </a:graphic>
      </p:graphicFrame>
      <p:cxnSp>
        <p:nvCxnSpPr>
          <p:cNvPr id="55" name="Straight Arrow Connector 54"/>
          <p:cNvCxnSpPr/>
          <p:nvPr/>
        </p:nvCxnSpPr>
        <p:spPr>
          <a:xfrm>
            <a:off x="827584" y="4587974"/>
            <a:ext cx="5040560" cy="0"/>
          </a:xfrm>
          <a:prstGeom prst="straightConnector1">
            <a:avLst/>
          </a:prstGeom>
          <a:ln w="3810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Content Placeholder 2"/>
          <p:cNvSpPr txBox="1">
            <a:spLocks/>
          </p:cNvSpPr>
          <p:nvPr/>
        </p:nvSpPr>
        <p:spPr>
          <a:xfrm>
            <a:off x="457200" y="1132941"/>
            <a:ext cx="8686800" cy="438697"/>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lang="en-US" dirty="0" smtClean="0">
                <a:solidFill>
                  <a:schemeClr val="tx1">
                    <a:lumMod val="50000"/>
                    <a:lumOff val="50000"/>
                  </a:schemeClr>
                </a:solidFill>
              </a:rPr>
              <a:t>Leveraging deli prepared to drive convenience and win one more weekly dinner occasion</a:t>
            </a:r>
            <a:endPar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pic>
        <p:nvPicPr>
          <p:cNvPr id="8196" name="Picture 4"/>
          <p:cNvPicPr>
            <a:picLocks noChangeAspect="1" noChangeArrowheads="1"/>
          </p:cNvPicPr>
          <p:nvPr/>
        </p:nvPicPr>
        <p:blipFill>
          <a:blip r:embed="rId3" cstate="print"/>
          <a:srcRect/>
          <a:stretch>
            <a:fillRect/>
          </a:stretch>
        </p:blipFill>
        <p:spPr bwMode="auto">
          <a:xfrm flipH="1">
            <a:off x="6086351" y="1851670"/>
            <a:ext cx="2878137" cy="3035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dirty="0" smtClean="0"/>
              <a:t>The opportunity is clear, but how about reality?</a:t>
            </a:r>
            <a:endParaRPr lang="en-US" sz="29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21</a:t>
            </a:fld>
            <a:endParaRPr lang="en-US"/>
          </a:p>
        </p:txBody>
      </p:sp>
      <p:sp>
        <p:nvSpPr>
          <p:cNvPr id="5" name="Footer Placeholder 4"/>
          <p:cNvSpPr>
            <a:spLocks noGrp="1"/>
          </p:cNvSpPr>
          <p:nvPr>
            <p:ph type="ftr" sz="quarter" idx="3"/>
          </p:nvPr>
        </p:nvSpPr>
        <p:spPr>
          <a:xfrm>
            <a:off x="452264" y="4767263"/>
            <a:ext cx="5631904" cy="273844"/>
          </a:xfrm>
        </p:spPr>
        <p:txBody>
          <a:bodyPr/>
          <a:lstStyle/>
          <a:p>
            <a:pPr lvl="0">
              <a:defRPr/>
            </a:pPr>
            <a:r>
              <a:rPr lang="en-US" dirty="0" smtClean="0">
                <a:solidFill>
                  <a:schemeClr val="tx1">
                    <a:lumMod val="50000"/>
                    <a:lumOff val="50000"/>
                  </a:schemeClr>
                </a:solidFill>
              </a:rPr>
              <a:t>FMI | The Power of Foodservice at Retail 2018©  | Picture: 210 Analytics</a:t>
            </a:r>
            <a:endParaRPr lang="en-US" dirty="0">
              <a:solidFill>
                <a:schemeClr val="tx1">
                  <a:lumMod val="50000"/>
                  <a:lumOff val="50000"/>
                </a:schemeClr>
              </a:solidFill>
            </a:endParaRPr>
          </a:p>
        </p:txBody>
      </p:sp>
      <p:pic>
        <p:nvPicPr>
          <p:cNvPr id="6" name="Picture 5"/>
          <p:cNvPicPr/>
          <p:nvPr/>
        </p:nvPicPr>
        <p:blipFill>
          <a:blip r:embed="rId2" cstate="print"/>
          <a:srcRect/>
          <a:stretch>
            <a:fillRect/>
          </a:stretch>
        </p:blipFill>
        <p:spPr bwMode="auto">
          <a:xfrm>
            <a:off x="467544" y="1841408"/>
            <a:ext cx="1152128" cy="1080120"/>
          </a:xfrm>
          <a:prstGeom prst="rect">
            <a:avLst/>
          </a:prstGeom>
          <a:noFill/>
          <a:ln w="9525">
            <a:noFill/>
            <a:miter lim="800000"/>
            <a:headEnd/>
            <a:tailEnd/>
          </a:ln>
        </p:spPr>
      </p:pic>
      <p:sp>
        <p:nvSpPr>
          <p:cNvPr id="8" name="Content Placeholder 2"/>
          <p:cNvSpPr>
            <a:spLocks noGrp="1"/>
          </p:cNvSpPr>
          <p:nvPr>
            <p:ph idx="1"/>
          </p:nvPr>
        </p:nvSpPr>
        <p:spPr>
          <a:xfrm>
            <a:off x="1625005" y="1758560"/>
            <a:ext cx="7560840" cy="2310904"/>
          </a:xfrm>
        </p:spPr>
        <p:txBody>
          <a:bodyPr>
            <a:normAutofit/>
          </a:bodyPr>
          <a:lstStyle/>
          <a:p>
            <a:pPr>
              <a:buNone/>
            </a:pPr>
            <a:r>
              <a:rPr lang="en-US" sz="2400" b="1" dirty="0" smtClean="0"/>
              <a:t>In a rush?</a:t>
            </a:r>
            <a:endParaRPr lang="en-US" sz="1800" dirty="0" smtClean="0"/>
          </a:p>
          <a:p>
            <a:pPr>
              <a:buNone/>
            </a:pPr>
            <a:r>
              <a:rPr lang="en-US" sz="2400" b="1" dirty="0" smtClean="0">
                <a:solidFill>
                  <a:srgbClr val="7030A0"/>
                </a:solidFill>
              </a:rPr>
              <a:t>52%</a:t>
            </a:r>
            <a:r>
              <a:rPr lang="en-US" sz="2400" b="1" dirty="0" smtClean="0">
                <a:solidFill>
                  <a:srgbClr val="990099"/>
                </a:solidFill>
              </a:rPr>
              <a:t>  </a:t>
            </a:r>
            <a:r>
              <a:rPr lang="en-US" sz="2000" dirty="0" smtClean="0"/>
              <a:t>Easy meal that takes little time/effort</a:t>
            </a:r>
            <a:endParaRPr lang="en-US" sz="2400" dirty="0" smtClean="0"/>
          </a:p>
          <a:p>
            <a:pPr>
              <a:buNone/>
            </a:pPr>
            <a:r>
              <a:rPr lang="en-US" sz="2400" b="1" dirty="0" smtClean="0">
                <a:solidFill>
                  <a:srgbClr val="7030A0"/>
                </a:solidFill>
              </a:rPr>
              <a:t>33%</a:t>
            </a:r>
            <a:r>
              <a:rPr lang="en-US" sz="2400" b="1" dirty="0" smtClean="0">
                <a:solidFill>
                  <a:srgbClr val="990099"/>
                </a:solidFill>
              </a:rPr>
              <a:t>  </a:t>
            </a:r>
            <a:r>
              <a:rPr lang="en-US" sz="2000" dirty="0" smtClean="0"/>
              <a:t>Eat out/pick up/order in from a restaurant</a:t>
            </a:r>
            <a:endParaRPr lang="en-US" sz="2400" dirty="0" smtClean="0"/>
          </a:p>
          <a:p>
            <a:pPr>
              <a:buNone/>
            </a:pPr>
            <a:r>
              <a:rPr lang="en-US" sz="2400" b="1" dirty="0" smtClean="0">
                <a:solidFill>
                  <a:srgbClr val="7030A0"/>
                </a:solidFill>
              </a:rPr>
              <a:t>14%</a:t>
            </a:r>
            <a:r>
              <a:rPr lang="en-US" sz="2400" b="1" dirty="0" smtClean="0">
                <a:solidFill>
                  <a:srgbClr val="990099"/>
                </a:solidFill>
              </a:rPr>
              <a:t>  </a:t>
            </a:r>
            <a:r>
              <a:rPr lang="en-US" sz="2000" dirty="0" smtClean="0"/>
              <a:t>Pick up from/eat at the grocery deli/prepared foods</a:t>
            </a:r>
            <a:endParaRPr lang="en-US" sz="2400" dirty="0" smtClean="0"/>
          </a:p>
          <a:p>
            <a:pPr>
              <a:buNone/>
            </a:pPr>
            <a:endParaRPr lang="en-US" sz="2400" dirty="0"/>
          </a:p>
        </p:txBody>
      </p:sp>
      <p:sp>
        <p:nvSpPr>
          <p:cNvPr id="11" name="Content Placeholder 2"/>
          <p:cNvSpPr txBox="1">
            <a:spLocks/>
          </p:cNvSpPr>
          <p:nvPr/>
        </p:nvSpPr>
        <p:spPr>
          <a:xfrm>
            <a:off x="457200" y="1132941"/>
            <a:ext cx="8229600" cy="43869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lang="en-US" dirty="0" smtClean="0">
                <a:solidFill>
                  <a:schemeClr val="tx1">
                    <a:lumMod val="50000"/>
                    <a:lumOff val="50000"/>
                  </a:schemeClr>
                </a:solidFill>
              </a:rPr>
              <a:t>When stressed for time, restaurants are &gt;2x as likely to get the business</a:t>
            </a:r>
            <a:endPar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2"/>
          <p:cNvPicPr>
            <a:picLocks noChangeAspect="1" noChangeArrowheads="1"/>
          </p:cNvPicPr>
          <p:nvPr/>
        </p:nvPicPr>
        <p:blipFill>
          <a:blip r:embed="rId3" cstate="print"/>
          <a:srcRect t="37557" r="3387" b="29613"/>
          <a:stretch>
            <a:fillRect/>
          </a:stretch>
        </p:blipFill>
        <p:spPr bwMode="auto">
          <a:xfrm rot="5400000">
            <a:off x="6113485" y="2112987"/>
            <a:ext cx="4693892" cy="13671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dirty="0" smtClean="0"/>
              <a:t>Directly reference being a restaurant alternative</a:t>
            </a:r>
            <a:endParaRPr lang="en-US" dirty="0"/>
          </a:p>
        </p:txBody>
      </p:sp>
      <p:sp>
        <p:nvSpPr>
          <p:cNvPr id="5" name="Footer Placeholder 4"/>
          <p:cNvSpPr>
            <a:spLocks noGrp="1"/>
          </p:cNvSpPr>
          <p:nvPr>
            <p:ph type="ftr" sz="quarter" idx="11"/>
          </p:nvPr>
        </p:nvSpPr>
        <p:spPr/>
        <p:txBody>
          <a:bodyPr/>
          <a:lstStyle/>
          <a:p>
            <a:r>
              <a:rPr lang="en-US" dirty="0" smtClean="0"/>
              <a:t>Pictures: 210 Analytics</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22</a:t>
            </a:fld>
            <a:endParaRPr lang="en-US"/>
          </a:p>
        </p:txBody>
      </p:sp>
      <p:pic>
        <p:nvPicPr>
          <p:cNvPr id="6" name="Picture 4"/>
          <p:cNvPicPr>
            <a:picLocks noGrp="1" noChangeAspect="1" noChangeArrowheads="1"/>
          </p:cNvPicPr>
          <p:nvPr>
            <p:ph idx="4294967295"/>
          </p:nvPr>
        </p:nvPicPr>
        <p:blipFill>
          <a:blip r:embed="rId2" cstate="print"/>
          <a:srcRect/>
          <a:stretch>
            <a:fillRect/>
          </a:stretch>
        </p:blipFill>
        <p:spPr bwMode="auto">
          <a:xfrm>
            <a:off x="577378" y="1192882"/>
            <a:ext cx="2600325" cy="3467100"/>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l="35165" t="13431" r="46602" b="71917"/>
          <a:stretch>
            <a:fillRect/>
          </a:stretch>
        </p:blipFill>
        <p:spPr bwMode="auto">
          <a:xfrm>
            <a:off x="4285281" y="1192459"/>
            <a:ext cx="3959127" cy="3456385"/>
          </a:xfrm>
          <a:prstGeom prst="rect">
            <a:avLst/>
          </a:prstGeom>
          <a:noFill/>
          <a:ln w="9525">
            <a:noFill/>
            <a:miter lim="800000"/>
            <a:headEnd/>
            <a:tailEnd/>
          </a:ln>
        </p:spPr>
      </p:pic>
      <p:sp>
        <p:nvSpPr>
          <p:cNvPr id="8" name="Rounded Rectangle 7"/>
          <p:cNvSpPr/>
          <p:nvPr/>
        </p:nvSpPr>
        <p:spPr>
          <a:xfrm>
            <a:off x="1403648" y="1393594"/>
            <a:ext cx="1371600" cy="91440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8" idx="3"/>
          </p:cNvCxnSpPr>
          <p:nvPr/>
        </p:nvCxnSpPr>
        <p:spPr>
          <a:xfrm>
            <a:off x="2775248" y="1850794"/>
            <a:ext cx="1796752" cy="87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7201" t="9401" r="26133"/>
          <a:stretch>
            <a:fillRect/>
          </a:stretch>
        </p:blipFill>
        <p:spPr bwMode="auto">
          <a:xfrm>
            <a:off x="7346404" y="464468"/>
            <a:ext cx="1800200" cy="4679032"/>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sz="3200" dirty="0" smtClean="0"/>
              <a:t>And, when not in the mood to cook?</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23</a:t>
            </a:fld>
            <a:endParaRPr lang="en-US"/>
          </a:p>
        </p:txBody>
      </p:sp>
      <p:sp>
        <p:nvSpPr>
          <p:cNvPr id="5" name="Footer Placeholder 4"/>
          <p:cNvSpPr>
            <a:spLocks noGrp="1"/>
          </p:cNvSpPr>
          <p:nvPr>
            <p:ph type="ftr" sz="quarter" idx="3"/>
          </p:nvPr>
        </p:nvSpPr>
        <p:spPr>
          <a:xfrm>
            <a:off x="452264" y="4659982"/>
            <a:ext cx="6856040" cy="381125"/>
          </a:xfrm>
        </p:spPr>
        <p:txBody>
          <a:bodyPr/>
          <a:lstStyle/>
          <a:p>
            <a:pPr>
              <a:defRPr/>
            </a:pPr>
            <a:r>
              <a:rPr lang="en-US" dirty="0" smtClean="0">
                <a:solidFill>
                  <a:schemeClr val="tx1">
                    <a:lumMod val="50000"/>
                    <a:lumOff val="50000"/>
                  </a:schemeClr>
                </a:solidFill>
              </a:rPr>
              <a:t>FMI | The Power of Foodservice at Retail 2018© | Picture: 210 Analytics</a:t>
            </a:r>
            <a:endParaRPr lang="en-US" dirty="0">
              <a:solidFill>
                <a:schemeClr val="tx1">
                  <a:lumMod val="50000"/>
                  <a:lumOff val="50000"/>
                </a:schemeClr>
              </a:solidFill>
            </a:endParaRPr>
          </a:p>
        </p:txBody>
      </p:sp>
      <p:sp>
        <p:nvSpPr>
          <p:cNvPr id="8" name="Content Placeholder 2"/>
          <p:cNvSpPr>
            <a:spLocks noGrp="1"/>
          </p:cNvSpPr>
          <p:nvPr>
            <p:ph idx="1"/>
          </p:nvPr>
        </p:nvSpPr>
        <p:spPr>
          <a:xfrm>
            <a:off x="1691680" y="1845022"/>
            <a:ext cx="7560840" cy="2310904"/>
          </a:xfrm>
        </p:spPr>
        <p:txBody>
          <a:bodyPr>
            <a:normAutofit/>
          </a:bodyPr>
          <a:lstStyle/>
          <a:p>
            <a:pPr>
              <a:buNone/>
            </a:pPr>
            <a:r>
              <a:rPr lang="en-US" sz="2400" b="1" dirty="0" smtClean="0"/>
              <a:t>Not in the mood to cook?</a:t>
            </a:r>
            <a:endParaRPr lang="en-US" sz="1800" dirty="0" smtClean="0"/>
          </a:p>
          <a:p>
            <a:pPr>
              <a:buNone/>
            </a:pPr>
            <a:r>
              <a:rPr lang="en-US" sz="2400" b="1" dirty="0" smtClean="0">
                <a:solidFill>
                  <a:srgbClr val="7030A0"/>
                </a:solidFill>
              </a:rPr>
              <a:t>69%</a:t>
            </a:r>
            <a:r>
              <a:rPr lang="en-US" sz="2400" b="1" dirty="0" smtClean="0">
                <a:solidFill>
                  <a:srgbClr val="990099"/>
                </a:solidFill>
              </a:rPr>
              <a:t>  </a:t>
            </a:r>
            <a:r>
              <a:rPr lang="en-US" sz="2000" dirty="0" smtClean="0"/>
              <a:t>Eat out/pick up/order in from a restaurant</a:t>
            </a:r>
            <a:endParaRPr lang="en-US" sz="2400" dirty="0" smtClean="0"/>
          </a:p>
          <a:p>
            <a:pPr>
              <a:buNone/>
            </a:pPr>
            <a:r>
              <a:rPr lang="en-US" sz="2400" b="1" dirty="0" smtClean="0">
                <a:solidFill>
                  <a:srgbClr val="7030A0"/>
                </a:solidFill>
              </a:rPr>
              <a:t>31%</a:t>
            </a:r>
            <a:r>
              <a:rPr lang="en-US" sz="2400" b="1" dirty="0" smtClean="0">
                <a:solidFill>
                  <a:srgbClr val="990099"/>
                </a:solidFill>
              </a:rPr>
              <a:t>  </a:t>
            </a:r>
            <a:r>
              <a:rPr lang="en-US" sz="2000" dirty="0" smtClean="0"/>
              <a:t>Pick up from/eat at the grocery deli</a:t>
            </a:r>
            <a:endParaRPr lang="en-US" sz="2400" dirty="0" smtClean="0"/>
          </a:p>
          <a:p>
            <a:pPr>
              <a:buNone/>
            </a:pPr>
            <a:endParaRPr lang="en-US" sz="2400" dirty="0"/>
          </a:p>
        </p:txBody>
      </p:sp>
      <p:sp>
        <p:nvSpPr>
          <p:cNvPr id="11" name="Content Placeholder 2"/>
          <p:cNvSpPr txBox="1">
            <a:spLocks/>
          </p:cNvSpPr>
          <p:nvPr/>
        </p:nvSpPr>
        <p:spPr>
          <a:xfrm>
            <a:off x="457200" y="1132941"/>
            <a:ext cx="8229600" cy="43869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lang="en-US" dirty="0" smtClean="0">
                <a:solidFill>
                  <a:schemeClr val="tx1">
                    <a:lumMod val="50000"/>
                    <a:lumOff val="50000"/>
                  </a:schemeClr>
                </a:solidFill>
              </a:rPr>
              <a:t>Again, restaurants are &gt;2x as likely to get the business</a:t>
            </a:r>
            <a:endPar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p:cNvPicPr/>
          <p:nvPr/>
        </p:nvPicPr>
        <p:blipFill>
          <a:blip r:embed="rId3" cstate="print"/>
          <a:srcRect/>
          <a:stretch>
            <a:fillRect/>
          </a:stretch>
        </p:blipFill>
        <p:spPr bwMode="auto">
          <a:xfrm>
            <a:off x="467544" y="1930712"/>
            <a:ext cx="1080120" cy="10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G_0093.JPG"/>
          <p:cNvPicPr>
            <a:picLocks noChangeAspect="1"/>
          </p:cNvPicPr>
          <p:nvPr/>
        </p:nvPicPr>
        <p:blipFill>
          <a:blip r:embed="rId2" cstate="print"/>
          <a:srcRect l="7152" r="60748"/>
          <a:stretch>
            <a:fillRect/>
          </a:stretch>
        </p:blipFill>
        <p:spPr>
          <a:xfrm>
            <a:off x="7452320" y="458482"/>
            <a:ext cx="1714124" cy="4677984"/>
          </a:xfrm>
          <a:prstGeom prst="rect">
            <a:avLst/>
          </a:prstGeom>
        </p:spPr>
      </p:pic>
      <p:sp>
        <p:nvSpPr>
          <p:cNvPr id="2" name="Title 1"/>
          <p:cNvSpPr>
            <a:spLocks noGrp="1"/>
          </p:cNvSpPr>
          <p:nvPr>
            <p:ph type="title"/>
          </p:nvPr>
        </p:nvSpPr>
        <p:spPr/>
        <p:txBody>
          <a:bodyPr>
            <a:normAutofit/>
          </a:bodyPr>
          <a:lstStyle/>
          <a:p>
            <a:r>
              <a:rPr lang="en-US" sz="3200" dirty="0" smtClean="0"/>
              <a:t>Why not foodservice? Not on the radar</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24</a:t>
            </a:fld>
            <a:endParaRPr lang="en-US"/>
          </a:p>
        </p:txBody>
      </p:sp>
      <p:sp>
        <p:nvSpPr>
          <p:cNvPr id="5" name="Footer Placeholder 4"/>
          <p:cNvSpPr>
            <a:spLocks noGrp="1"/>
          </p:cNvSpPr>
          <p:nvPr>
            <p:ph type="ftr" sz="quarter" idx="3"/>
          </p:nvPr>
        </p:nvSpPr>
        <p:spPr>
          <a:xfrm>
            <a:off x="452264" y="4659982"/>
            <a:ext cx="5919936" cy="381125"/>
          </a:xfrm>
        </p:spPr>
        <p:txBody>
          <a:bodyPr/>
          <a:lstStyle/>
          <a:p>
            <a:pPr>
              <a:defRPr/>
            </a:pPr>
            <a:r>
              <a:rPr lang="en-US" dirty="0" smtClean="0">
                <a:solidFill>
                  <a:schemeClr val="tx1">
                    <a:lumMod val="50000"/>
                    <a:lumOff val="50000"/>
                  </a:schemeClr>
                </a:solidFill>
              </a:rPr>
              <a:t>FMI | The Power of Foodservice at Retail 2018©  | Picture: 210 Analytics</a:t>
            </a:r>
            <a:endParaRPr lang="en-US" dirty="0">
              <a:solidFill>
                <a:schemeClr val="tx1">
                  <a:lumMod val="50000"/>
                  <a:lumOff val="50000"/>
                </a:schemeClr>
              </a:solidFill>
            </a:endParaRPr>
          </a:p>
        </p:txBody>
      </p:sp>
      <p:sp>
        <p:nvSpPr>
          <p:cNvPr id="8" name="Content Placeholder 2"/>
          <p:cNvSpPr>
            <a:spLocks noGrp="1"/>
          </p:cNvSpPr>
          <p:nvPr>
            <p:ph idx="1"/>
          </p:nvPr>
        </p:nvSpPr>
        <p:spPr>
          <a:xfrm>
            <a:off x="1691680" y="1845022"/>
            <a:ext cx="7560840" cy="2310904"/>
          </a:xfrm>
        </p:spPr>
        <p:txBody>
          <a:bodyPr>
            <a:normAutofit/>
          </a:bodyPr>
          <a:lstStyle/>
          <a:p>
            <a:pPr marL="0" indent="0">
              <a:buNone/>
            </a:pPr>
            <a:r>
              <a:rPr lang="en-US" sz="2400" b="1" dirty="0" smtClean="0"/>
              <a:t>Reason for choosing a restaurant over </a:t>
            </a:r>
            <a:br>
              <a:rPr lang="en-US" sz="2400" b="1" dirty="0" smtClean="0"/>
            </a:br>
            <a:r>
              <a:rPr lang="en-US" sz="2400" b="1" dirty="0" smtClean="0"/>
              <a:t>foodservice</a:t>
            </a:r>
            <a:endParaRPr lang="en-US" sz="1800" dirty="0" smtClean="0"/>
          </a:p>
          <a:p>
            <a:pPr>
              <a:buNone/>
            </a:pPr>
            <a:r>
              <a:rPr lang="en-US" sz="2400" b="1" dirty="0" smtClean="0">
                <a:solidFill>
                  <a:srgbClr val="7030A0"/>
                </a:solidFill>
              </a:rPr>
              <a:t>68%</a:t>
            </a:r>
            <a:r>
              <a:rPr lang="en-US" sz="2400" b="1" dirty="0" smtClean="0">
                <a:solidFill>
                  <a:srgbClr val="990099"/>
                </a:solidFill>
              </a:rPr>
              <a:t>  </a:t>
            </a:r>
            <a:r>
              <a:rPr lang="en-US" sz="2000" dirty="0" smtClean="0"/>
              <a:t>Just don’t think about the grocery deli, </a:t>
            </a:r>
            <a:br>
              <a:rPr lang="en-US" sz="2000" dirty="0" smtClean="0"/>
            </a:br>
            <a:r>
              <a:rPr lang="en-US" sz="2000" dirty="0" smtClean="0"/>
              <a:t>     even though it is a perfectly good option</a:t>
            </a:r>
            <a:endParaRPr lang="en-US" sz="2400" dirty="0" smtClean="0"/>
          </a:p>
          <a:p>
            <a:pPr>
              <a:buNone/>
            </a:pPr>
            <a:r>
              <a:rPr lang="en-US" sz="2400" b="1" dirty="0" smtClean="0">
                <a:solidFill>
                  <a:srgbClr val="7030A0"/>
                </a:solidFill>
              </a:rPr>
              <a:t>32%</a:t>
            </a:r>
            <a:r>
              <a:rPr lang="en-US" sz="2400" b="1" dirty="0" smtClean="0">
                <a:solidFill>
                  <a:srgbClr val="990099"/>
                </a:solidFill>
              </a:rPr>
              <a:t>  </a:t>
            </a:r>
            <a:r>
              <a:rPr lang="en-US" sz="2000" dirty="0" smtClean="0"/>
              <a:t>The grocery deli is just not a viable option, </a:t>
            </a:r>
            <a:br>
              <a:rPr lang="en-US" sz="2000" dirty="0" smtClean="0"/>
            </a:br>
            <a:r>
              <a:rPr lang="en-US" sz="2000" dirty="0" smtClean="0"/>
              <a:t>      it doesn’t have what I/we want</a:t>
            </a:r>
            <a:endParaRPr lang="en-US" sz="2400" dirty="0" smtClean="0"/>
          </a:p>
          <a:p>
            <a:pPr>
              <a:buNone/>
            </a:pPr>
            <a:endParaRPr lang="en-US" sz="2400" dirty="0"/>
          </a:p>
        </p:txBody>
      </p:sp>
      <p:sp>
        <p:nvSpPr>
          <p:cNvPr id="11" name="Content Placeholder 2"/>
          <p:cNvSpPr txBox="1">
            <a:spLocks/>
          </p:cNvSpPr>
          <p:nvPr/>
        </p:nvSpPr>
        <p:spPr>
          <a:xfrm>
            <a:off x="457200" y="1132941"/>
            <a:ext cx="8686800" cy="43869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lang="en-US" dirty="0" smtClean="0">
                <a:solidFill>
                  <a:schemeClr val="tx1">
                    <a:lumMod val="50000"/>
                    <a:lumOff val="50000"/>
                  </a:schemeClr>
                </a:solidFill>
              </a:rPr>
              <a:t>Two-thirds have a foodservice deli that presents a viable alternative</a:t>
            </a:r>
            <a:endPar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12"/>
          <p:cNvPicPr/>
          <p:nvPr/>
        </p:nvPicPr>
        <p:blipFill>
          <a:blip r:embed="rId3" cstate="print"/>
          <a:srcRect/>
          <a:stretch>
            <a:fillRect/>
          </a:stretch>
        </p:blipFill>
        <p:spPr bwMode="auto">
          <a:xfrm>
            <a:off x="467544" y="1923679"/>
            <a:ext cx="1080120" cy="10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Fixing the disconnect</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25</a:t>
            </a:fld>
            <a:endParaRPr lang="en-US"/>
          </a:p>
        </p:txBody>
      </p:sp>
      <p:sp>
        <p:nvSpPr>
          <p:cNvPr id="5" name="Footer Placeholder 4"/>
          <p:cNvSpPr>
            <a:spLocks noGrp="1"/>
          </p:cNvSpPr>
          <p:nvPr>
            <p:ph type="ftr" sz="quarter" idx="3"/>
          </p:nvPr>
        </p:nvSpPr>
        <p:spPr>
          <a:xfrm>
            <a:off x="452264" y="4767263"/>
            <a:ext cx="4479776"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sp>
        <p:nvSpPr>
          <p:cNvPr id="6" name="Content Placeholder 2"/>
          <p:cNvSpPr txBox="1">
            <a:spLocks/>
          </p:cNvSpPr>
          <p:nvPr/>
        </p:nvSpPr>
        <p:spPr>
          <a:xfrm>
            <a:off x="457200" y="1076669"/>
            <a:ext cx="8579296" cy="43869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lang="en-US" dirty="0" smtClean="0">
                <a:solidFill>
                  <a:schemeClr val="tx1">
                    <a:lumMod val="50000"/>
                    <a:lumOff val="50000"/>
                  </a:schemeClr>
                </a:solidFill>
              </a:rPr>
              <a:t>Drive visibility, conversion and leverage trip drivers in marketing messaging/positioning</a:t>
            </a:r>
            <a:endPar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7" name="Table 6"/>
          <p:cNvGraphicFramePr>
            <a:graphicFrameLocks noGrp="1"/>
          </p:cNvGraphicFramePr>
          <p:nvPr/>
        </p:nvGraphicFramePr>
        <p:xfrm>
          <a:off x="539552" y="1635646"/>
          <a:ext cx="8064896" cy="2625532"/>
        </p:xfrm>
        <a:graphic>
          <a:graphicData uri="http://schemas.openxmlformats.org/drawingml/2006/table">
            <a:tbl>
              <a:tblPr/>
              <a:tblGrid>
                <a:gridCol w="1565352"/>
                <a:gridCol w="1653942"/>
                <a:gridCol w="1653129"/>
                <a:gridCol w="1653942"/>
                <a:gridCol w="1538531"/>
              </a:tblGrid>
              <a:tr h="504056">
                <a:tc gridSpan="5">
                  <a:txBody>
                    <a:bodyPr/>
                    <a:lstStyle/>
                    <a:p>
                      <a:pPr algn="ctr">
                        <a:spcAft>
                          <a:spcPts val="0"/>
                        </a:spcAft>
                      </a:pPr>
                      <a:r>
                        <a:rPr lang="en-US" sz="1800" b="1" dirty="0" smtClean="0">
                          <a:solidFill>
                            <a:srgbClr val="FFFFFF"/>
                          </a:solidFill>
                          <a:latin typeface="Calibri"/>
                          <a:ea typeface="Calibri"/>
                          <a:cs typeface="Times New Roman"/>
                        </a:rPr>
                        <a:t>Reasons </a:t>
                      </a:r>
                      <a:r>
                        <a:rPr lang="en-US" sz="1800" b="1" dirty="0">
                          <a:solidFill>
                            <a:srgbClr val="FFFFFF"/>
                          </a:solidFill>
                          <a:latin typeface="Calibri"/>
                          <a:ea typeface="Calibri"/>
                          <a:cs typeface="Times New Roman"/>
                        </a:rPr>
                        <a:t>for buying from the grocery deli versus going to a </a:t>
                      </a:r>
                      <a:r>
                        <a:rPr lang="en-US" sz="1800" b="1" dirty="0" smtClean="0">
                          <a:solidFill>
                            <a:srgbClr val="FFFFFF"/>
                          </a:solidFill>
                          <a:latin typeface="Calibri"/>
                          <a:ea typeface="Calibri"/>
                          <a:cs typeface="Times New Roman"/>
                        </a:rPr>
                        <a:t>restaurant</a:t>
                      </a:r>
                      <a:endParaRPr lang="en-US" sz="1800" dirty="0">
                        <a:latin typeface="Calibri"/>
                        <a:ea typeface="Calibri"/>
                        <a:cs typeface="Times New Roman"/>
                      </a:endParaRPr>
                    </a:p>
                  </a:txBody>
                  <a:tcPr marL="66348" marR="66348" marT="0" marB="0" anchor="ctr">
                    <a:lnL>
                      <a:noFill/>
                    </a:lnL>
                    <a:lnR>
                      <a:noFill/>
                    </a:lnR>
                    <a:lnT>
                      <a:noFill/>
                    </a:lnT>
                    <a:lnB w="19050" cap="flat" cmpd="sng" algn="ctr">
                      <a:solidFill>
                        <a:srgbClr val="7030A0"/>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80120">
                <a:tc>
                  <a:txBody>
                    <a:bodyPr/>
                    <a:lstStyle/>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a:latin typeface="Calibri"/>
                        <a:ea typeface="Calibri"/>
                        <a:cs typeface="Times New Roman"/>
                      </a:endParaRPr>
                    </a:p>
                  </a:txBody>
                  <a:tcPr marL="66348" marR="66348" marT="0" marB="0">
                    <a:lnL>
                      <a:noFill/>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a:noFill/>
                    </a:lnR>
                    <a:lnT w="19050" cap="flat" cmpd="sng" algn="ctr">
                      <a:solidFill>
                        <a:srgbClr val="7030A0"/>
                      </a:solidFill>
                      <a:prstDash val="solid"/>
                      <a:round/>
                      <a:headEnd type="none" w="med" len="med"/>
                      <a:tailEnd type="none" w="med" len="med"/>
                    </a:lnT>
                    <a:lnB>
                      <a:noFill/>
                    </a:lnB>
                  </a:tcPr>
                </a:tc>
              </a:tr>
              <a:tr h="1041356">
                <a:tc>
                  <a:txBody>
                    <a:bodyPr/>
                    <a:lstStyle/>
                    <a:p>
                      <a:pPr>
                        <a:spcAft>
                          <a:spcPts val="0"/>
                        </a:spcAft>
                      </a:pPr>
                      <a:r>
                        <a:rPr lang="en-US" sz="1400" b="1" dirty="0">
                          <a:latin typeface="Calibri"/>
                          <a:ea typeface="Calibri"/>
                          <a:cs typeface="Times New Roman"/>
                        </a:rPr>
                        <a:t>92%</a:t>
                      </a:r>
                      <a:r>
                        <a:rPr lang="en-US" sz="1400" dirty="0">
                          <a:latin typeface="Calibri"/>
                          <a:ea typeface="Calibri"/>
                          <a:cs typeface="Times New Roman"/>
                        </a:rPr>
                        <a:t>  Combine with</a:t>
                      </a:r>
                      <a:br>
                        <a:rPr lang="en-US" sz="1400" dirty="0">
                          <a:latin typeface="Calibri"/>
                          <a:ea typeface="Calibri"/>
                          <a:cs typeface="Times New Roman"/>
                        </a:rPr>
                      </a:br>
                      <a:r>
                        <a:rPr lang="en-US" sz="1400" dirty="0">
                          <a:latin typeface="Calibri"/>
                          <a:ea typeface="Calibri"/>
                          <a:cs typeface="Times New Roman"/>
                        </a:rPr>
                        <a:t>          grocery </a:t>
                      </a:r>
                      <a:br>
                        <a:rPr lang="en-US" sz="1400" dirty="0">
                          <a:latin typeface="Calibri"/>
                          <a:ea typeface="Calibri"/>
                          <a:cs typeface="Times New Roman"/>
                        </a:rPr>
                      </a:br>
                      <a:r>
                        <a:rPr lang="en-US" sz="1400" dirty="0">
                          <a:latin typeface="Calibri"/>
                          <a:ea typeface="Calibri"/>
                          <a:cs typeface="Times New Roman"/>
                        </a:rPr>
                        <a:t>          shopping</a:t>
                      </a:r>
                    </a:p>
                    <a:p>
                      <a:pPr>
                        <a:spcAft>
                          <a:spcPts val="0"/>
                        </a:spcAft>
                      </a:pPr>
                      <a:r>
                        <a:rPr lang="en-US" sz="1400" b="1" dirty="0">
                          <a:latin typeface="Calibri"/>
                          <a:ea typeface="Calibri"/>
                          <a:cs typeface="Times New Roman"/>
                        </a:rPr>
                        <a:t> </a:t>
                      </a:r>
                      <a:endParaRPr lang="en-US" sz="1400" dirty="0">
                        <a:latin typeface="Calibri"/>
                        <a:ea typeface="Calibri"/>
                        <a:cs typeface="Times New Roman"/>
                      </a:endParaRPr>
                    </a:p>
                  </a:txBody>
                  <a:tcPr marL="66348" marR="66348" marT="0" marB="0">
                    <a:lnL>
                      <a:noFill/>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a:latin typeface="Calibri"/>
                          <a:ea typeface="Calibri"/>
                          <a:cs typeface="Times New Roman"/>
                        </a:rPr>
                        <a:t>83%</a:t>
                      </a:r>
                      <a:r>
                        <a:rPr lang="en-US" sz="1400" dirty="0">
                          <a:latin typeface="Calibri"/>
                          <a:ea typeface="Calibri"/>
                          <a:cs typeface="Times New Roman"/>
                        </a:rPr>
                        <a:t>  Cheaper</a:t>
                      </a:r>
                    </a:p>
                    <a:p>
                      <a:pPr>
                        <a:spcAft>
                          <a:spcPts val="0"/>
                        </a:spcAft>
                      </a:pPr>
                      <a:r>
                        <a:rPr lang="en-US" sz="1400" b="1" dirty="0">
                          <a:latin typeface="Calibri"/>
                          <a:ea typeface="Calibri"/>
                          <a:cs typeface="Times New Roman"/>
                        </a:rPr>
                        <a:t>82%</a:t>
                      </a:r>
                      <a:r>
                        <a:rPr lang="en-US" sz="1400" dirty="0">
                          <a:latin typeface="Calibri"/>
                          <a:ea typeface="Calibri"/>
                          <a:cs typeface="Times New Roman"/>
                        </a:rPr>
                        <a:t>  More </a:t>
                      </a:r>
                      <a:r>
                        <a:rPr lang="en-US" sz="1400" dirty="0" smtClean="0">
                          <a:latin typeface="Calibri"/>
                          <a:ea typeface="Calibri"/>
                          <a:cs typeface="Times New Roman"/>
                        </a:rPr>
                        <a:t>cuisines</a:t>
                      </a:r>
                      <a:endParaRPr lang="en-US" sz="1400" dirty="0">
                        <a:latin typeface="Calibri"/>
                        <a:ea typeface="Calibri"/>
                        <a:cs typeface="Times New Roman"/>
                      </a:endParaRPr>
                    </a:p>
                    <a:p>
                      <a:pPr>
                        <a:spcAft>
                          <a:spcPts val="0"/>
                        </a:spcAft>
                      </a:pPr>
                      <a:r>
                        <a:rPr lang="en-US" sz="1400" b="1" dirty="0">
                          <a:latin typeface="Calibri"/>
                          <a:ea typeface="Calibri"/>
                          <a:cs typeface="Times New Roman"/>
                        </a:rPr>
                        <a:t>77%</a:t>
                      </a:r>
                      <a:r>
                        <a:rPr lang="en-US" sz="1400" dirty="0">
                          <a:latin typeface="Calibri"/>
                          <a:ea typeface="Calibri"/>
                          <a:cs typeface="Times New Roman"/>
                        </a:rPr>
                        <a:t>  Closer</a:t>
                      </a:r>
                      <a:r>
                        <a:rPr lang="en-US" sz="1400" dirty="0" smtClean="0">
                          <a:latin typeface="Calibri"/>
                          <a:ea typeface="Calibri"/>
                          <a:cs typeface="Times New Roman"/>
                        </a:rPr>
                        <a:t>/</a:t>
                      </a:r>
                      <a:br>
                        <a:rPr lang="en-US" sz="1400" dirty="0" smtClean="0">
                          <a:latin typeface="Calibri"/>
                          <a:ea typeface="Calibri"/>
                          <a:cs typeface="Times New Roman"/>
                        </a:rPr>
                      </a:br>
                      <a:r>
                        <a:rPr lang="en-US" sz="1400" dirty="0" smtClean="0">
                          <a:latin typeface="Calibri"/>
                          <a:ea typeface="Calibri"/>
                          <a:cs typeface="Times New Roman"/>
                        </a:rPr>
                        <a:t>          Easier </a:t>
                      </a:r>
                      <a:r>
                        <a:rPr lang="en-US" sz="1400" dirty="0">
                          <a:latin typeface="Calibri"/>
                          <a:ea typeface="Calibri"/>
                          <a:cs typeface="Times New Roman"/>
                        </a:rPr>
                        <a:t>to </a:t>
                      </a:r>
                      <a:r>
                        <a:rPr lang="en-US" sz="1400" dirty="0" smtClean="0">
                          <a:latin typeface="Calibri"/>
                          <a:ea typeface="Calibri"/>
                          <a:cs typeface="Times New Roman"/>
                        </a:rPr>
                        <a:t>get </a:t>
                      </a:r>
                      <a:r>
                        <a:rPr lang="en-US" sz="1400" dirty="0">
                          <a:latin typeface="Calibri"/>
                          <a:ea typeface="Calibri"/>
                          <a:cs typeface="Times New Roman"/>
                        </a:rPr>
                        <a:t>to</a:t>
                      </a: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a:latin typeface="Calibri"/>
                          <a:ea typeface="Calibri"/>
                          <a:cs typeface="Times New Roman"/>
                        </a:rPr>
                        <a:t>68%</a:t>
                      </a:r>
                      <a:r>
                        <a:rPr lang="en-US" sz="1400" dirty="0">
                          <a:latin typeface="Calibri"/>
                          <a:ea typeface="Calibri"/>
                          <a:cs typeface="Times New Roman"/>
                        </a:rPr>
                        <a:t>  Healthier</a:t>
                      </a: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a:latin typeface="Calibri"/>
                          <a:ea typeface="Calibri"/>
                          <a:cs typeface="Times New Roman"/>
                        </a:rPr>
                        <a:t>64%</a:t>
                      </a:r>
                      <a:r>
                        <a:rPr lang="en-US" sz="1400" dirty="0">
                          <a:latin typeface="Calibri"/>
                          <a:ea typeface="Calibri"/>
                          <a:cs typeface="Times New Roman"/>
                        </a:rPr>
                        <a:t>  Better quality</a:t>
                      </a:r>
                    </a:p>
                    <a:p>
                      <a:pPr>
                        <a:spcAft>
                          <a:spcPts val="0"/>
                        </a:spcAft>
                      </a:pPr>
                      <a:r>
                        <a:rPr lang="en-US" sz="1400" b="1" dirty="0">
                          <a:latin typeface="Calibri"/>
                          <a:ea typeface="Calibri"/>
                          <a:cs typeface="Times New Roman"/>
                        </a:rPr>
                        <a:t>56%</a:t>
                      </a:r>
                      <a:r>
                        <a:rPr lang="en-US" sz="1400" dirty="0">
                          <a:latin typeface="Calibri"/>
                          <a:ea typeface="Calibri"/>
                          <a:cs typeface="Times New Roman"/>
                        </a:rPr>
                        <a:t>  Faster/time </a:t>
                      </a:r>
                      <a:br>
                        <a:rPr lang="en-US" sz="1400" dirty="0">
                          <a:latin typeface="Calibri"/>
                          <a:ea typeface="Calibri"/>
                          <a:cs typeface="Times New Roman"/>
                        </a:rPr>
                      </a:br>
                      <a:r>
                        <a:rPr lang="en-US" sz="1400" dirty="0">
                          <a:latin typeface="Calibri"/>
                          <a:ea typeface="Calibri"/>
                          <a:cs typeface="Times New Roman"/>
                        </a:rPr>
                        <a:t>          consideration</a:t>
                      </a: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a:latin typeface="Calibri"/>
                          <a:ea typeface="Calibri"/>
                          <a:cs typeface="Times New Roman"/>
                        </a:rPr>
                        <a:t>20%</a:t>
                      </a:r>
                      <a:r>
                        <a:rPr lang="en-US" sz="1400" dirty="0">
                          <a:latin typeface="Calibri"/>
                          <a:ea typeface="Calibri"/>
                          <a:cs typeface="Times New Roman"/>
                        </a:rPr>
                        <a:t>  Home </a:t>
                      </a:r>
                      <a:r>
                        <a:rPr lang="en-US" sz="1400" dirty="0" smtClean="0">
                          <a:latin typeface="Calibri"/>
                          <a:ea typeface="Calibri"/>
                          <a:cs typeface="Times New Roman"/>
                        </a:rPr>
                        <a:t/>
                      </a:r>
                      <a:br>
                        <a:rPr lang="en-US" sz="1400" dirty="0" smtClean="0">
                          <a:latin typeface="Calibri"/>
                          <a:ea typeface="Calibri"/>
                          <a:cs typeface="Times New Roman"/>
                        </a:rPr>
                      </a:br>
                      <a:r>
                        <a:rPr lang="en-US" sz="1400" dirty="0" smtClean="0">
                          <a:latin typeface="Calibri"/>
                          <a:ea typeface="Calibri"/>
                          <a:cs typeface="Times New Roman"/>
                        </a:rPr>
                        <a:t>          delivery</a:t>
                      </a:r>
                      <a:endParaRPr lang="en-US" sz="14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a:noFill/>
                    </a:lnR>
                    <a:lnT>
                      <a:noFill/>
                    </a:lnT>
                    <a:lnB w="12700" cap="flat" cmpd="sng" algn="ctr">
                      <a:solidFill>
                        <a:srgbClr val="7030A0"/>
                      </a:solidFill>
                      <a:prstDash val="solid"/>
                      <a:round/>
                      <a:headEnd type="none" w="med" len="med"/>
                      <a:tailEnd type="none" w="med" len="med"/>
                    </a:lnB>
                  </a:tcPr>
                </a:tc>
              </a:tr>
            </a:tbl>
          </a:graphicData>
        </a:graphic>
      </p:graphicFrame>
      <p:pic>
        <p:nvPicPr>
          <p:cNvPr id="3077" name="Picture 366"/>
          <p:cNvPicPr>
            <a:picLocks noChangeAspect="1" noChangeArrowheads="1"/>
          </p:cNvPicPr>
          <p:nvPr/>
        </p:nvPicPr>
        <p:blipFill>
          <a:blip r:embed="rId2" cstate="print"/>
          <a:srcRect/>
          <a:stretch>
            <a:fillRect/>
          </a:stretch>
        </p:blipFill>
        <p:spPr bwMode="auto">
          <a:xfrm>
            <a:off x="539552" y="2241553"/>
            <a:ext cx="797185" cy="820292"/>
          </a:xfrm>
          <a:prstGeom prst="rect">
            <a:avLst/>
          </a:prstGeom>
          <a:noFill/>
        </p:spPr>
      </p:pic>
      <p:pic>
        <p:nvPicPr>
          <p:cNvPr id="3076" name="Picture 223"/>
          <p:cNvPicPr>
            <a:picLocks noChangeAspect="1" noChangeArrowheads="1"/>
          </p:cNvPicPr>
          <p:nvPr/>
        </p:nvPicPr>
        <p:blipFill>
          <a:blip r:embed="rId3" cstate="print"/>
          <a:srcRect/>
          <a:stretch>
            <a:fillRect/>
          </a:stretch>
        </p:blipFill>
        <p:spPr bwMode="auto">
          <a:xfrm>
            <a:off x="2177057" y="2227551"/>
            <a:ext cx="808739" cy="808739"/>
          </a:xfrm>
          <a:prstGeom prst="rect">
            <a:avLst/>
          </a:prstGeom>
          <a:noFill/>
        </p:spPr>
      </p:pic>
      <p:pic>
        <p:nvPicPr>
          <p:cNvPr id="3075" name="Picture 222"/>
          <p:cNvPicPr>
            <a:picLocks noChangeAspect="1" noChangeArrowheads="1"/>
          </p:cNvPicPr>
          <p:nvPr/>
        </p:nvPicPr>
        <p:blipFill>
          <a:blip r:embed="rId4" cstate="print"/>
          <a:srcRect/>
          <a:stretch>
            <a:fillRect/>
          </a:stretch>
        </p:blipFill>
        <p:spPr bwMode="auto">
          <a:xfrm>
            <a:off x="3809715" y="2218850"/>
            <a:ext cx="808739" cy="820292"/>
          </a:xfrm>
          <a:prstGeom prst="rect">
            <a:avLst/>
          </a:prstGeom>
          <a:noFill/>
        </p:spPr>
      </p:pic>
      <p:pic>
        <p:nvPicPr>
          <p:cNvPr id="3074" name="Picture 2"/>
          <p:cNvPicPr>
            <a:picLocks noChangeAspect="1" noChangeArrowheads="1"/>
          </p:cNvPicPr>
          <p:nvPr/>
        </p:nvPicPr>
        <p:blipFill>
          <a:blip r:embed="rId5" cstate="print"/>
          <a:srcRect/>
          <a:stretch>
            <a:fillRect/>
          </a:stretch>
        </p:blipFill>
        <p:spPr bwMode="auto">
          <a:xfrm>
            <a:off x="5508104" y="2197748"/>
            <a:ext cx="792088" cy="843399"/>
          </a:xfrm>
          <a:prstGeom prst="rect">
            <a:avLst/>
          </a:prstGeom>
          <a:noFill/>
        </p:spPr>
      </p:pic>
      <p:pic>
        <p:nvPicPr>
          <p:cNvPr id="13" name="Picture 367"/>
          <p:cNvPicPr>
            <a:picLocks noChangeAspect="1" noChangeArrowheads="1"/>
          </p:cNvPicPr>
          <p:nvPr/>
        </p:nvPicPr>
        <p:blipFill>
          <a:blip r:embed="rId6" cstate="print"/>
          <a:srcRect/>
          <a:stretch>
            <a:fillRect/>
          </a:stretch>
        </p:blipFill>
        <p:spPr bwMode="auto">
          <a:xfrm>
            <a:off x="7164288" y="2197747"/>
            <a:ext cx="792088" cy="87805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22312" y="3062362"/>
            <a:ext cx="8314183" cy="1021556"/>
          </a:xfrm>
        </p:spPr>
        <p:txBody>
          <a:bodyPr>
            <a:normAutofit/>
          </a:bodyPr>
          <a:lstStyle/>
          <a:p>
            <a:r>
              <a:rPr lang="en-US" sz="3400" dirty="0" smtClean="0"/>
              <a:t>Channel choice</a:t>
            </a:r>
            <a:endParaRPr lang="en-US" sz="3400" dirty="0"/>
          </a:p>
        </p:txBody>
      </p:sp>
      <p:sp>
        <p:nvSpPr>
          <p:cNvPr id="9" name="Text Placeholder 8"/>
          <p:cNvSpPr>
            <a:spLocks noGrp="1"/>
          </p:cNvSpPr>
          <p:nvPr>
            <p:ph type="body" idx="1"/>
          </p:nvPr>
        </p:nvSpPr>
        <p:spPr>
          <a:xfrm>
            <a:off x="2123728" y="1059582"/>
            <a:ext cx="6298977" cy="2002779"/>
          </a:xfrm>
        </p:spPr>
        <p:txBody>
          <a:bodyPr>
            <a:normAutofit/>
          </a:bodyPr>
          <a:lstStyle/>
          <a:p>
            <a:r>
              <a:rPr lang="en-US" dirty="0" smtClean="0"/>
              <a:t>Supermarket dominance</a:t>
            </a:r>
          </a:p>
          <a:p>
            <a:r>
              <a:rPr lang="en-US" dirty="0" smtClean="0"/>
              <a:t>Conversion</a:t>
            </a:r>
          </a:p>
          <a:p>
            <a:r>
              <a:rPr lang="en-US" dirty="0" smtClean="0"/>
              <a:t>Stealing from ourselves or restaurants</a:t>
            </a:r>
          </a:p>
          <a:p>
            <a:r>
              <a:rPr lang="en-US" dirty="0" smtClean="0"/>
              <a:t>Channel leakage</a:t>
            </a:r>
          </a:p>
        </p:txBody>
      </p:sp>
      <p:sp>
        <p:nvSpPr>
          <p:cNvPr id="4" name="Slide Number Placeholder 3"/>
          <p:cNvSpPr>
            <a:spLocks noGrp="1"/>
          </p:cNvSpPr>
          <p:nvPr>
            <p:ph type="sldNum" sz="quarter" idx="12"/>
          </p:nvPr>
        </p:nvSpPr>
        <p:spPr/>
        <p:txBody>
          <a:bodyPr/>
          <a:lstStyle/>
          <a:p>
            <a:fld id="{3AA458A7-DFCD-4FD4-9550-F40348EC9665}" type="slidenum">
              <a:rPr lang="en-US" smtClean="0"/>
              <a:pPr/>
              <a:t>26</a:t>
            </a:fld>
            <a:endParaRPr lang="en-US"/>
          </a:p>
        </p:txBody>
      </p:sp>
      <p:sp>
        <p:nvSpPr>
          <p:cNvPr id="11" name="Footer Placeholder 4"/>
          <p:cNvSpPr>
            <a:spLocks noGrp="1"/>
          </p:cNvSpPr>
          <p:nvPr>
            <p:ph type="ftr" sz="quarter" idx="3"/>
          </p:nvPr>
        </p:nvSpPr>
        <p:spPr>
          <a:xfrm>
            <a:off x="452264" y="4767263"/>
            <a:ext cx="5559896"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lvl="0">
              <a:defRPr/>
            </a:pPr>
            <a:r>
              <a:rPr lang="en-US" dirty="0" smtClean="0">
                <a:solidFill>
                  <a:schemeClr val="tx1">
                    <a:lumMod val="50000"/>
                    <a:lumOff val="50000"/>
                  </a:schemeClr>
                </a:solidFill>
              </a:rPr>
              <a:t>FMI | The Power of Foodservice at Retail 2018©  | Picture: 210 Analytics</a:t>
            </a:r>
            <a:endParaRPr lang="en-US" dirty="0">
              <a:solidFill>
                <a:schemeClr val="tx1">
                  <a:lumMod val="50000"/>
                  <a:lumOff val="50000"/>
                </a:schemeClr>
              </a:solidFill>
            </a:endParaRPr>
          </a:p>
        </p:txBody>
      </p:sp>
      <p:pic>
        <p:nvPicPr>
          <p:cNvPr id="13" name="Picture 6"/>
          <p:cNvPicPr>
            <a:picLocks noChangeAspect="1" noChangeArrowheads="1"/>
          </p:cNvPicPr>
          <p:nvPr/>
        </p:nvPicPr>
        <p:blipFill>
          <a:blip r:embed="rId2" cstate="print"/>
          <a:srcRect/>
          <a:stretch>
            <a:fillRect/>
          </a:stretch>
        </p:blipFill>
        <p:spPr bwMode="auto">
          <a:xfrm>
            <a:off x="827584" y="1953482"/>
            <a:ext cx="1008112" cy="1008112"/>
          </a:xfrm>
          <a:prstGeom prst="rect">
            <a:avLst/>
          </a:prstGeom>
          <a:noFill/>
          <a:ln w="9525">
            <a:noFill/>
            <a:miter lim="800000"/>
            <a:headEnd/>
            <a:tailEnd/>
          </a:ln>
        </p:spPr>
      </p:pic>
      <p:pic>
        <p:nvPicPr>
          <p:cNvPr id="14" name="Picture 13" descr="IMG_0104.JPG"/>
          <p:cNvPicPr>
            <a:picLocks noChangeAspect="1"/>
          </p:cNvPicPr>
          <p:nvPr/>
        </p:nvPicPr>
        <p:blipFill>
          <a:blip r:embed="rId3" cstate="print"/>
          <a:srcRect t="5113" b="8743"/>
          <a:stretch>
            <a:fillRect/>
          </a:stretch>
        </p:blipFill>
        <p:spPr>
          <a:xfrm rot="5400000">
            <a:off x="5335669" y="1319762"/>
            <a:ext cx="4681086" cy="295232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smtClean="0"/>
              <a:t>Supermarkets claim the top spot overall</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27</a:t>
            </a:fld>
            <a:endParaRPr lang="en-US"/>
          </a:p>
        </p:txBody>
      </p:sp>
      <p:sp>
        <p:nvSpPr>
          <p:cNvPr id="5" name="Footer Placeholder 4"/>
          <p:cNvSpPr>
            <a:spLocks noGrp="1"/>
          </p:cNvSpPr>
          <p:nvPr>
            <p:ph type="ftr" sz="quarter" idx="3"/>
          </p:nvPr>
        </p:nvSpPr>
        <p:spPr>
          <a:xfrm>
            <a:off x="452264" y="4767263"/>
            <a:ext cx="3903712" cy="273844"/>
          </a:xfrm>
        </p:spPr>
        <p:txBody>
          <a:bodyPr/>
          <a:lstStyle/>
          <a:p>
            <a:r>
              <a:rPr lang="en-US" dirty="0" smtClean="0"/>
              <a:t>FMI | The Power of Foodservice at Retail 2018©</a:t>
            </a:r>
            <a:endParaRPr lang="en-US" dirty="0"/>
          </a:p>
        </p:txBody>
      </p:sp>
      <p:sp>
        <p:nvSpPr>
          <p:cNvPr id="8" name="Content Placeholder 2"/>
          <p:cNvSpPr txBox="1">
            <a:spLocks/>
          </p:cNvSpPr>
          <p:nvPr/>
        </p:nvSpPr>
        <p:spPr>
          <a:xfrm>
            <a:off x="457200" y="1103839"/>
            <a:ext cx="8686800" cy="58271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Millennials </a:t>
            </a:r>
            <a:r>
              <a:rPr kumimoji="0" lang="en-US" b="0" i="0" u="none" strike="noStrike" kern="1200" cap="none" spc="0" normalizeH="0" baseline="0" noProof="0" dirty="0" err="1" smtClean="0">
                <a:ln>
                  <a:noFill/>
                </a:ln>
                <a:solidFill>
                  <a:schemeClr val="tx1">
                    <a:lumMod val="50000"/>
                    <a:lumOff val="50000"/>
                  </a:schemeClr>
                </a:solidFill>
                <a:effectLst/>
                <a:uLnTx/>
                <a:uFillTx/>
                <a:latin typeface="+mn-lt"/>
                <a:ea typeface="+mn-ea"/>
                <a:cs typeface="+mn-cs"/>
              </a:rPr>
              <a:t>underindex</a:t>
            </a: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 Can foodservice be a way to connect?</a:t>
            </a:r>
          </a:p>
          <a:p>
            <a:pPr marL="342900" marR="0" lvl="0" indent="-34290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9" name="Content Placeholder 8"/>
          <p:cNvGraphicFramePr>
            <a:graphicFrameLocks noGrp="1"/>
          </p:cNvGraphicFramePr>
          <p:nvPr>
            <p:ph idx="1"/>
          </p:nvPr>
        </p:nvGraphicFramePr>
        <p:xfrm>
          <a:off x="457200" y="1708150"/>
          <a:ext cx="8229600" cy="288607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228184" y="1779662"/>
            <a:ext cx="2614818" cy="923330"/>
          </a:xfrm>
          <a:prstGeom prst="rect">
            <a:avLst/>
          </a:prstGeom>
          <a:noFill/>
        </p:spPr>
        <p:txBody>
          <a:bodyPr wrap="none" rtlCol="0">
            <a:spAutoFit/>
          </a:bodyPr>
          <a:lstStyle/>
          <a:p>
            <a:r>
              <a:rPr lang="en-US" dirty="0" smtClean="0">
                <a:solidFill>
                  <a:srgbClr val="800080"/>
                </a:solidFill>
              </a:rPr>
              <a:t>Highest conversion</a:t>
            </a:r>
            <a:br>
              <a:rPr lang="en-US" dirty="0" smtClean="0">
                <a:solidFill>
                  <a:srgbClr val="800080"/>
                </a:solidFill>
              </a:rPr>
            </a:br>
            <a:r>
              <a:rPr lang="en-US" dirty="0" smtClean="0">
                <a:solidFill>
                  <a:srgbClr val="800080"/>
                </a:solidFill>
              </a:rPr>
              <a:t>and purchasing frequency</a:t>
            </a:r>
            <a:br>
              <a:rPr lang="en-US" dirty="0" smtClean="0">
                <a:solidFill>
                  <a:srgbClr val="800080"/>
                </a:solidFill>
              </a:rPr>
            </a:br>
            <a:r>
              <a:rPr lang="en-US" dirty="0" smtClean="0">
                <a:solidFill>
                  <a:srgbClr val="800080"/>
                </a:solidFill>
              </a:rPr>
              <a:t>for supermarkets</a:t>
            </a:r>
            <a:endParaRPr lang="en-US" dirty="0">
              <a:solidFill>
                <a:srgbClr val="80008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490364"/>
            <a:ext cx="8697144" cy="857250"/>
          </a:xfrm>
        </p:spPr>
        <p:txBody>
          <a:bodyPr>
            <a:normAutofit/>
          </a:bodyPr>
          <a:lstStyle/>
          <a:p>
            <a:r>
              <a:rPr lang="en-US" sz="3200" dirty="0" smtClean="0"/>
              <a:t>Deli prepared is a very scattered purchase</a:t>
            </a:r>
            <a:endParaRPr lang="en-US" sz="3200" dirty="0"/>
          </a:p>
        </p:txBody>
      </p:sp>
      <p:sp>
        <p:nvSpPr>
          <p:cNvPr id="3" name="Content Placeholder 2"/>
          <p:cNvSpPr>
            <a:spLocks noGrp="1"/>
          </p:cNvSpPr>
          <p:nvPr>
            <p:ph idx="1"/>
          </p:nvPr>
        </p:nvSpPr>
        <p:spPr>
          <a:xfrm>
            <a:off x="529208" y="2787774"/>
            <a:ext cx="2890664" cy="1872208"/>
          </a:xfrm>
        </p:spPr>
        <p:txBody>
          <a:bodyPr>
            <a:normAutofit/>
          </a:bodyPr>
          <a:lstStyle/>
          <a:p>
            <a:pPr>
              <a:buNone/>
            </a:pPr>
            <a:r>
              <a:rPr lang="en-US" sz="3600" b="1" dirty="0" smtClean="0">
                <a:solidFill>
                  <a:srgbClr val="7030A0"/>
                </a:solidFill>
              </a:rPr>
              <a:t>50%</a:t>
            </a:r>
            <a:r>
              <a:rPr lang="en-US" dirty="0" smtClean="0"/>
              <a:t> </a:t>
            </a:r>
          </a:p>
          <a:p>
            <a:pPr marL="0" indent="0">
              <a:buNone/>
            </a:pPr>
            <a:r>
              <a:rPr lang="en-US" sz="2400" dirty="0" smtClean="0"/>
              <a:t>buy deli prepared</a:t>
            </a:r>
            <a:br>
              <a:rPr lang="en-US" sz="2400" dirty="0" smtClean="0"/>
            </a:br>
            <a:r>
              <a:rPr lang="en-US" sz="2400" dirty="0" smtClean="0"/>
              <a:t>at stores = the </a:t>
            </a:r>
            <a:br>
              <a:rPr lang="en-US" sz="2400" dirty="0" smtClean="0"/>
            </a:br>
            <a:r>
              <a:rPr lang="en-US" sz="2400" dirty="0" smtClean="0"/>
              <a:t>primary store</a:t>
            </a:r>
          </a:p>
        </p:txBody>
      </p:sp>
      <p:sp>
        <p:nvSpPr>
          <p:cNvPr id="4" name="Slide Number Placeholder 3"/>
          <p:cNvSpPr>
            <a:spLocks noGrp="1"/>
          </p:cNvSpPr>
          <p:nvPr>
            <p:ph type="sldNum" sz="quarter" idx="12"/>
          </p:nvPr>
        </p:nvSpPr>
        <p:spPr/>
        <p:txBody>
          <a:bodyPr/>
          <a:lstStyle/>
          <a:p>
            <a:fld id="{3AA458A7-DFCD-4FD4-9550-F40348EC9665}" type="slidenum">
              <a:rPr lang="en-US" smtClean="0"/>
              <a:pPr/>
              <a:t>28</a:t>
            </a:fld>
            <a:endParaRPr lang="en-US"/>
          </a:p>
        </p:txBody>
      </p:sp>
      <p:sp>
        <p:nvSpPr>
          <p:cNvPr id="5" name="Footer Placeholder 4"/>
          <p:cNvSpPr>
            <a:spLocks noGrp="1"/>
          </p:cNvSpPr>
          <p:nvPr>
            <p:ph type="ftr" sz="quarter" idx="3"/>
          </p:nvPr>
        </p:nvSpPr>
        <p:spPr>
          <a:xfrm>
            <a:off x="452264" y="4767263"/>
            <a:ext cx="5775920" cy="273844"/>
          </a:xfrm>
        </p:spPr>
        <p:txBody>
          <a:bodyPr/>
          <a:lstStyle/>
          <a:p>
            <a:r>
              <a:rPr lang="en-US" dirty="0" smtClean="0"/>
              <a:t>FMI | The Power of Foodservice at Retail 2018©  | Picture: 210 Analytics</a:t>
            </a:r>
            <a:endParaRPr lang="en-US" dirty="0"/>
          </a:p>
        </p:txBody>
      </p:sp>
      <p:sp>
        <p:nvSpPr>
          <p:cNvPr id="6" name="Content Placeholder 2"/>
          <p:cNvSpPr txBox="1">
            <a:spLocks/>
          </p:cNvSpPr>
          <p:nvPr/>
        </p:nvSpPr>
        <p:spPr>
          <a:xfrm>
            <a:off x="457200" y="1103839"/>
            <a:ext cx="8686800" cy="58271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Channel leakage is rampant;</a:t>
            </a:r>
            <a:r>
              <a:rPr kumimoji="0" lang="en-US" b="0" i="0" u="none" strike="noStrike" kern="1200" cap="none" spc="0" normalizeH="0" noProof="0" dirty="0" smtClean="0">
                <a:ln>
                  <a:noFill/>
                </a:ln>
                <a:solidFill>
                  <a:schemeClr val="tx1">
                    <a:lumMod val="50000"/>
                    <a:lumOff val="50000"/>
                  </a:schemeClr>
                </a:solidFill>
                <a:effectLst/>
                <a:uLnTx/>
                <a:uFillTx/>
                <a:latin typeface="+mn-lt"/>
                <a:ea typeface="+mn-ea"/>
                <a:cs typeface="+mn-cs"/>
              </a:rPr>
              <a:t> supermarkets are the most likely destination</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p:cNvPicPr/>
          <p:nvPr/>
        </p:nvPicPr>
        <p:blipFill>
          <a:blip r:embed="rId3" cstate="print"/>
          <a:srcRect/>
          <a:stretch>
            <a:fillRect/>
          </a:stretch>
        </p:blipFill>
        <p:spPr bwMode="auto">
          <a:xfrm>
            <a:off x="539552" y="1635646"/>
            <a:ext cx="1080120" cy="1152128"/>
          </a:xfrm>
          <a:prstGeom prst="rect">
            <a:avLst/>
          </a:prstGeom>
          <a:noFill/>
          <a:ln w="9525">
            <a:noFill/>
            <a:miter lim="800000"/>
            <a:headEnd/>
            <a:tailEnd/>
          </a:ln>
        </p:spPr>
      </p:pic>
      <p:sp>
        <p:nvSpPr>
          <p:cNvPr id="8" name="Content Placeholder 2"/>
          <p:cNvSpPr txBox="1">
            <a:spLocks/>
          </p:cNvSpPr>
          <p:nvPr/>
        </p:nvSpPr>
        <p:spPr>
          <a:xfrm>
            <a:off x="4067944" y="1779662"/>
            <a:ext cx="3600400" cy="295897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400" b="1" i="0" u="none" strike="noStrike" kern="1200" cap="none" spc="0" normalizeH="0" baseline="0" noProof="0" dirty="0" smtClean="0">
                <a:ln>
                  <a:noFill/>
                </a:ln>
                <a:solidFill>
                  <a:srgbClr val="7030A0"/>
                </a:solidFill>
                <a:effectLst/>
                <a:uLnTx/>
                <a:uFillTx/>
                <a:latin typeface="+mn-lt"/>
                <a:ea typeface="+mn-ea"/>
                <a:cs typeface="+mn-cs"/>
              </a:rPr>
              <a:t>If switch, where to?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400" b="1" i="0" u="none" strike="noStrike" kern="1200" cap="none" spc="0" normalizeH="0" baseline="0" noProof="0" dirty="0" smtClean="0">
                <a:ln>
                  <a:noFill/>
                </a:ln>
                <a:solidFill>
                  <a:srgbClr val="7030A0"/>
                </a:solidFill>
                <a:effectLst/>
                <a:uLnTx/>
                <a:uFillTx/>
                <a:latin typeface="+mn-lt"/>
                <a:ea typeface="+mn-ea"/>
                <a:cs typeface="+mn-cs"/>
              </a:rPr>
              <a:t>53%</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Supermarkets</a:t>
            </a: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400" b="1" i="0" u="none" strike="noStrike" kern="1200" cap="none" spc="0" normalizeH="0" baseline="0" noProof="0" dirty="0" smtClean="0">
                <a:ln>
                  <a:noFill/>
                </a:ln>
                <a:solidFill>
                  <a:srgbClr val="7030A0"/>
                </a:solidFill>
                <a:effectLst/>
                <a:uLnTx/>
                <a:uFillTx/>
                <a:latin typeface="+mn-lt"/>
                <a:ea typeface="+mn-ea"/>
                <a:cs typeface="+mn-cs"/>
              </a:rPr>
              <a:t>22%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Supercenter</a:t>
            </a: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400" b="1" i="0" u="none" strike="noStrike" kern="1200" cap="none" spc="0" normalizeH="0" baseline="0" noProof="0" dirty="0" smtClean="0">
                <a:ln>
                  <a:noFill/>
                </a:ln>
                <a:solidFill>
                  <a:srgbClr val="7030A0"/>
                </a:solidFill>
                <a:effectLst/>
                <a:uLnTx/>
                <a:uFillTx/>
                <a:latin typeface="+mn-lt"/>
                <a:ea typeface="+mn-ea"/>
                <a:cs typeface="+mn-cs"/>
              </a:rPr>
              <a:t>10%</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Club</a:t>
            </a: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400" b="1" i="0" u="none" strike="noStrike" kern="1200" cap="none" spc="0" normalizeH="0" baseline="0" noProof="0" dirty="0" smtClean="0">
                <a:ln>
                  <a:noFill/>
                </a:ln>
                <a:solidFill>
                  <a:srgbClr val="7030A0"/>
                </a:solidFill>
                <a:effectLst/>
                <a:uLnTx/>
                <a:uFillTx/>
                <a:latin typeface="+mn-lt"/>
                <a:ea typeface="+mn-ea"/>
                <a:cs typeface="+mn-cs"/>
              </a:rPr>
              <a:t>  7%</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Specialty/organic</a:t>
            </a:r>
          </a:p>
        </p:txBody>
      </p:sp>
      <p:cxnSp>
        <p:nvCxnSpPr>
          <p:cNvPr id="10" name="Straight Connector 9"/>
          <p:cNvCxnSpPr/>
          <p:nvPr/>
        </p:nvCxnSpPr>
        <p:spPr>
          <a:xfrm flipH="1">
            <a:off x="1742088" y="3925502"/>
            <a:ext cx="144016" cy="2160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Up-Down Arrow 10"/>
          <p:cNvSpPr/>
          <p:nvPr/>
        </p:nvSpPr>
        <p:spPr>
          <a:xfrm>
            <a:off x="3923928" y="1923678"/>
            <a:ext cx="144016" cy="1944216"/>
          </a:xfrm>
          <a:prstGeom prst="up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MG_2014.JPG"/>
          <p:cNvPicPr>
            <a:picLocks noChangeAspect="1"/>
          </p:cNvPicPr>
          <p:nvPr/>
        </p:nvPicPr>
        <p:blipFill>
          <a:blip r:embed="rId4" cstate="print"/>
          <a:srcRect t="18901" b="34997"/>
          <a:stretch>
            <a:fillRect/>
          </a:stretch>
        </p:blipFill>
        <p:spPr>
          <a:xfrm rot="5400000">
            <a:off x="5991981" y="1991481"/>
            <a:ext cx="4684365" cy="161967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669550"/>
            <a:ext cx="8805664" cy="857250"/>
          </a:xfrm>
        </p:spPr>
        <p:txBody>
          <a:bodyPr>
            <a:normAutofit fontScale="90000"/>
          </a:bodyPr>
          <a:lstStyle/>
          <a:p>
            <a:r>
              <a:rPr lang="en-US" dirty="0" smtClean="0"/>
              <a:t>The big question… </a:t>
            </a:r>
            <a:r>
              <a:rPr lang="en-US" sz="3200" dirty="0" smtClean="0"/>
              <a:t/>
            </a:r>
            <a:br>
              <a:rPr lang="en-US" sz="3200" dirty="0" smtClean="0"/>
            </a:br>
            <a:r>
              <a:rPr lang="en-US" sz="2000" dirty="0" smtClean="0">
                <a:solidFill>
                  <a:schemeClr val="tx1">
                    <a:lumMod val="50000"/>
                    <a:lumOff val="50000"/>
                  </a:schemeClr>
                </a:solidFill>
              </a:rPr>
              <a:t>Do we “steal” from ourselves, or restaurants? Foodservice often replaces cooking</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29</a:t>
            </a:fld>
            <a:endParaRPr lang="en-US"/>
          </a:p>
        </p:txBody>
      </p:sp>
      <p:sp>
        <p:nvSpPr>
          <p:cNvPr id="5" name="Footer Placeholder 4"/>
          <p:cNvSpPr>
            <a:spLocks noGrp="1"/>
          </p:cNvSpPr>
          <p:nvPr>
            <p:ph type="ftr" sz="quarter" idx="3"/>
          </p:nvPr>
        </p:nvSpPr>
        <p:spPr>
          <a:xfrm>
            <a:off x="452264" y="4767263"/>
            <a:ext cx="3903712" cy="273844"/>
          </a:xfrm>
        </p:spPr>
        <p:txBody>
          <a:bodyPr/>
          <a:lstStyle/>
          <a:p>
            <a:pPr lvl="0">
              <a:defRPr/>
            </a:pPr>
            <a:r>
              <a:rPr lang="en-US" dirty="0" smtClean="0">
                <a:solidFill>
                  <a:schemeClr val="tx1">
                    <a:lumMod val="50000"/>
                    <a:lumOff val="50000"/>
                  </a:schemeClr>
                </a:solidFill>
              </a:rPr>
              <a:t>FMI | The Power of Foodservice at Retail 2018©</a:t>
            </a:r>
          </a:p>
        </p:txBody>
      </p:sp>
      <p:pic>
        <p:nvPicPr>
          <p:cNvPr id="6" name="Picture 2"/>
          <p:cNvPicPr>
            <a:picLocks noChangeAspect="1" noChangeArrowheads="1"/>
          </p:cNvPicPr>
          <p:nvPr/>
        </p:nvPicPr>
        <p:blipFill>
          <a:blip r:embed="rId2" cstate="print"/>
          <a:srcRect/>
          <a:stretch>
            <a:fillRect/>
          </a:stretch>
        </p:blipFill>
        <p:spPr bwMode="auto">
          <a:xfrm>
            <a:off x="3635896" y="2139702"/>
            <a:ext cx="1320000" cy="1296144"/>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539552" y="2139702"/>
            <a:ext cx="1245429" cy="1222922"/>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a:stretch>
            <a:fillRect/>
          </a:stretch>
        </p:blipFill>
        <p:spPr bwMode="auto">
          <a:xfrm>
            <a:off x="7452320" y="2643758"/>
            <a:ext cx="853655" cy="838227"/>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6588224" y="2067694"/>
            <a:ext cx="805429" cy="790874"/>
          </a:xfrm>
          <a:prstGeom prst="rect">
            <a:avLst/>
          </a:prstGeom>
          <a:noFill/>
          <a:ln w="9525">
            <a:noFill/>
            <a:miter lim="800000"/>
            <a:headEnd/>
            <a:tailEnd/>
          </a:ln>
        </p:spPr>
      </p:pic>
      <p:cxnSp>
        <p:nvCxnSpPr>
          <p:cNvPr id="11" name="Straight Connector 10"/>
          <p:cNvCxnSpPr/>
          <p:nvPr/>
        </p:nvCxnSpPr>
        <p:spPr>
          <a:xfrm flipH="1">
            <a:off x="6588224" y="1995686"/>
            <a:ext cx="1656184" cy="1440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9552" y="3579862"/>
            <a:ext cx="3029419" cy="861774"/>
          </a:xfrm>
          <a:prstGeom prst="rect">
            <a:avLst/>
          </a:prstGeom>
          <a:noFill/>
        </p:spPr>
        <p:txBody>
          <a:bodyPr wrap="none" rtlCol="0">
            <a:spAutoFit/>
          </a:bodyPr>
          <a:lstStyle/>
          <a:p>
            <a:r>
              <a:rPr lang="en-US" sz="3200" b="1" dirty="0" smtClean="0">
                <a:solidFill>
                  <a:srgbClr val="7030A0"/>
                </a:solidFill>
              </a:rPr>
              <a:t>50%</a:t>
            </a:r>
          </a:p>
          <a:p>
            <a:r>
              <a:rPr lang="en-US" dirty="0" smtClean="0"/>
              <a:t>Replaces a home-cooked meal</a:t>
            </a:r>
            <a:endParaRPr lang="en-US" dirty="0"/>
          </a:p>
        </p:txBody>
      </p:sp>
      <p:sp>
        <p:nvSpPr>
          <p:cNvPr id="13" name="TextBox 12"/>
          <p:cNvSpPr txBox="1"/>
          <p:nvPr/>
        </p:nvSpPr>
        <p:spPr>
          <a:xfrm>
            <a:off x="446442" y="1691328"/>
            <a:ext cx="5565626" cy="400110"/>
          </a:xfrm>
          <a:prstGeom prst="rect">
            <a:avLst/>
          </a:prstGeom>
          <a:noFill/>
        </p:spPr>
        <p:txBody>
          <a:bodyPr wrap="none" rtlCol="0">
            <a:spAutoFit/>
          </a:bodyPr>
          <a:lstStyle/>
          <a:p>
            <a:r>
              <a:rPr lang="en-US" sz="2000" dirty="0" smtClean="0">
                <a:solidFill>
                  <a:schemeClr val="tx1">
                    <a:lumMod val="50000"/>
                    <a:lumOff val="50000"/>
                  </a:schemeClr>
                </a:solidFill>
              </a:rPr>
              <a:t>When buying a foodservice meal, does it  typically…</a:t>
            </a:r>
            <a:endParaRPr lang="en-US" sz="2000" dirty="0">
              <a:solidFill>
                <a:schemeClr val="tx1">
                  <a:lumMod val="50000"/>
                  <a:lumOff val="50000"/>
                </a:schemeClr>
              </a:solidFill>
            </a:endParaRPr>
          </a:p>
        </p:txBody>
      </p:sp>
      <p:sp>
        <p:nvSpPr>
          <p:cNvPr id="14" name="TextBox 13"/>
          <p:cNvSpPr txBox="1"/>
          <p:nvPr/>
        </p:nvSpPr>
        <p:spPr>
          <a:xfrm>
            <a:off x="3779912" y="3579862"/>
            <a:ext cx="2710935" cy="861774"/>
          </a:xfrm>
          <a:prstGeom prst="rect">
            <a:avLst/>
          </a:prstGeom>
          <a:noFill/>
        </p:spPr>
        <p:txBody>
          <a:bodyPr wrap="none" rtlCol="0">
            <a:spAutoFit/>
          </a:bodyPr>
          <a:lstStyle/>
          <a:p>
            <a:r>
              <a:rPr lang="en-US" sz="3200" b="1" dirty="0" smtClean="0">
                <a:solidFill>
                  <a:srgbClr val="7030A0"/>
                </a:solidFill>
              </a:rPr>
              <a:t>12%</a:t>
            </a:r>
          </a:p>
          <a:p>
            <a:r>
              <a:rPr lang="en-US" dirty="0" smtClean="0"/>
              <a:t>Replaces a restaurant meal</a:t>
            </a:r>
            <a:endParaRPr lang="en-US" dirty="0"/>
          </a:p>
        </p:txBody>
      </p:sp>
      <p:sp>
        <p:nvSpPr>
          <p:cNvPr id="15" name="TextBox 14"/>
          <p:cNvSpPr txBox="1"/>
          <p:nvPr/>
        </p:nvSpPr>
        <p:spPr>
          <a:xfrm>
            <a:off x="6613593" y="3579862"/>
            <a:ext cx="1362874" cy="861774"/>
          </a:xfrm>
          <a:prstGeom prst="rect">
            <a:avLst/>
          </a:prstGeom>
          <a:noFill/>
        </p:spPr>
        <p:txBody>
          <a:bodyPr wrap="none" rtlCol="0">
            <a:spAutoFit/>
          </a:bodyPr>
          <a:lstStyle/>
          <a:p>
            <a:r>
              <a:rPr lang="en-US" sz="3200" b="1" dirty="0" smtClean="0">
                <a:solidFill>
                  <a:srgbClr val="7030A0"/>
                </a:solidFill>
              </a:rPr>
              <a:t>38%</a:t>
            </a:r>
          </a:p>
          <a:p>
            <a:r>
              <a:rPr lang="en-US" dirty="0" smtClean="0"/>
              <a:t>Both equally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80858" y="-1790"/>
            <a:ext cx="4263142" cy="2842094"/>
          </a:xfrm>
          <a:prstGeom prst="rect">
            <a:avLst/>
          </a:prstGeom>
          <a:noFill/>
          <a:ln>
            <a:noFill/>
          </a:ln>
        </p:spPr>
      </p:pic>
      <p:grpSp>
        <p:nvGrpSpPr>
          <p:cNvPr id="45" name="Group 44"/>
          <p:cNvGrpSpPr/>
          <p:nvPr/>
        </p:nvGrpSpPr>
        <p:grpSpPr>
          <a:xfrm>
            <a:off x="84906" y="3009009"/>
            <a:ext cx="8983663" cy="1615878"/>
            <a:chOff x="92075" y="4154488"/>
            <a:chExt cx="8983663" cy="1615877"/>
          </a:xfrm>
        </p:grpSpPr>
        <p:pic>
          <p:nvPicPr>
            <p:cNvPr id="11" name="Picture 48" descr="Wholesaler Icon.eps"/>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8318500" y="4900613"/>
              <a:ext cx="5984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9" descr="IO Icon.eps"/>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932363" y="4437063"/>
              <a:ext cx="592137"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InformationServices.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92750" y="4875213"/>
              <a:ext cx="59531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FMI icons green-sustainability.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86650" y="4922838"/>
              <a:ext cx="5635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FMI icons green-supply.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1513" y="4435475"/>
              <a:ext cx="5635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FMI icons green-research.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588125" y="4913313"/>
              <a:ext cx="56356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FMI icons green-PBIcon.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70600" y="4418013"/>
              <a:ext cx="6096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ConsumerAffairs.jp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704975" y="439102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
            <p:cNvSpPr txBox="1">
              <a:spLocks noChangeArrowheads="1"/>
            </p:cNvSpPr>
            <p:nvPr/>
          </p:nvSpPr>
          <p:spPr bwMode="auto">
            <a:xfrm>
              <a:off x="92075" y="5434013"/>
              <a:ext cx="769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dirty="0">
                  <a:solidFill>
                    <a:srgbClr val="2BB069"/>
                  </a:solidFill>
                  <a:latin typeface="Arial" charset="0"/>
                  <a:cs typeface="Arial" charset="0"/>
                </a:rPr>
                <a:t>ASSET</a:t>
              </a:r>
            </a:p>
            <a:p>
              <a:pPr algn="ctr" defTabSz="685766" eaLnBrk="1" hangingPunct="1">
                <a:spcBef>
                  <a:spcPct val="0"/>
                </a:spcBef>
                <a:buFont typeface="Arial" charset="0"/>
                <a:buNone/>
              </a:pPr>
              <a:r>
                <a:rPr lang="en-US" altLang="en-US" sz="700" b="1" dirty="0">
                  <a:solidFill>
                    <a:srgbClr val="2BB069"/>
                  </a:solidFill>
                  <a:latin typeface="Arial" charset="0"/>
                  <a:cs typeface="Arial" charset="0"/>
                </a:rPr>
                <a:t>PROTECTION</a:t>
              </a:r>
              <a:endParaRPr lang="en-US" altLang="en-US" sz="700" dirty="0">
                <a:solidFill>
                  <a:srgbClr val="2BB069"/>
                </a:solidFill>
                <a:cs typeface="Arial" charset="0"/>
              </a:endParaRPr>
            </a:p>
          </p:txBody>
        </p:sp>
        <p:sp>
          <p:nvSpPr>
            <p:cNvPr id="20" name="TextBox 18"/>
            <p:cNvSpPr txBox="1">
              <a:spLocks noChangeArrowheads="1"/>
            </p:cNvSpPr>
            <p:nvPr/>
          </p:nvSpPr>
          <p:spPr bwMode="auto">
            <a:xfrm>
              <a:off x="2205038" y="5476875"/>
              <a:ext cx="81057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dirty="0">
                  <a:solidFill>
                    <a:srgbClr val="2BB069"/>
                  </a:solidFill>
                  <a:latin typeface="Arial" charset="0"/>
                  <a:cs typeface="Arial" charset="0"/>
                </a:rPr>
                <a:t>EDUCATION</a:t>
              </a:r>
              <a:endParaRPr lang="en-US" altLang="en-US" sz="700" dirty="0">
                <a:solidFill>
                  <a:srgbClr val="2BB069"/>
                </a:solidFill>
                <a:cs typeface="Arial" charset="0"/>
              </a:endParaRPr>
            </a:p>
          </p:txBody>
        </p:sp>
        <p:sp>
          <p:nvSpPr>
            <p:cNvPr id="21" name="TextBox 20"/>
            <p:cNvSpPr txBox="1">
              <a:spLocks noChangeArrowheads="1"/>
            </p:cNvSpPr>
            <p:nvPr/>
          </p:nvSpPr>
          <p:spPr bwMode="auto">
            <a:xfrm>
              <a:off x="6434138" y="5476875"/>
              <a:ext cx="8858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RESEARCH</a:t>
              </a:r>
              <a:endParaRPr lang="en-US" altLang="en-US" sz="700">
                <a:solidFill>
                  <a:srgbClr val="2BB069"/>
                </a:solidFill>
                <a:cs typeface="Arial" charset="0"/>
              </a:endParaRPr>
            </a:p>
          </p:txBody>
        </p:sp>
        <p:pic>
          <p:nvPicPr>
            <p:cNvPr id="22" name="Picture 9" descr="FMI icons green-food safety.pn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806700" y="4418013"/>
              <a:ext cx="6270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1"/>
            <p:cNvSpPr txBox="1">
              <a:spLocks noChangeArrowheads="1"/>
            </p:cNvSpPr>
            <p:nvPr/>
          </p:nvSpPr>
          <p:spPr bwMode="auto">
            <a:xfrm>
              <a:off x="2630488" y="4154488"/>
              <a:ext cx="950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FOOD SAFETY</a:t>
              </a:r>
            </a:p>
            <a:p>
              <a:pPr algn="ctr" defTabSz="685766" eaLnBrk="1" hangingPunct="1">
                <a:spcBef>
                  <a:spcPct val="0"/>
                </a:spcBef>
                <a:buFont typeface="Arial" charset="0"/>
                <a:buNone/>
              </a:pPr>
              <a:r>
                <a:rPr lang="en-US" altLang="en-US" sz="700" b="1">
                  <a:solidFill>
                    <a:srgbClr val="2BB069"/>
                  </a:solidFill>
                  <a:latin typeface="Arial" charset="0"/>
                  <a:cs typeface="Arial" charset="0"/>
                </a:rPr>
                <a:t>&amp; DEFENSE</a:t>
              </a:r>
              <a:endParaRPr lang="en-US" altLang="en-US" sz="700">
                <a:solidFill>
                  <a:srgbClr val="2BB069"/>
                </a:solidFill>
                <a:cs typeface="Arial" charset="0"/>
              </a:endParaRPr>
            </a:p>
          </p:txBody>
        </p:sp>
        <p:pic>
          <p:nvPicPr>
            <p:cNvPr id="24" name="Picture 11" descr="FMI icons green-government.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930650" y="4427538"/>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2"/>
            <p:cNvSpPr txBox="1">
              <a:spLocks noChangeArrowheads="1"/>
            </p:cNvSpPr>
            <p:nvPr/>
          </p:nvSpPr>
          <p:spPr bwMode="auto">
            <a:xfrm>
              <a:off x="3754438" y="4154488"/>
              <a:ext cx="890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GOVERNMENT</a:t>
              </a:r>
            </a:p>
            <a:p>
              <a:pPr algn="ctr" defTabSz="685766" eaLnBrk="1" hangingPunct="1">
                <a:spcBef>
                  <a:spcPct val="0"/>
                </a:spcBef>
                <a:buFont typeface="Arial" charset="0"/>
                <a:buNone/>
              </a:pPr>
              <a:r>
                <a:rPr lang="en-US" altLang="en-US" sz="700" b="1">
                  <a:solidFill>
                    <a:srgbClr val="2BB069"/>
                  </a:solidFill>
                  <a:latin typeface="Arial" charset="0"/>
                  <a:cs typeface="Arial" charset="0"/>
                </a:rPr>
                <a:t>RELATIONS</a:t>
              </a:r>
              <a:endParaRPr lang="en-US" altLang="en-US" sz="700">
                <a:solidFill>
                  <a:srgbClr val="2BB069"/>
                </a:solidFill>
                <a:cs typeface="Arial" charset="0"/>
              </a:endParaRPr>
            </a:p>
          </p:txBody>
        </p:sp>
        <p:sp>
          <p:nvSpPr>
            <p:cNvPr id="26" name="TextBox 23"/>
            <p:cNvSpPr txBox="1">
              <a:spLocks noChangeArrowheads="1"/>
            </p:cNvSpPr>
            <p:nvPr/>
          </p:nvSpPr>
          <p:spPr bwMode="auto">
            <a:xfrm>
              <a:off x="7316788" y="5476875"/>
              <a:ext cx="95091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SUSTAINABILITY</a:t>
              </a:r>
              <a:endParaRPr lang="en-US" altLang="en-US" sz="700">
                <a:solidFill>
                  <a:srgbClr val="2BB069"/>
                </a:solidFill>
                <a:cs typeface="Arial" charset="0"/>
              </a:endParaRPr>
            </a:p>
          </p:txBody>
        </p:sp>
        <p:sp>
          <p:nvSpPr>
            <p:cNvPr id="27" name="TextBox 24"/>
            <p:cNvSpPr txBox="1">
              <a:spLocks noChangeArrowheads="1"/>
            </p:cNvSpPr>
            <p:nvPr/>
          </p:nvSpPr>
          <p:spPr bwMode="auto">
            <a:xfrm>
              <a:off x="6821488" y="4262438"/>
              <a:ext cx="9398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SUPPLY CHAIN</a:t>
              </a:r>
              <a:endParaRPr lang="en-US" altLang="en-US" sz="700">
                <a:solidFill>
                  <a:srgbClr val="2BB069"/>
                </a:solidFill>
                <a:cs typeface="Arial" charset="0"/>
              </a:endParaRPr>
            </a:p>
          </p:txBody>
        </p:sp>
        <p:sp>
          <p:nvSpPr>
            <p:cNvPr id="28" name="TextBox 25"/>
            <p:cNvSpPr txBox="1">
              <a:spLocks noChangeArrowheads="1"/>
            </p:cNvSpPr>
            <p:nvPr/>
          </p:nvSpPr>
          <p:spPr bwMode="auto">
            <a:xfrm>
              <a:off x="4086225" y="5487988"/>
              <a:ext cx="127793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HEALTH &amp; WELLNESS</a:t>
              </a:r>
              <a:endParaRPr lang="en-US" altLang="en-US" sz="700">
                <a:solidFill>
                  <a:srgbClr val="2BB069"/>
                </a:solidFill>
                <a:cs typeface="Arial" charset="0"/>
              </a:endParaRPr>
            </a:p>
          </p:txBody>
        </p:sp>
        <p:sp>
          <p:nvSpPr>
            <p:cNvPr id="29" name="TextBox 26"/>
            <p:cNvSpPr txBox="1">
              <a:spLocks noChangeArrowheads="1"/>
            </p:cNvSpPr>
            <p:nvPr/>
          </p:nvSpPr>
          <p:spPr bwMode="auto">
            <a:xfrm>
              <a:off x="5813425" y="4256088"/>
              <a:ext cx="111601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PRIVATE BRANDS</a:t>
              </a:r>
              <a:endParaRPr lang="en-US" altLang="en-US" sz="700">
                <a:solidFill>
                  <a:srgbClr val="2BB069"/>
                </a:solidFill>
                <a:cs typeface="Arial" charset="0"/>
              </a:endParaRPr>
            </a:p>
          </p:txBody>
        </p:sp>
        <p:sp>
          <p:nvSpPr>
            <p:cNvPr id="30" name="TextBox 28"/>
            <p:cNvSpPr txBox="1">
              <a:spLocks noChangeArrowheads="1"/>
            </p:cNvSpPr>
            <p:nvPr/>
          </p:nvSpPr>
          <p:spPr bwMode="auto">
            <a:xfrm>
              <a:off x="3209925" y="5476875"/>
              <a:ext cx="88423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FRESH FOODS</a:t>
              </a:r>
              <a:endParaRPr lang="en-US" altLang="en-US" sz="700">
                <a:solidFill>
                  <a:srgbClr val="2BB069"/>
                </a:solidFill>
                <a:cs typeface="Arial" charset="0"/>
              </a:endParaRPr>
            </a:p>
          </p:txBody>
        </p:sp>
        <p:sp>
          <p:nvSpPr>
            <p:cNvPr id="31" name="TextBox 19"/>
            <p:cNvSpPr txBox="1">
              <a:spLocks noChangeArrowheads="1"/>
            </p:cNvSpPr>
            <p:nvPr/>
          </p:nvSpPr>
          <p:spPr bwMode="auto">
            <a:xfrm>
              <a:off x="5249863" y="5462588"/>
              <a:ext cx="1054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INFORMATION SERVICE</a:t>
              </a:r>
              <a:endParaRPr lang="en-US" altLang="en-US" sz="700">
                <a:solidFill>
                  <a:srgbClr val="2BB069"/>
                </a:solidFill>
                <a:cs typeface="Arial" charset="0"/>
              </a:endParaRPr>
            </a:p>
          </p:txBody>
        </p:sp>
        <p:pic>
          <p:nvPicPr>
            <p:cNvPr id="32" name="Picture 9" descr="Center Store.jp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06438" y="4435475"/>
              <a:ext cx="5889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21"/>
            <p:cNvSpPr txBox="1">
              <a:spLocks noChangeArrowheads="1"/>
            </p:cNvSpPr>
            <p:nvPr/>
          </p:nvSpPr>
          <p:spPr bwMode="auto">
            <a:xfrm>
              <a:off x="514350" y="4262438"/>
              <a:ext cx="95091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CENTER STORE</a:t>
              </a:r>
              <a:endParaRPr lang="en-US" altLang="en-US" sz="700">
                <a:solidFill>
                  <a:srgbClr val="2BB069"/>
                </a:solidFill>
                <a:cs typeface="Arial" charset="0"/>
              </a:endParaRPr>
            </a:p>
          </p:txBody>
        </p:sp>
        <p:sp>
          <p:nvSpPr>
            <p:cNvPr id="34" name="TextBox 21"/>
            <p:cNvSpPr txBox="1">
              <a:spLocks noChangeArrowheads="1"/>
            </p:cNvSpPr>
            <p:nvPr/>
          </p:nvSpPr>
          <p:spPr bwMode="auto">
            <a:xfrm>
              <a:off x="1417638" y="4154488"/>
              <a:ext cx="11699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CONSUMER &amp;</a:t>
              </a:r>
            </a:p>
            <a:p>
              <a:pPr algn="ctr" defTabSz="685766" eaLnBrk="1" hangingPunct="1">
                <a:spcBef>
                  <a:spcPct val="0"/>
                </a:spcBef>
                <a:buFont typeface="Arial" charset="0"/>
                <a:buNone/>
              </a:pPr>
              <a:r>
                <a:rPr lang="en-US" altLang="en-US" sz="700" b="1">
                  <a:solidFill>
                    <a:srgbClr val="2BB069"/>
                  </a:solidFill>
                  <a:latin typeface="Arial" charset="0"/>
                  <a:cs typeface="Arial" charset="0"/>
                </a:rPr>
                <a:t>COMMUNITY AFFAIRS</a:t>
              </a:r>
              <a:endParaRPr lang="en-US" altLang="en-US" sz="700">
                <a:solidFill>
                  <a:srgbClr val="2BB069"/>
                </a:solidFill>
                <a:cs typeface="Arial" charset="0"/>
              </a:endParaRPr>
            </a:p>
          </p:txBody>
        </p:sp>
        <p:sp>
          <p:nvSpPr>
            <p:cNvPr id="35" name="TextBox 25"/>
            <p:cNvSpPr txBox="1">
              <a:spLocks noChangeArrowheads="1"/>
            </p:cNvSpPr>
            <p:nvPr/>
          </p:nvSpPr>
          <p:spPr bwMode="auto">
            <a:xfrm>
              <a:off x="4489450" y="4159250"/>
              <a:ext cx="1443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INDEPENDENT</a:t>
              </a:r>
            </a:p>
            <a:p>
              <a:pPr algn="ctr" defTabSz="685766" eaLnBrk="1" hangingPunct="1">
                <a:spcBef>
                  <a:spcPct val="0"/>
                </a:spcBef>
                <a:buFont typeface="Arial" charset="0"/>
                <a:buNone/>
              </a:pPr>
              <a:r>
                <a:rPr lang="en-US" altLang="en-US" sz="700" b="1">
                  <a:solidFill>
                    <a:srgbClr val="2BB069"/>
                  </a:solidFill>
                  <a:latin typeface="Arial" charset="0"/>
                  <a:cs typeface="Arial" charset="0"/>
                </a:rPr>
                <a:t>OPERATOR</a:t>
              </a:r>
              <a:endParaRPr lang="en-US" altLang="en-US" sz="700">
                <a:solidFill>
                  <a:srgbClr val="2BB069"/>
                </a:solidFill>
                <a:cs typeface="Arial" charset="0"/>
              </a:endParaRPr>
            </a:p>
          </p:txBody>
        </p:sp>
        <p:pic>
          <p:nvPicPr>
            <p:cNvPr id="36" name="Picture 6" descr="FMI icons green-asset.pn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03200" y="4891088"/>
              <a:ext cx="5715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descr="FMI icons green-education.pn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287588" y="4854575"/>
              <a:ext cx="5683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FMI icons green-health 2 copy.pn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435475" y="4875213"/>
              <a:ext cx="5762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 descr="FMI icons green-fresh foods.png"/>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298825" y="4927600"/>
              <a:ext cx="6953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 descr="Communications.jpg"/>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196975" y="4900613"/>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25"/>
            <p:cNvSpPr txBox="1">
              <a:spLocks noChangeArrowheads="1"/>
            </p:cNvSpPr>
            <p:nvPr/>
          </p:nvSpPr>
          <p:spPr bwMode="auto">
            <a:xfrm>
              <a:off x="855663" y="5483225"/>
              <a:ext cx="12779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COMMUNICATION</a:t>
              </a:r>
              <a:endParaRPr lang="en-US" altLang="en-US" sz="700">
                <a:solidFill>
                  <a:srgbClr val="2BB069"/>
                </a:solidFill>
                <a:cs typeface="Arial" charset="0"/>
              </a:endParaRPr>
            </a:p>
          </p:txBody>
        </p:sp>
        <p:sp>
          <p:nvSpPr>
            <p:cNvPr id="42" name="TextBox 23"/>
            <p:cNvSpPr txBox="1">
              <a:spLocks noChangeArrowheads="1"/>
            </p:cNvSpPr>
            <p:nvPr/>
          </p:nvSpPr>
          <p:spPr bwMode="auto">
            <a:xfrm>
              <a:off x="8174038" y="5483225"/>
              <a:ext cx="901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WHOLESALER</a:t>
              </a:r>
              <a:endParaRPr lang="en-US" altLang="en-US" sz="700">
                <a:solidFill>
                  <a:srgbClr val="2BB069"/>
                </a:solidFill>
                <a:cs typeface="Arial" charset="0"/>
              </a:endParaRPr>
            </a:p>
          </p:txBody>
        </p:sp>
        <p:pic>
          <p:nvPicPr>
            <p:cNvPr id="43" name="Picture 18" descr="FMI icons green-tech.png"/>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885113" y="4435475"/>
              <a:ext cx="5619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23"/>
            <p:cNvSpPr txBox="1">
              <a:spLocks noChangeArrowheads="1"/>
            </p:cNvSpPr>
            <p:nvPr/>
          </p:nvSpPr>
          <p:spPr bwMode="auto">
            <a:xfrm>
              <a:off x="7704138" y="4259263"/>
              <a:ext cx="901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defTabSz="685766" eaLnBrk="1" hangingPunct="1">
                <a:spcBef>
                  <a:spcPct val="0"/>
                </a:spcBef>
                <a:buFont typeface="Arial" charset="0"/>
                <a:buNone/>
              </a:pPr>
              <a:r>
                <a:rPr lang="en-US" altLang="en-US" sz="700" b="1">
                  <a:solidFill>
                    <a:srgbClr val="2BB069"/>
                  </a:solidFill>
                  <a:latin typeface="Arial" charset="0"/>
                  <a:cs typeface="Arial" charset="0"/>
                </a:rPr>
                <a:t>TECHNOLOGY</a:t>
              </a:r>
              <a:endParaRPr lang="en-US" altLang="en-US" sz="700">
                <a:solidFill>
                  <a:srgbClr val="2BB069"/>
                </a:solidFill>
                <a:cs typeface="Arial" charset="0"/>
              </a:endParaRPr>
            </a:p>
          </p:txBody>
        </p:sp>
      </p:grpSp>
      <p:sp>
        <p:nvSpPr>
          <p:cNvPr id="46" name="TextBox 45"/>
          <p:cNvSpPr txBox="1"/>
          <p:nvPr/>
        </p:nvSpPr>
        <p:spPr>
          <a:xfrm>
            <a:off x="199449" y="178037"/>
            <a:ext cx="4681409" cy="2539156"/>
          </a:xfrm>
          <a:prstGeom prst="rect">
            <a:avLst/>
          </a:prstGeom>
          <a:noFill/>
        </p:spPr>
        <p:txBody>
          <a:bodyPr wrap="square" rtlCol="0">
            <a:spAutoFit/>
          </a:bodyPr>
          <a:lstStyle/>
          <a:p>
            <a:pPr defTabSz="457200"/>
            <a:r>
              <a:rPr lang="en-US" sz="2800" dirty="0" smtClean="0">
                <a:solidFill>
                  <a:srgbClr val="3F9C35"/>
                </a:solidFill>
                <a:latin typeface="Avenir Book"/>
                <a:cs typeface="Avenir Book"/>
              </a:rPr>
              <a:t>The Association:</a:t>
            </a:r>
          </a:p>
          <a:p>
            <a:pPr defTabSz="457200"/>
            <a:endParaRPr lang="en-US" sz="1100" dirty="0" smtClean="0">
              <a:solidFill>
                <a:srgbClr val="3F9C35"/>
              </a:solidFill>
              <a:latin typeface="Avenir Book"/>
              <a:cs typeface="Avenir Book"/>
            </a:endParaRPr>
          </a:p>
          <a:p>
            <a:pPr defTabSz="457200"/>
            <a:r>
              <a:rPr lang="en-US" sz="1600" u="sng" dirty="0" smtClean="0">
                <a:solidFill>
                  <a:srgbClr val="616365"/>
                </a:solidFill>
                <a:latin typeface="Avenir Book"/>
                <a:cs typeface="Avenir Book"/>
              </a:rPr>
              <a:t>Our members</a:t>
            </a:r>
            <a:r>
              <a:rPr lang="en-US" sz="1600" dirty="0" smtClean="0">
                <a:solidFill>
                  <a:srgbClr val="616365"/>
                </a:solidFill>
                <a:latin typeface="Avenir Book"/>
                <a:cs typeface="Avenir Book"/>
              </a:rPr>
              <a:t> are food retailers, wholesales and suppliers of all types and sizes</a:t>
            </a:r>
          </a:p>
          <a:p>
            <a:pPr defTabSz="457200"/>
            <a:endParaRPr lang="en-US" sz="1600" dirty="0">
              <a:solidFill>
                <a:srgbClr val="616365"/>
              </a:solidFill>
              <a:latin typeface="Avenir Book"/>
              <a:cs typeface="Avenir Book"/>
            </a:endParaRPr>
          </a:p>
          <a:p>
            <a:pPr defTabSz="457200"/>
            <a:r>
              <a:rPr lang="en-US" sz="1600" u="sng" dirty="0" smtClean="0">
                <a:solidFill>
                  <a:srgbClr val="616365"/>
                </a:solidFill>
                <a:latin typeface="Avenir Book"/>
                <a:cs typeface="Avenir Book"/>
              </a:rPr>
              <a:t>FMI provides</a:t>
            </a:r>
            <a:r>
              <a:rPr lang="en-US" sz="1600" dirty="0" smtClean="0">
                <a:solidFill>
                  <a:srgbClr val="616365"/>
                </a:solidFill>
                <a:latin typeface="Avenir Book"/>
                <a:cs typeface="Avenir Book"/>
              </a:rPr>
              <a:t> comprehensive programs, resources and advocacy for the food, pharmacy and grocery retail industry</a:t>
            </a:r>
            <a:endParaRPr lang="en-US" sz="1600" u="sng" dirty="0" smtClean="0">
              <a:solidFill>
                <a:srgbClr val="616365"/>
              </a:solidFill>
              <a:latin typeface="Avenir Book"/>
              <a:cs typeface="Avenir Book"/>
            </a:endParaRPr>
          </a:p>
          <a:p>
            <a:pPr defTabSz="457200"/>
            <a:endParaRPr lang="en-US" sz="2400" dirty="0">
              <a:solidFill>
                <a:srgbClr val="3F9C35"/>
              </a:solidFill>
              <a:latin typeface="Avenir Book"/>
              <a:cs typeface="Avenir Book"/>
            </a:endParaRPr>
          </a:p>
        </p:txBody>
      </p:sp>
      <p:cxnSp>
        <p:nvCxnSpPr>
          <p:cNvPr id="10" name="Straight Connector 9"/>
          <p:cNvCxnSpPr/>
          <p:nvPr/>
        </p:nvCxnSpPr>
        <p:spPr>
          <a:xfrm>
            <a:off x="365921" y="2840304"/>
            <a:ext cx="8508338" cy="0"/>
          </a:xfrm>
          <a:prstGeom prst="line">
            <a:avLst/>
          </a:prstGeom>
          <a:ln>
            <a:solidFill>
              <a:schemeClr val="tx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68111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1336.JPG"/>
          <p:cNvPicPr>
            <a:picLocks noChangeAspect="1"/>
          </p:cNvPicPr>
          <p:nvPr/>
        </p:nvPicPr>
        <p:blipFill>
          <a:blip r:embed="rId2" cstate="print"/>
          <a:srcRect l="5901" r="26900"/>
          <a:stretch>
            <a:fillRect/>
          </a:stretch>
        </p:blipFill>
        <p:spPr>
          <a:xfrm>
            <a:off x="4860032" y="455382"/>
            <a:ext cx="4283968" cy="4686856"/>
          </a:xfrm>
          <a:prstGeom prst="rect">
            <a:avLst/>
          </a:prstGeom>
        </p:spPr>
      </p:pic>
      <p:sp>
        <p:nvSpPr>
          <p:cNvPr id="5" name="Title 4"/>
          <p:cNvSpPr>
            <a:spLocks noGrp="1"/>
          </p:cNvSpPr>
          <p:nvPr>
            <p:ph type="title"/>
          </p:nvPr>
        </p:nvSpPr>
        <p:spPr>
          <a:xfrm>
            <a:off x="539552" y="2931790"/>
            <a:ext cx="8604448" cy="1021556"/>
          </a:xfrm>
        </p:spPr>
        <p:txBody>
          <a:bodyPr>
            <a:normAutofit/>
          </a:bodyPr>
          <a:lstStyle/>
          <a:p>
            <a:r>
              <a:rPr lang="en-US" dirty="0" smtClean="0"/>
              <a:t>technology</a:t>
            </a:r>
            <a:endParaRPr lang="en-US" dirty="0"/>
          </a:p>
        </p:txBody>
      </p:sp>
      <p:sp>
        <p:nvSpPr>
          <p:cNvPr id="6" name="Text Placeholder 5"/>
          <p:cNvSpPr>
            <a:spLocks noGrp="1"/>
          </p:cNvSpPr>
          <p:nvPr>
            <p:ph type="body" idx="1"/>
          </p:nvPr>
        </p:nvSpPr>
        <p:spPr>
          <a:xfrm>
            <a:off x="1979713" y="1203598"/>
            <a:ext cx="6515000" cy="1800200"/>
          </a:xfrm>
        </p:spPr>
        <p:txBody>
          <a:bodyPr>
            <a:normAutofit/>
          </a:bodyPr>
          <a:lstStyle/>
          <a:p>
            <a:r>
              <a:rPr lang="en-US" dirty="0" smtClean="0"/>
              <a:t>Out of home dinner plans</a:t>
            </a:r>
          </a:p>
          <a:p>
            <a:r>
              <a:rPr lang="en-US" dirty="0" smtClean="0"/>
              <a:t>Desired functionality</a:t>
            </a:r>
          </a:p>
          <a:p>
            <a:r>
              <a:rPr lang="en-US" dirty="0" smtClean="0"/>
              <a:t>Application usage</a:t>
            </a:r>
          </a:p>
          <a:p>
            <a:r>
              <a:rPr lang="en-US" dirty="0" smtClean="0"/>
              <a:t>Digital outreach</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30</a:t>
            </a:fld>
            <a:endParaRPr lang="en-US"/>
          </a:p>
        </p:txBody>
      </p:sp>
      <p:sp>
        <p:nvSpPr>
          <p:cNvPr id="3" name="Footer Placeholder 2"/>
          <p:cNvSpPr>
            <a:spLocks noGrp="1"/>
          </p:cNvSpPr>
          <p:nvPr>
            <p:ph type="ftr" sz="quarter" idx="3"/>
          </p:nvPr>
        </p:nvSpPr>
        <p:spPr>
          <a:xfrm>
            <a:off x="452264" y="4659982"/>
            <a:ext cx="5055840" cy="381125"/>
          </a:xfrm>
        </p:spPr>
        <p:txBody>
          <a:bodyPr/>
          <a:lstStyle/>
          <a:p>
            <a:r>
              <a:rPr lang="en-US" dirty="0" smtClean="0"/>
              <a:t>FMI | The Power of Foodservice at Retail 2018©  | </a:t>
            </a:r>
            <a:br>
              <a:rPr lang="en-US" dirty="0" smtClean="0"/>
            </a:br>
            <a:r>
              <a:rPr lang="en-US" dirty="0" smtClean="0"/>
              <a:t>Picture: 210 Analytics</a:t>
            </a:r>
            <a:endParaRPr lang="en-US" dirty="0"/>
          </a:p>
        </p:txBody>
      </p:sp>
      <p:pic>
        <p:nvPicPr>
          <p:cNvPr id="7" name="Picture 5"/>
          <p:cNvPicPr>
            <a:picLocks noChangeAspect="1" noChangeArrowheads="1"/>
          </p:cNvPicPr>
          <p:nvPr/>
        </p:nvPicPr>
        <p:blipFill>
          <a:blip r:embed="rId3" cstate="print"/>
          <a:srcRect/>
          <a:stretch>
            <a:fillRect/>
          </a:stretch>
        </p:blipFill>
        <p:spPr bwMode="auto">
          <a:xfrm>
            <a:off x="530408" y="2067694"/>
            <a:ext cx="1394182" cy="825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6856" y="706388"/>
            <a:ext cx="8229600" cy="857250"/>
          </a:xfrm>
        </p:spPr>
        <p:txBody>
          <a:bodyPr>
            <a:noAutofit/>
          </a:bodyPr>
          <a:lstStyle/>
          <a:p>
            <a:r>
              <a:rPr lang="en-US" sz="3200" dirty="0" smtClean="0"/>
              <a:t>Dinner planning frequently involves technology</a:t>
            </a:r>
            <a:br>
              <a:rPr lang="en-US" sz="3200" dirty="0" smtClean="0"/>
            </a:br>
            <a:r>
              <a:rPr lang="en-US" sz="1800" dirty="0" smtClean="0">
                <a:solidFill>
                  <a:schemeClr val="tx1">
                    <a:lumMod val="50000"/>
                    <a:lumOff val="50000"/>
                  </a:schemeClr>
                </a:solidFill>
              </a:rPr>
              <a:t>Matching restaurants in consumer-facing technology to elevate visibility</a:t>
            </a:r>
            <a:endParaRPr lang="en-US" sz="18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31</a:t>
            </a:fld>
            <a:endParaRPr lang="en-US"/>
          </a:p>
        </p:txBody>
      </p:sp>
      <p:sp>
        <p:nvSpPr>
          <p:cNvPr id="5" name="Footer Placeholder 4"/>
          <p:cNvSpPr>
            <a:spLocks noGrp="1"/>
          </p:cNvSpPr>
          <p:nvPr>
            <p:ph type="ftr" sz="quarter" idx="3"/>
          </p:nvPr>
        </p:nvSpPr>
        <p:spPr>
          <a:xfrm>
            <a:off x="452264" y="4767263"/>
            <a:ext cx="3399656"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graphicFrame>
        <p:nvGraphicFramePr>
          <p:cNvPr id="8" name="Content Placeholder 7"/>
          <p:cNvGraphicFramePr>
            <a:graphicFrameLocks noGrp="1"/>
          </p:cNvGraphicFramePr>
          <p:nvPr>
            <p:ph idx="1"/>
          </p:nvPr>
        </p:nvGraphicFramePr>
        <p:xfrm>
          <a:off x="457200" y="1708150"/>
          <a:ext cx="8229600" cy="288607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78" y="778396"/>
            <a:ext cx="8949680" cy="857250"/>
          </a:xfrm>
        </p:spPr>
        <p:txBody>
          <a:bodyPr>
            <a:noAutofit/>
          </a:bodyPr>
          <a:lstStyle/>
          <a:p>
            <a:r>
              <a:rPr lang="en-US" sz="3200" dirty="0" smtClean="0"/>
              <a:t>Highly-desired functionality: menu, prices &amp; specials</a:t>
            </a:r>
            <a:br>
              <a:rPr lang="en-US" sz="3200" dirty="0" smtClean="0"/>
            </a:br>
            <a:r>
              <a:rPr lang="en-US" sz="1800" dirty="0" smtClean="0">
                <a:solidFill>
                  <a:schemeClr val="tx1">
                    <a:lumMod val="50000"/>
                    <a:lumOff val="50000"/>
                  </a:schemeClr>
                </a:solidFill>
              </a:rPr>
              <a:t>Technology-focused shoppers are more demanding, but also an interesting target for grocers</a:t>
            </a:r>
            <a:r>
              <a:rPr lang="en-US" sz="3200" dirty="0" smtClean="0"/>
              <a:t/>
            </a:r>
            <a:br>
              <a:rPr lang="en-US" sz="3200" dirty="0" smtClean="0"/>
            </a:br>
            <a:endParaRPr lang="en-US" sz="18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32</a:t>
            </a:fld>
            <a:endParaRPr lang="en-US"/>
          </a:p>
        </p:txBody>
      </p:sp>
      <p:sp>
        <p:nvSpPr>
          <p:cNvPr id="5" name="Footer Placeholder 4"/>
          <p:cNvSpPr>
            <a:spLocks noGrp="1"/>
          </p:cNvSpPr>
          <p:nvPr>
            <p:ph type="ftr" sz="quarter" idx="3"/>
          </p:nvPr>
        </p:nvSpPr>
        <p:spPr>
          <a:xfrm>
            <a:off x="452264" y="4767263"/>
            <a:ext cx="3831704"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graphicFrame>
        <p:nvGraphicFramePr>
          <p:cNvPr id="6" name="Table 5"/>
          <p:cNvGraphicFramePr>
            <a:graphicFrameLocks noGrp="1"/>
          </p:cNvGraphicFramePr>
          <p:nvPr/>
        </p:nvGraphicFramePr>
        <p:xfrm>
          <a:off x="539552" y="1635646"/>
          <a:ext cx="8136904" cy="3005688"/>
        </p:xfrm>
        <a:graphic>
          <a:graphicData uri="http://schemas.openxmlformats.org/drawingml/2006/table">
            <a:tbl>
              <a:tblPr/>
              <a:tblGrid>
                <a:gridCol w="2111223"/>
                <a:gridCol w="2035823"/>
                <a:gridCol w="2111223"/>
                <a:gridCol w="1878635"/>
              </a:tblGrid>
              <a:tr h="432048">
                <a:tc gridSpan="4">
                  <a:txBody>
                    <a:bodyPr/>
                    <a:lstStyle/>
                    <a:p>
                      <a:pPr algn="ctr">
                        <a:spcAft>
                          <a:spcPts val="0"/>
                        </a:spcAft>
                      </a:pPr>
                      <a:r>
                        <a:rPr lang="en-US" sz="1800" b="1" dirty="0" smtClean="0">
                          <a:solidFill>
                            <a:srgbClr val="FFFFFF"/>
                          </a:solidFill>
                          <a:latin typeface="Calibri"/>
                          <a:ea typeface="Calibri"/>
                          <a:cs typeface="Times New Roman"/>
                        </a:rPr>
                        <a:t>Important features on apps or websites to help determine where/what to eat</a:t>
                      </a:r>
                      <a:endParaRPr lang="en-US" sz="1800" dirty="0">
                        <a:latin typeface="Calibri"/>
                        <a:ea typeface="Calibri"/>
                        <a:cs typeface="Times New Roman"/>
                      </a:endParaRPr>
                    </a:p>
                  </a:txBody>
                  <a:tcPr marL="66348" marR="66348" marT="0" marB="0" anchor="ctr">
                    <a:lnL>
                      <a:noFill/>
                    </a:lnL>
                    <a:lnR>
                      <a:noFill/>
                    </a:lnR>
                    <a:lnT>
                      <a:noFill/>
                    </a:lnT>
                    <a:lnB w="19050" cap="flat" cmpd="sng" algn="ctr">
                      <a:solidFill>
                        <a:srgbClr val="7030A0"/>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80120">
                <a:tc>
                  <a:txBody>
                    <a:bodyPr/>
                    <a:lstStyle/>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a:latin typeface="Calibri"/>
                        <a:ea typeface="Calibri"/>
                        <a:cs typeface="Times New Roman"/>
                      </a:endParaRPr>
                    </a:p>
                  </a:txBody>
                  <a:tcPr marL="66348" marR="66348" marT="0" marB="0">
                    <a:lnL>
                      <a:noFill/>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r>
              <a:tr h="1041356">
                <a:tc>
                  <a:txBody>
                    <a:bodyPr/>
                    <a:lstStyle/>
                    <a:p>
                      <a:pPr>
                        <a:spcAft>
                          <a:spcPts val="0"/>
                        </a:spcAft>
                      </a:pPr>
                      <a:r>
                        <a:rPr lang="en-US" sz="1400" b="1" dirty="0" smtClean="0">
                          <a:latin typeface="Calibri"/>
                          <a:ea typeface="Calibri"/>
                          <a:cs typeface="Times New Roman"/>
                        </a:rPr>
                        <a:t>77%</a:t>
                      </a:r>
                      <a:r>
                        <a:rPr lang="en-US" sz="1400" dirty="0" smtClean="0">
                          <a:latin typeface="Calibri"/>
                          <a:ea typeface="Calibri"/>
                          <a:cs typeface="Times New Roman"/>
                        </a:rPr>
                        <a:t>  Full menu</a:t>
                      </a:r>
                      <a:endParaRPr lang="en-US" sz="1400" dirty="0">
                        <a:latin typeface="Calibri"/>
                        <a:ea typeface="Calibri"/>
                        <a:cs typeface="Times New Roman"/>
                      </a:endParaRPr>
                    </a:p>
                  </a:txBody>
                  <a:tcPr marL="66348" marR="66348" marT="0" marB="0">
                    <a:lnL>
                      <a:noFill/>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71%</a:t>
                      </a:r>
                      <a:r>
                        <a:rPr lang="en-US" sz="1400" dirty="0" smtClean="0">
                          <a:latin typeface="Calibri"/>
                          <a:ea typeface="Calibri"/>
                          <a:cs typeface="Times New Roman"/>
                        </a:rPr>
                        <a:t>  Clear prices</a:t>
                      </a:r>
                      <a:endParaRPr lang="en-US" sz="1400" dirty="0">
                        <a:latin typeface="Calibri"/>
                        <a:ea typeface="Calibri"/>
                        <a:cs typeface="Times New Roman"/>
                      </a:endParaRPr>
                    </a:p>
                    <a:p>
                      <a:pPr>
                        <a:spcAft>
                          <a:spcPts val="0"/>
                        </a:spcAft>
                      </a:pPr>
                      <a:r>
                        <a:rPr lang="en-US" sz="1400" dirty="0" smtClean="0">
                          <a:latin typeface="Calibri"/>
                          <a:ea typeface="Calibri"/>
                          <a:cs typeface="Times New Roman"/>
                        </a:rPr>
                        <a:t/>
                      </a:r>
                      <a:br>
                        <a:rPr lang="en-US" sz="1400" dirty="0" smtClean="0">
                          <a:latin typeface="Calibri"/>
                          <a:ea typeface="Calibri"/>
                          <a:cs typeface="Times New Roman"/>
                        </a:rPr>
                      </a:br>
                      <a:endParaRPr lang="en-US" sz="14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57%</a:t>
                      </a:r>
                      <a:r>
                        <a:rPr lang="en-US" sz="1400" dirty="0" smtClean="0">
                          <a:latin typeface="Calibri"/>
                          <a:ea typeface="Calibri"/>
                          <a:cs typeface="Times New Roman"/>
                        </a:rPr>
                        <a:t>  Sales specials</a:t>
                      </a:r>
                      <a:endParaRPr lang="en-US" sz="1400" b="0" dirty="0" smtClean="0">
                        <a:latin typeface="+mn-lt"/>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35%  </a:t>
                      </a:r>
                      <a:r>
                        <a:rPr lang="en-US" sz="1400" b="0" dirty="0" smtClean="0">
                          <a:latin typeface="Calibri"/>
                          <a:ea typeface="Calibri"/>
                          <a:cs typeface="Times New Roman"/>
                        </a:rPr>
                        <a:t>Map/directions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Calibri"/>
                          <a:cs typeface="Times New Roman"/>
                        </a:rPr>
                        <a:t>33%  </a:t>
                      </a:r>
                      <a:r>
                        <a:rPr lang="en-US" sz="1400" b="0" dirty="0" smtClean="0">
                          <a:latin typeface="+mn-lt"/>
                          <a:ea typeface="Calibri"/>
                          <a:cs typeface="Times New Roman"/>
                        </a:rPr>
                        <a:t>Online</a:t>
                      </a:r>
                      <a:r>
                        <a:rPr lang="en-US" sz="1400" b="0" baseline="0" dirty="0" smtClean="0">
                          <a:latin typeface="+mn-lt"/>
                          <a:ea typeface="Calibri"/>
                          <a:cs typeface="Times New Roman"/>
                        </a:rPr>
                        <a:t> payment</a:t>
                      </a:r>
                      <a:endParaRPr lang="en-US" sz="1400" b="0" dirty="0" smtClean="0">
                        <a:latin typeface="+mn-lt"/>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Calibri"/>
                          <a:cs typeface="Times New Roman"/>
                        </a:rPr>
                        <a:t>39%</a:t>
                      </a:r>
                      <a:r>
                        <a:rPr lang="en-US" sz="1400" dirty="0" smtClean="0">
                          <a:latin typeface="+mn-lt"/>
                          <a:ea typeface="Calibri"/>
                          <a:cs typeface="Times New Roman"/>
                        </a:rPr>
                        <a:t>  Online</a:t>
                      </a:r>
                      <a:r>
                        <a:rPr lang="en-US" sz="1400" baseline="0" dirty="0" smtClean="0">
                          <a:latin typeface="+mn-lt"/>
                          <a:ea typeface="Calibri"/>
                          <a:cs typeface="Times New Roman"/>
                        </a:rPr>
                        <a:t> ordering </a:t>
                      </a:r>
                      <a:br>
                        <a:rPr lang="en-US" sz="1400" baseline="0" dirty="0" smtClean="0">
                          <a:latin typeface="+mn-lt"/>
                          <a:ea typeface="Calibri"/>
                          <a:cs typeface="Times New Roman"/>
                        </a:rPr>
                      </a:br>
                      <a:r>
                        <a:rPr lang="en-US" sz="1400" baseline="0" dirty="0" smtClean="0">
                          <a:latin typeface="+mn-lt"/>
                          <a:ea typeface="Calibri"/>
                          <a:cs typeface="Times New Roman"/>
                        </a:rPr>
                        <a:t>          w/delivery</a:t>
                      </a:r>
                      <a:endParaRPr lang="en-US" sz="1400" dirty="0" smtClean="0">
                        <a:latin typeface="+mn-lt"/>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Calibri"/>
                          <a:cs typeface="Times New Roman"/>
                        </a:rPr>
                        <a:t>32%  </a:t>
                      </a:r>
                      <a:r>
                        <a:rPr lang="en-US" sz="1400" b="0" dirty="0" smtClean="0">
                          <a:latin typeface="+mn-lt"/>
                          <a:ea typeface="Calibri"/>
                          <a:cs typeface="Times New Roman"/>
                        </a:rPr>
                        <a:t>Nutrition info</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Calibri"/>
                          <a:cs typeface="Times New Roman"/>
                        </a:rPr>
                        <a:t>29%  </a:t>
                      </a:r>
                      <a:r>
                        <a:rPr lang="en-US" sz="1400" b="0" dirty="0" smtClean="0">
                          <a:latin typeface="+mn-lt"/>
                          <a:ea typeface="Calibri"/>
                          <a:cs typeface="Times New Roman"/>
                        </a:rPr>
                        <a:t>Customize</a:t>
                      </a:r>
                      <a:r>
                        <a:rPr lang="en-US" sz="1400" b="0" baseline="0" dirty="0" smtClean="0">
                          <a:latin typeface="+mn-lt"/>
                          <a:ea typeface="Calibri"/>
                          <a:cs typeface="Times New Roman"/>
                        </a:rPr>
                        <a:t> orders</a:t>
                      </a:r>
                      <a:endParaRPr lang="en-US" sz="1400" b="0" dirty="0" smtClean="0">
                        <a:latin typeface="+mn-lt"/>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Calibri"/>
                          <a:cs typeface="Times New Roman"/>
                        </a:rPr>
                        <a:t>32%  </a:t>
                      </a:r>
                      <a:r>
                        <a:rPr lang="en-US" sz="1400" b="0" dirty="0" smtClean="0">
                          <a:latin typeface="+mn-lt"/>
                          <a:ea typeface="Calibri"/>
                          <a:cs typeface="Times New Roman"/>
                        </a:rPr>
                        <a:t>Order</a:t>
                      </a:r>
                      <a:r>
                        <a:rPr lang="en-US" sz="1400" b="0" baseline="0" dirty="0" smtClean="0">
                          <a:latin typeface="+mn-lt"/>
                          <a:ea typeface="Calibri"/>
                          <a:cs typeface="Times New Roman"/>
                        </a:rPr>
                        <a:t> for pickup</a:t>
                      </a:r>
                      <a:endParaRPr lang="en-US" sz="1400" b="0" dirty="0" smtClean="0">
                        <a:latin typeface="+mn-lt"/>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r>
            </a:tbl>
          </a:graphicData>
        </a:graphic>
      </p:graphicFrame>
      <p:pic>
        <p:nvPicPr>
          <p:cNvPr id="37" name="Picture 223"/>
          <p:cNvPicPr>
            <a:picLocks noChangeAspect="1" noChangeArrowheads="1"/>
          </p:cNvPicPr>
          <p:nvPr/>
        </p:nvPicPr>
        <p:blipFill>
          <a:blip r:embed="rId2" cstate="print"/>
          <a:srcRect/>
          <a:stretch>
            <a:fillRect/>
          </a:stretch>
        </p:blipFill>
        <p:spPr bwMode="auto">
          <a:xfrm>
            <a:off x="539552" y="2211710"/>
            <a:ext cx="808739" cy="808739"/>
          </a:xfrm>
          <a:prstGeom prst="rect">
            <a:avLst/>
          </a:prstGeom>
          <a:noFill/>
        </p:spPr>
      </p:pic>
      <p:pic>
        <p:nvPicPr>
          <p:cNvPr id="38" name="Picture 222"/>
          <p:cNvPicPr>
            <a:picLocks noChangeAspect="1" noChangeArrowheads="1"/>
          </p:cNvPicPr>
          <p:nvPr/>
        </p:nvPicPr>
        <p:blipFill>
          <a:blip r:embed="rId3" cstate="print"/>
          <a:srcRect/>
          <a:stretch>
            <a:fillRect/>
          </a:stretch>
        </p:blipFill>
        <p:spPr bwMode="auto">
          <a:xfrm>
            <a:off x="2771800" y="2211710"/>
            <a:ext cx="808739" cy="820292"/>
          </a:xfrm>
          <a:prstGeom prst="rect">
            <a:avLst/>
          </a:prstGeom>
          <a:noFill/>
        </p:spPr>
      </p:pic>
      <p:pic>
        <p:nvPicPr>
          <p:cNvPr id="51" name="Picture 2"/>
          <p:cNvPicPr>
            <a:picLocks noChangeAspect="1" noChangeArrowheads="1"/>
          </p:cNvPicPr>
          <p:nvPr/>
        </p:nvPicPr>
        <p:blipFill>
          <a:blip r:embed="rId4" cstate="print"/>
          <a:srcRect/>
          <a:stretch>
            <a:fillRect/>
          </a:stretch>
        </p:blipFill>
        <p:spPr bwMode="auto">
          <a:xfrm>
            <a:off x="4788024" y="2211710"/>
            <a:ext cx="864096" cy="864096"/>
          </a:xfrm>
          <a:prstGeom prst="rect">
            <a:avLst/>
          </a:prstGeom>
          <a:noFill/>
        </p:spPr>
      </p:pic>
      <p:grpSp>
        <p:nvGrpSpPr>
          <p:cNvPr id="52" name="Group 51"/>
          <p:cNvGrpSpPr/>
          <p:nvPr/>
        </p:nvGrpSpPr>
        <p:grpSpPr>
          <a:xfrm>
            <a:off x="6876256" y="2221235"/>
            <a:ext cx="871539" cy="872047"/>
            <a:chOff x="7092280" y="2203759"/>
            <a:chExt cx="871539" cy="872047"/>
          </a:xfrm>
        </p:grpSpPr>
        <p:pic>
          <p:nvPicPr>
            <p:cNvPr id="53" name="Picture 367"/>
            <p:cNvPicPr>
              <a:picLocks noChangeAspect="1" noChangeArrowheads="1"/>
            </p:cNvPicPr>
            <p:nvPr/>
          </p:nvPicPr>
          <p:blipFill>
            <a:blip r:embed="rId5" cstate="print"/>
            <a:srcRect t="50795"/>
            <a:stretch>
              <a:fillRect/>
            </a:stretch>
          </p:blipFill>
          <p:spPr bwMode="auto">
            <a:xfrm>
              <a:off x="7092280" y="2643758"/>
              <a:ext cx="864096" cy="432048"/>
            </a:xfrm>
            <a:prstGeom prst="rect">
              <a:avLst/>
            </a:prstGeom>
            <a:noFill/>
          </p:spPr>
        </p:pic>
        <p:pic>
          <p:nvPicPr>
            <p:cNvPr id="54" name="Picture 223"/>
            <p:cNvPicPr>
              <a:picLocks noChangeAspect="1" noChangeArrowheads="1"/>
            </p:cNvPicPr>
            <p:nvPr/>
          </p:nvPicPr>
          <p:blipFill>
            <a:blip r:embed="rId2" cstate="print"/>
            <a:srcRect t="50427"/>
            <a:stretch>
              <a:fillRect/>
            </a:stretch>
          </p:blipFill>
          <p:spPr bwMode="auto">
            <a:xfrm>
              <a:off x="7092280" y="2203759"/>
              <a:ext cx="871539" cy="432048"/>
            </a:xfrm>
            <a:prstGeom prst="rect">
              <a:avLst/>
            </a:prstGeom>
            <a:noFill/>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Technology usage provides marketing venues</a:t>
            </a:r>
            <a:br>
              <a:rPr lang="en-US" dirty="0" smtClean="0"/>
            </a:br>
            <a:r>
              <a:rPr lang="en-US" sz="2000" dirty="0" smtClean="0">
                <a:solidFill>
                  <a:schemeClr val="tx1">
                    <a:lumMod val="50000"/>
                    <a:lumOff val="50000"/>
                  </a:schemeClr>
                </a:solidFill>
              </a:rPr>
              <a:t>Shoppers use an average of 4-5 platforms ideal to advertise foodservice specials</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33</a:t>
            </a:fld>
            <a:endParaRPr lang="en-US"/>
          </a:p>
        </p:txBody>
      </p:sp>
      <p:sp>
        <p:nvSpPr>
          <p:cNvPr id="5" name="Footer Placeholder 4"/>
          <p:cNvSpPr>
            <a:spLocks noGrp="1"/>
          </p:cNvSpPr>
          <p:nvPr>
            <p:ph type="ftr" sz="quarter" idx="3"/>
          </p:nvPr>
        </p:nvSpPr>
        <p:spPr>
          <a:xfrm>
            <a:off x="452264" y="4767263"/>
            <a:ext cx="4335760"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graphicFrame>
        <p:nvGraphicFramePr>
          <p:cNvPr id="8" name="Table 7"/>
          <p:cNvGraphicFramePr>
            <a:graphicFrameLocks noGrp="1"/>
          </p:cNvGraphicFramePr>
          <p:nvPr/>
        </p:nvGraphicFramePr>
        <p:xfrm>
          <a:off x="611560" y="1491630"/>
          <a:ext cx="8077322" cy="3207004"/>
        </p:xfrm>
        <a:graphic>
          <a:graphicData uri="http://schemas.openxmlformats.org/drawingml/2006/table">
            <a:tbl>
              <a:tblPr/>
              <a:tblGrid>
                <a:gridCol w="3744416"/>
                <a:gridCol w="792088"/>
                <a:gridCol w="1152128"/>
                <a:gridCol w="1152128"/>
                <a:gridCol w="1236562"/>
              </a:tblGrid>
              <a:tr h="508000">
                <a:tc>
                  <a:txBody>
                    <a:bodyPr/>
                    <a:lstStyle/>
                    <a:p>
                      <a:pPr>
                        <a:lnSpc>
                          <a:spcPct val="115000"/>
                        </a:lnSpc>
                      </a:pPr>
                      <a:r>
                        <a:rPr lang="en-US" sz="1800" b="1" dirty="0" smtClean="0">
                          <a:solidFill>
                            <a:schemeClr val="bg1"/>
                          </a:solidFill>
                          <a:latin typeface="Calibri"/>
                        </a:rPr>
                        <a:t>Technology applications</a:t>
                      </a:r>
                      <a:r>
                        <a:rPr lang="en-US" sz="1800" b="1" baseline="0" dirty="0" smtClean="0">
                          <a:solidFill>
                            <a:schemeClr val="bg1"/>
                          </a:solidFill>
                          <a:latin typeface="Calibri"/>
                        </a:rPr>
                        <a:t> </a:t>
                      </a:r>
                      <a:r>
                        <a:rPr lang="en-US" sz="1800" b="1" dirty="0" smtClean="0">
                          <a:solidFill>
                            <a:schemeClr val="bg1"/>
                          </a:solidFill>
                          <a:latin typeface="Calibri"/>
                        </a:rPr>
                        <a:t>used</a:t>
                      </a:r>
                      <a:endParaRPr lang="en-US" sz="1800" b="1" dirty="0">
                        <a:solidFill>
                          <a:schemeClr val="bg1"/>
                        </a:solidFill>
                        <a:latin typeface="Calibri"/>
                      </a:endParaRPr>
                    </a:p>
                  </a:txBody>
                  <a:tcPr marL="66261" marR="66261"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lnSpc>
                          <a:spcPct val="115000"/>
                        </a:lnSpc>
                        <a:spcAft>
                          <a:spcPts val="0"/>
                        </a:spcAft>
                      </a:pPr>
                      <a:r>
                        <a:rPr lang="en-US" sz="1400" b="1" dirty="0">
                          <a:solidFill>
                            <a:srgbClr val="FFFFFF"/>
                          </a:solidFill>
                          <a:latin typeface="Calibri"/>
                          <a:ea typeface="Times New Roman"/>
                          <a:cs typeface="Times New Roman"/>
                        </a:rPr>
                        <a:t>2007</a:t>
                      </a:r>
                      <a:endParaRPr lang="en-US" sz="1800" dirty="0">
                        <a:latin typeface="Calibri"/>
                        <a:ea typeface="Calibri"/>
                        <a:cs typeface="Times New Roman"/>
                      </a:endParaRPr>
                    </a:p>
                  </a:txBody>
                  <a:tcPr marL="66261" marR="66261" marT="0" marB="0" anchor="b">
                    <a:lnL>
                      <a:noFill/>
                    </a:lnL>
                    <a:lnR w="190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lnSpc>
                          <a:spcPct val="115000"/>
                        </a:lnSpc>
                        <a:spcAft>
                          <a:spcPts val="0"/>
                        </a:spcAft>
                      </a:pPr>
                      <a:r>
                        <a:rPr lang="en-US" sz="1400" b="1" dirty="0" smtClean="0">
                          <a:solidFill>
                            <a:srgbClr val="FFFFFF"/>
                          </a:solidFill>
                          <a:latin typeface="Calibri"/>
                          <a:ea typeface="Times New Roman"/>
                          <a:cs typeface="Times New Roman"/>
                        </a:rPr>
                        <a:t>Younger </a:t>
                      </a:r>
                      <a:r>
                        <a:rPr lang="en-US" sz="1400" b="1" dirty="0">
                          <a:solidFill>
                            <a:srgbClr val="FFFFFF"/>
                          </a:solidFill>
                          <a:latin typeface="Calibri"/>
                          <a:ea typeface="Times New Roman"/>
                          <a:cs typeface="Times New Roman"/>
                        </a:rPr>
                        <a:t>Millennial</a:t>
                      </a:r>
                      <a:endParaRPr lang="en-US" sz="1800" dirty="0">
                        <a:latin typeface="Calibri"/>
                        <a:ea typeface="Calibri"/>
                        <a:cs typeface="Times New Roman"/>
                      </a:endParaRPr>
                    </a:p>
                  </a:txBody>
                  <a:tcPr marL="66261" marR="66261" marT="0" marB="0" anchor="b">
                    <a:lnL w="1905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lnSpc>
                          <a:spcPct val="115000"/>
                        </a:lnSpc>
                        <a:spcAft>
                          <a:spcPts val="0"/>
                        </a:spcAft>
                      </a:pPr>
                      <a:r>
                        <a:rPr lang="en-US" sz="1400" b="1" dirty="0">
                          <a:solidFill>
                            <a:srgbClr val="FFFFFF"/>
                          </a:solidFill>
                          <a:latin typeface="Calibri"/>
                          <a:ea typeface="Times New Roman"/>
                          <a:cs typeface="Times New Roman"/>
                        </a:rPr>
                        <a:t>Older Millennial</a:t>
                      </a:r>
                      <a:endParaRPr lang="en-US" sz="1800" dirty="0">
                        <a:latin typeface="Calibri"/>
                        <a:ea typeface="Calibri"/>
                        <a:cs typeface="Times New Roman"/>
                      </a:endParaRPr>
                    </a:p>
                  </a:txBody>
                  <a:tcPr marL="66261" marR="66261"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lnSpc>
                          <a:spcPct val="115000"/>
                        </a:lnSpc>
                        <a:spcAft>
                          <a:spcPts val="0"/>
                        </a:spcAft>
                      </a:pPr>
                      <a:r>
                        <a:rPr lang="en-US" sz="1400" b="1" dirty="0">
                          <a:solidFill>
                            <a:srgbClr val="FFFFFF"/>
                          </a:solidFill>
                          <a:latin typeface="Calibri"/>
                          <a:ea typeface="Times New Roman"/>
                          <a:cs typeface="Times New Roman"/>
                        </a:rPr>
                        <a:t>Boomers</a:t>
                      </a:r>
                      <a:endParaRPr lang="en-US" sz="1800" dirty="0">
                        <a:latin typeface="Calibri"/>
                        <a:ea typeface="Calibri"/>
                        <a:cs typeface="Times New Roman"/>
                      </a:endParaRPr>
                    </a:p>
                  </a:txBody>
                  <a:tcPr marL="66261" marR="66261"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r>
              <a:tr h="169333">
                <a:tc>
                  <a:txBody>
                    <a:bodyPr/>
                    <a:lstStyle/>
                    <a:p>
                      <a:pPr algn="r">
                        <a:lnSpc>
                          <a:spcPct val="115000"/>
                        </a:lnSpc>
                        <a:spcAft>
                          <a:spcPts val="0"/>
                        </a:spcAft>
                      </a:pPr>
                      <a:r>
                        <a:rPr lang="en-US" sz="1400" dirty="0">
                          <a:solidFill>
                            <a:srgbClr val="000000"/>
                          </a:solidFill>
                          <a:latin typeface="Calibri"/>
                          <a:ea typeface="Times New Roman"/>
                          <a:cs typeface="Times New Roman"/>
                        </a:rPr>
                        <a:t>Playing music</a:t>
                      </a:r>
                      <a:endParaRPr lang="en-US" sz="1800" dirty="0">
                        <a:latin typeface="Calibri"/>
                        <a:ea typeface="Calibri"/>
                        <a:cs typeface="Times New Roman"/>
                      </a:endParaRPr>
                    </a:p>
                  </a:txBody>
                  <a:tcPr marL="66261" marR="66261" marT="0" marB="0" anchor="b">
                    <a:lnL>
                      <a:noFill/>
                    </a:lnL>
                    <a:lnR>
                      <a:noFill/>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74%</a:t>
                      </a:r>
                      <a:endParaRPr lang="en-US" sz="1800">
                        <a:latin typeface="Calibri"/>
                        <a:ea typeface="Calibri"/>
                        <a:cs typeface="Times New Roman"/>
                      </a:endParaRPr>
                    </a:p>
                  </a:txBody>
                  <a:tcPr marL="66261" marR="66261" marT="0" marB="0" anchor="b">
                    <a:lnL>
                      <a:noFill/>
                    </a:lnL>
                    <a:lnR w="1905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a:solidFill>
                            <a:srgbClr val="000000"/>
                          </a:solidFill>
                          <a:latin typeface="Calibri"/>
                          <a:ea typeface="Times New Roman"/>
                          <a:cs typeface="Times New Roman"/>
                        </a:rPr>
                        <a:t>91%</a:t>
                      </a:r>
                      <a:endParaRPr lang="en-US" sz="1800">
                        <a:latin typeface="Calibri"/>
                        <a:ea typeface="Calibri"/>
                        <a:cs typeface="Times New Roman"/>
                      </a:endParaRPr>
                    </a:p>
                  </a:txBody>
                  <a:tcPr marL="66261" marR="66261" marT="0" marB="0" anchor="b">
                    <a:lnL w="19050" cap="flat" cmpd="sng" algn="ctr">
                      <a:solidFill>
                        <a:srgbClr val="7030A0"/>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a:solidFill>
                            <a:srgbClr val="000000"/>
                          </a:solidFill>
                          <a:latin typeface="Calibri"/>
                          <a:ea typeface="Times New Roman"/>
                          <a:cs typeface="Times New Roman"/>
                        </a:rPr>
                        <a:t>90%</a:t>
                      </a:r>
                      <a:endParaRPr lang="en-US" sz="1800">
                        <a:latin typeface="Calibri"/>
                        <a:ea typeface="Calibri"/>
                        <a:cs typeface="Times New Roman"/>
                      </a:endParaRPr>
                    </a:p>
                  </a:txBody>
                  <a:tcPr marL="66261" marR="66261" marT="0" marB="0" anchor="b">
                    <a:lnL>
                      <a:noFill/>
                    </a:lnL>
                    <a:lnR>
                      <a:noFill/>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49%</a:t>
                      </a:r>
                      <a:endParaRPr lang="en-US" sz="1800">
                        <a:latin typeface="Calibri"/>
                        <a:ea typeface="Calibri"/>
                        <a:cs typeface="Times New Roman"/>
                      </a:endParaRPr>
                    </a:p>
                  </a:txBody>
                  <a:tcPr marL="66261" marR="66261" marT="0" marB="0" anchor="b">
                    <a:lnL>
                      <a:noFill/>
                    </a:lnL>
                    <a:lnR>
                      <a:noFill/>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169333">
                <a:tc>
                  <a:txBody>
                    <a:bodyPr/>
                    <a:lstStyle/>
                    <a:p>
                      <a:pPr algn="r">
                        <a:lnSpc>
                          <a:spcPct val="115000"/>
                        </a:lnSpc>
                        <a:spcAft>
                          <a:spcPts val="0"/>
                        </a:spcAft>
                      </a:pPr>
                      <a:r>
                        <a:rPr lang="en-US" sz="1400" dirty="0">
                          <a:solidFill>
                            <a:srgbClr val="000000"/>
                          </a:solidFill>
                          <a:latin typeface="Calibri"/>
                          <a:ea typeface="Times New Roman"/>
                          <a:cs typeface="Times New Roman"/>
                        </a:rPr>
                        <a:t>Finding recipes/meal ideas</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70%</a:t>
                      </a:r>
                      <a:endParaRPr lang="en-US" sz="1800">
                        <a:latin typeface="Calibri"/>
                        <a:ea typeface="Calibri"/>
                        <a:cs typeface="Times New Roman"/>
                      </a:endParaRPr>
                    </a:p>
                  </a:txBody>
                  <a:tcPr marL="66261" marR="66261" marT="0" marB="0" anchor="b">
                    <a:lnL>
                      <a:noFill/>
                    </a:lnL>
                    <a:lnR w="1905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73%</a:t>
                      </a:r>
                      <a:endParaRPr lang="en-US" sz="1800" dirty="0">
                        <a:latin typeface="Calibri"/>
                        <a:ea typeface="Calibri"/>
                        <a:cs typeface="Times New Roman"/>
                      </a:endParaRPr>
                    </a:p>
                  </a:txBody>
                  <a:tcPr marL="66261" marR="66261" marT="0" marB="0" anchor="b">
                    <a:lnL w="1905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dirty="0">
                          <a:solidFill>
                            <a:srgbClr val="000000"/>
                          </a:solidFill>
                          <a:latin typeface="Calibri"/>
                          <a:ea typeface="Times New Roman"/>
                          <a:cs typeface="Times New Roman"/>
                        </a:rPr>
                        <a:t>85%</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53%</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169333">
                <a:tc>
                  <a:txBody>
                    <a:bodyPr/>
                    <a:lstStyle/>
                    <a:p>
                      <a:pPr algn="r">
                        <a:lnSpc>
                          <a:spcPct val="115000"/>
                        </a:lnSpc>
                        <a:spcAft>
                          <a:spcPts val="0"/>
                        </a:spcAft>
                      </a:pPr>
                      <a:r>
                        <a:rPr lang="en-US" sz="1400" dirty="0">
                          <a:solidFill>
                            <a:srgbClr val="000000"/>
                          </a:solidFill>
                          <a:latin typeface="Calibri"/>
                          <a:ea typeface="Times New Roman"/>
                          <a:cs typeface="Times New Roman"/>
                        </a:rPr>
                        <a:t>Checking </a:t>
                      </a:r>
                      <a:r>
                        <a:rPr lang="en-US" sz="1400" dirty="0" smtClean="0">
                          <a:solidFill>
                            <a:srgbClr val="000000"/>
                          </a:solidFill>
                          <a:latin typeface="Calibri"/>
                          <a:ea typeface="Times New Roman"/>
                          <a:cs typeface="Times New Roman"/>
                        </a:rPr>
                        <a:t>grocery</a:t>
                      </a:r>
                      <a:r>
                        <a:rPr lang="en-US" sz="1400" baseline="0" dirty="0" smtClean="0">
                          <a:solidFill>
                            <a:srgbClr val="000000"/>
                          </a:solidFill>
                          <a:latin typeface="Calibri"/>
                          <a:ea typeface="Times New Roman"/>
                          <a:cs typeface="Times New Roman"/>
                        </a:rPr>
                        <a:t> ad/promotions</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59%</a:t>
                      </a:r>
                      <a:endParaRPr lang="en-US" sz="1800">
                        <a:latin typeface="Calibri"/>
                        <a:ea typeface="Calibri"/>
                        <a:cs typeface="Times New Roman"/>
                      </a:endParaRPr>
                    </a:p>
                  </a:txBody>
                  <a:tcPr marL="66261" marR="66261" marT="0" marB="0" anchor="b">
                    <a:lnL>
                      <a:noFill/>
                    </a:lnL>
                    <a:lnR w="1905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53%</a:t>
                      </a:r>
                      <a:endParaRPr lang="en-US" sz="1800">
                        <a:latin typeface="Calibri"/>
                        <a:ea typeface="Calibri"/>
                        <a:cs typeface="Times New Roman"/>
                      </a:endParaRPr>
                    </a:p>
                  </a:txBody>
                  <a:tcPr marL="66261" marR="66261" marT="0" marB="0" anchor="b">
                    <a:lnL w="1905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a:solidFill>
                            <a:srgbClr val="000000"/>
                          </a:solidFill>
                          <a:latin typeface="Calibri"/>
                          <a:ea typeface="Times New Roman"/>
                          <a:cs typeface="Times New Roman"/>
                        </a:rPr>
                        <a:t>68%</a:t>
                      </a:r>
                      <a:endParaRPr lang="en-US" sz="180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51%</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338667">
                <a:tc>
                  <a:txBody>
                    <a:bodyPr/>
                    <a:lstStyle/>
                    <a:p>
                      <a:pPr algn="r">
                        <a:lnSpc>
                          <a:spcPct val="115000"/>
                        </a:lnSpc>
                        <a:spcAft>
                          <a:spcPts val="0"/>
                        </a:spcAft>
                      </a:pPr>
                      <a:r>
                        <a:rPr lang="en-US" sz="1400" dirty="0">
                          <a:solidFill>
                            <a:srgbClr val="000000"/>
                          </a:solidFill>
                          <a:latin typeface="Calibri"/>
                          <a:ea typeface="Times New Roman"/>
                          <a:cs typeface="Times New Roman"/>
                        </a:rPr>
                        <a:t>Researching dinner options on </a:t>
                      </a:r>
                      <a:r>
                        <a:rPr lang="en-US" sz="1400" dirty="0" smtClean="0">
                          <a:solidFill>
                            <a:srgbClr val="000000"/>
                          </a:solidFill>
                          <a:latin typeface="Calibri"/>
                          <a:ea typeface="Times New Roman"/>
                          <a:cs typeface="Times New Roman"/>
                        </a:rPr>
                        <a:t>menu/</a:t>
                      </a:r>
                      <a:br>
                        <a:rPr lang="en-US" sz="1400" dirty="0" smtClean="0">
                          <a:solidFill>
                            <a:srgbClr val="000000"/>
                          </a:solidFill>
                          <a:latin typeface="Calibri"/>
                          <a:ea typeface="Times New Roman"/>
                          <a:cs typeface="Times New Roman"/>
                        </a:rPr>
                      </a:br>
                      <a:r>
                        <a:rPr lang="en-US" sz="1400" dirty="0" smtClean="0">
                          <a:solidFill>
                            <a:srgbClr val="000000"/>
                          </a:solidFill>
                          <a:latin typeface="Calibri"/>
                          <a:ea typeface="Times New Roman"/>
                          <a:cs typeface="Times New Roman"/>
                        </a:rPr>
                        <a:t>location/reservation apps</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54%</a:t>
                      </a:r>
                      <a:endParaRPr lang="en-US" sz="1800" dirty="0">
                        <a:latin typeface="Calibri"/>
                        <a:ea typeface="Calibri"/>
                        <a:cs typeface="Times New Roman"/>
                      </a:endParaRPr>
                    </a:p>
                  </a:txBody>
                  <a:tcPr marL="66261" marR="66261" marT="0" marB="0" anchor="b">
                    <a:lnL>
                      <a:noFill/>
                    </a:lnL>
                    <a:lnR w="1905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dirty="0">
                          <a:solidFill>
                            <a:srgbClr val="000000"/>
                          </a:solidFill>
                          <a:latin typeface="Calibri"/>
                          <a:ea typeface="Times New Roman"/>
                          <a:cs typeface="Times New Roman"/>
                        </a:rPr>
                        <a:t>66%</a:t>
                      </a:r>
                      <a:endParaRPr lang="en-US" sz="1800" dirty="0">
                        <a:latin typeface="Calibri"/>
                        <a:ea typeface="Calibri"/>
                        <a:cs typeface="Times New Roman"/>
                      </a:endParaRPr>
                    </a:p>
                  </a:txBody>
                  <a:tcPr marL="66261" marR="66261" marT="0" marB="0" anchor="b">
                    <a:lnL w="1905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a:solidFill>
                            <a:srgbClr val="000000"/>
                          </a:solidFill>
                          <a:latin typeface="Calibri"/>
                          <a:ea typeface="Times New Roman"/>
                          <a:cs typeface="Times New Roman"/>
                        </a:rPr>
                        <a:t>72%</a:t>
                      </a:r>
                      <a:endParaRPr lang="en-US" sz="180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31%</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169333">
                <a:tc>
                  <a:txBody>
                    <a:bodyPr/>
                    <a:lstStyle/>
                    <a:p>
                      <a:pPr algn="r">
                        <a:lnSpc>
                          <a:spcPct val="115000"/>
                        </a:lnSpc>
                        <a:spcAft>
                          <a:spcPts val="0"/>
                        </a:spcAft>
                      </a:pPr>
                      <a:r>
                        <a:rPr lang="en-US" sz="1400" dirty="0">
                          <a:solidFill>
                            <a:srgbClr val="000000"/>
                          </a:solidFill>
                          <a:latin typeface="Calibri"/>
                          <a:ea typeface="Times New Roman"/>
                          <a:cs typeface="Times New Roman"/>
                        </a:rPr>
                        <a:t>Keeping a </a:t>
                      </a:r>
                      <a:r>
                        <a:rPr lang="en-US" sz="1400" dirty="0" smtClean="0">
                          <a:solidFill>
                            <a:srgbClr val="000000"/>
                          </a:solidFill>
                          <a:latin typeface="Calibri"/>
                          <a:ea typeface="Times New Roman"/>
                          <a:cs typeface="Times New Roman"/>
                        </a:rPr>
                        <a:t>calendar/scheduling </a:t>
                      </a:r>
                      <a:r>
                        <a:rPr lang="en-US" sz="1400" dirty="0">
                          <a:solidFill>
                            <a:srgbClr val="000000"/>
                          </a:solidFill>
                          <a:latin typeface="Calibri"/>
                          <a:ea typeface="Times New Roman"/>
                          <a:cs typeface="Times New Roman"/>
                        </a:rPr>
                        <a:t>events</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54%</a:t>
                      </a:r>
                      <a:endParaRPr lang="en-US" sz="1800">
                        <a:latin typeface="Calibri"/>
                        <a:ea typeface="Calibri"/>
                        <a:cs typeface="Times New Roman"/>
                      </a:endParaRPr>
                    </a:p>
                  </a:txBody>
                  <a:tcPr marL="66261" marR="66261" marT="0" marB="0" anchor="b">
                    <a:lnL>
                      <a:noFill/>
                    </a:lnL>
                    <a:lnR w="1905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58%</a:t>
                      </a:r>
                      <a:endParaRPr lang="en-US" sz="1800" dirty="0">
                        <a:latin typeface="Calibri"/>
                        <a:ea typeface="Calibri"/>
                        <a:cs typeface="Times New Roman"/>
                      </a:endParaRPr>
                    </a:p>
                  </a:txBody>
                  <a:tcPr marL="66261" marR="66261" marT="0" marB="0" anchor="b">
                    <a:lnL w="1905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dirty="0">
                          <a:solidFill>
                            <a:srgbClr val="000000"/>
                          </a:solidFill>
                          <a:latin typeface="Calibri"/>
                          <a:ea typeface="Times New Roman"/>
                          <a:cs typeface="Times New Roman"/>
                        </a:rPr>
                        <a:t>70%</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35%</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169333">
                <a:tc>
                  <a:txBody>
                    <a:bodyPr/>
                    <a:lstStyle/>
                    <a:p>
                      <a:pPr algn="r">
                        <a:lnSpc>
                          <a:spcPct val="115000"/>
                        </a:lnSpc>
                        <a:spcAft>
                          <a:spcPts val="0"/>
                        </a:spcAft>
                      </a:pPr>
                      <a:r>
                        <a:rPr lang="en-US" sz="1400">
                          <a:solidFill>
                            <a:srgbClr val="000000"/>
                          </a:solidFill>
                          <a:latin typeface="Calibri"/>
                          <a:ea typeface="Times New Roman"/>
                          <a:cs typeface="Times New Roman"/>
                        </a:rPr>
                        <a:t>Creating grocery lists</a:t>
                      </a:r>
                      <a:endParaRPr lang="en-US" sz="180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50%</a:t>
                      </a:r>
                      <a:endParaRPr lang="en-US" sz="1800">
                        <a:latin typeface="Calibri"/>
                        <a:ea typeface="Calibri"/>
                        <a:cs typeface="Times New Roman"/>
                      </a:endParaRPr>
                    </a:p>
                  </a:txBody>
                  <a:tcPr marL="66261" marR="66261" marT="0" marB="0" anchor="b">
                    <a:lnL>
                      <a:noFill/>
                    </a:lnL>
                    <a:lnR w="1905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a:solidFill>
                            <a:srgbClr val="000000"/>
                          </a:solidFill>
                          <a:latin typeface="Calibri"/>
                          <a:ea typeface="Times New Roman"/>
                          <a:cs typeface="Times New Roman"/>
                        </a:rPr>
                        <a:t>63%</a:t>
                      </a:r>
                      <a:endParaRPr lang="en-US" sz="1800">
                        <a:latin typeface="Calibri"/>
                        <a:ea typeface="Calibri"/>
                        <a:cs typeface="Times New Roman"/>
                      </a:endParaRPr>
                    </a:p>
                  </a:txBody>
                  <a:tcPr marL="66261" marR="66261" marT="0" marB="0" anchor="b">
                    <a:lnL w="1905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dirty="0">
                          <a:solidFill>
                            <a:srgbClr val="000000"/>
                          </a:solidFill>
                          <a:latin typeface="Calibri"/>
                          <a:ea typeface="Times New Roman"/>
                          <a:cs typeface="Times New Roman"/>
                        </a:rPr>
                        <a:t>67%</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30%</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169333">
                <a:tc>
                  <a:txBody>
                    <a:bodyPr/>
                    <a:lstStyle/>
                    <a:p>
                      <a:pPr algn="r">
                        <a:lnSpc>
                          <a:spcPct val="115000"/>
                        </a:lnSpc>
                        <a:spcAft>
                          <a:spcPts val="0"/>
                        </a:spcAft>
                      </a:pPr>
                      <a:r>
                        <a:rPr lang="en-US" sz="1400">
                          <a:solidFill>
                            <a:srgbClr val="000000"/>
                          </a:solidFill>
                          <a:latin typeface="Calibri"/>
                          <a:ea typeface="Times New Roman"/>
                          <a:cs typeface="Times New Roman"/>
                        </a:rPr>
                        <a:t>Ordering meals directly from restaurants</a:t>
                      </a:r>
                      <a:endParaRPr lang="en-US" sz="180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46%</a:t>
                      </a:r>
                      <a:endParaRPr lang="en-US" sz="1800">
                        <a:latin typeface="Calibri"/>
                        <a:ea typeface="Calibri"/>
                        <a:cs typeface="Times New Roman"/>
                      </a:endParaRPr>
                    </a:p>
                  </a:txBody>
                  <a:tcPr marL="66261" marR="66261" marT="0" marB="0" anchor="b">
                    <a:lnL>
                      <a:noFill/>
                    </a:lnL>
                    <a:lnR w="1905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a:solidFill>
                            <a:srgbClr val="000000"/>
                          </a:solidFill>
                          <a:latin typeface="Calibri"/>
                          <a:ea typeface="Times New Roman"/>
                          <a:cs typeface="Times New Roman"/>
                        </a:rPr>
                        <a:t>58%</a:t>
                      </a:r>
                      <a:endParaRPr lang="en-US" sz="1800">
                        <a:latin typeface="Calibri"/>
                        <a:ea typeface="Calibri"/>
                        <a:cs typeface="Times New Roman"/>
                      </a:endParaRPr>
                    </a:p>
                  </a:txBody>
                  <a:tcPr marL="66261" marR="66261" marT="0" marB="0" anchor="b">
                    <a:lnL w="1905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dirty="0">
                          <a:solidFill>
                            <a:srgbClr val="000000"/>
                          </a:solidFill>
                          <a:latin typeface="Calibri"/>
                          <a:ea typeface="Times New Roman"/>
                          <a:cs typeface="Times New Roman"/>
                        </a:rPr>
                        <a:t>60%</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28%</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199993">
                <a:tc>
                  <a:txBody>
                    <a:bodyPr/>
                    <a:lstStyle/>
                    <a:p>
                      <a:pPr algn="r">
                        <a:lnSpc>
                          <a:spcPct val="115000"/>
                        </a:lnSpc>
                        <a:spcAft>
                          <a:spcPts val="0"/>
                        </a:spcAft>
                      </a:pPr>
                      <a:r>
                        <a:rPr lang="en-US" sz="1400" dirty="0">
                          <a:solidFill>
                            <a:srgbClr val="000000"/>
                          </a:solidFill>
                          <a:latin typeface="Calibri"/>
                          <a:ea typeface="Times New Roman"/>
                          <a:cs typeface="Times New Roman"/>
                        </a:rPr>
                        <a:t>Ordering meals using a delivery </a:t>
                      </a:r>
                      <a:r>
                        <a:rPr lang="en-US" sz="1400" dirty="0" smtClean="0">
                          <a:solidFill>
                            <a:srgbClr val="000000"/>
                          </a:solidFill>
                          <a:latin typeface="Calibri"/>
                          <a:ea typeface="Times New Roman"/>
                          <a:cs typeface="Times New Roman"/>
                        </a:rPr>
                        <a:t>service</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27%</a:t>
                      </a:r>
                      <a:endParaRPr lang="en-US" sz="1800">
                        <a:latin typeface="Calibri"/>
                        <a:ea typeface="Calibri"/>
                        <a:cs typeface="Times New Roman"/>
                      </a:endParaRPr>
                    </a:p>
                  </a:txBody>
                  <a:tcPr marL="66261" marR="66261" marT="0" marB="0" anchor="b">
                    <a:lnL>
                      <a:noFill/>
                    </a:lnL>
                    <a:lnR w="1905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a:solidFill>
                            <a:srgbClr val="000000"/>
                          </a:solidFill>
                          <a:latin typeface="Calibri"/>
                          <a:ea typeface="Times New Roman"/>
                          <a:cs typeface="Times New Roman"/>
                        </a:rPr>
                        <a:t>47%</a:t>
                      </a:r>
                      <a:endParaRPr lang="en-US" sz="1800">
                        <a:latin typeface="Calibri"/>
                        <a:ea typeface="Calibri"/>
                        <a:cs typeface="Times New Roman"/>
                      </a:endParaRPr>
                    </a:p>
                  </a:txBody>
                  <a:tcPr marL="66261" marR="66261" marT="0" marB="0" anchor="b">
                    <a:lnL w="1905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a:solidFill>
                            <a:srgbClr val="000000"/>
                          </a:solidFill>
                          <a:latin typeface="Calibri"/>
                          <a:ea typeface="Times New Roman"/>
                          <a:cs typeface="Times New Roman"/>
                        </a:rPr>
                        <a:t>43%</a:t>
                      </a:r>
                      <a:endParaRPr lang="en-US" sz="180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7%</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169333">
                <a:tc>
                  <a:txBody>
                    <a:bodyPr/>
                    <a:lstStyle/>
                    <a:p>
                      <a:pPr algn="r">
                        <a:lnSpc>
                          <a:spcPct val="115000"/>
                        </a:lnSpc>
                        <a:spcAft>
                          <a:spcPts val="0"/>
                        </a:spcAft>
                      </a:pPr>
                      <a:r>
                        <a:rPr lang="en-US" sz="1400">
                          <a:solidFill>
                            <a:srgbClr val="000000"/>
                          </a:solidFill>
                          <a:latin typeface="Calibri"/>
                          <a:ea typeface="Times New Roman"/>
                          <a:cs typeface="Times New Roman"/>
                        </a:rPr>
                        <a:t>Ordering routine groceries</a:t>
                      </a:r>
                      <a:endParaRPr lang="en-US" sz="180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23%</a:t>
                      </a:r>
                      <a:endParaRPr lang="en-US" sz="1800">
                        <a:latin typeface="Calibri"/>
                        <a:ea typeface="Calibri"/>
                        <a:cs typeface="Times New Roman"/>
                      </a:endParaRPr>
                    </a:p>
                  </a:txBody>
                  <a:tcPr marL="66261" marR="66261" marT="0" marB="0" anchor="b">
                    <a:lnL>
                      <a:noFill/>
                    </a:lnL>
                    <a:lnR w="1905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a:solidFill>
                            <a:srgbClr val="000000"/>
                          </a:solidFill>
                          <a:latin typeface="Calibri"/>
                          <a:ea typeface="Times New Roman"/>
                          <a:cs typeface="Times New Roman"/>
                        </a:rPr>
                        <a:t>40%</a:t>
                      </a:r>
                      <a:endParaRPr lang="en-US" sz="1800">
                        <a:latin typeface="Calibri"/>
                        <a:ea typeface="Calibri"/>
                        <a:cs typeface="Times New Roman"/>
                      </a:endParaRPr>
                    </a:p>
                  </a:txBody>
                  <a:tcPr marL="66261" marR="66261" marT="0" marB="0" anchor="b">
                    <a:lnL w="1905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a:solidFill>
                            <a:srgbClr val="000000"/>
                          </a:solidFill>
                          <a:latin typeface="Calibri"/>
                          <a:ea typeface="Times New Roman"/>
                          <a:cs typeface="Times New Roman"/>
                        </a:rPr>
                        <a:t>32%</a:t>
                      </a:r>
                      <a:endParaRPr lang="en-US" sz="180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10%</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169333">
                <a:tc>
                  <a:txBody>
                    <a:bodyPr/>
                    <a:lstStyle/>
                    <a:p>
                      <a:pPr algn="r">
                        <a:lnSpc>
                          <a:spcPct val="115000"/>
                        </a:lnSpc>
                        <a:spcAft>
                          <a:spcPts val="0"/>
                        </a:spcAft>
                      </a:pPr>
                      <a:r>
                        <a:rPr lang="en-US" sz="1400" dirty="0">
                          <a:solidFill>
                            <a:srgbClr val="000000"/>
                          </a:solidFill>
                          <a:latin typeface="Calibri"/>
                          <a:ea typeface="Times New Roman"/>
                          <a:cs typeface="Times New Roman"/>
                        </a:rPr>
                        <a:t>Ordering catering or deli at the grocery store</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21%</a:t>
                      </a:r>
                      <a:endParaRPr lang="en-US" sz="1800">
                        <a:latin typeface="Calibri"/>
                        <a:ea typeface="Calibri"/>
                        <a:cs typeface="Times New Roman"/>
                      </a:endParaRPr>
                    </a:p>
                  </a:txBody>
                  <a:tcPr marL="66261" marR="66261" marT="0" marB="0" anchor="b">
                    <a:lnL>
                      <a:noFill/>
                    </a:lnL>
                    <a:lnR w="1905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a:solidFill>
                            <a:srgbClr val="000000"/>
                          </a:solidFill>
                          <a:latin typeface="Calibri"/>
                          <a:ea typeface="Times New Roman"/>
                          <a:cs typeface="Times New Roman"/>
                        </a:rPr>
                        <a:t>28%</a:t>
                      </a:r>
                      <a:endParaRPr lang="en-US" sz="1800">
                        <a:latin typeface="Calibri"/>
                        <a:ea typeface="Calibri"/>
                        <a:cs typeface="Times New Roman"/>
                      </a:endParaRPr>
                    </a:p>
                  </a:txBody>
                  <a:tcPr marL="66261" marR="66261" marT="0" marB="0" anchor="b">
                    <a:lnL w="19050" cap="flat" cmpd="sng" algn="ctr">
                      <a:solidFill>
                        <a:srgbClr val="7030A0"/>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b="1">
                          <a:solidFill>
                            <a:srgbClr val="000000"/>
                          </a:solidFill>
                          <a:latin typeface="Calibri"/>
                          <a:ea typeface="Times New Roman"/>
                          <a:cs typeface="Times New Roman"/>
                        </a:rPr>
                        <a:t>33%</a:t>
                      </a:r>
                      <a:endParaRPr lang="en-US" sz="180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400" dirty="0">
                          <a:solidFill>
                            <a:srgbClr val="000000"/>
                          </a:solidFill>
                          <a:latin typeface="Calibri"/>
                          <a:ea typeface="Times New Roman"/>
                          <a:cs typeface="Times New Roman"/>
                        </a:rPr>
                        <a:t>7%</a:t>
                      </a:r>
                      <a:endParaRPr lang="en-US" sz="1800" dirty="0">
                        <a:latin typeface="Calibri"/>
                        <a:ea typeface="Calibri"/>
                        <a:cs typeface="Times New Roman"/>
                      </a:endParaRPr>
                    </a:p>
                  </a:txBody>
                  <a:tcPr marL="66261" marR="66261"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cstate="print"/>
          <a:srcRect/>
          <a:stretch>
            <a:fillRect/>
          </a:stretch>
        </p:blipFill>
        <p:spPr bwMode="auto">
          <a:xfrm>
            <a:off x="755576" y="2499742"/>
            <a:ext cx="808080" cy="793476"/>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3200" dirty="0" smtClean="0"/>
              <a:t>Choosing the right vehicles</a:t>
            </a:r>
            <a:endParaRPr lang="en-US" sz="3200" dirty="0"/>
          </a:p>
        </p:txBody>
      </p:sp>
      <p:sp>
        <p:nvSpPr>
          <p:cNvPr id="4" name="Slide Number Placeholder 3"/>
          <p:cNvSpPr>
            <a:spLocks noGrp="1"/>
          </p:cNvSpPr>
          <p:nvPr>
            <p:ph type="sldNum" sz="quarter" idx="12"/>
          </p:nvPr>
        </p:nvSpPr>
        <p:spPr/>
        <p:txBody>
          <a:bodyPr/>
          <a:lstStyle/>
          <a:p>
            <a:fld id="{80DD9401-DAB4-41DB-830A-980D98199CC2}" type="slidenum">
              <a:rPr lang="en-US" smtClean="0"/>
              <a:pPr/>
              <a:t>34</a:t>
            </a:fld>
            <a:endParaRPr lang="en-US"/>
          </a:p>
        </p:txBody>
      </p:sp>
      <p:pic>
        <p:nvPicPr>
          <p:cNvPr id="7" name="Picture 4" descr="Image result for social media"/>
          <p:cNvPicPr>
            <a:picLocks noChangeAspect="1" noChangeArrowheads="1"/>
          </p:cNvPicPr>
          <p:nvPr/>
        </p:nvPicPr>
        <p:blipFill>
          <a:blip r:embed="rId3" cstate="print">
            <a:biLevel thresh="50000"/>
          </a:blip>
          <a:srcRect/>
          <a:stretch>
            <a:fillRect/>
          </a:stretch>
        </p:blipFill>
        <p:spPr bwMode="auto">
          <a:xfrm>
            <a:off x="755576" y="3939902"/>
            <a:ext cx="816091" cy="612068"/>
          </a:xfrm>
          <a:prstGeom prst="rect">
            <a:avLst/>
          </a:prstGeom>
          <a:noFill/>
        </p:spPr>
      </p:pic>
      <p:pic>
        <p:nvPicPr>
          <p:cNvPr id="56328" name="Picture 8" descr="Image result for texting"/>
          <p:cNvPicPr>
            <a:picLocks noChangeAspect="1" noChangeArrowheads="1"/>
          </p:cNvPicPr>
          <p:nvPr/>
        </p:nvPicPr>
        <p:blipFill>
          <a:blip r:embed="rId4" cstate="print">
            <a:biLevel thresh="50000"/>
          </a:blip>
          <a:srcRect/>
          <a:stretch>
            <a:fillRect/>
          </a:stretch>
        </p:blipFill>
        <p:spPr bwMode="auto">
          <a:xfrm>
            <a:off x="908593" y="3291830"/>
            <a:ext cx="567063" cy="504056"/>
          </a:xfrm>
          <a:prstGeom prst="rect">
            <a:avLst/>
          </a:prstGeom>
          <a:noFill/>
        </p:spPr>
      </p:pic>
      <p:graphicFrame>
        <p:nvGraphicFramePr>
          <p:cNvPr id="11" name="Table 10"/>
          <p:cNvGraphicFramePr>
            <a:graphicFrameLocks noGrp="1"/>
          </p:cNvGraphicFramePr>
          <p:nvPr/>
        </p:nvGraphicFramePr>
        <p:xfrm>
          <a:off x="1115616" y="2303289"/>
          <a:ext cx="4032448" cy="2284685"/>
        </p:xfrm>
        <a:graphic>
          <a:graphicData uri="http://schemas.openxmlformats.org/drawingml/2006/table">
            <a:tbl>
              <a:tblPr firstRow="1" bandRow="1">
                <a:tableStyleId>{2D5ABB26-0587-4C30-8999-92F81FD0307C}</a:tableStyleId>
              </a:tblPr>
              <a:tblGrid>
                <a:gridCol w="2007274"/>
                <a:gridCol w="2025174"/>
              </a:tblGrid>
              <a:tr h="346422">
                <a:tc>
                  <a:txBody>
                    <a:bodyPr/>
                    <a:lstStyle/>
                    <a:p>
                      <a:pPr algn="ctr"/>
                      <a:r>
                        <a:rPr lang="en-US" dirty="0" smtClean="0">
                          <a:solidFill>
                            <a:schemeClr val="tx1"/>
                          </a:solidFill>
                        </a:rPr>
                        <a:t>Likely/very likely</a:t>
                      </a:r>
                      <a:endParaRPr lang="en-US" dirty="0">
                        <a:solidFill>
                          <a:schemeClr val="tx1"/>
                        </a:solidFill>
                      </a:endParaRPr>
                    </a:p>
                  </a:txBody>
                  <a:tcPr/>
                </a:tc>
                <a:tc>
                  <a:txBody>
                    <a:bodyPr/>
                    <a:lstStyle/>
                    <a:p>
                      <a:pPr algn="ctr"/>
                      <a:r>
                        <a:rPr lang="en-US" dirty="0" smtClean="0">
                          <a:solidFill>
                            <a:schemeClr val="tx1"/>
                          </a:solidFill>
                        </a:rPr>
                        <a:t>Not likely</a:t>
                      </a:r>
                      <a:endParaRPr lang="en-US" dirty="0">
                        <a:solidFill>
                          <a:schemeClr val="tx1"/>
                        </a:solidFill>
                      </a:endParaRPr>
                    </a:p>
                  </a:txBody>
                  <a:tcPr/>
                </a:tc>
              </a:tr>
              <a:tr h="594584">
                <a:tc>
                  <a:txBody>
                    <a:bodyPr/>
                    <a:lstStyle/>
                    <a:p>
                      <a:pPr algn="ctr"/>
                      <a:r>
                        <a:rPr lang="en-US" sz="2400" dirty="0" smtClean="0">
                          <a:solidFill>
                            <a:schemeClr val="tx1"/>
                          </a:solidFill>
                        </a:rPr>
                        <a:t>40%</a:t>
                      </a:r>
                      <a:endParaRPr lang="en-US" sz="2400" dirty="0">
                        <a:solidFill>
                          <a:schemeClr val="tx1"/>
                        </a:solidFill>
                      </a:endParaRPr>
                    </a:p>
                  </a:txBody>
                  <a:tcPr/>
                </a:tc>
                <a:tc>
                  <a:txBody>
                    <a:bodyPr/>
                    <a:lstStyle/>
                    <a:p>
                      <a:pPr algn="ctr"/>
                      <a:r>
                        <a:rPr lang="en-US" sz="2400" dirty="0" smtClean="0">
                          <a:solidFill>
                            <a:schemeClr val="tx1"/>
                          </a:solidFill>
                        </a:rPr>
                        <a:t>37%</a:t>
                      </a:r>
                      <a:endParaRPr lang="en-US" sz="2400" dirty="0">
                        <a:solidFill>
                          <a:schemeClr val="tx1"/>
                        </a:solidFill>
                      </a:endParaRPr>
                    </a:p>
                  </a:txBody>
                  <a:tcPr/>
                </a:tc>
              </a:tr>
              <a:tr h="729757">
                <a:tc>
                  <a:txBody>
                    <a:bodyPr/>
                    <a:lstStyle/>
                    <a:p>
                      <a:pPr algn="ctr"/>
                      <a:r>
                        <a:rPr lang="en-US" sz="2400" dirty="0" smtClean="0">
                          <a:solidFill>
                            <a:schemeClr val="tx1"/>
                          </a:solidFill>
                        </a:rPr>
                        <a:t>32%</a:t>
                      </a:r>
                      <a:endParaRPr lang="en-US" sz="2400" dirty="0">
                        <a:solidFill>
                          <a:schemeClr val="tx1"/>
                        </a:solidFill>
                      </a:endParaRPr>
                    </a:p>
                  </a:txBody>
                  <a:tcPr/>
                </a:tc>
                <a:tc>
                  <a:txBody>
                    <a:bodyPr/>
                    <a:lstStyle/>
                    <a:p>
                      <a:pPr algn="ctr"/>
                      <a:r>
                        <a:rPr lang="en-US" sz="2400" dirty="0" smtClean="0">
                          <a:solidFill>
                            <a:schemeClr val="tx1"/>
                          </a:solidFill>
                        </a:rPr>
                        <a:t>48%</a:t>
                      </a:r>
                      <a:endParaRPr lang="en-US" sz="2400" dirty="0">
                        <a:solidFill>
                          <a:schemeClr val="tx1"/>
                        </a:solidFill>
                      </a:endParaRPr>
                    </a:p>
                  </a:txBody>
                  <a:tcPr/>
                </a:tc>
              </a:tr>
              <a:tr h="594584">
                <a:tc>
                  <a:txBody>
                    <a:bodyPr/>
                    <a:lstStyle/>
                    <a:p>
                      <a:pPr algn="ctr"/>
                      <a:r>
                        <a:rPr lang="en-US" sz="2400" dirty="0" smtClean="0">
                          <a:solidFill>
                            <a:schemeClr val="tx1"/>
                          </a:solidFill>
                        </a:rPr>
                        <a:t>26%</a:t>
                      </a:r>
                      <a:endParaRPr lang="en-US" sz="2400" dirty="0">
                        <a:solidFill>
                          <a:schemeClr val="tx1"/>
                        </a:solidFill>
                      </a:endParaRPr>
                    </a:p>
                  </a:txBody>
                  <a:tcPr/>
                </a:tc>
                <a:tc>
                  <a:txBody>
                    <a:bodyPr/>
                    <a:lstStyle/>
                    <a:p>
                      <a:pPr algn="ctr"/>
                      <a:r>
                        <a:rPr lang="en-US" sz="2400" dirty="0" smtClean="0">
                          <a:solidFill>
                            <a:schemeClr val="tx1"/>
                          </a:solidFill>
                        </a:rPr>
                        <a:t>56%</a:t>
                      </a:r>
                      <a:endParaRPr lang="en-US" sz="2400" dirty="0">
                        <a:solidFill>
                          <a:schemeClr val="tx1"/>
                        </a:solidFill>
                      </a:endParaRPr>
                    </a:p>
                  </a:txBody>
                  <a:tcPr/>
                </a:tc>
              </a:tr>
            </a:tbl>
          </a:graphicData>
        </a:graphic>
      </p:graphicFrame>
      <p:sp>
        <p:nvSpPr>
          <p:cNvPr id="12" name="TextBox 11"/>
          <p:cNvSpPr txBox="1"/>
          <p:nvPr/>
        </p:nvSpPr>
        <p:spPr>
          <a:xfrm>
            <a:off x="467544" y="1707654"/>
            <a:ext cx="5400600" cy="646331"/>
          </a:xfrm>
          <a:prstGeom prst="rect">
            <a:avLst/>
          </a:prstGeom>
          <a:noFill/>
        </p:spPr>
        <p:txBody>
          <a:bodyPr wrap="square" rtlCol="0">
            <a:spAutoFit/>
          </a:bodyPr>
          <a:lstStyle/>
          <a:p>
            <a:pPr algn="ctr"/>
            <a:r>
              <a:rPr lang="en-US" dirty="0" smtClean="0">
                <a:solidFill>
                  <a:schemeClr val="tx1">
                    <a:lumMod val="50000"/>
                    <a:lumOff val="50000"/>
                  </a:schemeClr>
                </a:solidFill>
              </a:rPr>
              <a:t>Signing up for messages with tonight’s dinner specials from your primary store</a:t>
            </a:r>
            <a:endParaRPr lang="en-US" dirty="0">
              <a:solidFill>
                <a:schemeClr val="tx1">
                  <a:lumMod val="50000"/>
                  <a:lumOff val="50000"/>
                </a:schemeClr>
              </a:solidFill>
            </a:endParaRPr>
          </a:p>
        </p:txBody>
      </p:sp>
      <p:sp>
        <p:nvSpPr>
          <p:cNvPr id="18" name="Footer Placeholder 4"/>
          <p:cNvSpPr>
            <a:spLocks noGrp="1"/>
          </p:cNvSpPr>
          <p:nvPr>
            <p:ph type="ftr" sz="quarter" idx="3"/>
          </p:nvPr>
        </p:nvSpPr>
        <p:spPr>
          <a:xfrm>
            <a:off x="452264" y="4767263"/>
            <a:ext cx="5847928" cy="273844"/>
          </a:xfrm>
        </p:spPr>
        <p:txBody>
          <a:bodyPr/>
          <a:lstStyle/>
          <a:p>
            <a:r>
              <a:rPr lang="en-US" dirty="0" smtClean="0"/>
              <a:t>FMI | The Power of Foodservice at Retail 2018©  | Picture: 210 Analytics</a:t>
            </a:r>
            <a:endParaRPr lang="en-US" dirty="0"/>
          </a:p>
        </p:txBody>
      </p:sp>
      <p:sp>
        <p:nvSpPr>
          <p:cNvPr id="19" name="Content Placeholder 2"/>
          <p:cNvSpPr txBox="1">
            <a:spLocks/>
          </p:cNvSpPr>
          <p:nvPr/>
        </p:nvSpPr>
        <p:spPr>
          <a:xfrm>
            <a:off x="512064" y="1123797"/>
            <a:ext cx="8229600" cy="43869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Addressing the 4 p.m. dinner plan</a:t>
            </a:r>
            <a:r>
              <a:rPr kumimoji="0" lang="en-US" b="0" i="0" u="none" strike="noStrike" kern="1200" cap="none" spc="0" normalizeH="0" noProof="0" dirty="0" smtClean="0">
                <a:ln>
                  <a:noFill/>
                </a:ln>
                <a:solidFill>
                  <a:schemeClr val="tx1">
                    <a:lumMod val="50000"/>
                    <a:lumOff val="50000"/>
                  </a:schemeClr>
                </a:solidFill>
                <a:effectLst/>
                <a:uLnTx/>
                <a:uFillTx/>
                <a:latin typeface="+mn-lt"/>
                <a:ea typeface="+mn-ea"/>
                <a:cs typeface="+mn-cs"/>
              </a:rPr>
              <a:t> void</a:t>
            </a:r>
            <a:endPar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15" name="Picture 14" descr="IMG_1875.JPG"/>
          <p:cNvPicPr>
            <a:picLocks noChangeAspect="1"/>
          </p:cNvPicPr>
          <p:nvPr/>
        </p:nvPicPr>
        <p:blipFill>
          <a:blip r:embed="rId5" cstate="print"/>
          <a:srcRect l="29910" t="28715" r="1724" b="25044"/>
          <a:stretch>
            <a:fillRect/>
          </a:stretch>
        </p:blipFill>
        <p:spPr>
          <a:xfrm rot="5400000">
            <a:off x="5606765" y="1613187"/>
            <a:ext cx="4684365" cy="2376264"/>
          </a:xfrm>
          <a:prstGeom prst="rect">
            <a:avLst/>
          </a:prstGeom>
        </p:spPr>
      </p:pic>
      <p:cxnSp>
        <p:nvCxnSpPr>
          <p:cNvPr id="17" name="Straight Connector 16"/>
          <p:cNvCxnSpPr/>
          <p:nvPr/>
        </p:nvCxnSpPr>
        <p:spPr>
          <a:xfrm>
            <a:off x="1403648" y="2643758"/>
            <a:ext cx="338437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22312" y="3062362"/>
            <a:ext cx="8314183" cy="1021556"/>
          </a:xfrm>
        </p:spPr>
        <p:txBody>
          <a:bodyPr>
            <a:normAutofit/>
          </a:bodyPr>
          <a:lstStyle/>
          <a:p>
            <a:r>
              <a:rPr lang="en-US" sz="3400" dirty="0" smtClean="0"/>
              <a:t>Dinner decision tree</a:t>
            </a:r>
            <a:endParaRPr lang="en-US" sz="3400" dirty="0"/>
          </a:p>
        </p:txBody>
      </p:sp>
      <p:sp>
        <p:nvSpPr>
          <p:cNvPr id="9" name="Text Placeholder 8"/>
          <p:cNvSpPr>
            <a:spLocks noGrp="1"/>
          </p:cNvSpPr>
          <p:nvPr>
            <p:ph type="body" idx="1"/>
          </p:nvPr>
        </p:nvSpPr>
        <p:spPr>
          <a:xfrm>
            <a:off x="2123728" y="1059582"/>
            <a:ext cx="6298977" cy="2002779"/>
          </a:xfrm>
        </p:spPr>
        <p:txBody>
          <a:bodyPr>
            <a:normAutofit/>
          </a:bodyPr>
          <a:lstStyle/>
          <a:p>
            <a:r>
              <a:rPr lang="en-US" dirty="0" smtClean="0"/>
              <a:t>Price</a:t>
            </a:r>
          </a:p>
          <a:p>
            <a:r>
              <a:rPr lang="en-US" dirty="0" smtClean="0"/>
              <a:t>Speed</a:t>
            </a:r>
          </a:p>
          <a:p>
            <a:r>
              <a:rPr lang="en-US" dirty="0" smtClean="0"/>
              <a:t>Nutrition</a:t>
            </a:r>
          </a:p>
          <a:p>
            <a:r>
              <a:rPr lang="en-US" dirty="0" smtClean="0"/>
              <a:t>Ambiance</a:t>
            </a:r>
          </a:p>
        </p:txBody>
      </p:sp>
      <p:sp>
        <p:nvSpPr>
          <p:cNvPr id="4" name="Slide Number Placeholder 3"/>
          <p:cNvSpPr>
            <a:spLocks noGrp="1"/>
          </p:cNvSpPr>
          <p:nvPr>
            <p:ph type="sldNum" sz="quarter" idx="12"/>
          </p:nvPr>
        </p:nvSpPr>
        <p:spPr/>
        <p:txBody>
          <a:bodyPr/>
          <a:lstStyle/>
          <a:p>
            <a:fld id="{3AA458A7-DFCD-4FD4-9550-F40348EC9665}" type="slidenum">
              <a:rPr lang="en-US" smtClean="0"/>
              <a:pPr/>
              <a:t>35</a:t>
            </a:fld>
            <a:endParaRPr lang="en-US"/>
          </a:p>
        </p:txBody>
      </p:sp>
      <p:sp>
        <p:nvSpPr>
          <p:cNvPr id="11" name="Footer Placeholder 4"/>
          <p:cNvSpPr>
            <a:spLocks noGrp="1"/>
          </p:cNvSpPr>
          <p:nvPr>
            <p:ph type="ftr" sz="quarter" idx="3"/>
          </p:nvPr>
        </p:nvSpPr>
        <p:spPr>
          <a:xfrm>
            <a:off x="452264" y="4767263"/>
            <a:ext cx="4911824"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lvl="0">
              <a:defRPr/>
            </a:pPr>
            <a:r>
              <a:rPr lang="en-US" dirty="0" smtClean="0">
                <a:solidFill>
                  <a:schemeClr val="tx1">
                    <a:lumMod val="50000"/>
                    <a:lumOff val="50000"/>
                  </a:schemeClr>
                </a:solidFill>
              </a:rPr>
              <a:t>FMI | The Power of Foodservice at Retail 2018©  | Picture: 210 Analytics</a:t>
            </a:r>
            <a:endParaRPr lang="en-US" dirty="0">
              <a:solidFill>
                <a:schemeClr val="tx1">
                  <a:lumMod val="50000"/>
                  <a:lumOff val="50000"/>
                </a:schemeClr>
              </a:solidFill>
            </a:endParaRPr>
          </a:p>
        </p:txBody>
      </p:sp>
      <p:pic>
        <p:nvPicPr>
          <p:cNvPr id="10" name="Picture 2"/>
          <p:cNvPicPr>
            <a:picLocks noChangeAspect="1" noChangeArrowheads="1"/>
          </p:cNvPicPr>
          <p:nvPr/>
        </p:nvPicPr>
        <p:blipFill>
          <a:blip r:embed="rId2" cstate="print"/>
          <a:srcRect/>
          <a:stretch>
            <a:fillRect/>
          </a:stretch>
        </p:blipFill>
        <p:spPr bwMode="auto">
          <a:xfrm>
            <a:off x="573362" y="1779662"/>
            <a:ext cx="1262334" cy="1201499"/>
          </a:xfrm>
          <a:prstGeom prst="rect">
            <a:avLst/>
          </a:prstGeom>
          <a:noFill/>
          <a:ln w="9525">
            <a:noFill/>
            <a:miter lim="800000"/>
            <a:headEnd/>
            <a:tailEnd/>
          </a:ln>
        </p:spPr>
      </p:pic>
      <p:pic>
        <p:nvPicPr>
          <p:cNvPr id="12" name="Picture 11" descr="IMG_0090.JPG"/>
          <p:cNvPicPr>
            <a:picLocks noChangeAspect="1"/>
          </p:cNvPicPr>
          <p:nvPr/>
        </p:nvPicPr>
        <p:blipFill>
          <a:blip r:embed="rId3" cstate="print"/>
          <a:srcRect r="4702"/>
          <a:stretch>
            <a:fillRect/>
          </a:stretch>
        </p:blipFill>
        <p:spPr>
          <a:xfrm rot="5400000">
            <a:off x="4959955" y="952421"/>
            <a:ext cx="4682752" cy="368533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Price dominates in “quick dinner out” decision</a:t>
            </a:r>
            <a:br>
              <a:rPr lang="en-US" dirty="0" smtClean="0"/>
            </a:br>
            <a:r>
              <a:rPr lang="en-US" sz="2000" dirty="0" smtClean="0">
                <a:solidFill>
                  <a:schemeClr val="tx1">
                    <a:lumMod val="50000"/>
                    <a:lumOff val="50000"/>
                  </a:schemeClr>
                </a:solidFill>
              </a:rPr>
              <a:t>Speed is second with nutrition a close third</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36</a:t>
            </a:fld>
            <a:endParaRPr lang="en-US"/>
          </a:p>
        </p:txBody>
      </p:sp>
      <p:sp>
        <p:nvSpPr>
          <p:cNvPr id="5" name="Footer Placeholder 4"/>
          <p:cNvSpPr>
            <a:spLocks noGrp="1"/>
          </p:cNvSpPr>
          <p:nvPr>
            <p:ph type="ftr" sz="quarter" idx="3"/>
          </p:nvPr>
        </p:nvSpPr>
        <p:spPr>
          <a:xfrm>
            <a:off x="452264" y="4767263"/>
            <a:ext cx="4191744" cy="273844"/>
          </a:xfrm>
        </p:spPr>
        <p:txBody>
          <a:bodyPr/>
          <a:lstStyle/>
          <a:p>
            <a:r>
              <a:rPr lang="en-US" dirty="0" smtClean="0"/>
              <a:t>FMI | The Power of Foodservice at Retail 2018©</a:t>
            </a:r>
            <a:endParaRPr lang="en-US" dirty="0"/>
          </a:p>
        </p:txBody>
      </p:sp>
      <p:pic>
        <p:nvPicPr>
          <p:cNvPr id="9" name="Picture 8"/>
          <p:cNvPicPr/>
          <p:nvPr/>
        </p:nvPicPr>
        <p:blipFill>
          <a:blip r:embed="rId2" cstate="print"/>
          <a:stretch>
            <a:fillRect/>
          </a:stretch>
        </p:blipFill>
        <p:spPr>
          <a:xfrm>
            <a:off x="3131840" y="1707654"/>
            <a:ext cx="2376264" cy="2664296"/>
          </a:xfrm>
          <a:prstGeom prst="rect">
            <a:avLst/>
          </a:prstGeom>
        </p:spPr>
      </p:pic>
      <p:sp>
        <p:nvSpPr>
          <p:cNvPr id="10" name="Oval 9"/>
          <p:cNvSpPr/>
          <p:nvPr/>
        </p:nvSpPr>
        <p:spPr>
          <a:xfrm>
            <a:off x="3656998" y="1707654"/>
            <a:ext cx="504056" cy="504056"/>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142698" y="2002720"/>
            <a:ext cx="360040" cy="36004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224950" y="3327000"/>
            <a:ext cx="360040" cy="36004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788024" y="3219822"/>
            <a:ext cx="288032" cy="28803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411760" y="1923678"/>
            <a:ext cx="122413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05779" y="1720428"/>
            <a:ext cx="1382045" cy="923330"/>
          </a:xfrm>
          <a:prstGeom prst="rect">
            <a:avLst/>
          </a:prstGeom>
          <a:noFill/>
        </p:spPr>
        <p:txBody>
          <a:bodyPr wrap="none" rtlCol="0">
            <a:spAutoFit/>
          </a:bodyPr>
          <a:lstStyle/>
          <a:p>
            <a:r>
              <a:rPr lang="en-US" b="1" dirty="0" smtClean="0"/>
              <a:t>Price</a:t>
            </a:r>
          </a:p>
          <a:p>
            <a:r>
              <a:rPr lang="en-US" dirty="0" smtClean="0"/>
              <a:t>57% rank 1</a:t>
            </a:r>
            <a:r>
              <a:rPr lang="en-US" baseline="30000" dirty="0" smtClean="0"/>
              <a:t>st</a:t>
            </a:r>
            <a:r>
              <a:rPr lang="en-US" dirty="0" smtClean="0"/>
              <a:t> </a:t>
            </a:r>
          </a:p>
          <a:p>
            <a:r>
              <a:rPr lang="en-US" dirty="0" smtClean="0"/>
              <a:t>3.34 average</a:t>
            </a:r>
            <a:endParaRPr lang="en-US" dirty="0"/>
          </a:p>
        </p:txBody>
      </p:sp>
      <p:cxnSp>
        <p:nvCxnSpPr>
          <p:cNvPr id="17" name="Straight Connector 16"/>
          <p:cNvCxnSpPr/>
          <p:nvPr/>
        </p:nvCxnSpPr>
        <p:spPr>
          <a:xfrm flipH="1">
            <a:off x="2065613" y="3507854"/>
            <a:ext cx="122413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29715" y="3304604"/>
            <a:ext cx="1382045" cy="923330"/>
          </a:xfrm>
          <a:prstGeom prst="rect">
            <a:avLst/>
          </a:prstGeom>
          <a:noFill/>
        </p:spPr>
        <p:txBody>
          <a:bodyPr wrap="none" rtlCol="0">
            <a:spAutoFit/>
          </a:bodyPr>
          <a:lstStyle/>
          <a:p>
            <a:r>
              <a:rPr lang="en-US" b="1" dirty="0" smtClean="0"/>
              <a:t>Nutrition</a:t>
            </a:r>
          </a:p>
          <a:p>
            <a:r>
              <a:rPr lang="en-US" dirty="0" smtClean="0"/>
              <a:t>18% rank 1</a:t>
            </a:r>
            <a:r>
              <a:rPr lang="en-US" baseline="30000" dirty="0" smtClean="0"/>
              <a:t>st</a:t>
            </a:r>
            <a:r>
              <a:rPr lang="en-US" dirty="0" smtClean="0"/>
              <a:t> </a:t>
            </a:r>
          </a:p>
          <a:p>
            <a:r>
              <a:rPr lang="en-US" dirty="0" smtClean="0"/>
              <a:t>2.38 average</a:t>
            </a:r>
            <a:endParaRPr lang="en-US" dirty="0"/>
          </a:p>
        </p:txBody>
      </p:sp>
      <p:cxnSp>
        <p:nvCxnSpPr>
          <p:cNvPr id="26" name="Straight Connector 25"/>
          <p:cNvCxnSpPr/>
          <p:nvPr/>
        </p:nvCxnSpPr>
        <p:spPr>
          <a:xfrm>
            <a:off x="5364088" y="2176540"/>
            <a:ext cx="86409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235218" y="1987358"/>
            <a:ext cx="1382045" cy="923330"/>
          </a:xfrm>
          <a:prstGeom prst="rect">
            <a:avLst/>
          </a:prstGeom>
          <a:noFill/>
        </p:spPr>
        <p:txBody>
          <a:bodyPr wrap="none" rtlCol="0">
            <a:spAutoFit/>
          </a:bodyPr>
          <a:lstStyle/>
          <a:p>
            <a:r>
              <a:rPr lang="en-US" b="1" dirty="0" smtClean="0"/>
              <a:t>Speed</a:t>
            </a:r>
          </a:p>
          <a:p>
            <a:r>
              <a:rPr lang="en-US" dirty="0" smtClean="0"/>
              <a:t>18% rank 1</a:t>
            </a:r>
            <a:r>
              <a:rPr lang="en-US" baseline="30000" dirty="0" smtClean="0"/>
              <a:t>st</a:t>
            </a:r>
            <a:r>
              <a:rPr lang="en-US" dirty="0" smtClean="0"/>
              <a:t> </a:t>
            </a:r>
          </a:p>
          <a:p>
            <a:r>
              <a:rPr lang="en-US" dirty="0" smtClean="0"/>
              <a:t>2.56 average</a:t>
            </a:r>
            <a:endParaRPr lang="en-US" dirty="0"/>
          </a:p>
        </p:txBody>
      </p:sp>
      <p:cxnSp>
        <p:nvCxnSpPr>
          <p:cNvPr id="28" name="Straight Connector 27"/>
          <p:cNvCxnSpPr/>
          <p:nvPr/>
        </p:nvCxnSpPr>
        <p:spPr>
          <a:xfrm>
            <a:off x="5004048" y="3336996"/>
            <a:ext cx="864096"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75178" y="3147814"/>
            <a:ext cx="1378967" cy="923330"/>
          </a:xfrm>
          <a:prstGeom prst="rect">
            <a:avLst/>
          </a:prstGeom>
          <a:noFill/>
        </p:spPr>
        <p:txBody>
          <a:bodyPr wrap="none" rtlCol="0">
            <a:spAutoFit/>
          </a:bodyPr>
          <a:lstStyle/>
          <a:p>
            <a:r>
              <a:rPr lang="en-US" b="1" dirty="0" smtClean="0"/>
              <a:t>Ambiance</a:t>
            </a:r>
          </a:p>
          <a:p>
            <a:r>
              <a:rPr lang="en-US" dirty="0" smtClean="0"/>
              <a:t>7% rank 1</a:t>
            </a:r>
            <a:r>
              <a:rPr lang="en-US" baseline="30000" dirty="0" smtClean="0"/>
              <a:t>st</a:t>
            </a:r>
            <a:r>
              <a:rPr lang="en-US" dirty="0" smtClean="0"/>
              <a:t> </a:t>
            </a:r>
          </a:p>
          <a:p>
            <a:r>
              <a:rPr lang="en-US" dirty="0" smtClean="0"/>
              <a:t>1.71 average</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611560" y="1923678"/>
            <a:ext cx="1326138" cy="1262228"/>
          </a:xfrm>
          <a:prstGeom prst="rect">
            <a:avLst/>
          </a:prstGeom>
          <a:noFill/>
          <a:ln w="9525">
            <a:noFill/>
            <a:miter lim="800000"/>
            <a:headEnd/>
            <a:tailEnd/>
          </a:ln>
        </p:spPr>
      </p:pic>
      <p:sp>
        <p:nvSpPr>
          <p:cNvPr id="5" name="Title 4"/>
          <p:cNvSpPr>
            <a:spLocks noGrp="1"/>
          </p:cNvSpPr>
          <p:nvPr>
            <p:ph type="title"/>
          </p:nvPr>
        </p:nvSpPr>
        <p:spPr>
          <a:xfrm>
            <a:off x="539552" y="2931790"/>
            <a:ext cx="8604448" cy="1021556"/>
          </a:xfrm>
        </p:spPr>
        <p:txBody>
          <a:bodyPr>
            <a:normAutofit/>
          </a:bodyPr>
          <a:lstStyle/>
          <a:p>
            <a:r>
              <a:rPr lang="en-US" sz="3600" dirty="0" smtClean="0"/>
              <a:t>Ordering ease &amp; speed</a:t>
            </a:r>
            <a:endParaRPr lang="en-US" sz="3600" dirty="0"/>
          </a:p>
        </p:txBody>
      </p:sp>
      <p:sp>
        <p:nvSpPr>
          <p:cNvPr id="6" name="Text Placeholder 5"/>
          <p:cNvSpPr>
            <a:spLocks noGrp="1"/>
          </p:cNvSpPr>
          <p:nvPr>
            <p:ph type="body" idx="1"/>
          </p:nvPr>
        </p:nvSpPr>
        <p:spPr>
          <a:xfrm>
            <a:off x="1979713" y="1203598"/>
            <a:ext cx="6515000" cy="1800200"/>
          </a:xfrm>
        </p:spPr>
        <p:txBody>
          <a:bodyPr>
            <a:normAutofit/>
          </a:bodyPr>
          <a:lstStyle/>
          <a:p>
            <a:r>
              <a:rPr lang="en-US" dirty="0" smtClean="0"/>
              <a:t>Speed-focused profile</a:t>
            </a:r>
          </a:p>
          <a:p>
            <a:r>
              <a:rPr lang="en-US" dirty="0" smtClean="0"/>
              <a:t>Speed &amp; ease feature importance</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37</a:t>
            </a:fld>
            <a:endParaRPr lang="en-US"/>
          </a:p>
        </p:txBody>
      </p:sp>
      <p:sp>
        <p:nvSpPr>
          <p:cNvPr id="3" name="Footer Placeholder 2"/>
          <p:cNvSpPr>
            <a:spLocks noGrp="1"/>
          </p:cNvSpPr>
          <p:nvPr>
            <p:ph type="ftr" sz="quarter" idx="3"/>
          </p:nvPr>
        </p:nvSpPr>
        <p:spPr>
          <a:xfrm>
            <a:off x="452264" y="4767263"/>
            <a:ext cx="5271864" cy="273844"/>
          </a:xfrm>
        </p:spPr>
        <p:txBody>
          <a:bodyPr/>
          <a:lstStyle/>
          <a:p>
            <a:r>
              <a:rPr lang="en-US" dirty="0" smtClean="0"/>
              <a:t>FMI | The Power of Foodservice at Retail 2018©  | Picture: 210 Analytics</a:t>
            </a:r>
            <a:endParaRPr lang="en-US" dirty="0"/>
          </a:p>
        </p:txBody>
      </p:sp>
      <p:pic>
        <p:nvPicPr>
          <p:cNvPr id="9" name="Picture 8" descr="IMG_2332.JPG"/>
          <p:cNvPicPr>
            <a:picLocks noChangeAspect="1"/>
          </p:cNvPicPr>
          <p:nvPr/>
        </p:nvPicPr>
        <p:blipFill>
          <a:blip r:embed="rId3" cstate="print"/>
          <a:srcRect t="8902" b="7140"/>
          <a:stretch>
            <a:fillRect/>
          </a:stretch>
        </p:blipFill>
        <p:spPr>
          <a:xfrm rot="5400000">
            <a:off x="5312444" y="1323057"/>
            <a:ext cx="4688557" cy="295232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Speed-focused shopper profile</a:t>
            </a:r>
            <a:endParaRPr lang="en-US" dirty="0"/>
          </a:p>
        </p:txBody>
      </p:sp>
      <p:sp>
        <p:nvSpPr>
          <p:cNvPr id="3" name="Content Placeholder 2"/>
          <p:cNvSpPr>
            <a:spLocks noGrp="1"/>
          </p:cNvSpPr>
          <p:nvPr>
            <p:ph idx="1"/>
          </p:nvPr>
        </p:nvSpPr>
        <p:spPr>
          <a:xfrm>
            <a:off x="457200" y="1556989"/>
            <a:ext cx="6635080" cy="3247009"/>
          </a:xfrm>
        </p:spPr>
        <p:txBody>
          <a:bodyPr>
            <a:normAutofit fontScale="70000" lnSpcReduction="20000"/>
          </a:bodyPr>
          <a:lstStyle/>
          <a:p>
            <a:pPr lvl="0"/>
            <a:r>
              <a:rPr lang="en-US" dirty="0" smtClean="0"/>
              <a:t>Generation X</a:t>
            </a:r>
          </a:p>
          <a:p>
            <a:pPr lvl="0"/>
            <a:r>
              <a:rPr lang="en-US" dirty="0" smtClean="0"/>
              <a:t>Men, particularly young men</a:t>
            </a:r>
          </a:p>
          <a:p>
            <a:pPr lvl="0"/>
            <a:r>
              <a:rPr lang="en-US" dirty="0" smtClean="0"/>
              <a:t>Higher-income households</a:t>
            </a:r>
          </a:p>
          <a:p>
            <a:pPr lvl="0"/>
            <a:r>
              <a:rPr lang="en-US" dirty="0" smtClean="0"/>
              <a:t>Technology users when deciding where and what to eat</a:t>
            </a:r>
          </a:p>
          <a:p>
            <a:pPr lvl="0"/>
            <a:r>
              <a:rPr lang="en-US" dirty="0" smtClean="0"/>
              <a:t>Less likely to value customization ability and nutrition </a:t>
            </a:r>
          </a:p>
          <a:p>
            <a:pPr lvl="0"/>
            <a:r>
              <a:rPr lang="en-US" dirty="0" smtClean="0"/>
              <a:t>Rural areas</a:t>
            </a:r>
          </a:p>
          <a:p>
            <a:pPr lvl="0"/>
            <a:r>
              <a:rPr lang="en-US" dirty="0" smtClean="0"/>
              <a:t>Like convenience items as partial or full dinner solution </a:t>
            </a:r>
            <a:br>
              <a:rPr lang="en-US" dirty="0" smtClean="0"/>
            </a:br>
            <a:r>
              <a:rPr lang="en-US" dirty="0" smtClean="0"/>
              <a:t>vs. cooking from scratch</a:t>
            </a:r>
          </a:p>
          <a:p>
            <a:pPr lvl="0"/>
            <a:r>
              <a:rPr lang="en-US" dirty="0" smtClean="0"/>
              <a:t>Shoppers with kids living at home, particularly ages 0-6</a:t>
            </a:r>
          </a:p>
          <a:p>
            <a:pPr>
              <a:buNone/>
            </a:pP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38</a:t>
            </a:fld>
            <a:endParaRPr lang="en-US"/>
          </a:p>
        </p:txBody>
      </p:sp>
      <p:sp>
        <p:nvSpPr>
          <p:cNvPr id="5" name="Footer Placeholder 4"/>
          <p:cNvSpPr>
            <a:spLocks noGrp="1"/>
          </p:cNvSpPr>
          <p:nvPr>
            <p:ph type="ftr" sz="quarter" idx="3"/>
          </p:nvPr>
        </p:nvSpPr>
        <p:spPr>
          <a:xfrm>
            <a:off x="452264" y="4767263"/>
            <a:ext cx="4407768" cy="273844"/>
          </a:xfrm>
        </p:spPr>
        <p:txBody>
          <a:bodyPr/>
          <a:lstStyle/>
          <a:p>
            <a:r>
              <a:rPr lang="en-US" dirty="0" smtClean="0"/>
              <a:t>FMI | The Power of Foodservice at Retail 2018©</a:t>
            </a:r>
            <a:endParaRPr lang="en-US" dirty="0"/>
          </a:p>
        </p:txBody>
      </p:sp>
      <p:pic>
        <p:nvPicPr>
          <p:cNvPr id="6" name="Picture 5"/>
          <p:cNvPicPr/>
          <p:nvPr/>
        </p:nvPicPr>
        <p:blipFill>
          <a:blip r:embed="rId2" cstate="print"/>
          <a:stretch>
            <a:fillRect/>
          </a:stretch>
        </p:blipFill>
        <p:spPr>
          <a:xfrm>
            <a:off x="7092280" y="2715766"/>
            <a:ext cx="1626870" cy="1844702"/>
          </a:xfrm>
          <a:prstGeom prst="rect">
            <a:avLst/>
          </a:prstGeom>
        </p:spPr>
      </p:pic>
      <p:sp>
        <p:nvSpPr>
          <p:cNvPr id="7" name="Oval 6"/>
          <p:cNvSpPr/>
          <p:nvPr/>
        </p:nvSpPr>
        <p:spPr>
          <a:xfrm>
            <a:off x="8460432" y="2859782"/>
            <a:ext cx="360040" cy="36004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236296" y="1491630"/>
            <a:ext cx="1872208" cy="999729"/>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rPr>
              <a:t>Rank speed:</a:t>
            </a: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18% 1</a:t>
            </a:r>
            <a:r>
              <a:rPr kumimoji="0" lang="en-US" sz="2800" b="0" i="0" u="none" strike="noStrike" kern="1200" cap="none" spc="0" normalizeH="0" baseline="30000" noProof="0" dirty="0" smtClean="0">
                <a:ln>
                  <a:noFill/>
                </a:ln>
                <a:solidFill>
                  <a:schemeClr val="tx1"/>
                </a:solidFill>
                <a:effectLst/>
                <a:uLnTx/>
                <a:uFillTx/>
                <a:latin typeface="+mn-lt"/>
                <a:ea typeface="+mn-ea"/>
                <a:cs typeface="+mn-cs"/>
              </a:rPr>
              <a:t>st</a:t>
            </a: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52% 1</a:t>
            </a:r>
            <a:r>
              <a:rPr kumimoji="0" lang="en-US" sz="2800" b="0" i="0" u="none" strike="noStrike" kern="1200" cap="none" spc="0" normalizeH="0" baseline="30000" noProof="0" dirty="0" smtClean="0">
                <a:ln>
                  <a:noFill/>
                </a:ln>
                <a:solidFill>
                  <a:schemeClr val="tx1"/>
                </a:solidFill>
                <a:effectLst/>
                <a:uLnTx/>
                <a:uFillTx/>
                <a:latin typeface="+mn-lt"/>
                <a:ea typeface="+mn-ea"/>
                <a:cs typeface="+mn-cs"/>
              </a:rPr>
              <a:t>st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or 2</a:t>
            </a:r>
            <a:r>
              <a:rPr kumimoji="0" lang="en-US" sz="2800" b="0" i="0" u="none" strike="noStrike" kern="1200" cap="none" spc="0" normalizeH="0" baseline="30000" noProof="0" dirty="0" smtClean="0">
                <a:ln>
                  <a:noFill/>
                </a:ln>
                <a:solidFill>
                  <a:schemeClr val="tx1"/>
                </a:solidFill>
                <a:effectLst/>
                <a:uLnTx/>
                <a:uFillTx/>
                <a:latin typeface="+mn-lt"/>
                <a:ea typeface="+mn-ea"/>
                <a:cs typeface="+mn-cs"/>
              </a:rPr>
              <a:t>nd</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2" name="Straight Connector 11"/>
          <p:cNvCxnSpPr/>
          <p:nvPr/>
        </p:nvCxnSpPr>
        <p:spPr>
          <a:xfrm>
            <a:off x="6948264" y="1491630"/>
            <a:ext cx="0" cy="2952328"/>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78" y="778396"/>
            <a:ext cx="8949680" cy="857250"/>
          </a:xfrm>
        </p:spPr>
        <p:txBody>
          <a:bodyPr>
            <a:noAutofit/>
          </a:bodyPr>
          <a:lstStyle/>
          <a:p>
            <a:r>
              <a:rPr lang="en-US" sz="3000" dirty="0" smtClean="0"/>
              <a:t>Grab-and-go and ordering ahead highly-desired features</a:t>
            </a:r>
            <a:r>
              <a:rPr lang="en-US" sz="3200" dirty="0" smtClean="0"/>
              <a:t/>
            </a:r>
            <a:br>
              <a:rPr lang="en-US" sz="3200" dirty="0" smtClean="0"/>
            </a:br>
            <a:r>
              <a:rPr lang="en-US" sz="2000" dirty="0" smtClean="0">
                <a:solidFill>
                  <a:schemeClr val="tx1">
                    <a:lumMod val="50000"/>
                    <a:lumOff val="50000"/>
                  </a:schemeClr>
                </a:solidFill>
              </a:rPr>
              <a:t>Urban shoppers approach speed and ease differently  (    )</a:t>
            </a:r>
            <a:r>
              <a:rPr lang="en-US" sz="3200" dirty="0" smtClean="0"/>
              <a:t/>
            </a:r>
            <a:br>
              <a:rPr lang="en-US" sz="3200" dirty="0" smtClean="0"/>
            </a:br>
            <a:endParaRPr lang="en-US" sz="18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39</a:t>
            </a:fld>
            <a:endParaRPr lang="en-US"/>
          </a:p>
        </p:txBody>
      </p:sp>
      <p:sp>
        <p:nvSpPr>
          <p:cNvPr id="5" name="Footer Placeholder 4"/>
          <p:cNvSpPr>
            <a:spLocks noGrp="1"/>
          </p:cNvSpPr>
          <p:nvPr>
            <p:ph type="ftr" sz="quarter" idx="3"/>
          </p:nvPr>
        </p:nvSpPr>
        <p:spPr>
          <a:xfrm>
            <a:off x="452264" y="4767263"/>
            <a:ext cx="4119736" cy="273844"/>
          </a:xfrm>
        </p:spPr>
        <p:txBody>
          <a:bodyPr/>
          <a:lstStyle/>
          <a:p>
            <a:r>
              <a:rPr lang="en-US" dirty="0" smtClean="0"/>
              <a:t>FMI | The Power of Foodservice at Retail 2018©</a:t>
            </a:r>
            <a:endParaRPr lang="en-US" dirty="0"/>
          </a:p>
        </p:txBody>
      </p:sp>
      <p:graphicFrame>
        <p:nvGraphicFramePr>
          <p:cNvPr id="6" name="Table 5"/>
          <p:cNvGraphicFramePr>
            <a:graphicFrameLocks noGrp="1"/>
          </p:cNvGraphicFramePr>
          <p:nvPr/>
        </p:nvGraphicFramePr>
        <p:xfrm>
          <a:off x="539552" y="1635646"/>
          <a:ext cx="8136904" cy="2864336"/>
        </p:xfrm>
        <a:graphic>
          <a:graphicData uri="http://schemas.openxmlformats.org/drawingml/2006/table">
            <a:tbl>
              <a:tblPr/>
              <a:tblGrid>
                <a:gridCol w="2111223"/>
                <a:gridCol w="2035823"/>
                <a:gridCol w="2111223"/>
                <a:gridCol w="1878635"/>
              </a:tblGrid>
              <a:tr h="504056">
                <a:tc gridSpan="4">
                  <a:txBody>
                    <a:bodyPr/>
                    <a:lstStyle/>
                    <a:p>
                      <a:pPr algn="ctr">
                        <a:spcAft>
                          <a:spcPts val="0"/>
                        </a:spcAft>
                      </a:pPr>
                      <a:r>
                        <a:rPr lang="en-US" sz="1800" b="1" dirty="0" smtClean="0">
                          <a:solidFill>
                            <a:srgbClr val="FFFFFF"/>
                          </a:solidFill>
                          <a:latin typeface="Calibri"/>
                          <a:ea typeface="Calibri"/>
                          <a:cs typeface="Times New Roman"/>
                        </a:rPr>
                        <a:t>Important features focused on speed</a:t>
                      </a:r>
                      <a:endParaRPr lang="en-US" sz="1800" dirty="0">
                        <a:latin typeface="Calibri"/>
                        <a:ea typeface="Calibri"/>
                        <a:cs typeface="Times New Roman"/>
                      </a:endParaRPr>
                    </a:p>
                  </a:txBody>
                  <a:tcPr marL="66348" marR="66348" marT="0" marB="0" anchor="ctr">
                    <a:lnL>
                      <a:noFill/>
                    </a:lnL>
                    <a:lnR>
                      <a:noFill/>
                    </a:lnR>
                    <a:lnT>
                      <a:noFill/>
                    </a:lnT>
                    <a:lnB w="19050" cap="flat" cmpd="sng" algn="ctr">
                      <a:solidFill>
                        <a:srgbClr val="7030A0"/>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80120">
                <a:tc>
                  <a:txBody>
                    <a:bodyPr/>
                    <a:lstStyle/>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a:latin typeface="Calibri"/>
                        <a:ea typeface="Calibri"/>
                        <a:cs typeface="Times New Roman"/>
                      </a:endParaRPr>
                    </a:p>
                  </a:txBody>
                  <a:tcPr marL="66348" marR="66348" marT="0" marB="0">
                    <a:lnL>
                      <a:noFill/>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r>
              <a:tr h="1041356">
                <a:tc>
                  <a:txBody>
                    <a:bodyPr/>
                    <a:lstStyle/>
                    <a:p>
                      <a:pPr>
                        <a:spcAft>
                          <a:spcPts val="0"/>
                        </a:spcAft>
                      </a:pPr>
                      <a:r>
                        <a:rPr lang="en-US" sz="1400" b="1" dirty="0" smtClean="0">
                          <a:latin typeface="Calibri"/>
                          <a:ea typeface="Calibri"/>
                          <a:cs typeface="Times New Roman"/>
                        </a:rPr>
                        <a:t>71%</a:t>
                      </a:r>
                      <a:r>
                        <a:rPr lang="en-US" sz="1400" dirty="0" smtClean="0">
                          <a:latin typeface="Calibri"/>
                          <a:ea typeface="Calibri"/>
                          <a:cs typeface="Times New Roman"/>
                        </a:rPr>
                        <a:t>  Extensive grab &amp; go</a:t>
                      </a:r>
                    </a:p>
                    <a:p>
                      <a:pPr>
                        <a:spcAft>
                          <a:spcPts val="0"/>
                        </a:spcAft>
                      </a:pPr>
                      <a:r>
                        <a:rPr lang="en-US" sz="1400" dirty="0" smtClean="0">
                          <a:latin typeface="Calibri"/>
                          <a:ea typeface="Calibri"/>
                          <a:cs typeface="Times New Roman"/>
                        </a:rPr>
                        <a:t>          options</a:t>
                      </a:r>
                      <a:endParaRPr lang="en-US" sz="1400" dirty="0">
                        <a:latin typeface="Calibri"/>
                        <a:ea typeface="Calibri"/>
                        <a:cs typeface="Times New Roman"/>
                      </a:endParaRPr>
                    </a:p>
                    <a:p>
                      <a:pPr>
                        <a:spcAft>
                          <a:spcPts val="0"/>
                        </a:spcAft>
                      </a:pPr>
                      <a:r>
                        <a:rPr lang="en-US" sz="1400" b="1" dirty="0">
                          <a:latin typeface="Calibri"/>
                          <a:ea typeface="Calibri"/>
                          <a:cs typeface="Times New Roman"/>
                        </a:rPr>
                        <a:t> </a:t>
                      </a:r>
                      <a:r>
                        <a:rPr lang="en-US" sz="1400" b="1" dirty="0" smtClean="0">
                          <a:latin typeface="Calibri"/>
                          <a:ea typeface="Calibri"/>
                          <a:cs typeface="Times New Roman"/>
                        </a:rPr>
                        <a:t>65</a:t>
                      </a:r>
                      <a:r>
                        <a:rPr lang="en-US" sz="1400" b="1" dirty="0" smtClean="0">
                          <a:latin typeface="+mn-lt"/>
                          <a:ea typeface="Calibri"/>
                          <a:cs typeface="Times New Roman"/>
                        </a:rPr>
                        <a:t>%  </a:t>
                      </a:r>
                      <a:r>
                        <a:rPr lang="en-US" sz="1400" b="0" dirty="0" smtClean="0">
                          <a:latin typeface="+mn-lt"/>
                          <a:ea typeface="Calibri"/>
                          <a:cs typeface="Times New Roman"/>
                        </a:rPr>
                        <a:t>Order ahead</a:t>
                      </a:r>
                      <a:endParaRPr lang="en-US" sz="1400" b="0" dirty="0">
                        <a:latin typeface="Calibri"/>
                        <a:ea typeface="Calibri"/>
                        <a:cs typeface="Times New Roman"/>
                      </a:endParaRPr>
                    </a:p>
                  </a:txBody>
                  <a:tcPr marL="66348" marR="66348" marT="0" marB="0">
                    <a:lnL>
                      <a:noFill/>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64%</a:t>
                      </a:r>
                      <a:r>
                        <a:rPr lang="en-US" sz="1400" dirty="0" smtClean="0">
                          <a:latin typeface="Calibri"/>
                          <a:ea typeface="Calibri"/>
                          <a:cs typeface="Times New Roman"/>
                        </a:rPr>
                        <a:t>  Extensive heat-</a:t>
                      </a:r>
                      <a:br>
                        <a:rPr lang="en-US" sz="1400" dirty="0" smtClean="0">
                          <a:latin typeface="Calibri"/>
                          <a:ea typeface="Calibri"/>
                          <a:cs typeface="Times New Roman"/>
                        </a:rPr>
                      </a:br>
                      <a:r>
                        <a:rPr lang="en-US" sz="1400" dirty="0" smtClean="0">
                          <a:latin typeface="Calibri"/>
                          <a:ea typeface="Calibri"/>
                          <a:cs typeface="Times New Roman"/>
                        </a:rPr>
                        <a:t>          and- eat</a:t>
                      </a:r>
                      <a:endParaRPr lang="en-US" sz="1400" dirty="0">
                        <a:latin typeface="Calibri"/>
                        <a:ea typeface="Calibri"/>
                        <a:cs typeface="Times New Roman"/>
                      </a:endParaRPr>
                    </a:p>
                    <a:p>
                      <a:pPr>
                        <a:spcAft>
                          <a:spcPts val="0"/>
                        </a:spcAft>
                      </a:pPr>
                      <a:r>
                        <a:rPr lang="en-US" sz="1400" b="1" dirty="0" smtClean="0">
                          <a:latin typeface="Calibri"/>
                          <a:ea typeface="Calibri"/>
                          <a:cs typeface="Times New Roman"/>
                        </a:rPr>
                        <a:t>58%</a:t>
                      </a:r>
                      <a:r>
                        <a:rPr lang="en-US" sz="1400" dirty="0" smtClean="0">
                          <a:latin typeface="Calibri"/>
                          <a:ea typeface="Calibri"/>
                          <a:cs typeface="Times New Roman"/>
                        </a:rPr>
                        <a:t>  Separate deli</a:t>
                      </a:r>
                      <a:br>
                        <a:rPr lang="en-US" sz="1400" dirty="0" smtClean="0">
                          <a:latin typeface="Calibri"/>
                          <a:ea typeface="Calibri"/>
                          <a:cs typeface="Times New Roman"/>
                        </a:rPr>
                      </a:br>
                      <a:r>
                        <a:rPr lang="en-US" sz="1400" dirty="0" smtClean="0">
                          <a:latin typeface="Calibri"/>
                          <a:ea typeface="Calibri"/>
                          <a:cs typeface="Times New Roman"/>
                        </a:rPr>
                        <a:t>          checkout</a:t>
                      </a:r>
                      <a:br>
                        <a:rPr lang="en-US" sz="1400" dirty="0" smtClean="0">
                          <a:latin typeface="Calibri"/>
                          <a:ea typeface="Calibri"/>
                          <a:cs typeface="Times New Roman"/>
                        </a:rPr>
                      </a:br>
                      <a:endParaRPr lang="en-US" sz="14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54%</a:t>
                      </a:r>
                      <a:r>
                        <a:rPr lang="en-US" sz="1400" dirty="0" smtClean="0">
                          <a:latin typeface="Calibri"/>
                          <a:ea typeface="Calibri"/>
                          <a:cs typeface="Times New Roman"/>
                        </a:rPr>
                        <a:t>  Drive through</a:t>
                      </a:r>
                      <a:endParaRPr lang="en-US" sz="1400" baseline="0" dirty="0" smtClean="0">
                        <a:latin typeface="Calibri"/>
                        <a:ea typeface="Calibri"/>
                        <a:cs typeface="Times New Roman"/>
                      </a:endParaRPr>
                    </a:p>
                    <a:p>
                      <a:pPr>
                        <a:spcAft>
                          <a:spcPts val="0"/>
                        </a:spcAft>
                      </a:pPr>
                      <a:r>
                        <a:rPr lang="en-US" sz="1400" b="1" dirty="0" smtClean="0">
                          <a:latin typeface="+mn-lt"/>
                          <a:ea typeface="Calibri"/>
                          <a:cs typeface="Times New Roman"/>
                        </a:rPr>
                        <a:t>45%  </a:t>
                      </a:r>
                      <a:r>
                        <a:rPr lang="en-US" sz="1400" b="0" dirty="0" smtClean="0">
                          <a:latin typeface="+mn-lt"/>
                          <a:ea typeface="Calibri"/>
                          <a:cs typeface="Times New Roman"/>
                        </a:rPr>
                        <a:t>Home delivery</a:t>
                      </a: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42%</a:t>
                      </a:r>
                      <a:r>
                        <a:rPr lang="en-US" sz="1400" dirty="0" smtClean="0">
                          <a:latin typeface="Calibri"/>
                          <a:ea typeface="Calibri"/>
                          <a:cs typeface="Times New Roman"/>
                        </a:rPr>
                        <a:t>  Dedicated</a:t>
                      </a:r>
                      <a:r>
                        <a:rPr lang="en-US" sz="1400" baseline="0" dirty="0" smtClean="0">
                          <a:latin typeface="Calibri"/>
                          <a:ea typeface="Calibri"/>
                          <a:cs typeface="Times New Roman"/>
                        </a:rPr>
                        <a:t> parking</a:t>
                      </a:r>
                      <a:endParaRPr lang="en-US" sz="1400" dirty="0" smtClean="0">
                        <a:latin typeface="Calibri"/>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Calibri"/>
                          <a:cs typeface="Times New Roman"/>
                        </a:rPr>
                        <a:t>40%  </a:t>
                      </a:r>
                      <a:r>
                        <a:rPr lang="en-US" sz="1400" b="0" dirty="0" smtClean="0">
                          <a:latin typeface="+mn-lt"/>
                          <a:ea typeface="Calibri"/>
                          <a:cs typeface="Times New Roman"/>
                        </a:rPr>
                        <a:t>Kiosk ordering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Calibri"/>
                          <a:cs typeface="Times New Roman"/>
                        </a:rPr>
                        <a:t>39%</a:t>
                      </a:r>
                      <a:r>
                        <a:rPr lang="en-US" sz="1400" dirty="0" smtClean="0">
                          <a:latin typeface="+mn-lt"/>
                          <a:ea typeface="Calibri"/>
                          <a:cs typeface="Times New Roman"/>
                        </a:rPr>
                        <a:t>  Table devices for </a:t>
                      </a:r>
                      <a:br>
                        <a:rPr lang="en-US" sz="1400" dirty="0" smtClean="0">
                          <a:latin typeface="+mn-lt"/>
                          <a:ea typeface="Calibri"/>
                          <a:cs typeface="Times New Roman"/>
                        </a:rPr>
                      </a:br>
                      <a:r>
                        <a:rPr lang="en-US" sz="1400" dirty="0" smtClean="0">
                          <a:latin typeface="+mn-lt"/>
                          <a:ea typeface="Calibri"/>
                          <a:cs typeface="Times New Roman"/>
                        </a:rPr>
                        <a:t>          ordering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Calibri"/>
                          <a:cs typeface="Times New Roman"/>
                        </a:rPr>
                        <a:t>39%  </a:t>
                      </a:r>
                      <a:r>
                        <a:rPr lang="en-US" sz="1400" b="0" dirty="0" smtClean="0">
                          <a:latin typeface="+mn-lt"/>
                          <a:ea typeface="Calibri"/>
                          <a:cs typeface="Times New Roman"/>
                        </a:rPr>
                        <a:t>Click and collect</a:t>
                      </a:r>
                    </a:p>
                    <a:p>
                      <a:pPr>
                        <a:spcAft>
                          <a:spcPts val="0"/>
                        </a:spcAft>
                      </a:pPr>
                      <a:endParaRPr lang="en-US" sz="14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r>
            </a:tbl>
          </a:graphicData>
        </a:graphic>
      </p:graphicFrame>
      <p:pic>
        <p:nvPicPr>
          <p:cNvPr id="10" name="Picture 2"/>
          <p:cNvPicPr>
            <a:picLocks noChangeAspect="1" noChangeArrowheads="1"/>
          </p:cNvPicPr>
          <p:nvPr/>
        </p:nvPicPr>
        <p:blipFill>
          <a:blip r:embed="rId2" cstate="print"/>
          <a:srcRect/>
          <a:stretch>
            <a:fillRect/>
          </a:stretch>
        </p:blipFill>
        <p:spPr bwMode="auto">
          <a:xfrm>
            <a:off x="2771800" y="2211710"/>
            <a:ext cx="864096" cy="843399"/>
          </a:xfrm>
          <a:prstGeom prst="rect">
            <a:avLst/>
          </a:prstGeom>
          <a:noFill/>
        </p:spPr>
      </p:pic>
      <p:pic>
        <p:nvPicPr>
          <p:cNvPr id="12" name="Picture 222"/>
          <p:cNvPicPr>
            <a:picLocks noChangeAspect="1" noChangeArrowheads="1"/>
          </p:cNvPicPr>
          <p:nvPr/>
        </p:nvPicPr>
        <p:blipFill>
          <a:blip r:embed="rId3" cstate="print"/>
          <a:srcRect/>
          <a:stretch>
            <a:fillRect/>
          </a:stretch>
        </p:blipFill>
        <p:spPr bwMode="auto">
          <a:xfrm>
            <a:off x="594909" y="2183506"/>
            <a:ext cx="808739" cy="820292"/>
          </a:xfrm>
          <a:prstGeom prst="rect">
            <a:avLst/>
          </a:prstGeom>
          <a:noFill/>
        </p:spPr>
      </p:pic>
      <p:grpSp>
        <p:nvGrpSpPr>
          <p:cNvPr id="16" name="Group 15"/>
          <p:cNvGrpSpPr/>
          <p:nvPr/>
        </p:nvGrpSpPr>
        <p:grpSpPr>
          <a:xfrm>
            <a:off x="4756220" y="2192660"/>
            <a:ext cx="823892" cy="864096"/>
            <a:chOff x="5476300" y="2211710"/>
            <a:chExt cx="823892" cy="864096"/>
          </a:xfrm>
        </p:grpSpPr>
        <p:pic>
          <p:nvPicPr>
            <p:cNvPr id="14" name="Picture 367"/>
            <p:cNvPicPr>
              <a:picLocks noChangeAspect="1" noChangeArrowheads="1"/>
            </p:cNvPicPr>
            <p:nvPr/>
          </p:nvPicPr>
          <p:blipFill>
            <a:blip r:embed="rId4" cstate="print"/>
            <a:srcRect t="50795"/>
            <a:stretch>
              <a:fillRect/>
            </a:stretch>
          </p:blipFill>
          <p:spPr bwMode="auto">
            <a:xfrm>
              <a:off x="5476300" y="2643758"/>
              <a:ext cx="807990" cy="432048"/>
            </a:xfrm>
            <a:prstGeom prst="rect">
              <a:avLst/>
            </a:prstGeom>
            <a:noFill/>
          </p:spPr>
        </p:pic>
        <p:pic>
          <p:nvPicPr>
            <p:cNvPr id="15" name="Picture 2"/>
            <p:cNvPicPr>
              <a:picLocks noChangeAspect="1" noChangeArrowheads="1"/>
            </p:cNvPicPr>
            <p:nvPr/>
          </p:nvPicPr>
          <p:blipFill>
            <a:blip r:embed="rId2" cstate="print"/>
            <a:srcRect b="52221"/>
            <a:stretch>
              <a:fillRect/>
            </a:stretch>
          </p:blipFill>
          <p:spPr bwMode="auto">
            <a:xfrm>
              <a:off x="5492202" y="2211710"/>
              <a:ext cx="807990" cy="432048"/>
            </a:xfrm>
            <a:prstGeom prst="rect">
              <a:avLst/>
            </a:prstGeom>
            <a:noFill/>
          </p:spPr>
        </p:pic>
      </p:grpSp>
      <p:grpSp>
        <p:nvGrpSpPr>
          <p:cNvPr id="17" name="Group 85"/>
          <p:cNvGrpSpPr/>
          <p:nvPr/>
        </p:nvGrpSpPr>
        <p:grpSpPr>
          <a:xfrm>
            <a:off x="6876256" y="2230760"/>
            <a:ext cx="830188" cy="849238"/>
            <a:chOff x="4724400" y="2037178"/>
            <a:chExt cx="1071907" cy="1078604"/>
          </a:xfrm>
        </p:grpSpPr>
        <p:grpSp>
          <p:nvGrpSpPr>
            <p:cNvPr id="18" name="Group 3"/>
            <p:cNvGrpSpPr/>
            <p:nvPr/>
          </p:nvGrpSpPr>
          <p:grpSpPr>
            <a:xfrm>
              <a:off x="4724400" y="2038350"/>
              <a:ext cx="1066800" cy="1077432"/>
              <a:chOff x="533400" y="1352550"/>
              <a:chExt cx="1335510" cy="1382233"/>
            </a:xfrm>
          </p:grpSpPr>
          <p:pic>
            <p:nvPicPr>
              <p:cNvPr id="20"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33400" y="1352550"/>
                <a:ext cx="332509" cy="685800"/>
              </a:xfrm>
              <a:prstGeom prst="rect">
                <a:avLst/>
              </a:prstGeom>
              <a:noFill/>
              <a:ln w="9525">
                <a:noFill/>
                <a:miter lim="800000"/>
                <a:headEnd/>
                <a:tailEnd/>
              </a:ln>
            </p:spPr>
          </p:pic>
          <p:pic>
            <p:nvPicPr>
              <p:cNvPr id="21"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6190" y="1352550"/>
                <a:ext cx="332509" cy="685800"/>
              </a:xfrm>
              <a:prstGeom prst="rect">
                <a:avLst/>
              </a:prstGeom>
              <a:noFill/>
              <a:ln w="9525">
                <a:noFill/>
                <a:miter lim="800000"/>
                <a:headEnd/>
                <a:tailEnd/>
              </a:ln>
            </p:spPr>
          </p:pic>
          <p:pic>
            <p:nvPicPr>
              <p:cNvPr id="22"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11866" y="1352550"/>
                <a:ext cx="332509" cy="685800"/>
              </a:xfrm>
              <a:prstGeom prst="rect">
                <a:avLst/>
              </a:prstGeom>
              <a:noFill/>
              <a:ln w="9525">
                <a:noFill/>
                <a:miter lim="800000"/>
                <a:headEnd/>
                <a:tailEnd/>
              </a:ln>
            </p:spPr>
          </p:pic>
          <p:pic>
            <p:nvPicPr>
              <p:cNvPr id="23"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67691" y="1352550"/>
                <a:ext cx="332509" cy="685800"/>
              </a:xfrm>
              <a:prstGeom prst="rect">
                <a:avLst/>
              </a:prstGeom>
              <a:noFill/>
              <a:ln w="9525">
                <a:noFill/>
                <a:miter lim="800000"/>
                <a:headEnd/>
                <a:tailEnd/>
              </a:ln>
            </p:spPr>
          </p:pic>
          <p:pic>
            <p:nvPicPr>
              <p:cNvPr id="24"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33400" y="2048983"/>
                <a:ext cx="332508" cy="685800"/>
              </a:xfrm>
              <a:prstGeom prst="rect">
                <a:avLst/>
              </a:prstGeom>
              <a:noFill/>
              <a:ln w="9525">
                <a:noFill/>
                <a:miter lim="800000"/>
                <a:headEnd/>
                <a:tailEnd/>
              </a:ln>
            </p:spPr>
          </p:pic>
          <p:pic>
            <p:nvPicPr>
              <p:cNvPr id="25"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78593" y="2048983"/>
                <a:ext cx="332508" cy="685800"/>
              </a:xfrm>
              <a:prstGeom prst="rect">
                <a:avLst/>
              </a:prstGeom>
              <a:noFill/>
              <a:ln w="9525">
                <a:noFill/>
                <a:miter lim="800000"/>
                <a:headEnd/>
                <a:tailEnd/>
              </a:ln>
            </p:spPr>
          </p:pic>
          <p:pic>
            <p:nvPicPr>
              <p:cNvPr id="26"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22499" y="2038350"/>
                <a:ext cx="332508" cy="685800"/>
              </a:xfrm>
              <a:prstGeom prst="rect">
                <a:avLst/>
              </a:prstGeom>
              <a:noFill/>
              <a:ln w="9525">
                <a:noFill/>
                <a:miter lim="800000"/>
                <a:headEnd/>
                <a:tailEnd/>
              </a:ln>
            </p:spPr>
          </p:pic>
          <p:pic>
            <p:nvPicPr>
              <p:cNvPr id="27"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67692" y="2038350"/>
                <a:ext cx="332508" cy="685800"/>
              </a:xfrm>
              <a:prstGeom prst="rect">
                <a:avLst/>
              </a:prstGeom>
              <a:noFill/>
              <a:ln w="9525">
                <a:noFill/>
                <a:miter lim="800000"/>
                <a:headEnd/>
                <a:tailEnd/>
              </a:ln>
            </p:spPr>
          </p:pic>
          <p:pic>
            <p:nvPicPr>
              <p:cNvPr id="28"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536402" y="2038350"/>
                <a:ext cx="332508" cy="685800"/>
              </a:xfrm>
              <a:prstGeom prst="rect">
                <a:avLst/>
              </a:prstGeom>
              <a:noFill/>
              <a:ln w="9525">
                <a:noFill/>
                <a:miter lim="800000"/>
                <a:headEnd/>
                <a:tailEnd/>
              </a:ln>
            </p:spPr>
          </p:pic>
        </p:grpSp>
        <p:pic>
          <p:nvPicPr>
            <p:cNvPr id="19"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30701" y="2037178"/>
              <a:ext cx="265606" cy="534572"/>
            </a:xfrm>
            <a:prstGeom prst="rect">
              <a:avLst/>
            </a:prstGeom>
            <a:noFill/>
            <a:ln w="9525">
              <a:noFill/>
              <a:miter lim="800000"/>
              <a:headEnd/>
              <a:tailEnd/>
            </a:ln>
          </p:spPr>
        </p:pic>
      </p:grpSp>
      <p:sp>
        <p:nvSpPr>
          <p:cNvPr id="30" name="Up Arrow 29"/>
          <p:cNvSpPr/>
          <p:nvPr/>
        </p:nvSpPr>
        <p:spPr>
          <a:xfrm>
            <a:off x="4111376" y="3757786"/>
            <a:ext cx="172591" cy="25412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 Arrow 30"/>
          <p:cNvSpPr/>
          <p:nvPr/>
        </p:nvSpPr>
        <p:spPr>
          <a:xfrm>
            <a:off x="6262092" y="3392413"/>
            <a:ext cx="144016" cy="21602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 Arrow 31"/>
          <p:cNvSpPr/>
          <p:nvPr/>
        </p:nvSpPr>
        <p:spPr>
          <a:xfrm>
            <a:off x="8604448" y="3176389"/>
            <a:ext cx="144016" cy="21602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 Arrow 32"/>
          <p:cNvSpPr/>
          <p:nvPr/>
        </p:nvSpPr>
        <p:spPr>
          <a:xfrm>
            <a:off x="8604448" y="3433564"/>
            <a:ext cx="144016" cy="21602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p:cNvSpPr/>
          <p:nvPr/>
        </p:nvSpPr>
        <p:spPr>
          <a:xfrm>
            <a:off x="8604448" y="3786361"/>
            <a:ext cx="144016" cy="21602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8604448" y="4026768"/>
            <a:ext cx="144016" cy="21602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a:off x="6084168" y="1165498"/>
            <a:ext cx="172591" cy="25412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1" y="205979"/>
            <a:ext cx="8417859" cy="857250"/>
          </a:xfrm>
        </p:spPr>
        <p:txBody>
          <a:bodyPr>
            <a:normAutofit/>
          </a:bodyPr>
          <a:lstStyle/>
          <a:p>
            <a:r>
              <a:rPr lang="en-US" sz="3600" dirty="0">
                <a:solidFill>
                  <a:srgbClr val="3F9C35"/>
                </a:solidFill>
              </a:rPr>
              <a:t>Fresh @ FMI</a:t>
            </a:r>
          </a:p>
        </p:txBody>
      </p:sp>
      <p:sp>
        <p:nvSpPr>
          <p:cNvPr id="7" name="Rectangle 6"/>
          <p:cNvSpPr/>
          <p:nvPr/>
        </p:nvSpPr>
        <p:spPr>
          <a:xfrm>
            <a:off x="268941" y="3122706"/>
            <a:ext cx="1711657" cy="131127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anchor="b"/>
          <a:lstStyle/>
          <a:p>
            <a:pPr algn="ctr" defTabSz="685766">
              <a:defRPr/>
            </a:pPr>
            <a:r>
              <a:rPr lang="en-US" sz="1400" b="1" dirty="0">
                <a:solidFill>
                  <a:prstClr val="white"/>
                </a:solidFill>
                <a:latin typeface="Arial"/>
                <a:cs typeface="Arial"/>
              </a:rPr>
              <a:t>Fresh Foods</a:t>
            </a:r>
          </a:p>
        </p:txBody>
      </p:sp>
      <p:sp>
        <p:nvSpPr>
          <p:cNvPr id="8" name="Rectangle 7"/>
          <p:cNvSpPr/>
          <p:nvPr/>
        </p:nvSpPr>
        <p:spPr>
          <a:xfrm>
            <a:off x="2106707" y="3122706"/>
            <a:ext cx="3406587" cy="17134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a:lstStyle/>
          <a:p>
            <a:pPr defTabSz="685766">
              <a:defRPr/>
            </a:pPr>
            <a:r>
              <a:rPr lang="en-US" sz="1400" dirty="0">
                <a:solidFill>
                  <a:srgbClr val="494A4C"/>
                </a:solidFill>
                <a:latin typeface="Avenir Book"/>
                <a:ea typeface="MS PGothic" pitchFamily="34" charset="-128"/>
                <a:cs typeface="Avenir Book"/>
              </a:rPr>
              <a:t>Emphasis on fresh</a:t>
            </a:r>
          </a:p>
          <a:p>
            <a:pPr marL="171438" indent="-171438" defTabSz="685766">
              <a:buFont typeface="Arial" panose="020B0604020202020204" pitchFamily="34" charset="0"/>
              <a:buChar char="•"/>
              <a:defRPr/>
            </a:pPr>
            <a:r>
              <a:rPr lang="en-US" sz="1400" dirty="0">
                <a:solidFill>
                  <a:srgbClr val="494A4C"/>
                </a:solidFill>
                <a:latin typeface="Avenir Book"/>
                <a:ea typeface="MS PGothic" pitchFamily="34" charset="-128"/>
                <a:cs typeface="Avenir Book"/>
              </a:rPr>
              <a:t>Produce</a:t>
            </a:r>
          </a:p>
          <a:p>
            <a:pPr marL="171438" indent="-171438" defTabSz="685766">
              <a:buFont typeface="Arial" panose="020B0604020202020204" pitchFamily="34" charset="0"/>
              <a:buChar char="•"/>
              <a:defRPr/>
            </a:pPr>
            <a:r>
              <a:rPr lang="en-US" sz="1400" dirty="0">
                <a:solidFill>
                  <a:srgbClr val="494A4C"/>
                </a:solidFill>
                <a:latin typeface="Avenir Book"/>
                <a:ea typeface="MS PGothic" pitchFamily="34" charset="-128"/>
                <a:cs typeface="Avenir Book"/>
              </a:rPr>
              <a:t>Meat</a:t>
            </a:r>
          </a:p>
          <a:p>
            <a:pPr marL="171438" indent="-171438" defTabSz="685766">
              <a:buFont typeface="Arial" panose="020B0604020202020204" pitchFamily="34" charset="0"/>
              <a:buChar char="•"/>
              <a:defRPr/>
            </a:pPr>
            <a:r>
              <a:rPr lang="en-US" sz="1400" dirty="0">
                <a:solidFill>
                  <a:srgbClr val="494A4C"/>
                </a:solidFill>
                <a:latin typeface="Avenir Book"/>
                <a:ea typeface="MS PGothic" pitchFamily="34" charset="-128"/>
                <a:cs typeface="Avenir Book"/>
              </a:rPr>
              <a:t>Seafood </a:t>
            </a:r>
          </a:p>
          <a:p>
            <a:pPr marL="171438" indent="-171438" defTabSz="685766">
              <a:buFont typeface="Arial" panose="020B0604020202020204" pitchFamily="34" charset="0"/>
              <a:buChar char="•"/>
              <a:defRPr/>
            </a:pPr>
            <a:r>
              <a:rPr lang="en-US" sz="1400" dirty="0">
                <a:solidFill>
                  <a:srgbClr val="494A4C"/>
                </a:solidFill>
                <a:latin typeface="Avenir Book"/>
                <a:ea typeface="MS PGothic" pitchFamily="34" charset="-128"/>
                <a:cs typeface="Avenir Book"/>
              </a:rPr>
              <a:t>Deli/In-store, fresh prepared foods and </a:t>
            </a:r>
            <a:r>
              <a:rPr lang="en-US" sz="1400" dirty="0" smtClean="0">
                <a:solidFill>
                  <a:srgbClr val="494A4C"/>
                </a:solidFill>
                <a:latin typeface="Avenir Book"/>
                <a:ea typeface="MS PGothic" pitchFamily="34" charset="-128"/>
                <a:cs typeface="Avenir Book"/>
              </a:rPr>
              <a:t>assortments</a:t>
            </a:r>
          </a:p>
          <a:p>
            <a:pPr marL="171438" indent="-171438" defTabSz="685766">
              <a:buFont typeface="Arial" panose="020B0604020202020204" pitchFamily="34" charset="0"/>
              <a:buChar char="•"/>
              <a:defRPr/>
            </a:pPr>
            <a:r>
              <a:rPr lang="en-US" sz="1400" dirty="0" smtClean="0">
                <a:solidFill>
                  <a:srgbClr val="494A4C"/>
                </a:solidFill>
                <a:latin typeface="Avenir Book"/>
                <a:ea typeface="MS PGothic" pitchFamily="34" charset="-128"/>
                <a:cs typeface="Avenir Book"/>
              </a:rPr>
              <a:t>Bakery</a:t>
            </a:r>
          </a:p>
          <a:p>
            <a:pPr marL="171438" indent="-171438" defTabSz="685766">
              <a:buFont typeface="Arial" panose="020B0604020202020204" pitchFamily="34" charset="0"/>
              <a:buChar char="•"/>
              <a:defRPr/>
            </a:pPr>
            <a:r>
              <a:rPr lang="en-US" sz="1400" dirty="0" smtClean="0">
                <a:solidFill>
                  <a:srgbClr val="494A4C"/>
                </a:solidFill>
                <a:latin typeface="Avenir Book"/>
                <a:ea typeface="MS PGothic" pitchFamily="34" charset="-128"/>
                <a:cs typeface="Avenir Book"/>
              </a:rPr>
              <a:t>Floral </a:t>
            </a:r>
            <a:endParaRPr lang="en-US" sz="1400" dirty="0">
              <a:solidFill>
                <a:srgbClr val="494A4C"/>
              </a:solidFill>
              <a:latin typeface="Avenir Book"/>
              <a:ea typeface="MS PGothic" pitchFamily="34" charset="-128"/>
              <a:cs typeface="Avenir Book"/>
            </a:endParaRPr>
          </a:p>
        </p:txBody>
      </p:sp>
      <p:pic>
        <p:nvPicPr>
          <p:cNvPr id="9" name="Picture 10" descr="FMI icons white-fresh food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15018" y="3283605"/>
            <a:ext cx="10636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14"/>
          <p:cNvSpPr>
            <a:spLocks noGrp="1"/>
          </p:cNvSpPr>
          <p:nvPr>
            <p:ph idx="1"/>
          </p:nvPr>
        </p:nvSpPr>
        <p:spPr>
          <a:xfrm>
            <a:off x="268941" y="825126"/>
            <a:ext cx="5842000" cy="2297580"/>
          </a:xfrm>
        </p:spPr>
        <p:txBody>
          <a:bodyPr>
            <a:noAutofit/>
          </a:bodyPr>
          <a:lstStyle/>
          <a:p>
            <a:pPr marL="0" indent="0">
              <a:lnSpc>
                <a:spcPct val="100000"/>
              </a:lnSpc>
              <a:buNone/>
            </a:pPr>
            <a:r>
              <a:rPr lang="en-US" altLang="en-US" sz="1800" dirty="0" smtClean="0"/>
              <a:t>FMI is committed to the growth and success of fresh companies and their partners. FMI provides resources and networks that support the interests of member companies throughout the global, fresh produce supply chain, including family-owned, private and publicly traded businesses as well as regional, national and international companies.</a:t>
            </a:r>
          </a:p>
          <a:p>
            <a:pPr marL="0" indent="0">
              <a:lnSpc>
                <a:spcPct val="100000"/>
              </a:lnSpc>
              <a:buNone/>
            </a:pPr>
            <a:endParaRPr lang="en-US" sz="1800" dirty="0">
              <a:latin typeface="Arial" panose="020B0604020202020204" pitchFamily="34" charset="0"/>
              <a:cs typeface="Arial" panose="020B0604020202020204" pitchFamily="34" charset="0"/>
            </a:endParaRPr>
          </a:p>
        </p:txBody>
      </p:sp>
      <p:grpSp>
        <p:nvGrpSpPr>
          <p:cNvPr id="5" name="Group 4"/>
          <p:cNvGrpSpPr/>
          <p:nvPr/>
        </p:nvGrpSpPr>
        <p:grpSpPr>
          <a:xfrm>
            <a:off x="6355978" y="269105"/>
            <a:ext cx="2330822" cy="4141763"/>
            <a:chOff x="5558119" y="386656"/>
            <a:chExt cx="2330822" cy="4141763"/>
          </a:xfrm>
        </p:grpSpPr>
        <p:sp>
          <p:nvSpPr>
            <p:cNvPr id="3" name="Rectangle 2"/>
            <p:cNvSpPr/>
            <p:nvPr/>
          </p:nvSpPr>
          <p:spPr>
            <a:xfrm>
              <a:off x="5558119" y="386656"/>
              <a:ext cx="2330822" cy="4141763"/>
            </a:xfrm>
            <a:prstGeom prst="rect">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58120" y="386656"/>
              <a:ext cx="2330821" cy="3003172"/>
            </a:xfrm>
            <a:prstGeom prst="rect">
              <a:avLst/>
            </a:prstGeom>
            <a:noFill/>
            <a:ln>
              <a:noFill/>
            </a:ln>
          </p:spPr>
        </p:pic>
        <p:sp>
          <p:nvSpPr>
            <p:cNvPr id="16" name="TextBox 13"/>
            <p:cNvSpPr txBox="1">
              <a:spLocks noChangeArrowheads="1"/>
            </p:cNvSpPr>
            <p:nvPr/>
          </p:nvSpPr>
          <p:spPr bwMode="auto">
            <a:xfrm>
              <a:off x="5558119" y="3474286"/>
              <a:ext cx="2330822" cy="105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p>
              <a:pPr algn="ctr" defTabSz="685766"/>
              <a:r>
                <a:rPr lang="en-US" altLang="en-US" sz="1600" b="1" dirty="0">
                  <a:solidFill>
                    <a:srgbClr val="616365">
                      <a:lumMod val="75000"/>
                    </a:srgbClr>
                  </a:solidFill>
                  <a:latin typeface="Avenir Book"/>
                  <a:cs typeface="Avenir Book"/>
                </a:rPr>
                <a:t>Rick </a:t>
              </a:r>
              <a:r>
                <a:rPr lang="en-US" altLang="en-US" sz="1600" b="1" dirty="0" smtClean="0">
                  <a:solidFill>
                    <a:srgbClr val="616365">
                      <a:lumMod val="75000"/>
                    </a:srgbClr>
                  </a:solidFill>
                  <a:latin typeface="Avenir Book"/>
                  <a:cs typeface="Avenir Book"/>
                </a:rPr>
                <a:t>Stein</a:t>
              </a:r>
            </a:p>
            <a:p>
              <a:pPr algn="ctr" defTabSz="685766"/>
              <a:r>
                <a:rPr lang="en-US" altLang="en-US" sz="1200" b="1" dirty="0" smtClean="0">
                  <a:solidFill>
                    <a:srgbClr val="616365">
                      <a:lumMod val="75000"/>
                    </a:srgbClr>
                  </a:solidFill>
                  <a:latin typeface="Avenir Book"/>
                  <a:cs typeface="Avenir Book"/>
                </a:rPr>
                <a:t>Vice President, Fresh Foods</a:t>
              </a:r>
            </a:p>
            <a:p>
              <a:pPr algn="ctr" defTabSz="685766"/>
              <a:r>
                <a:rPr lang="en-US" altLang="en-US" sz="1200" b="1" dirty="0" smtClean="0">
                  <a:solidFill>
                    <a:srgbClr val="616365">
                      <a:lumMod val="75000"/>
                    </a:srgbClr>
                  </a:solidFill>
                  <a:latin typeface="Avenir Book"/>
                  <a:cs typeface="Avenir Book"/>
                </a:rPr>
                <a:t>Food </a:t>
              </a:r>
              <a:r>
                <a:rPr lang="en-US" altLang="en-US" sz="1200" b="1" dirty="0">
                  <a:solidFill>
                    <a:srgbClr val="616365">
                      <a:lumMod val="75000"/>
                    </a:srgbClr>
                  </a:solidFill>
                  <a:latin typeface="Avenir Book"/>
                  <a:cs typeface="Avenir Book"/>
                </a:rPr>
                <a:t>Marketing Institute</a:t>
              </a:r>
            </a:p>
            <a:p>
              <a:pPr algn="ctr" defTabSz="685766"/>
              <a:r>
                <a:rPr lang="en-US" altLang="en-US" sz="1200" b="1" u="sng" dirty="0">
                  <a:solidFill>
                    <a:srgbClr val="009FDA"/>
                  </a:solidFill>
                  <a:latin typeface="Avenir Book"/>
                  <a:cs typeface="Avenir Book"/>
                </a:rPr>
                <a:t>rstein@fmi.org </a:t>
              </a:r>
            </a:p>
            <a:p>
              <a:pPr algn="ctr" defTabSz="685766"/>
              <a:r>
                <a:rPr lang="en-US" altLang="en-US" sz="1200" b="1" dirty="0">
                  <a:solidFill>
                    <a:srgbClr val="494A4C"/>
                  </a:solidFill>
                  <a:latin typeface="Avenir Book"/>
                  <a:cs typeface="Avenir Book"/>
                </a:rPr>
                <a:t>202.220.0700</a:t>
              </a:r>
            </a:p>
          </p:txBody>
        </p:sp>
      </p:gr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64438" y="4563996"/>
            <a:ext cx="1136096" cy="431412"/>
          </a:xfrm>
          <a:prstGeom prst="rect">
            <a:avLst/>
          </a:prstGeom>
        </p:spPr>
      </p:pic>
    </p:spTree>
    <p:extLst>
      <p:ext uri="{BB962C8B-B14F-4D97-AF65-F5344CB8AC3E}">
        <p14:creationId xmlns:p14="http://schemas.microsoft.com/office/powerpoint/2010/main" val="1940995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Leveraging technology to drive speed</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40</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6" name="Picture 7"/>
          <p:cNvPicPr>
            <a:picLocks noChangeAspect="1" noChangeArrowheads="1"/>
          </p:cNvPicPr>
          <p:nvPr/>
        </p:nvPicPr>
        <p:blipFill>
          <a:blip r:embed="rId2" cstate="print"/>
          <a:stretch>
            <a:fillRect/>
          </a:stretch>
        </p:blipFill>
        <p:spPr bwMode="auto">
          <a:xfrm>
            <a:off x="467544" y="1275606"/>
            <a:ext cx="2435629" cy="3246120"/>
          </a:xfrm>
          <a:prstGeom prst="rect">
            <a:avLst/>
          </a:prstGeom>
          <a:noFill/>
          <a:ln>
            <a:noFill/>
          </a:ln>
        </p:spPr>
      </p:pic>
      <p:pic>
        <p:nvPicPr>
          <p:cNvPr id="7" name="Picture 6" descr="IMG_1365.JPG"/>
          <p:cNvPicPr>
            <a:picLocks noChangeAspect="1"/>
          </p:cNvPicPr>
          <p:nvPr/>
        </p:nvPicPr>
        <p:blipFill>
          <a:blip r:embed="rId3" cstate="print"/>
          <a:srcRect l="12857" t="20000" r="3571" b="5714"/>
          <a:stretch>
            <a:fillRect/>
          </a:stretch>
        </p:blipFill>
        <p:spPr>
          <a:xfrm rot="5400000">
            <a:off x="2519771" y="1815664"/>
            <a:ext cx="3240362" cy="2160241"/>
          </a:xfrm>
          <a:prstGeom prst="rect">
            <a:avLst/>
          </a:prstGeom>
        </p:spPr>
      </p:pic>
      <p:pic>
        <p:nvPicPr>
          <p:cNvPr id="8" name="Picture 7" descr="IMG_1857.JPG"/>
          <p:cNvPicPr>
            <a:picLocks noChangeAspect="1"/>
          </p:cNvPicPr>
          <p:nvPr/>
        </p:nvPicPr>
        <p:blipFill>
          <a:blip r:embed="rId4" cstate="print"/>
          <a:srcRect l="9051" t="10801" r="18500" b="16400"/>
          <a:stretch>
            <a:fillRect/>
          </a:stretch>
        </p:blipFill>
        <p:spPr>
          <a:xfrm>
            <a:off x="5436096" y="1275606"/>
            <a:ext cx="3037838" cy="324036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23528" y="490364"/>
            <a:ext cx="8949680" cy="857250"/>
          </a:xfrm>
        </p:spPr>
        <p:txBody>
          <a:bodyPr>
            <a:noAutofit/>
          </a:bodyPr>
          <a:lstStyle/>
          <a:p>
            <a:r>
              <a:rPr lang="en-US" sz="3200" dirty="0" smtClean="0"/>
              <a:t>Emphasis on communicating speed across solutions</a:t>
            </a:r>
            <a:endParaRPr lang="en-US" sz="3200" dirty="0"/>
          </a:p>
        </p:txBody>
      </p:sp>
      <p:sp>
        <p:nvSpPr>
          <p:cNvPr id="5" name="Footer Placeholder 4"/>
          <p:cNvSpPr>
            <a:spLocks noGrp="1"/>
          </p:cNvSpPr>
          <p:nvPr>
            <p:ph type="ftr" sz="quarter" idx="11"/>
          </p:nvPr>
        </p:nvSpPr>
        <p:spPr/>
        <p:txBody>
          <a:bodyPr/>
          <a:lstStyle/>
          <a:p>
            <a:r>
              <a:rPr lang="en-US" dirty="0" smtClean="0"/>
              <a:t>Pictures: 210 Analytics</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41</a:t>
            </a:fld>
            <a:endParaRPr lang="en-US"/>
          </a:p>
        </p:txBody>
      </p:sp>
      <p:pic>
        <p:nvPicPr>
          <p:cNvPr id="23557" name="Picture 5"/>
          <p:cNvPicPr>
            <a:picLocks noGrp="1" noChangeAspect="1" noChangeArrowheads="1"/>
          </p:cNvPicPr>
          <p:nvPr>
            <p:ph idx="4294967295"/>
          </p:nvPr>
        </p:nvPicPr>
        <p:blipFill>
          <a:blip r:embed="rId2" cstate="print"/>
          <a:srcRect/>
          <a:stretch>
            <a:fillRect/>
          </a:stretch>
        </p:blipFill>
        <p:spPr bwMode="auto">
          <a:xfrm>
            <a:off x="576064" y="1419622"/>
            <a:ext cx="4329113" cy="3246438"/>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t="11090" b="48985"/>
          <a:stretch>
            <a:fillRect/>
          </a:stretch>
        </p:blipFill>
        <p:spPr bwMode="auto">
          <a:xfrm>
            <a:off x="5508104" y="3291979"/>
            <a:ext cx="2570096" cy="1368152"/>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r="61672" b="64511"/>
          <a:stretch>
            <a:fillRect/>
          </a:stretch>
        </p:blipFill>
        <p:spPr bwMode="auto">
          <a:xfrm>
            <a:off x="5508104" y="1419771"/>
            <a:ext cx="2592288" cy="1800200"/>
          </a:xfrm>
          <a:prstGeom prst="rect">
            <a:avLst/>
          </a:prstGeom>
          <a:noFill/>
          <a:ln w="9525">
            <a:noFill/>
            <a:miter lim="800000"/>
            <a:headEnd/>
            <a:tailEnd/>
          </a:ln>
        </p:spPr>
      </p:pic>
      <p:sp>
        <p:nvSpPr>
          <p:cNvPr id="16" name="Rounded Rectangle 15"/>
          <p:cNvSpPr/>
          <p:nvPr/>
        </p:nvSpPr>
        <p:spPr>
          <a:xfrm>
            <a:off x="2843808" y="1923678"/>
            <a:ext cx="1944216" cy="144016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115616" y="3795886"/>
            <a:ext cx="3312368" cy="216024"/>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436096" y="2067694"/>
            <a:ext cx="1944216" cy="864096"/>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From ready-to-eat to heat-and-eat</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42</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7" name="Picture 2"/>
          <p:cNvPicPr>
            <a:picLocks noChangeAspect="1" noChangeArrowheads="1"/>
          </p:cNvPicPr>
          <p:nvPr/>
        </p:nvPicPr>
        <p:blipFill>
          <a:blip r:embed="rId2" cstate="print"/>
          <a:srcRect/>
          <a:stretch>
            <a:fillRect/>
          </a:stretch>
        </p:blipFill>
        <p:spPr bwMode="auto">
          <a:xfrm>
            <a:off x="467544" y="1347614"/>
            <a:ext cx="3960439" cy="2958106"/>
          </a:xfrm>
          <a:prstGeom prst="rect">
            <a:avLst/>
          </a:prstGeom>
          <a:noFill/>
          <a:ln w="9525">
            <a:noFill/>
            <a:miter lim="800000"/>
            <a:headEnd/>
            <a:tailEnd/>
          </a:ln>
        </p:spPr>
      </p:pic>
      <p:pic>
        <p:nvPicPr>
          <p:cNvPr id="10" name="Picture 9" descr="IMG_3699.JPG"/>
          <p:cNvPicPr>
            <a:picLocks noChangeAspect="1"/>
          </p:cNvPicPr>
          <p:nvPr/>
        </p:nvPicPr>
        <p:blipFill>
          <a:blip r:embed="rId3" cstate="print"/>
          <a:stretch>
            <a:fillRect/>
          </a:stretch>
        </p:blipFill>
        <p:spPr>
          <a:xfrm>
            <a:off x="4644008" y="1347614"/>
            <a:ext cx="3936437" cy="2952328"/>
          </a:xfrm>
          <a:prstGeom prst="rect">
            <a:avLst/>
          </a:prstGeom>
        </p:spPr>
      </p:pic>
      <p:sp>
        <p:nvSpPr>
          <p:cNvPr id="8" name="Rounded Rectangle 7"/>
          <p:cNvSpPr/>
          <p:nvPr/>
        </p:nvSpPr>
        <p:spPr>
          <a:xfrm>
            <a:off x="4716016" y="1635646"/>
            <a:ext cx="3024336" cy="576064"/>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051720" y="1788046"/>
            <a:ext cx="1872208" cy="423664"/>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smtClean="0"/>
              <a:t>Cross-merchandise for shopping speed/ease</a:t>
            </a:r>
            <a:endParaRPr lang="en-US" dirty="0"/>
          </a:p>
        </p:txBody>
      </p:sp>
      <p:sp>
        <p:nvSpPr>
          <p:cNvPr id="5" name="Footer Placeholder 4"/>
          <p:cNvSpPr>
            <a:spLocks noGrp="1"/>
          </p:cNvSpPr>
          <p:nvPr>
            <p:ph type="ftr" sz="quarter" idx="11"/>
          </p:nvPr>
        </p:nvSpPr>
        <p:spPr/>
        <p:txBody>
          <a:bodyPr/>
          <a:lstStyle/>
          <a:p>
            <a:r>
              <a:rPr lang="en-US" dirty="0" smtClean="0"/>
              <a:t>Pictures: 210 Analytics</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43</a:t>
            </a:fld>
            <a:endParaRPr lang="en-US"/>
          </a:p>
        </p:txBody>
      </p:sp>
      <p:pic>
        <p:nvPicPr>
          <p:cNvPr id="24579" name="Picture 3"/>
          <p:cNvPicPr>
            <a:picLocks noGrp="1" noChangeAspect="1" noChangeArrowheads="1"/>
          </p:cNvPicPr>
          <p:nvPr>
            <p:ph idx="4294967295"/>
          </p:nvPr>
        </p:nvPicPr>
        <p:blipFill>
          <a:blip r:embed="rId2" cstate="print"/>
          <a:srcRect l="12806" r="12306"/>
          <a:stretch>
            <a:fillRect/>
          </a:stretch>
        </p:blipFill>
        <p:spPr bwMode="auto">
          <a:xfrm>
            <a:off x="6804248" y="1347614"/>
            <a:ext cx="2195736" cy="3246276"/>
          </a:xfrm>
          <a:prstGeom prst="rect">
            <a:avLst/>
          </a:prstGeom>
          <a:noFill/>
          <a:ln>
            <a:noFill/>
          </a:ln>
        </p:spPr>
      </p:pic>
      <p:pic>
        <p:nvPicPr>
          <p:cNvPr id="13" name="Picture 4"/>
          <p:cNvPicPr>
            <a:picLocks noChangeAspect="1" noChangeArrowheads="1"/>
          </p:cNvPicPr>
          <p:nvPr/>
        </p:nvPicPr>
        <p:blipFill>
          <a:blip r:embed="rId3" cstate="print"/>
          <a:srcRect r="48243"/>
          <a:stretch>
            <a:fillRect/>
          </a:stretch>
        </p:blipFill>
        <p:spPr bwMode="auto">
          <a:xfrm>
            <a:off x="553115" y="1341537"/>
            <a:ext cx="2146677" cy="3246437"/>
          </a:xfrm>
          <a:prstGeom prst="rect">
            <a:avLst/>
          </a:prstGeom>
          <a:noFill/>
          <a:ln w="9525">
            <a:noFill/>
            <a:miter lim="800000"/>
            <a:headEnd/>
            <a:tailEnd/>
          </a:ln>
        </p:spPr>
      </p:pic>
      <p:pic>
        <p:nvPicPr>
          <p:cNvPr id="15" name="Picture 3"/>
          <p:cNvPicPr>
            <a:picLocks noChangeAspect="1" noChangeArrowheads="1"/>
          </p:cNvPicPr>
          <p:nvPr/>
        </p:nvPicPr>
        <p:blipFill>
          <a:blip r:embed="rId4" cstate="print"/>
          <a:srcRect r="38784"/>
          <a:stretch>
            <a:fillRect/>
          </a:stretch>
        </p:blipFill>
        <p:spPr bwMode="auto">
          <a:xfrm>
            <a:off x="3059832" y="1347614"/>
            <a:ext cx="1490502" cy="3246437"/>
          </a:xfrm>
          <a:prstGeom prst="rect">
            <a:avLst/>
          </a:prstGeom>
          <a:noFill/>
          <a:ln w="9525">
            <a:noFill/>
            <a:miter lim="800000"/>
            <a:headEnd/>
            <a:tailEnd/>
          </a:ln>
        </p:spPr>
      </p:pic>
      <p:pic>
        <p:nvPicPr>
          <p:cNvPr id="16" name="Picture 15" descr="IMG_3552.JPG"/>
          <p:cNvPicPr>
            <a:picLocks noChangeAspect="1"/>
          </p:cNvPicPr>
          <p:nvPr/>
        </p:nvPicPr>
        <p:blipFill>
          <a:blip r:embed="rId5" cstate="print"/>
          <a:srcRect l="15684" r="42650"/>
          <a:stretch>
            <a:fillRect/>
          </a:stretch>
        </p:blipFill>
        <p:spPr>
          <a:xfrm>
            <a:off x="4860032" y="1347614"/>
            <a:ext cx="1728192" cy="324036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552" y="2931790"/>
            <a:ext cx="8604448" cy="1368152"/>
          </a:xfrm>
        </p:spPr>
        <p:txBody>
          <a:bodyPr>
            <a:normAutofit/>
          </a:bodyPr>
          <a:lstStyle/>
          <a:p>
            <a:r>
              <a:rPr lang="en-US" sz="3600" dirty="0" smtClean="0"/>
              <a:t>Nutrition, balance &amp; </a:t>
            </a:r>
            <a:br>
              <a:rPr lang="en-US" sz="3600" dirty="0" smtClean="0"/>
            </a:br>
            <a:r>
              <a:rPr lang="en-US" sz="3600" dirty="0" smtClean="0"/>
              <a:t>health</a:t>
            </a:r>
            <a:endParaRPr lang="en-US" sz="3600" dirty="0"/>
          </a:p>
        </p:txBody>
      </p:sp>
      <p:sp>
        <p:nvSpPr>
          <p:cNvPr id="6" name="Text Placeholder 5"/>
          <p:cNvSpPr>
            <a:spLocks noGrp="1"/>
          </p:cNvSpPr>
          <p:nvPr>
            <p:ph type="body" idx="1"/>
          </p:nvPr>
        </p:nvSpPr>
        <p:spPr>
          <a:xfrm>
            <a:off x="1979713" y="1203598"/>
            <a:ext cx="6515000" cy="1800200"/>
          </a:xfrm>
        </p:spPr>
        <p:txBody>
          <a:bodyPr>
            <a:normAutofit lnSpcReduction="10000"/>
          </a:bodyPr>
          <a:lstStyle/>
          <a:p>
            <a:r>
              <a:rPr lang="en-US" dirty="0" smtClean="0"/>
              <a:t>Focus on healthy eating</a:t>
            </a:r>
          </a:p>
          <a:p>
            <a:r>
              <a:rPr lang="en-US" dirty="0" smtClean="0"/>
              <a:t>Nutrition-focused shopper profile</a:t>
            </a:r>
          </a:p>
          <a:p>
            <a:r>
              <a:rPr lang="en-US" dirty="0" smtClean="0"/>
              <a:t>Top nutrition features</a:t>
            </a:r>
          </a:p>
          <a:p>
            <a:r>
              <a:rPr lang="en-US" dirty="0" smtClean="0"/>
              <a:t>Claims driving sales</a:t>
            </a:r>
          </a:p>
          <a:p>
            <a:r>
              <a:rPr lang="en-US" dirty="0" smtClean="0"/>
              <a:t>Calorie labeling</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44</a:t>
            </a:fld>
            <a:endParaRPr lang="en-US"/>
          </a:p>
        </p:txBody>
      </p:sp>
      <p:sp>
        <p:nvSpPr>
          <p:cNvPr id="3" name="Footer Placeholder 2"/>
          <p:cNvSpPr>
            <a:spLocks noGrp="1"/>
          </p:cNvSpPr>
          <p:nvPr>
            <p:ph type="ftr" sz="quarter" idx="3"/>
          </p:nvPr>
        </p:nvSpPr>
        <p:spPr>
          <a:xfrm>
            <a:off x="452264" y="4767263"/>
            <a:ext cx="5055840" cy="273844"/>
          </a:xfrm>
        </p:spPr>
        <p:txBody>
          <a:bodyPr/>
          <a:lstStyle/>
          <a:p>
            <a:r>
              <a:rPr lang="en-US" dirty="0" smtClean="0"/>
              <a:t>FMI | The Power of Foodservice at Retail 2018©  | Picture: 210 Analytics</a:t>
            </a:r>
            <a:endParaRPr lang="en-US" dirty="0"/>
          </a:p>
        </p:txBody>
      </p:sp>
      <p:pic>
        <p:nvPicPr>
          <p:cNvPr id="11" name="Picture 4"/>
          <p:cNvPicPr>
            <a:picLocks noChangeAspect="1" noChangeArrowheads="1"/>
          </p:cNvPicPr>
          <p:nvPr/>
        </p:nvPicPr>
        <p:blipFill>
          <a:blip r:embed="rId2" cstate="print"/>
          <a:srcRect/>
          <a:stretch>
            <a:fillRect/>
          </a:stretch>
        </p:blipFill>
        <p:spPr bwMode="auto">
          <a:xfrm>
            <a:off x="611560" y="1787470"/>
            <a:ext cx="1152128" cy="1131306"/>
          </a:xfrm>
          <a:prstGeom prst="rect">
            <a:avLst/>
          </a:prstGeom>
          <a:noFill/>
          <a:ln w="9525">
            <a:noFill/>
            <a:miter lim="800000"/>
            <a:headEnd/>
            <a:tailEnd/>
          </a:ln>
        </p:spPr>
      </p:pic>
      <p:pic>
        <p:nvPicPr>
          <p:cNvPr id="13" name="Picture 12" descr="WaWa_NJ_170803_ChickenSaladPack&amp;ProteinPowerPack.JPG"/>
          <p:cNvPicPr>
            <a:picLocks noChangeAspect="1"/>
          </p:cNvPicPr>
          <p:nvPr/>
        </p:nvPicPr>
        <p:blipFill>
          <a:blip r:embed="rId3" cstate="print"/>
          <a:srcRect l="15081" r="17720" b="5201"/>
          <a:stretch>
            <a:fillRect/>
          </a:stretch>
        </p:blipFill>
        <p:spPr>
          <a:xfrm>
            <a:off x="6651367" y="454943"/>
            <a:ext cx="2492632" cy="4688557"/>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6856" y="634380"/>
            <a:ext cx="8805664" cy="857250"/>
          </a:xfrm>
        </p:spPr>
        <p:txBody>
          <a:bodyPr>
            <a:normAutofit/>
          </a:bodyPr>
          <a:lstStyle/>
          <a:p>
            <a:r>
              <a:rPr lang="en-US" sz="3000" dirty="0" smtClean="0"/>
              <a:t>Healthy eating carries through in deli prepared choices</a:t>
            </a:r>
            <a:br>
              <a:rPr lang="en-US" sz="3000" dirty="0" smtClean="0"/>
            </a:br>
            <a:r>
              <a:rPr lang="en-US" sz="2000" dirty="0" smtClean="0">
                <a:solidFill>
                  <a:schemeClr val="tx1">
                    <a:lumMod val="50000"/>
                    <a:lumOff val="50000"/>
                  </a:schemeClr>
                </a:solidFill>
              </a:rPr>
              <a:t>Opportunity to emphasize nutrition and health callouts</a:t>
            </a:r>
            <a:endParaRPr lang="en-US" sz="2000" dirty="0">
              <a:solidFill>
                <a:schemeClr val="tx1">
                  <a:lumMod val="50000"/>
                  <a:lumOff val="50000"/>
                </a:schemeClr>
              </a:solidFill>
            </a:endParaRPr>
          </a:p>
        </p:txBody>
      </p:sp>
      <p:sp>
        <p:nvSpPr>
          <p:cNvPr id="7" name="Content Placeholder 6"/>
          <p:cNvSpPr>
            <a:spLocks noGrp="1"/>
          </p:cNvSpPr>
          <p:nvPr>
            <p:ph idx="1"/>
          </p:nvPr>
        </p:nvSpPr>
        <p:spPr>
          <a:xfrm>
            <a:off x="4165104" y="2211710"/>
            <a:ext cx="4978896" cy="936104"/>
          </a:xfrm>
        </p:spPr>
        <p:txBody>
          <a:bodyPr>
            <a:normAutofit/>
          </a:bodyPr>
          <a:lstStyle/>
          <a:p>
            <a:pPr marL="0" indent="0">
              <a:buNone/>
            </a:pPr>
            <a:r>
              <a:rPr lang="en-US" sz="2400" dirty="0" smtClean="0">
                <a:solidFill>
                  <a:srgbClr val="7030A0"/>
                </a:solidFill>
              </a:rPr>
              <a:t>Health-focused shoppers also put nutrition 1</a:t>
            </a:r>
            <a:r>
              <a:rPr lang="en-US" sz="2400" baseline="30000" dirty="0" smtClean="0">
                <a:solidFill>
                  <a:srgbClr val="7030A0"/>
                </a:solidFill>
              </a:rPr>
              <a:t>st</a:t>
            </a:r>
            <a:r>
              <a:rPr lang="en-US" sz="2400" dirty="0" smtClean="0">
                <a:solidFill>
                  <a:srgbClr val="7030A0"/>
                </a:solidFill>
              </a:rPr>
              <a:t> in foodservice</a:t>
            </a:r>
            <a:endParaRPr lang="en-US" sz="2400" dirty="0">
              <a:solidFill>
                <a:srgbClr val="7030A0"/>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45</a:t>
            </a:fld>
            <a:endParaRPr lang="en-US"/>
          </a:p>
        </p:txBody>
      </p:sp>
      <p:sp>
        <p:nvSpPr>
          <p:cNvPr id="5" name="Footer Placeholder 4"/>
          <p:cNvSpPr>
            <a:spLocks noGrp="1"/>
          </p:cNvSpPr>
          <p:nvPr>
            <p:ph type="ftr" sz="quarter" idx="3"/>
          </p:nvPr>
        </p:nvSpPr>
        <p:spPr>
          <a:xfrm>
            <a:off x="452264" y="4767263"/>
            <a:ext cx="3831704"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pic>
        <p:nvPicPr>
          <p:cNvPr id="8" name="Picture 7"/>
          <p:cNvPicPr/>
          <p:nvPr/>
        </p:nvPicPr>
        <p:blipFill>
          <a:blip r:embed="rId2" cstate="print"/>
          <a:srcRect b="5974"/>
          <a:stretch>
            <a:fillRect/>
          </a:stretch>
        </p:blipFill>
        <p:spPr bwMode="auto">
          <a:xfrm>
            <a:off x="501796" y="1923678"/>
            <a:ext cx="2886323" cy="2664296"/>
          </a:xfrm>
          <a:prstGeom prst="rect">
            <a:avLst/>
          </a:prstGeom>
          <a:noFill/>
          <a:ln w="9525">
            <a:noFill/>
            <a:miter lim="800000"/>
            <a:headEnd/>
            <a:tailEnd/>
          </a:ln>
        </p:spPr>
      </p:pic>
      <p:sp>
        <p:nvSpPr>
          <p:cNvPr id="9" name="TextBox 8"/>
          <p:cNvSpPr txBox="1"/>
          <p:nvPr/>
        </p:nvSpPr>
        <p:spPr>
          <a:xfrm>
            <a:off x="3086334" y="2466597"/>
            <a:ext cx="583814" cy="369332"/>
          </a:xfrm>
          <a:prstGeom prst="rect">
            <a:avLst/>
          </a:prstGeom>
          <a:solidFill>
            <a:schemeClr val="bg1"/>
          </a:solidFill>
        </p:spPr>
        <p:txBody>
          <a:bodyPr wrap="none" rtlCol="0">
            <a:spAutoFit/>
          </a:bodyPr>
          <a:lstStyle/>
          <a:p>
            <a:r>
              <a:rPr lang="en-US" dirty="0" smtClean="0"/>
              <a:t>55%</a:t>
            </a:r>
            <a:endParaRPr lang="en-US" dirty="0"/>
          </a:p>
        </p:txBody>
      </p:sp>
      <p:sp>
        <p:nvSpPr>
          <p:cNvPr id="10" name="TextBox 9"/>
          <p:cNvSpPr txBox="1"/>
          <p:nvPr/>
        </p:nvSpPr>
        <p:spPr>
          <a:xfrm>
            <a:off x="3086334" y="4034422"/>
            <a:ext cx="583814" cy="369332"/>
          </a:xfrm>
          <a:prstGeom prst="rect">
            <a:avLst/>
          </a:prstGeom>
          <a:solidFill>
            <a:schemeClr val="bg1"/>
          </a:solidFill>
        </p:spPr>
        <p:txBody>
          <a:bodyPr wrap="none" rtlCol="0">
            <a:spAutoFit/>
          </a:bodyPr>
          <a:lstStyle/>
          <a:p>
            <a:r>
              <a:rPr lang="en-US" dirty="0" smtClean="0"/>
              <a:t>12%</a:t>
            </a:r>
            <a:endParaRPr lang="en-US" dirty="0"/>
          </a:p>
        </p:txBody>
      </p:sp>
      <p:cxnSp>
        <p:nvCxnSpPr>
          <p:cNvPr id="13" name="Straight Arrow Connector 12"/>
          <p:cNvCxnSpPr/>
          <p:nvPr/>
        </p:nvCxnSpPr>
        <p:spPr>
          <a:xfrm flipV="1">
            <a:off x="614253" y="4676266"/>
            <a:ext cx="2479831" cy="15969"/>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7544" y="1635646"/>
            <a:ext cx="3528392" cy="369332"/>
          </a:xfrm>
          <a:prstGeom prst="rect">
            <a:avLst/>
          </a:prstGeom>
          <a:solidFill>
            <a:schemeClr val="bg1"/>
          </a:solidFill>
        </p:spPr>
        <p:txBody>
          <a:bodyPr wrap="square" rtlCol="0">
            <a:spAutoFit/>
          </a:bodyPr>
          <a:lstStyle/>
          <a:p>
            <a:r>
              <a:rPr lang="en-US" dirty="0" smtClean="0"/>
              <a:t>Focus on healthy/nutritious meals</a:t>
            </a:r>
            <a:endParaRPr lang="en-US" dirty="0"/>
          </a:p>
        </p:txBody>
      </p:sp>
      <p:sp>
        <p:nvSpPr>
          <p:cNvPr id="15" name="Isosceles Triangle 14"/>
          <p:cNvSpPr/>
          <p:nvPr/>
        </p:nvSpPr>
        <p:spPr>
          <a:xfrm rot="16200000" flipV="1">
            <a:off x="3707905" y="2539497"/>
            <a:ext cx="360040" cy="21602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Nutrition-focused shopper profile</a:t>
            </a:r>
            <a:endParaRPr lang="en-US" dirty="0"/>
          </a:p>
        </p:txBody>
      </p:sp>
      <p:sp>
        <p:nvSpPr>
          <p:cNvPr id="3" name="Content Placeholder 2"/>
          <p:cNvSpPr>
            <a:spLocks noGrp="1"/>
          </p:cNvSpPr>
          <p:nvPr>
            <p:ph idx="1"/>
          </p:nvPr>
        </p:nvSpPr>
        <p:spPr>
          <a:xfrm>
            <a:off x="457200" y="1556989"/>
            <a:ext cx="6635080" cy="3247009"/>
          </a:xfrm>
        </p:spPr>
        <p:txBody>
          <a:bodyPr>
            <a:normAutofit fontScale="62500" lnSpcReduction="20000"/>
          </a:bodyPr>
          <a:lstStyle/>
          <a:p>
            <a:pPr lvl="0"/>
            <a:r>
              <a:rPr lang="en-US" dirty="0" smtClean="0"/>
              <a:t>Older Millennials</a:t>
            </a:r>
          </a:p>
          <a:p>
            <a:pPr lvl="0"/>
            <a:r>
              <a:rPr lang="en-US" dirty="0" smtClean="0"/>
              <a:t>Women, particularly when kids live at home</a:t>
            </a:r>
          </a:p>
          <a:p>
            <a:pPr lvl="0"/>
            <a:r>
              <a:rPr lang="en-US" dirty="0" smtClean="0"/>
              <a:t>Higher-income</a:t>
            </a:r>
          </a:p>
          <a:p>
            <a:pPr lvl="0"/>
            <a:r>
              <a:rPr lang="en-US" dirty="0" smtClean="0"/>
              <a:t>Value customization</a:t>
            </a:r>
          </a:p>
          <a:p>
            <a:pPr lvl="0"/>
            <a:r>
              <a:rPr lang="en-US" dirty="0" smtClean="0"/>
              <a:t>Technology focused</a:t>
            </a:r>
          </a:p>
          <a:p>
            <a:pPr lvl="0"/>
            <a:r>
              <a:rPr lang="en-US" dirty="0" smtClean="0"/>
              <a:t>Urban areas</a:t>
            </a:r>
          </a:p>
          <a:p>
            <a:pPr lvl="0"/>
            <a:r>
              <a:rPr lang="en-US" dirty="0" smtClean="0"/>
              <a:t>Use deli prepared items to mix and match with scratch cooking</a:t>
            </a:r>
          </a:p>
          <a:p>
            <a:pPr lvl="0"/>
            <a:r>
              <a:rPr lang="en-US" dirty="0" smtClean="0"/>
              <a:t>Kids living at home</a:t>
            </a:r>
          </a:p>
          <a:p>
            <a:pPr lvl="0"/>
            <a:r>
              <a:rPr lang="en-US" dirty="0" smtClean="0"/>
              <a:t>Club and organic/specialty store shoppers</a:t>
            </a:r>
          </a:p>
          <a:p>
            <a:pPr lvl="0"/>
            <a:r>
              <a:rPr lang="en-US" dirty="0" smtClean="0"/>
              <a:t>&gt;Average trip frequency and weekly grocery spending</a:t>
            </a:r>
          </a:p>
        </p:txBody>
      </p:sp>
      <p:sp>
        <p:nvSpPr>
          <p:cNvPr id="4" name="Slide Number Placeholder 3"/>
          <p:cNvSpPr>
            <a:spLocks noGrp="1"/>
          </p:cNvSpPr>
          <p:nvPr>
            <p:ph type="sldNum" sz="quarter" idx="12"/>
          </p:nvPr>
        </p:nvSpPr>
        <p:spPr/>
        <p:txBody>
          <a:bodyPr/>
          <a:lstStyle/>
          <a:p>
            <a:fld id="{3AA458A7-DFCD-4FD4-9550-F40348EC9665}" type="slidenum">
              <a:rPr lang="en-US" smtClean="0"/>
              <a:pPr/>
              <a:t>46</a:t>
            </a:fld>
            <a:endParaRPr lang="en-US"/>
          </a:p>
        </p:txBody>
      </p:sp>
      <p:sp>
        <p:nvSpPr>
          <p:cNvPr id="5" name="Footer Placeholder 4"/>
          <p:cNvSpPr>
            <a:spLocks noGrp="1"/>
          </p:cNvSpPr>
          <p:nvPr>
            <p:ph type="ftr" sz="quarter" idx="3"/>
          </p:nvPr>
        </p:nvSpPr>
        <p:spPr>
          <a:xfrm>
            <a:off x="452264" y="4767263"/>
            <a:ext cx="4263752" cy="273844"/>
          </a:xfrm>
        </p:spPr>
        <p:txBody>
          <a:bodyPr/>
          <a:lstStyle/>
          <a:p>
            <a:r>
              <a:rPr lang="en-US" dirty="0" smtClean="0"/>
              <a:t>FMI | The Power of Foodservice at Retail 2018©</a:t>
            </a:r>
            <a:endParaRPr lang="en-US" dirty="0"/>
          </a:p>
        </p:txBody>
      </p:sp>
      <p:pic>
        <p:nvPicPr>
          <p:cNvPr id="6" name="Picture 5"/>
          <p:cNvPicPr/>
          <p:nvPr/>
        </p:nvPicPr>
        <p:blipFill>
          <a:blip r:embed="rId2" cstate="print"/>
          <a:stretch>
            <a:fillRect/>
          </a:stretch>
        </p:blipFill>
        <p:spPr>
          <a:xfrm>
            <a:off x="7092280" y="2715766"/>
            <a:ext cx="1626870" cy="1844702"/>
          </a:xfrm>
          <a:prstGeom prst="rect">
            <a:avLst/>
          </a:prstGeom>
        </p:spPr>
      </p:pic>
      <p:sp>
        <p:nvSpPr>
          <p:cNvPr id="7" name="Oval 6"/>
          <p:cNvSpPr/>
          <p:nvPr/>
        </p:nvSpPr>
        <p:spPr>
          <a:xfrm>
            <a:off x="7092280" y="3795886"/>
            <a:ext cx="360040" cy="36004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236296" y="1491630"/>
            <a:ext cx="1872208" cy="999729"/>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rPr>
              <a:t>Rank nutrition:</a:t>
            </a: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18% 1</a:t>
            </a:r>
            <a:r>
              <a:rPr kumimoji="0" lang="en-US" sz="2800" b="0" i="0" u="none" strike="noStrike" kern="1200" cap="none" spc="0" normalizeH="0" baseline="30000" noProof="0" dirty="0" smtClean="0">
                <a:ln>
                  <a:noFill/>
                </a:ln>
                <a:solidFill>
                  <a:schemeClr val="tx1"/>
                </a:solidFill>
                <a:effectLst/>
                <a:uLnTx/>
                <a:uFillTx/>
                <a:latin typeface="+mn-lt"/>
                <a:ea typeface="+mn-ea"/>
                <a:cs typeface="+mn-cs"/>
              </a:rPr>
              <a:t>st</a:t>
            </a: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45% 1</a:t>
            </a:r>
            <a:r>
              <a:rPr kumimoji="0" lang="en-US" sz="2800" b="0" i="0" u="none" strike="noStrike" kern="1200" cap="none" spc="0" normalizeH="0" baseline="30000" noProof="0" dirty="0" smtClean="0">
                <a:ln>
                  <a:noFill/>
                </a:ln>
                <a:solidFill>
                  <a:schemeClr val="tx1"/>
                </a:solidFill>
                <a:effectLst/>
                <a:uLnTx/>
                <a:uFillTx/>
                <a:latin typeface="+mn-lt"/>
                <a:ea typeface="+mn-ea"/>
                <a:cs typeface="+mn-cs"/>
              </a:rPr>
              <a:t>st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or 2</a:t>
            </a:r>
            <a:r>
              <a:rPr kumimoji="0" lang="en-US" sz="2800" b="0" i="0" u="none" strike="noStrike" kern="1200" cap="none" spc="0" normalizeH="0" baseline="30000" noProof="0" dirty="0" smtClean="0">
                <a:ln>
                  <a:noFill/>
                </a:ln>
                <a:solidFill>
                  <a:schemeClr val="tx1"/>
                </a:solidFill>
                <a:effectLst/>
                <a:uLnTx/>
                <a:uFillTx/>
                <a:latin typeface="+mn-lt"/>
                <a:ea typeface="+mn-ea"/>
                <a:cs typeface="+mn-cs"/>
              </a:rPr>
              <a:t>nd</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2" name="Straight Connector 11"/>
          <p:cNvCxnSpPr/>
          <p:nvPr/>
        </p:nvCxnSpPr>
        <p:spPr>
          <a:xfrm>
            <a:off x="6948264" y="1491630"/>
            <a:ext cx="0" cy="2952328"/>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490364"/>
            <a:ext cx="8949680" cy="857250"/>
          </a:xfrm>
        </p:spPr>
        <p:txBody>
          <a:bodyPr>
            <a:normAutofit fontScale="90000"/>
          </a:bodyPr>
          <a:lstStyle/>
          <a:p>
            <a:r>
              <a:rPr lang="en-US" dirty="0" smtClean="0"/>
              <a:t>Restaurants increasingly leverage health &amp; wellness</a:t>
            </a:r>
            <a:endParaRPr lang="en-US" dirty="0"/>
          </a:p>
        </p:txBody>
      </p:sp>
      <p:sp>
        <p:nvSpPr>
          <p:cNvPr id="5" name="Footer Placeholder 4"/>
          <p:cNvSpPr>
            <a:spLocks noGrp="1"/>
          </p:cNvSpPr>
          <p:nvPr>
            <p:ph type="ftr" sz="quarter" idx="11"/>
          </p:nvPr>
        </p:nvSpPr>
        <p:spPr/>
        <p:txBody>
          <a:bodyPr/>
          <a:lstStyle/>
          <a:p>
            <a:r>
              <a:rPr lang="en-US" dirty="0" smtClean="0"/>
              <a:t>Pictures: 210 Analytics</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47</a:t>
            </a:fld>
            <a:endParaRPr lang="en-US"/>
          </a:p>
        </p:txBody>
      </p:sp>
      <p:pic>
        <p:nvPicPr>
          <p:cNvPr id="12291" name="Picture 3"/>
          <p:cNvPicPr>
            <a:picLocks noChangeAspect="1" noChangeArrowheads="1"/>
          </p:cNvPicPr>
          <p:nvPr/>
        </p:nvPicPr>
        <p:blipFill>
          <a:blip r:embed="rId2" cstate="print"/>
          <a:srcRect/>
          <a:stretch>
            <a:fillRect/>
          </a:stretch>
        </p:blipFill>
        <p:spPr bwMode="auto">
          <a:xfrm>
            <a:off x="539552" y="1297716"/>
            <a:ext cx="3024336" cy="2714194"/>
          </a:xfrm>
          <a:prstGeom prst="rect">
            <a:avLst/>
          </a:prstGeom>
          <a:noFill/>
          <a:ln w="9525">
            <a:solidFill>
              <a:schemeClr val="tx1"/>
            </a:solidFill>
            <a:miter lim="800000"/>
            <a:headEnd/>
            <a:tailEnd/>
          </a:ln>
        </p:spPr>
      </p:pic>
      <p:pic>
        <p:nvPicPr>
          <p:cNvPr id="9" name="Picture 8" descr="IMG_1515.JPG"/>
          <p:cNvPicPr>
            <a:picLocks noChangeAspect="1"/>
          </p:cNvPicPr>
          <p:nvPr/>
        </p:nvPicPr>
        <p:blipFill>
          <a:blip r:embed="rId3" cstate="print"/>
          <a:stretch>
            <a:fillRect/>
          </a:stretch>
        </p:blipFill>
        <p:spPr>
          <a:xfrm rot="5400000">
            <a:off x="5928151" y="1719656"/>
            <a:ext cx="3552395" cy="2664296"/>
          </a:xfrm>
          <a:prstGeom prst="rect">
            <a:avLst/>
          </a:prstGeom>
        </p:spPr>
      </p:pic>
      <p:pic>
        <p:nvPicPr>
          <p:cNvPr id="10" name="Picture 5" descr="http://threeapplesaday.files.wordpress.com/2012/03/local-beef1.jpg"/>
          <p:cNvPicPr>
            <a:picLocks noChangeAspect="1" noChangeArrowheads="1"/>
          </p:cNvPicPr>
          <p:nvPr/>
        </p:nvPicPr>
        <p:blipFill>
          <a:blip r:embed="rId4" cstate="print"/>
          <a:srcRect/>
          <a:stretch>
            <a:fillRect/>
          </a:stretch>
        </p:blipFill>
        <p:spPr bwMode="auto">
          <a:xfrm>
            <a:off x="3635896" y="1275606"/>
            <a:ext cx="2664296" cy="1664240"/>
          </a:xfrm>
          <a:prstGeom prst="rect">
            <a:avLst/>
          </a:prstGeom>
          <a:noFill/>
        </p:spPr>
      </p:pic>
      <p:pic>
        <p:nvPicPr>
          <p:cNvPr id="11" name="Picture 10" descr="IMG_1807.PNG"/>
          <p:cNvPicPr>
            <a:picLocks noChangeAspect="1"/>
          </p:cNvPicPr>
          <p:nvPr/>
        </p:nvPicPr>
        <p:blipFill>
          <a:blip r:embed="rId5" cstate="print"/>
          <a:stretch>
            <a:fillRect/>
          </a:stretch>
        </p:blipFill>
        <p:spPr>
          <a:xfrm>
            <a:off x="3635896" y="3075806"/>
            <a:ext cx="2664296" cy="166178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706388"/>
            <a:ext cx="8697144" cy="857250"/>
          </a:xfrm>
        </p:spPr>
        <p:txBody>
          <a:bodyPr>
            <a:noAutofit/>
          </a:bodyPr>
          <a:lstStyle/>
          <a:p>
            <a:r>
              <a:rPr lang="en-US" sz="3200" dirty="0" smtClean="0"/>
              <a:t>Top nutrition features: info &amp; healthier alternatives</a:t>
            </a:r>
            <a:br>
              <a:rPr lang="en-US" sz="3200" dirty="0" smtClean="0"/>
            </a:br>
            <a:r>
              <a:rPr lang="en-US" sz="1800" dirty="0" smtClean="0">
                <a:solidFill>
                  <a:schemeClr val="tx1">
                    <a:lumMod val="50000"/>
                    <a:lumOff val="50000"/>
                  </a:schemeClr>
                </a:solidFill>
              </a:rPr>
              <a:t>Higher-income shoppers </a:t>
            </a:r>
            <a:r>
              <a:rPr lang="en-US" sz="1800" dirty="0" err="1" smtClean="0">
                <a:solidFill>
                  <a:schemeClr val="tx1">
                    <a:lumMod val="50000"/>
                    <a:lumOff val="50000"/>
                  </a:schemeClr>
                </a:solidFill>
              </a:rPr>
              <a:t>overindex</a:t>
            </a:r>
            <a:r>
              <a:rPr lang="en-US" sz="1800" dirty="0" smtClean="0">
                <a:solidFill>
                  <a:schemeClr val="tx1">
                    <a:lumMod val="50000"/>
                    <a:lumOff val="50000"/>
                  </a:schemeClr>
                </a:solidFill>
              </a:rPr>
              <a:t> for nearly all features</a:t>
            </a:r>
            <a:r>
              <a:rPr lang="en-US" sz="3200" dirty="0" smtClean="0"/>
              <a:t/>
            </a:r>
            <a:br>
              <a:rPr lang="en-US" sz="3200" dirty="0" smtClean="0"/>
            </a:br>
            <a:endParaRPr lang="en-US" sz="18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48</a:t>
            </a:fld>
            <a:endParaRPr lang="en-US"/>
          </a:p>
        </p:txBody>
      </p:sp>
      <p:sp>
        <p:nvSpPr>
          <p:cNvPr id="5" name="Footer Placeholder 4"/>
          <p:cNvSpPr>
            <a:spLocks noGrp="1"/>
          </p:cNvSpPr>
          <p:nvPr>
            <p:ph type="ftr" sz="quarter" idx="3"/>
          </p:nvPr>
        </p:nvSpPr>
        <p:spPr>
          <a:xfrm>
            <a:off x="452264" y="4767263"/>
            <a:ext cx="4695800" cy="273844"/>
          </a:xfrm>
        </p:spPr>
        <p:txBody>
          <a:bodyPr/>
          <a:lstStyle/>
          <a:p>
            <a:r>
              <a:rPr lang="en-US" dirty="0" smtClean="0"/>
              <a:t>FMI | The Power of Foodservice at Retail 2018©</a:t>
            </a:r>
            <a:endParaRPr lang="en-US" dirty="0"/>
          </a:p>
        </p:txBody>
      </p:sp>
      <p:graphicFrame>
        <p:nvGraphicFramePr>
          <p:cNvPr id="6" name="Table 5"/>
          <p:cNvGraphicFramePr>
            <a:graphicFrameLocks noGrp="1"/>
          </p:cNvGraphicFramePr>
          <p:nvPr/>
        </p:nvGraphicFramePr>
        <p:xfrm>
          <a:off x="539552" y="1635646"/>
          <a:ext cx="8064896" cy="2864336"/>
        </p:xfrm>
        <a:graphic>
          <a:graphicData uri="http://schemas.openxmlformats.org/drawingml/2006/table">
            <a:tbl>
              <a:tblPr/>
              <a:tblGrid>
                <a:gridCol w="1440160"/>
                <a:gridCol w="1779134"/>
                <a:gridCol w="1653129"/>
                <a:gridCol w="1653942"/>
                <a:gridCol w="1538531"/>
              </a:tblGrid>
              <a:tr h="504056">
                <a:tc gridSpan="5">
                  <a:txBody>
                    <a:bodyPr/>
                    <a:lstStyle/>
                    <a:p>
                      <a:pPr algn="ctr">
                        <a:spcAft>
                          <a:spcPts val="0"/>
                        </a:spcAft>
                      </a:pPr>
                      <a:r>
                        <a:rPr lang="en-US" sz="1800" b="1" dirty="0" smtClean="0">
                          <a:solidFill>
                            <a:srgbClr val="FFFFFF"/>
                          </a:solidFill>
                          <a:latin typeface="Calibri"/>
                          <a:ea typeface="Calibri"/>
                          <a:cs typeface="Times New Roman"/>
                        </a:rPr>
                        <a:t>Important features focused on nutrition, balance</a:t>
                      </a:r>
                      <a:r>
                        <a:rPr lang="en-US" sz="1800" b="1" baseline="0" dirty="0" smtClean="0">
                          <a:solidFill>
                            <a:srgbClr val="FFFFFF"/>
                          </a:solidFill>
                          <a:latin typeface="Calibri"/>
                          <a:ea typeface="Calibri"/>
                          <a:cs typeface="Times New Roman"/>
                        </a:rPr>
                        <a:t> and health</a:t>
                      </a:r>
                      <a:endParaRPr lang="en-US" sz="1800" dirty="0">
                        <a:latin typeface="Calibri"/>
                        <a:ea typeface="Calibri"/>
                        <a:cs typeface="Times New Roman"/>
                      </a:endParaRPr>
                    </a:p>
                  </a:txBody>
                  <a:tcPr marL="66348" marR="66348" marT="0" marB="0" anchor="ctr">
                    <a:lnL>
                      <a:noFill/>
                    </a:lnL>
                    <a:lnR>
                      <a:noFill/>
                    </a:lnR>
                    <a:lnT>
                      <a:noFill/>
                    </a:lnT>
                    <a:lnB w="19050" cap="flat" cmpd="sng" algn="ctr">
                      <a:solidFill>
                        <a:srgbClr val="7030A0"/>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80120">
                <a:tc>
                  <a:txBody>
                    <a:bodyPr/>
                    <a:lstStyle/>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a:latin typeface="Calibri"/>
                        <a:ea typeface="Calibri"/>
                        <a:cs typeface="Times New Roman"/>
                      </a:endParaRPr>
                    </a:p>
                  </a:txBody>
                  <a:tcPr marL="66348" marR="66348" marT="0" marB="0">
                    <a:lnL>
                      <a:noFill/>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a:noFill/>
                    </a:lnR>
                    <a:lnT w="19050" cap="flat" cmpd="sng" algn="ctr">
                      <a:solidFill>
                        <a:srgbClr val="7030A0"/>
                      </a:solidFill>
                      <a:prstDash val="solid"/>
                      <a:round/>
                      <a:headEnd type="none" w="med" len="med"/>
                      <a:tailEnd type="none" w="med" len="med"/>
                    </a:lnT>
                    <a:lnB>
                      <a:noFill/>
                    </a:lnB>
                  </a:tcPr>
                </a:tc>
              </a:tr>
              <a:tr h="1041356">
                <a:tc>
                  <a:txBody>
                    <a:bodyPr/>
                    <a:lstStyle/>
                    <a:p>
                      <a:pPr>
                        <a:spcAft>
                          <a:spcPts val="0"/>
                        </a:spcAft>
                      </a:pPr>
                      <a:r>
                        <a:rPr lang="en-US" sz="1400" b="1" dirty="0" smtClean="0">
                          <a:latin typeface="Calibri"/>
                          <a:ea typeface="Calibri"/>
                          <a:cs typeface="Times New Roman"/>
                        </a:rPr>
                        <a:t>84%</a:t>
                      </a:r>
                      <a:r>
                        <a:rPr lang="en-US" sz="1400" dirty="0" smtClean="0">
                          <a:latin typeface="Calibri"/>
                          <a:ea typeface="Calibri"/>
                          <a:cs typeface="Times New Roman"/>
                        </a:rPr>
                        <a:t>  Info on</a:t>
                      </a:r>
                      <a:br>
                        <a:rPr lang="en-US" sz="1400" dirty="0" smtClean="0">
                          <a:latin typeface="Calibri"/>
                          <a:ea typeface="Calibri"/>
                          <a:cs typeface="Times New Roman"/>
                        </a:rPr>
                      </a:br>
                      <a:r>
                        <a:rPr lang="en-US" sz="1400" baseline="0" dirty="0" smtClean="0">
                          <a:latin typeface="Calibri"/>
                          <a:ea typeface="Calibri"/>
                          <a:cs typeface="Times New Roman"/>
                        </a:rPr>
                        <a:t>          freshness </a:t>
                      </a:r>
                      <a:br>
                        <a:rPr lang="en-US" sz="1400" baseline="0" dirty="0" smtClean="0">
                          <a:latin typeface="Calibri"/>
                          <a:ea typeface="Calibri"/>
                          <a:cs typeface="Times New Roman"/>
                        </a:rPr>
                      </a:br>
                      <a:r>
                        <a:rPr lang="en-US" sz="1400" baseline="0" dirty="0" smtClean="0">
                          <a:latin typeface="Calibri"/>
                          <a:ea typeface="Calibri"/>
                          <a:cs typeface="Times New Roman"/>
                        </a:rPr>
                        <a:t>          and quality</a:t>
                      </a:r>
                      <a:endParaRPr lang="en-US" sz="1400" dirty="0">
                        <a:latin typeface="Calibri"/>
                        <a:ea typeface="Calibri"/>
                        <a:cs typeface="Times New Roman"/>
                      </a:endParaRPr>
                    </a:p>
                    <a:p>
                      <a:pPr>
                        <a:spcAft>
                          <a:spcPts val="0"/>
                        </a:spcAft>
                      </a:pPr>
                      <a:r>
                        <a:rPr lang="en-US" sz="1400" b="1" dirty="0">
                          <a:latin typeface="Calibri"/>
                          <a:ea typeface="Calibri"/>
                          <a:cs typeface="Times New Roman"/>
                        </a:rPr>
                        <a:t> </a:t>
                      </a:r>
                      <a:endParaRPr lang="en-US" sz="1400" dirty="0">
                        <a:latin typeface="Calibri"/>
                        <a:ea typeface="Calibri"/>
                        <a:cs typeface="Times New Roman"/>
                      </a:endParaRPr>
                    </a:p>
                  </a:txBody>
                  <a:tcPr marL="66348" marR="66348" marT="0" marB="0">
                    <a:lnL>
                      <a:noFill/>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69%</a:t>
                      </a:r>
                      <a:r>
                        <a:rPr lang="en-US" sz="1400" dirty="0" smtClean="0">
                          <a:latin typeface="Calibri"/>
                          <a:ea typeface="Calibri"/>
                          <a:cs typeface="Times New Roman"/>
                        </a:rPr>
                        <a:t>  Call</a:t>
                      </a:r>
                      <a:r>
                        <a:rPr lang="en-US" sz="1400" baseline="0" dirty="0" smtClean="0">
                          <a:latin typeface="Calibri"/>
                          <a:ea typeface="Calibri"/>
                          <a:cs typeface="Times New Roman"/>
                        </a:rPr>
                        <a:t> out artificial</a:t>
                      </a:r>
                      <a:br>
                        <a:rPr lang="en-US" sz="1400" baseline="0" dirty="0" smtClean="0">
                          <a:latin typeface="Calibri"/>
                          <a:ea typeface="Calibri"/>
                          <a:cs typeface="Times New Roman"/>
                        </a:rPr>
                      </a:br>
                      <a:r>
                        <a:rPr lang="en-US" sz="1400" baseline="0" dirty="0" smtClean="0">
                          <a:latin typeface="Calibri"/>
                          <a:ea typeface="Calibri"/>
                          <a:cs typeface="Times New Roman"/>
                        </a:rPr>
                        <a:t>          ingredients</a:t>
                      </a:r>
                      <a:endParaRPr lang="en-US" sz="1400" dirty="0">
                        <a:latin typeface="Calibri"/>
                        <a:ea typeface="Calibri"/>
                        <a:cs typeface="Times New Roman"/>
                      </a:endParaRPr>
                    </a:p>
                    <a:p>
                      <a:pPr>
                        <a:spcAft>
                          <a:spcPts val="0"/>
                        </a:spcAft>
                      </a:pPr>
                      <a:r>
                        <a:rPr lang="en-US" sz="1400" b="1" dirty="0" smtClean="0">
                          <a:latin typeface="Calibri"/>
                          <a:ea typeface="Calibri"/>
                          <a:cs typeface="Times New Roman"/>
                        </a:rPr>
                        <a:t>67%</a:t>
                      </a:r>
                      <a:r>
                        <a:rPr lang="en-US" sz="1400" dirty="0" smtClean="0">
                          <a:latin typeface="Calibri"/>
                          <a:ea typeface="Calibri"/>
                          <a:cs typeface="Times New Roman"/>
                        </a:rPr>
                        <a:t>  Healthier </a:t>
                      </a:r>
                      <a:br>
                        <a:rPr lang="en-US" sz="1400" dirty="0" smtClean="0">
                          <a:latin typeface="Calibri"/>
                          <a:ea typeface="Calibri"/>
                          <a:cs typeface="Times New Roman"/>
                        </a:rPr>
                      </a:br>
                      <a:r>
                        <a:rPr lang="en-US" sz="1400" dirty="0" smtClean="0">
                          <a:latin typeface="Calibri"/>
                          <a:ea typeface="Calibri"/>
                          <a:cs typeface="Times New Roman"/>
                        </a:rPr>
                        <a:t>          alternatives</a:t>
                      </a:r>
                      <a:endParaRPr lang="en-US" sz="1400" dirty="0">
                        <a:latin typeface="Calibri"/>
                        <a:ea typeface="Calibri"/>
                        <a:cs typeface="Times New Roman"/>
                      </a:endParaRPr>
                    </a:p>
                    <a:p>
                      <a:pPr>
                        <a:spcAft>
                          <a:spcPts val="0"/>
                        </a:spcAft>
                      </a:pPr>
                      <a:r>
                        <a:rPr lang="en-US" sz="1400" b="1" dirty="0" smtClean="0">
                          <a:latin typeface="Calibri"/>
                          <a:ea typeface="Calibri"/>
                          <a:cs typeface="Times New Roman"/>
                        </a:rPr>
                        <a:t>66%</a:t>
                      </a:r>
                      <a:r>
                        <a:rPr lang="en-US" sz="1400" dirty="0" smtClean="0">
                          <a:latin typeface="Calibri"/>
                          <a:ea typeface="Calibri"/>
                          <a:cs typeface="Times New Roman"/>
                        </a:rPr>
                        <a:t>  Control portion</a:t>
                      </a:r>
                      <a:br>
                        <a:rPr lang="en-US" sz="1400" dirty="0" smtClean="0">
                          <a:latin typeface="Calibri"/>
                          <a:ea typeface="Calibri"/>
                          <a:cs typeface="Times New Roman"/>
                        </a:rPr>
                      </a:br>
                      <a:r>
                        <a:rPr lang="en-US" sz="1400" dirty="0" smtClean="0">
                          <a:latin typeface="Calibri"/>
                          <a:ea typeface="Calibri"/>
                          <a:cs typeface="Times New Roman"/>
                        </a:rPr>
                        <a:t>          size</a:t>
                      </a:r>
                      <a:endParaRPr lang="en-US" sz="14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63%</a:t>
                      </a:r>
                      <a:r>
                        <a:rPr lang="en-US" sz="1400" dirty="0" smtClean="0">
                          <a:latin typeface="Calibri"/>
                          <a:ea typeface="Calibri"/>
                          <a:cs typeface="Times New Roman"/>
                        </a:rPr>
                        <a:t>  Food safety</a:t>
                      </a:r>
                      <a:r>
                        <a:rPr lang="en-US" sz="1400" baseline="0" dirty="0" smtClean="0">
                          <a:latin typeface="Calibri"/>
                          <a:ea typeface="Calibri"/>
                          <a:cs typeface="Times New Roman"/>
                        </a:rPr>
                        <a:t> </a:t>
                      </a:r>
                      <a:br>
                        <a:rPr lang="en-US" sz="1400" baseline="0" dirty="0" smtClean="0">
                          <a:latin typeface="Calibri"/>
                          <a:ea typeface="Calibri"/>
                          <a:cs typeface="Times New Roman"/>
                        </a:rPr>
                      </a:br>
                      <a:r>
                        <a:rPr lang="en-US" sz="1400" baseline="0" dirty="0" smtClean="0">
                          <a:latin typeface="Calibri"/>
                          <a:ea typeface="Calibri"/>
                          <a:cs typeface="Times New Roman"/>
                        </a:rPr>
                        <a:t>          measure info</a:t>
                      </a:r>
                    </a:p>
                    <a:p>
                      <a:pPr>
                        <a:spcAft>
                          <a:spcPts val="0"/>
                        </a:spcAft>
                      </a:pPr>
                      <a:r>
                        <a:rPr lang="en-US" sz="1400" b="1" dirty="0" smtClean="0">
                          <a:latin typeface="+mn-lt"/>
                          <a:ea typeface="Calibri"/>
                          <a:cs typeface="Times New Roman"/>
                        </a:rPr>
                        <a:t>61%</a:t>
                      </a:r>
                      <a:r>
                        <a:rPr lang="en-US" sz="1400" dirty="0" smtClean="0">
                          <a:latin typeface="+mn-lt"/>
                          <a:ea typeface="Calibri"/>
                          <a:cs typeface="Times New Roman"/>
                        </a:rPr>
                        <a:t>  Calorie</a:t>
                      </a:r>
                      <a:r>
                        <a:rPr lang="en-US" sz="1400" baseline="0" dirty="0" smtClean="0">
                          <a:latin typeface="+mn-lt"/>
                          <a:ea typeface="Calibri"/>
                          <a:cs typeface="Times New Roman"/>
                        </a:rPr>
                        <a:t> info</a:t>
                      </a:r>
                      <a:endParaRPr lang="en-US" sz="1400" dirty="0" smtClean="0">
                        <a:latin typeface="+mn-lt"/>
                        <a:ea typeface="Calibri"/>
                        <a:cs typeface="Times New Roman"/>
                      </a:endParaRPr>
                    </a:p>
                    <a:p>
                      <a:pPr>
                        <a:spcAft>
                          <a:spcPts val="0"/>
                        </a:spcAft>
                      </a:pPr>
                      <a:r>
                        <a:rPr lang="en-US" sz="1400" b="1" dirty="0" smtClean="0">
                          <a:latin typeface="+mn-lt"/>
                          <a:ea typeface="Calibri"/>
                          <a:cs typeface="Times New Roman"/>
                        </a:rPr>
                        <a:t>59%</a:t>
                      </a:r>
                      <a:r>
                        <a:rPr lang="en-US" sz="1400" dirty="0" smtClean="0">
                          <a:latin typeface="+mn-lt"/>
                          <a:ea typeface="Calibri"/>
                          <a:cs typeface="Times New Roman"/>
                        </a:rPr>
                        <a:t>  Dietary callouts</a:t>
                      </a:r>
                      <a:endParaRPr lang="en-US" sz="14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46%</a:t>
                      </a:r>
                      <a:r>
                        <a:rPr lang="en-US" sz="1400" dirty="0" smtClean="0">
                          <a:latin typeface="Calibri"/>
                          <a:ea typeface="Calibri"/>
                          <a:cs typeface="Times New Roman"/>
                        </a:rPr>
                        <a:t>  Organic items</a:t>
                      </a:r>
                      <a:endParaRPr lang="en-US" sz="14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34%</a:t>
                      </a:r>
                      <a:r>
                        <a:rPr lang="en-US" sz="1400" dirty="0" smtClean="0">
                          <a:latin typeface="Calibri"/>
                          <a:ea typeface="Calibri"/>
                          <a:cs typeface="Times New Roman"/>
                        </a:rPr>
                        <a:t>  Retail</a:t>
                      </a:r>
                      <a:r>
                        <a:rPr lang="en-US" sz="1400" baseline="0" dirty="0" smtClean="0">
                          <a:latin typeface="Calibri"/>
                          <a:ea typeface="Calibri"/>
                          <a:cs typeface="Times New Roman"/>
                        </a:rPr>
                        <a:t> </a:t>
                      </a:r>
                      <a:br>
                        <a:rPr lang="en-US" sz="1400" baseline="0" dirty="0" smtClean="0">
                          <a:latin typeface="Calibri"/>
                          <a:ea typeface="Calibri"/>
                          <a:cs typeface="Times New Roman"/>
                        </a:rPr>
                      </a:br>
                      <a:r>
                        <a:rPr lang="en-US" sz="1400" baseline="0" dirty="0" smtClean="0">
                          <a:latin typeface="Calibri"/>
                          <a:ea typeface="Calibri"/>
                          <a:cs typeface="Times New Roman"/>
                        </a:rPr>
                        <a:t>          dietitian or </a:t>
                      </a:r>
                      <a:br>
                        <a:rPr lang="en-US" sz="1400" baseline="0" dirty="0" smtClean="0">
                          <a:latin typeface="Calibri"/>
                          <a:ea typeface="Calibri"/>
                          <a:cs typeface="Times New Roman"/>
                        </a:rPr>
                      </a:br>
                      <a:r>
                        <a:rPr lang="en-US" sz="1400" baseline="0" dirty="0" smtClean="0">
                          <a:latin typeface="Calibri"/>
                          <a:ea typeface="Calibri"/>
                          <a:cs typeface="Times New Roman"/>
                        </a:rPr>
                        <a:t>          expert</a:t>
                      </a:r>
                      <a:endParaRPr lang="en-US" sz="14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a:noFill/>
                    </a:lnR>
                    <a:lnT>
                      <a:noFill/>
                    </a:lnT>
                    <a:lnB w="12700" cap="flat" cmpd="sng" algn="ctr">
                      <a:solidFill>
                        <a:srgbClr val="7030A0"/>
                      </a:solidFill>
                      <a:prstDash val="solid"/>
                      <a:round/>
                      <a:headEnd type="none" w="med" len="med"/>
                      <a:tailEnd type="none" w="med" len="med"/>
                    </a:lnB>
                  </a:tcPr>
                </a:tc>
              </a:tr>
            </a:tbl>
          </a:graphicData>
        </a:graphic>
      </p:graphicFrame>
      <p:pic>
        <p:nvPicPr>
          <p:cNvPr id="8" name="Picture 223"/>
          <p:cNvPicPr>
            <a:picLocks noChangeAspect="1" noChangeArrowheads="1"/>
          </p:cNvPicPr>
          <p:nvPr/>
        </p:nvPicPr>
        <p:blipFill>
          <a:blip r:embed="rId2" cstate="print"/>
          <a:srcRect/>
          <a:stretch>
            <a:fillRect/>
          </a:stretch>
        </p:blipFill>
        <p:spPr bwMode="auto">
          <a:xfrm>
            <a:off x="539552" y="2227551"/>
            <a:ext cx="808739" cy="808739"/>
          </a:xfrm>
          <a:prstGeom prst="rect">
            <a:avLst/>
          </a:prstGeom>
          <a:noFill/>
        </p:spPr>
      </p:pic>
      <p:pic>
        <p:nvPicPr>
          <p:cNvPr id="10" name="Picture 2"/>
          <p:cNvPicPr>
            <a:picLocks noChangeAspect="1" noChangeArrowheads="1"/>
          </p:cNvPicPr>
          <p:nvPr/>
        </p:nvPicPr>
        <p:blipFill>
          <a:blip r:embed="rId3" cstate="print"/>
          <a:srcRect/>
          <a:stretch>
            <a:fillRect/>
          </a:stretch>
        </p:blipFill>
        <p:spPr bwMode="auto">
          <a:xfrm>
            <a:off x="3851920" y="2232407"/>
            <a:ext cx="792088" cy="843399"/>
          </a:xfrm>
          <a:prstGeom prst="rect">
            <a:avLst/>
          </a:prstGeom>
          <a:noFill/>
        </p:spPr>
      </p:pic>
      <p:pic>
        <p:nvPicPr>
          <p:cNvPr id="12" name="Picture 222"/>
          <p:cNvPicPr>
            <a:picLocks noChangeAspect="1" noChangeArrowheads="1"/>
          </p:cNvPicPr>
          <p:nvPr/>
        </p:nvPicPr>
        <p:blipFill>
          <a:blip r:embed="rId4" cstate="print"/>
          <a:srcRect/>
          <a:stretch>
            <a:fillRect/>
          </a:stretch>
        </p:blipFill>
        <p:spPr bwMode="auto">
          <a:xfrm>
            <a:off x="2179085" y="2255514"/>
            <a:ext cx="808739" cy="820292"/>
          </a:xfrm>
          <a:prstGeom prst="rect">
            <a:avLst/>
          </a:prstGeom>
          <a:noFill/>
        </p:spPr>
      </p:pic>
      <p:grpSp>
        <p:nvGrpSpPr>
          <p:cNvPr id="16" name="Group 15"/>
          <p:cNvGrpSpPr/>
          <p:nvPr/>
        </p:nvGrpSpPr>
        <p:grpSpPr>
          <a:xfrm>
            <a:off x="7092280" y="2203759"/>
            <a:ext cx="871539" cy="872047"/>
            <a:chOff x="7092280" y="2203759"/>
            <a:chExt cx="871539" cy="872047"/>
          </a:xfrm>
        </p:grpSpPr>
        <p:pic>
          <p:nvPicPr>
            <p:cNvPr id="11" name="Picture 367"/>
            <p:cNvPicPr>
              <a:picLocks noChangeAspect="1" noChangeArrowheads="1"/>
            </p:cNvPicPr>
            <p:nvPr/>
          </p:nvPicPr>
          <p:blipFill>
            <a:blip r:embed="rId5" cstate="print"/>
            <a:srcRect t="50795"/>
            <a:stretch>
              <a:fillRect/>
            </a:stretch>
          </p:blipFill>
          <p:spPr bwMode="auto">
            <a:xfrm>
              <a:off x="7092280" y="2643758"/>
              <a:ext cx="864096" cy="432048"/>
            </a:xfrm>
            <a:prstGeom prst="rect">
              <a:avLst/>
            </a:prstGeom>
            <a:noFill/>
          </p:spPr>
        </p:pic>
        <p:pic>
          <p:nvPicPr>
            <p:cNvPr id="13" name="Picture 223"/>
            <p:cNvPicPr>
              <a:picLocks noChangeAspect="1" noChangeArrowheads="1"/>
            </p:cNvPicPr>
            <p:nvPr/>
          </p:nvPicPr>
          <p:blipFill>
            <a:blip r:embed="rId2" cstate="print"/>
            <a:srcRect t="50427"/>
            <a:stretch>
              <a:fillRect/>
            </a:stretch>
          </p:blipFill>
          <p:spPr bwMode="auto">
            <a:xfrm>
              <a:off x="7092280" y="2203759"/>
              <a:ext cx="871539" cy="432048"/>
            </a:xfrm>
            <a:prstGeom prst="rect">
              <a:avLst/>
            </a:prstGeom>
            <a:noFill/>
          </p:spPr>
        </p:pic>
      </p:grpSp>
      <p:pic>
        <p:nvPicPr>
          <p:cNvPr id="14" name="Picture 367"/>
          <p:cNvPicPr>
            <a:picLocks noChangeAspect="1" noChangeArrowheads="1"/>
          </p:cNvPicPr>
          <p:nvPr/>
        </p:nvPicPr>
        <p:blipFill>
          <a:blip r:embed="rId5" cstate="print"/>
          <a:srcRect t="50795"/>
          <a:stretch>
            <a:fillRect/>
          </a:stretch>
        </p:blipFill>
        <p:spPr bwMode="auto">
          <a:xfrm>
            <a:off x="5476300" y="2643758"/>
            <a:ext cx="807990" cy="432048"/>
          </a:xfrm>
          <a:prstGeom prst="rect">
            <a:avLst/>
          </a:prstGeom>
          <a:noFill/>
        </p:spPr>
      </p:pic>
      <p:pic>
        <p:nvPicPr>
          <p:cNvPr id="15" name="Picture 2"/>
          <p:cNvPicPr>
            <a:picLocks noChangeAspect="1" noChangeArrowheads="1"/>
          </p:cNvPicPr>
          <p:nvPr/>
        </p:nvPicPr>
        <p:blipFill>
          <a:blip r:embed="rId3" cstate="print"/>
          <a:srcRect b="52221"/>
          <a:stretch>
            <a:fillRect/>
          </a:stretch>
        </p:blipFill>
        <p:spPr bwMode="auto">
          <a:xfrm>
            <a:off x="5492202" y="2211710"/>
            <a:ext cx="807990" cy="43204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different need states</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49</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8" name="Picture 2"/>
          <p:cNvPicPr>
            <a:picLocks noChangeAspect="1" noChangeArrowheads="1"/>
          </p:cNvPicPr>
          <p:nvPr/>
        </p:nvPicPr>
        <p:blipFill>
          <a:blip r:embed="rId2" cstate="print"/>
          <a:srcRect l="13308" t="28835" r="6841" b="13496"/>
          <a:stretch>
            <a:fillRect/>
          </a:stretch>
        </p:blipFill>
        <p:spPr bwMode="auto">
          <a:xfrm>
            <a:off x="4987432" y="1563638"/>
            <a:ext cx="3833040" cy="2232248"/>
          </a:xfrm>
          <a:prstGeom prst="rect">
            <a:avLst/>
          </a:prstGeom>
          <a:noFill/>
          <a:ln w="9525">
            <a:noFill/>
            <a:miter lim="800000"/>
            <a:headEnd/>
            <a:tailEnd/>
          </a:ln>
        </p:spPr>
      </p:pic>
      <p:pic>
        <p:nvPicPr>
          <p:cNvPr id="12" name="Picture 4"/>
          <p:cNvPicPr>
            <a:picLocks noChangeAspect="1" noChangeArrowheads="1"/>
          </p:cNvPicPr>
          <p:nvPr/>
        </p:nvPicPr>
        <p:blipFill>
          <a:blip r:embed="rId3" cstate="print"/>
          <a:srcRect l="13308" t="24399" r="11832" b="20150"/>
          <a:stretch>
            <a:fillRect/>
          </a:stretch>
        </p:blipFill>
        <p:spPr bwMode="auto">
          <a:xfrm>
            <a:off x="539552" y="1563638"/>
            <a:ext cx="3672408" cy="2232248"/>
          </a:xfrm>
          <a:prstGeom prst="rect">
            <a:avLst/>
          </a:prstGeom>
          <a:noFill/>
          <a:ln w="9525">
            <a:noFill/>
            <a:miter lim="800000"/>
            <a:headEnd/>
            <a:tailEnd/>
          </a:ln>
        </p:spPr>
      </p:pic>
      <p:sp>
        <p:nvSpPr>
          <p:cNvPr id="14" name="TextBox 13"/>
          <p:cNvSpPr txBox="1"/>
          <p:nvPr/>
        </p:nvSpPr>
        <p:spPr>
          <a:xfrm>
            <a:off x="4211960" y="2067694"/>
            <a:ext cx="814647" cy="1200329"/>
          </a:xfrm>
          <a:prstGeom prst="rect">
            <a:avLst/>
          </a:prstGeom>
          <a:noFill/>
        </p:spPr>
        <p:txBody>
          <a:bodyPr wrap="none" rtlCol="0">
            <a:spAutoFit/>
          </a:bodyPr>
          <a:lstStyle/>
          <a:p>
            <a:r>
              <a:rPr lang="en-US" sz="7200" dirty="0" smtClean="0"/>
              <a:t>&amp;</a:t>
            </a:r>
            <a:endParaRPr lang="en-US" sz="7200" dirty="0"/>
          </a:p>
        </p:txBody>
      </p:sp>
      <p:sp>
        <p:nvSpPr>
          <p:cNvPr id="15" name="TextBox 14"/>
          <p:cNvSpPr txBox="1"/>
          <p:nvPr/>
        </p:nvSpPr>
        <p:spPr>
          <a:xfrm>
            <a:off x="1373095" y="3867894"/>
            <a:ext cx="6295249" cy="400110"/>
          </a:xfrm>
          <a:prstGeom prst="rect">
            <a:avLst/>
          </a:prstGeom>
          <a:noFill/>
        </p:spPr>
        <p:txBody>
          <a:bodyPr wrap="none" rtlCol="0">
            <a:spAutoFit/>
          </a:bodyPr>
          <a:lstStyle/>
          <a:p>
            <a:r>
              <a:rPr lang="en-US" sz="2000" dirty="0" smtClean="0"/>
              <a:t>Comfort food                                                              Living well </a:t>
            </a:r>
            <a:endParaRPr 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tock_000023030962_Smal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43021" y="881528"/>
            <a:ext cx="2746980" cy="1987177"/>
          </a:xfrm>
          <a:prstGeom prst="rect">
            <a:avLst/>
          </a:prstGeom>
        </p:spPr>
      </p:pic>
      <p:sp>
        <p:nvSpPr>
          <p:cNvPr id="22" name="Title 1"/>
          <p:cNvSpPr>
            <a:spLocks noGrp="1"/>
          </p:cNvSpPr>
          <p:nvPr>
            <p:ph type="title"/>
          </p:nvPr>
        </p:nvSpPr>
        <p:spPr>
          <a:xfrm>
            <a:off x="268941" y="205979"/>
            <a:ext cx="8417859" cy="857250"/>
          </a:xfrm>
        </p:spPr>
        <p:txBody>
          <a:bodyPr>
            <a:normAutofit/>
          </a:bodyPr>
          <a:lstStyle/>
          <a:p>
            <a:r>
              <a:rPr lang="en-US" sz="3600" dirty="0" smtClean="0">
                <a:solidFill>
                  <a:srgbClr val="3F9C35"/>
                </a:solidFill>
              </a:rPr>
              <a:t>FMI Fresh Foods</a:t>
            </a:r>
            <a:endParaRPr lang="en-US" sz="3600" dirty="0">
              <a:solidFill>
                <a:srgbClr val="3F9C35"/>
              </a:solidFill>
            </a:endParaRPr>
          </a:p>
        </p:txBody>
      </p:sp>
      <p:pic>
        <p:nvPicPr>
          <p:cNvPr id="2" name="Picture 1" descr="iStock_000051015874_Medium.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8941" y="881528"/>
            <a:ext cx="2746980" cy="1987177"/>
          </a:xfrm>
          <a:prstGeom prst="rect">
            <a:avLst/>
          </a:prstGeom>
        </p:spPr>
      </p:pic>
      <p:pic>
        <p:nvPicPr>
          <p:cNvPr id="3" name="Picture 2" descr="iStock_000019535606_Small.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99609" y="881529"/>
            <a:ext cx="2746980" cy="1987176"/>
          </a:xfrm>
          <a:prstGeom prst="rect">
            <a:avLst/>
          </a:prstGeom>
        </p:spPr>
      </p:pic>
      <p:sp>
        <p:nvSpPr>
          <p:cNvPr id="6" name="TextBox 5"/>
          <p:cNvSpPr txBox="1"/>
          <p:nvPr/>
        </p:nvSpPr>
        <p:spPr>
          <a:xfrm>
            <a:off x="268941" y="2988236"/>
            <a:ext cx="2746980" cy="1554272"/>
          </a:xfrm>
          <a:prstGeom prst="rect">
            <a:avLst/>
          </a:prstGeom>
          <a:noFill/>
        </p:spPr>
        <p:txBody>
          <a:bodyPr wrap="square" rtlCol="0">
            <a:spAutoFit/>
          </a:bodyPr>
          <a:lstStyle/>
          <a:p>
            <a:pPr defTabSz="457200"/>
            <a:r>
              <a:rPr lang="en-US" dirty="0" smtClean="0">
                <a:solidFill>
                  <a:srgbClr val="3F9C35"/>
                </a:solidFill>
                <a:latin typeface="Avenir Book"/>
                <a:cs typeface="Avenir Book"/>
              </a:rPr>
              <a:t>Research and Education</a:t>
            </a:r>
          </a:p>
          <a:p>
            <a:pPr defTabSz="457200"/>
            <a:endParaRPr lang="en-US" sz="700" dirty="0" smtClean="0">
              <a:solidFill>
                <a:srgbClr val="3F9C35"/>
              </a:solidFill>
              <a:latin typeface="Avenir Book"/>
              <a:cs typeface="Avenir Book"/>
            </a:endParaRPr>
          </a:p>
          <a:p>
            <a:pPr defTabSz="457200"/>
            <a:r>
              <a:rPr lang="en-US" sz="1400" dirty="0" smtClean="0">
                <a:solidFill>
                  <a:srgbClr val="616365">
                    <a:lumMod val="75000"/>
                  </a:srgbClr>
                </a:solidFill>
                <a:latin typeface="Avenir Book"/>
                <a:cs typeface="Avenir Book"/>
              </a:rPr>
              <a:t>In-depth information, trends and insights to foster innovation, take advantage of new opportunities and help develop winning strategies</a:t>
            </a:r>
            <a:endParaRPr lang="en-US" sz="1400" dirty="0">
              <a:solidFill>
                <a:srgbClr val="616365">
                  <a:lumMod val="75000"/>
                </a:srgbClr>
              </a:solidFill>
              <a:latin typeface="Avenir Book"/>
              <a:cs typeface="Avenir Book"/>
            </a:endParaRPr>
          </a:p>
        </p:txBody>
      </p:sp>
      <p:sp>
        <p:nvSpPr>
          <p:cNvPr id="26" name="TextBox 25"/>
          <p:cNvSpPr txBox="1"/>
          <p:nvPr/>
        </p:nvSpPr>
        <p:spPr>
          <a:xfrm>
            <a:off x="3199609" y="2988236"/>
            <a:ext cx="2746980" cy="1123384"/>
          </a:xfrm>
          <a:prstGeom prst="rect">
            <a:avLst/>
          </a:prstGeom>
          <a:noFill/>
        </p:spPr>
        <p:txBody>
          <a:bodyPr wrap="square" rtlCol="0">
            <a:spAutoFit/>
          </a:bodyPr>
          <a:lstStyle/>
          <a:p>
            <a:pPr defTabSz="457200"/>
            <a:r>
              <a:rPr lang="en-US" dirty="0" smtClean="0">
                <a:solidFill>
                  <a:srgbClr val="3F9C35"/>
                </a:solidFill>
                <a:latin typeface="Avenir Book"/>
                <a:cs typeface="Avenir Book"/>
              </a:rPr>
              <a:t>Networking</a:t>
            </a:r>
          </a:p>
          <a:p>
            <a:pPr defTabSz="457200"/>
            <a:endParaRPr lang="en-US" sz="700" dirty="0" smtClean="0">
              <a:solidFill>
                <a:srgbClr val="3F9C35"/>
              </a:solidFill>
              <a:latin typeface="Avenir Book"/>
              <a:cs typeface="Avenir Book"/>
            </a:endParaRPr>
          </a:p>
          <a:p>
            <a:pPr defTabSz="457200"/>
            <a:r>
              <a:rPr lang="en-US" sz="1400" dirty="0" smtClean="0">
                <a:solidFill>
                  <a:srgbClr val="616365">
                    <a:lumMod val="75000"/>
                  </a:srgbClr>
                </a:solidFill>
                <a:latin typeface="Avenir Book"/>
                <a:cs typeface="Avenir Book"/>
              </a:rPr>
              <a:t>Share ideas, explore best practices and develop business relations</a:t>
            </a:r>
            <a:endParaRPr lang="en-US" sz="1400" dirty="0">
              <a:solidFill>
                <a:srgbClr val="616365">
                  <a:lumMod val="75000"/>
                </a:srgbClr>
              </a:solidFill>
              <a:latin typeface="Avenir Book"/>
              <a:cs typeface="Avenir Book"/>
            </a:endParaRPr>
          </a:p>
        </p:txBody>
      </p:sp>
      <p:sp>
        <p:nvSpPr>
          <p:cNvPr id="27" name="TextBox 26"/>
          <p:cNvSpPr txBox="1"/>
          <p:nvPr/>
        </p:nvSpPr>
        <p:spPr>
          <a:xfrm>
            <a:off x="6143020" y="2988236"/>
            <a:ext cx="2746980" cy="1123384"/>
          </a:xfrm>
          <a:prstGeom prst="rect">
            <a:avLst/>
          </a:prstGeom>
          <a:noFill/>
        </p:spPr>
        <p:txBody>
          <a:bodyPr wrap="square" rtlCol="0">
            <a:spAutoFit/>
          </a:bodyPr>
          <a:lstStyle/>
          <a:p>
            <a:pPr defTabSz="457200"/>
            <a:r>
              <a:rPr lang="en-US" dirty="0" smtClean="0">
                <a:solidFill>
                  <a:srgbClr val="3F9C35"/>
                </a:solidFill>
                <a:latin typeface="Avenir Book"/>
                <a:cs typeface="Avenir Book"/>
              </a:rPr>
              <a:t>Advocacy</a:t>
            </a:r>
          </a:p>
          <a:p>
            <a:pPr defTabSz="457200"/>
            <a:endParaRPr lang="en-US" sz="700" dirty="0" smtClean="0">
              <a:solidFill>
                <a:srgbClr val="3F9C35"/>
              </a:solidFill>
              <a:latin typeface="Avenir Book"/>
              <a:cs typeface="Avenir Book"/>
            </a:endParaRPr>
          </a:p>
          <a:p>
            <a:pPr defTabSz="457200"/>
            <a:r>
              <a:rPr lang="en-US" sz="1400" dirty="0" smtClean="0">
                <a:solidFill>
                  <a:srgbClr val="616365">
                    <a:lumMod val="75000"/>
                  </a:srgbClr>
                </a:solidFill>
                <a:latin typeface="Avenir Book"/>
                <a:cs typeface="Avenir Book"/>
              </a:rPr>
              <a:t>Understand what is going on in Washington and make your voice heard</a:t>
            </a:r>
            <a:endParaRPr lang="en-US" sz="1400" dirty="0">
              <a:solidFill>
                <a:srgbClr val="616365">
                  <a:lumMod val="75000"/>
                </a:srgbClr>
              </a:solidFill>
              <a:latin typeface="Avenir Book"/>
              <a:cs typeface="Avenir Book"/>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13371" y="4542508"/>
            <a:ext cx="1298632" cy="493132"/>
          </a:xfrm>
          <a:prstGeom prst="rect">
            <a:avLst/>
          </a:prstGeom>
        </p:spPr>
      </p:pic>
    </p:spTree>
    <p:extLst>
      <p:ext uri="{BB962C8B-B14F-4D97-AF65-F5344CB8AC3E}">
        <p14:creationId xmlns:p14="http://schemas.microsoft.com/office/powerpoint/2010/main" val="42680905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3564.JPG"/>
          <p:cNvPicPr>
            <a:picLocks noChangeAspect="1"/>
          </p:cNvPicPr>
          <p:nvPr/>
        </p:nvPicPr>
        <p:blipFill>
          <a:blip r:embed="rId2" cstate="print"/>
          <a:srcRect l="16400" t="41600" r="63650"/>
          <a:stretch>
            <a:fillRect/>
          </a:stretch>
        </p:blipFill>
        <p:spPr>
          <a:xfrm>
            <a:off x="7012145" y="454943"/>
            <a:ext cx="2131855" cy="4680520"/>
          </a:xfrm>
          <a:prstGeom prst="rect">
            <a:avLst/>
          </a:prstGeom>
        </p:spPr>
      </p:pic>
      <p:sp>
        <p:nvSpPr>
          <p:cNvPr id="2" name="Title 1"/>
          <p:cNvSpPr>
            <a:spLocks noGrp="1"/>
          </p:cNvSpPr>
          <p:nvPr>
            <p:ph type="title"/>
          </p:nvPr>
        </p:nvSpPr>
        <p:spPr>
          <a:xfrm>
            <a:off x="446856" y="706388"/>
            <a:ext cx="8697144" cy="857250"/>
          </a:xfrm>
        </p:spPr>
        <p:txBody>
          <a:bodyPr>
            <a:normAutofit fontScale="90000"/>
          </a:bodyPr>
          <a:lstStyle/>
          <a:p>
            <a:r>
              <a:rPr lang="en-US" dirty="0" smtClean="0"/>
              <a:t>Rapid growth for health-focused items</a:t>
            </a:r>
            <a:br>
              <a:rPr lang="en-US" dirty="0" smtClean="0"/>
            </a:br>
            <a:r>
              <a:rPr lang="en-US" dirty="0" smtClean="0"/>
              <a:t>and claims</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50</a:t>
            </a:fld>
            <a:endParaRPr lang="en-US"/>
          </a:p>
        </p:txBody>
      </p:sp>
      <p:sp>
        <p:nvSpPr>
          <p:cNvPr id="5" name="Footer Placeholder 4"/>
          <p:cNvSpPr>
            <a:spLocks noGrp="1"/>
          </p:cNvSpPr>
          <p:nvPr>
            <p:ph type="ftr" sz="quarter" idx="3"/>
          </p:nvPr>
        </p:nvSpPr>
        <p:spPr>
          <a:xfrm>
            <a:off x="452264" y="4767263"/>
            <a:ext cx="5559896" cy="273844"/>
          </a:xfrm>
        </p:spPr>
        <p:txBody>
          <a:bodyPr/>
          <a:lstStyle/>
          <a:p>
            <a:r>
              <a:rPr lang="en-US" dirty="0" smtClean="0"/>
              <a:t>Source: Nielsen, 52 weeks ending 6/10/17  | Picture: 210 Analytics</a:t>
            </a:r>
            <a:endParaRPr lang="en-US" dirty="0"/>
          </a:p>
        </p:txBody>
      </p:sp>
      <p:graphicFrame>
        <p:nvGraphicFramePr>
          <p:cNvPr id="6" name="Table 5"/>
          <p:cNvGraphicFramePr>
            <a:graphicFrameLocks noGrp="1"/>
          </p:cNvGraphicFramePr>
          <p:nvPr/>
        </p:nvGraphicFramePr>
        <p:xfrm>
          <a:off x="539552" y="1635642"/>
          <a:ext cx="6264696" cy="3092196"/>
        </p:xfrm>
        <a:graphic>
          <a:graphicData uri="http://schemas.openxmlformats.org/drawingml/2006/table">
            <a:tbl>
              <a:tblPr/>
              <a:tblGrid>
                <a:gridCol w="3111205"/>
                <a:gridCol w="1205156"/>
                <a:gridCol w="899638"/>
                <a:gridCol w="1048697"/>
              </a:tblGrid>
              <a:tr h="288036">
                <a:tc>
                  <a:txBody>
                    <a:bodyPr/>
                    <a:lstStyle/>
                    <a:p>
                      <a:pPr algn="r">
                        <a:spcAft>
                          <a:spcPts val="0"/>
                        </a:spcAft>
                      </a:pPr>
                      <a:r>
                        <a:rPr lang="en-US" sz="1400" b="1" dirty="0">
                          <a:solidFill>
                            <a:srgbClr val="FFFFFF"/>
                          </a:solidFill>
                          <a:latin typeface="Calibri"/>
                          <a:ea typeface="Calibri"/>
                          <a:cs typeface="Times New Roman"/>
                        </a:rPr>
                        <a:t>Claim</a:t>
                      </a:r>
                      <a:endParaRPr lang="en-US" sz="1600" dirty="0">
                        <a:latin typeface="Calibri"/>
                        <a:ea typeface="Calibri"/>
                        <a:cs typeface="Times New Roman"/>
                      </a:endParaRPr>
                    </a:p>
                  </a:txBody>
                  <a:tcPr marL="68580" marR="68580" marT="0" marB="0" anchor="b">
                    <a:lnL>
                      <a:noFill/>
                    </a:lnL>
                    <a:lnR>
                      <a:noFill/>
                    </a:lnR>
                    <a:lnT>
                      <a:noFill/>
                    </a:lnT>
                    <a:lnB w="12700" cap="flat" cmpd="sng" algn="ctr">
                      <a:solidFill>
                        <a:srgbClr val="7030A0"/>
                      </a:solidFill>
                      <a:prstDash val="solid"/>
                      <a:round/>
                      <a:headEnd type="none" w="med" len="med"/>
                      <a:tailEnd type="none" w="med" len="med"/>
                    </a:lnB>
                    <a:solidFill>
                      <a:srgbClr val="7030A0"/>
                    </a:solidFill>
                  </a:tcPr>
                </a:tc>
                <a:tc>
                  <a:txBody>
                    <a:bodyPr/>
                    <a:lstStyle/>
                    <a:p>
                      <a:pPr algn="r">
                        <a:spcAft>
                          <a:spcPts val="0"/>
                        </a:spcAft>
                      </a:pPr>
                      <a:r>
                        <a:rPr lang="en-US" sz="1400" b="1">
                          <a:solidFill>
                            <a:srgbClr val="FFFFFF"/>
                          </a:solidFill>
                          <a:latin typeface="Calibri"/>
                          <a:ea typeface="Calibri"/>
                          <a:cs typeface="Times New Roman"/>
                        </a:rPr>
                        <a:t>Category size</a:t>
                      </a:r>
                      <a:endParaRPr lang="en-US" sz="1600">
                        <a:latin typeface="Calibri"/>
                        <a:ea typeface="Calibri"/>
                        <a:cs typeface="Times New Roman"/>
                      </a:endParaRPr>
                    </a:p>
                  </a:txBody>
                  <a:tcPr marL="68580" marR="68580" marT="0" marB="0" anchor="b">
                    <a:lnL>
                      <a:noFill/>
                    </a:lnL>
                    <a:lnR>
                      <a:noFill/>
                    </a:lnR>
                    <a:lnT>
                      <a:noFill/>
                    </a:lnT>
                    <a:lnB w="12700" cap="flat" cmpd="sng" algn="ctr">
                      <a:solidFill>
                        <a:srgbClr val="7030A0"/>
                      </a:solidFill>
                      <a:prstDash val="solid"/>
                      <a:round/>
                      <a:headEnd type="none" w="med" len="med"/>
                      <a:tailEnd type="none" w="med" len="med"/>
                    </a:lnB>
                    <a:solidFill>
                      <a:srgbClr val="7030A0"/>
                    </a:solidFill>
                  </a:tcPr>
                </a:tc>
                <a:tc>
                  <a:txBody>
                    <a:bodyPr/>
                    <a:lstStyle/>
                    <a:p>
                      <a:pPr algn="r">
                        <a:spcAft>
                          <a:spcPts val="0"/>
                        </a:spcAft>
                      </a:pPr>
                      <a:r>
                        <a:rPr lang="en-US" sz="1400" b="1">
                          <a:solidFill>
                            <a:srgbClr val="FFFFFF"/>
                          </a:solidFill>
                          <a:latin typeface="Calibri"/>
                          <a:ea typeface="Calibri"/>
                          <a:cs typeface="Times New Roman"/>
                        </a:rPr>
                        <a:t>$ growth</a:t>
                      </a:r>
                      <a:endParaRPr lang="en-US" sz="1600">
                        <a:latin typeface="Calibri"/>
                        <a:ea typeface="Calibri"/>
                        <a:cs typeface="Times New Roman"/>
                      </a:endParaRPr>
                    </a:p>
                  </a:txBody>
                  <a:tcPr marL="68580" marR="68580" marT="0" marB="0" anchor="b">
                    <a:lnL>
                      <a:noFill/>
                    </a:lnL>
                    <a:lnR>
                      <a:noFill/>
                    </a:lnR>
                    <a:lnT>
                      <a:noFill/>
                    </a:lnT>
                    <a:lnB w="12700" cap="flat" cmpd="sng" algn="ctr">
                      <a:solidFill>
                        <a:srgbClr val="7030A0"/>
                      </a:solidFill>
                      <a:prstDash val="solid"/>
                      <a:round/>
                      <a:headEnd type="none" w="med" len="med"/>
                      <a:tailEnd type="none" w="med" len="med"/>
                    </a:lnB>
                    <a:solidFill>
                      <a:srgbClr val="7030A0"/>
                    </a:solidFill>
                  </a:tcPr>
                </a:tc>
                <a:tc>
                  <a:txBody>
                    <a:bodyPr/>
                    <a:lstStyle/>
                    <a:p>
                      <a:pPr algn="r">
                        <a:spcAft>
                          <a:spcPts val="0"/>
                        </a:spcAft>
                      </a:pPr>
                      <a:r>
                        <a:rPr lang="en-US" sz="1400" b="1">
                          <a:solidFill>
                            <a:srgbClr val="FFFFFF"/>
                          </a:solidFill>
                          <a:latin typeface="Calibri"/>
                          <a:ea typeface="Calibri"/>
                          <a:cs typeface="Times New Roman"/>
                        </a:rPr>
                        <a:t>Unit growth</a:t>
                      </a:r>
                      <a:endParaRPr lang="en-US" sz="1600">
                        <a:latin typeface="Calibri"/>
                        <a:ea typeface="Calibri"/>
                        <a:cs typeface="Times New Roman"/>
                      </a:endParaRPr>
                    </a:p>
                  </a:txBody>
                  <a:tcPr marL="68580" marR="68580" marT="0" marB="0" anchor="b">
                    <a:lnL>
                      <a:noFill/>
                    </a:lnL>
                    <a:lnR>
                      <a:noFill/>
                    </a:lnR>
                    <a:lnT>
                      <a:noFill/>
                    </a:lnT>
                    <a:lnB w="12700" cap="flat" cmpd="sng" algn="ctr">
                      <a:solidFill>
                        <a:srgbClr val="7030A0"/>
                      </a:solidFill>
                      <a:prstDash val="solid"/>
                      <a:round/>
                      <a:headEnd type="none" w="med" len="med"/>
                      <a:tailEnd type="none" w="med" len="med"/>
                    </a:lnB>
                    <a:solidFill>
                      <a:srgbClr val="7030A0"/>
                    </a:solidFill>
                  </a:tcPr>
                </a:tc>
              </a:tr>
              <a:tr h="257629">
                <a:tc>
                  <a:txBody>
                    <a:bodyPr/>
                    <a:lstStyle/>
                    <a:p>
                      <a:pPr algn="r">
                        <a:lnSpc>
                          <a:spcPct val="115000"/>
                        </a:lnSpc>
                        <a:spcAft>
                          <a:spcPts val="0"/>
                        </a:spcAft>
                      </a:pPr>
                      <a:r>
                        <a:rPr lang="en-US" sz="1600" dirty="0">
                          <a:solidFill>
                            <a:srgbClr val="000000"/>
                          </a:solidFill>
                          <a:latin typeface="Calibri"/>
                          <a:ea typeface="Calibri"/>
                          <a:cs typeface="Times New Roman"/>
                        </a:rPr>
                        <a:t>Free from artificial preservatives</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 $1.4B </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+9%</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+5%</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57629">
                <a:tc>
                  <a:txBody>
                    <a:bodyPr/>
                    <a:lstStyle/>
                    <a:p>
                      <a:pPr algn="r">
                        <a:lnSpc>
                          <a:spcPct val="115000"/>
                        </a:lnSpc>
                        <a:spcAft>
                          <a:spcPts val="0"/>
                        </a:spcAft>
                      </a:pPr>
                      <a:r>
                        <a:rPr lang="en-US" sz="1600">
                          <a:solidFill>
                            <a:srgbClr val="000000"/>
                          </a:solidFill>
                          <a:latin typeface="Calibri"/>
                          <a:ea typeface="Calibri"/>
                          <a:cs typeface="Times New Roman"/>
                        </a:rPr>
                        <a:t>Antioxidant group</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 $1.4B </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+8%</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+9%</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57629">
                <a:tc>
                  <a:txBody>
                    <a:bodyPr/>
                    <a:lstStyle/>
                    <a:p>
                      <a:pPr algn="r">
                        <a:lnSpc>
                          <a:spcPct val="115000"/>
                        </a:lnSpc>
                        <a:spcAft>
                          <a:spcPts val="0"/>
                        </a:spcAft>
                      </a:pPr>
                      <a:r>
                        <a:rPr lang="en-US" sz="1600" dirty="0">
                          <a:solidFill>
                            <a:srgbClr val="000000"/>
                          </a:solidFill>
                          <a:latin typeface="Calibri"/>
                          <a:ea typeface="Calibri"/>
                          <a:cs typeface="Times New Roman"/>
                        </a:rPr>
                        <a:t>All natural ingredients</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 $1.4B </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+8%</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+7%</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57629">
                <a:tc>
                  <a:txBody>
                    <a:bodyPr/>
                    <a:lstStyle/>
                    <a:p>
                      <a:pPr algn="r">
                        <a:lnSpc>
                          <a:spcPct val="115000"/>
                        </a:lnSpc>
                        <a:spcAft>
                          <a:spcPts val="0"/>
                        </a:spcAft>
                      </a:pPr>
                      <a:r>
                        <a:rPr lang="en-US" sz="1600">
                          <a:solidFill>
                            <a:srgbClr val="000000"/>
                          </a:solidFill>
                          <a:latin typeface="Calibri"/>
                          <a:ea typeface="Calibri"/>
                          <a:cs typeface="Times New Roman"/>
                        </a:rPr>
                        <a:t>Vegetarian diet</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 $1.3B </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+3%</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+1%</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57629">
                <a:tc>
                  <a:txBody>
                    <a:bodyPr/>
                    <a:lstStyle/>
                    <a:p>
                      <a:pPr algn="r">
                        <a:lnSpc>
                          <a:spcPct val="115000"/>
                        </a:lnSpc>
                        <a:spcAft>
                          <a:spcPts val="0"/>
                        </a:spcAft>
                      </a:pPr>
                      <a:r>
                        <a:rPr lang="en-US" sz="1600">
                          <a:solidFill>
                            <a:srgbClr val="000000"/>
                          </a:solidFill>
                          <a:latin typeface="Calibri"/>
                          <a:ea typeface="Calibri"/>
                          <a:cs typeface="Times New Roman"/>
                        </a:rPr>
                        <a:t>Free from artificial ingredients</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 $1.2B </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+9%</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+7%</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57629">
                <a:tc>
                  <a:txBody>
                    <a:bodyPr/>
                    <a:lstStyle/>
                    <a:p>
                      <a:pPr algn="r">
                        <a:lnSpc>
                          <a:spcPct val="115000"/>
                        </a:lnSpc>
                        <a:spcAft>
                          <a:spcPts val="0"/>
                        </a:spcAft>
                      </a:pPr>
                      <a:r>
                        <a:rPr lang="en-US" sz="1600">
                          <a:solidFill>
                            <a:srgbClr val="000000"/>
                          </a:solidFill>
                          <a:latin typeface="Calibri"/>
                          <a:ea typeface="Calibri"/>
                          <a:cs typeface="Times New Roman"/>
                        </a:rPr>
                        <a:t>Superfoods</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 $292M </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+25%</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+28%</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57629">
                <a:tc>
                  <a:txBody>
                    <a:bodyPr/>
                    <a:lstStyle/>
                    <a:p>
                      <a:pPr algn="r">
                        <a:lnSpc>
                          <a:spcPct val="115000"/>
                        </a:lnSpc>
                        <a:spcAft>
                          <a:spcPts val="0"/>
                        </a:spcAft>
                      </a:pPr>
                      <a:r>
                        <a:rPr lang="en-US" sz="1600">
                          <a:solidFill>
                            <a:srgbClr val="000000"/>
                          </a:solidFill>
                          <a:latin typeface="Calibri"/>
                          <a:ea typeface="Calibri"/>
                          <a:cs typeface="Times New Roman"/>
                        </a:rPr>
                        <a:t>Free from GMO ingredients</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 $265M </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+22%</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+23%</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57629">
                <a:tc>
                  <a:txBody>
                    <a:bodyPr/>
                    <a:lstStyle/>
                    <a:p>
                      <a:pPr algn="r">
                        <a:lnSpc>
                          <a:spcPct val="115000"/>
                        </a:lnSpc>
                        <a:spcAft>
                          <a:spcPts val="0"/>
                        </a:spcAft>
                      </a:pPr>
                      <a:r>
                        <a:rPr lang="en-US" sz="1600">
                          <a:solidFill>
                            <a:srgbClr val="000000"/>
                          </a:solidFill>
                          <a:latin typeface="Calibri"/>
                          <a:ea typeface="Calibri"/>
                          <a:cs typeface="Times New Roman"/>
                        </a:rPr>
                        <a:t>Low cholesterol</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 $225M </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+6%</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+4%</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57629">
                <a:tc>
                  <a:txBody>
                    <a:bodyPr/>
                    <a:lstStyle/>
                    <a:p>
                      <a:pPr algn="r">
                        <a:lnSpc>
                          <a:spcPct val="115000"/>
                        </a:lnSpc>
                        <a:spcAft>
                          <a:spcPts val="0"/>
                        </a:spcAft>
                      </a:pPr>
                      <a:r>
                        <a:rPr lang="en-US" sz="1600">
                          <a:solidFill>
                            <a:srgbClr val="000000"/>
                          </a:solidFill>
                          <a:latin typeface="Calibri"/>
                          <a:ea typeface="Calibri"/>
                          <a:cs typeface="Times New Roman"/>
                        </a:rPr>
                        <a:t>Good/excellent source of protein</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 $210M </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+16%</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+20%</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57629">
                <a:tc>
                  <a:txBody>
                    <a:bodyPr/>
                    <a:lstStyle/>
                    <a:p>
                      <a:pPr algn="r">
                        <a:lnSpc>
                          <a:spcPct val="115000"/>
                        </a:lnSpc>
                        <a:spcAft>
                          <a:spcPts val="0"/>
                        </a:spcAft>
                      </a:pPr>
                      <a:r>
                        <a:rPr lang="en-US" sz="1600">
                          <a:solidFill>
                            <a:srgbClr val="000000"/>
                          </a:solidFill>
                          <a:latin typeface="Calibri"/>
                          <a:ea typeface="Calibri"/>
                          <a:cs typeface="Times New Roman"/>
                        </a:rPr>
                        <a:t>Low calorie</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 $185M </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a:solidFill>
                            <a:srgbClr val="000000"/>
                          </a:solidFill>
                          <a:latin typeface="Calibri"/>
                          <a:ea typeface="Calibri"/>
                          <a:cs typeface="Times New Roman"/>
                        </a:rPr>
                        <a:t>+6%</a:t>
                      </a:r>
                      <a:endParaRPr lang="en-US" sz="200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lnSpc>
                          <a:spcPct val="115000"/>
                        </a:lnSpc>
                        <a:spcAft>
                          <a:spcPts val="0"/>
                        </a:spcAft>
                      </a:pPr>
                      <a:r>
                        <a:rPr lang="en-US" sz="1600" dirty="0">
                          <a:solidFill>
                            <a:srgbClr val="000000"/>
                          </a:solidFill>
                          <a:latin typeface="Calibri"/>
                          <a:ea typeface="Calibri"/>
                          <a:cs typeface="Times New Roman"/>
                        </a:rPr>
                        <a:t>+5%</a:t>
                      </a:r>
                      <a:endParaRPr lang="en-US" sz="2000" dirty="0">
                        <a:latin typeface="Calibri"/>
                        <a:ea typeface="Calibri"/>
                        <a:cs typeface="Times New Roman"/>
                      </a:endParaRPr>
                    </a:p>
                  </a:txBody>
                  <a:tcPr marL="68580" marR="68580" marT="0" marB="0" anchor="b">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634380"/>
            <a:ext cx="8229600" cy="857250"/>
          </a:xfrm>
        </p:spPr>
        <p:txBody>
          <a:bodyPr>
            <a:normAutofit fontScale="90000"/>
          </a:bodyPr>
          <a:lstStyle/>
          <a:p>
            <a:r>
              <a:rPr lang="en-US" dirty="0" smtClean="0"/>
              <a:t>Restaurant calorie labeling influences 1/3</a:t>
            </a:r>
            <a:br>
              <a:rPr lang="en-US" dirty="0" smtClean="0"/>
            </a:br>
            <a:r>
              <a:rPr lang="en-US" sz="2000" dirty="0" smtClean="0">
                <a:solidFill>
                  <a:schemeClr val="tx1">
                    <a:lumMod val="50000"/>
                    <a:lumOff val="50000"/>
                  </a:schemeClr>
                </a:solidFill>
              </a:rPr>
              <a:t>Variety in portion sizes and healthier alternatives will help secure business</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51</a:t>
            </a:fld>
            <a:endParaRPr lang="en-US"/>
          </a:p>
        </p:txBody>
      </p:sp>
      <p:sp>
        <p:nvSpPr>
          <p:cNvPr id="5" name="Footer Placeholder 4"/>
          <p:cNvSpPr>
            <a:spLocks noGrp="1"/>
          </p:cNvSpPr>
          <p:nvPr>
            <p:ph type="ftr" sz="quarter" idx="3"/>
          </p:nvPr>
        </p:nvSpPr>
        <p:spPr>
          <a:xfrm>
            <a:off x="452264" y="4767263"/>
            <a:ext cx="4191744" cy="273844"/>
          </a:xfrm>
        </p:spPr>
        <p:txBody>
          <a:bodyPr/>
          <a:lstStyle/>
          <a:p>
            <a:r>
              <a:rPr lang="en-US" dirty="0" smtClean="0"/>
              <a:t>FMI | The Power of Foodservice at Retail 2018©</a:t>
            </a:r>
            <a:endParaRPr lang="en-US" dirty="0"/>
          </a:p>
        </p:txBody>
      </p:sp>
      <p:sp>
        <p:nvSpPr>
          <p:cNvPr id="7" name="Content Placeholder 6"/>
          <p:cNvSpPr>
            <a:spLocks noGrp="1"/>
          </p:cNvSpPr>
          <p:nvPr>
            <p:ph idx="1"/>
          </p:nvPr>
        </p:nvSpPr>
        <p:spPr>
          <a:xfrm>
            <a:off x="457200" y="1707654"/>
            <a:ext cx="8229600" cy="2886968"/>
          </a:xfrm>
        </p:spPr>
        <p:txBody>
          <a:bodyPr>
            <a:normAutofit/>
          </a:bodyPr>
          <a:lstStyle/>
          <a:p>
            <a:pPr>
              <a:buNone/>
            </a:pPr>
            <a:r>
              <a:rPr lang="en-US" sz="2400" dirty="0" smtClean="0">
                <a:solidFill>
                  <a:schemeClr val="tx1">
                    <a:lumMod val="50000"/>
                    <a:lumOff val="50000"/>
                  </a:schemeClr>
                </a:solidFill>
              </a:rPr>
              <a:t>Awareness of calorie labeling</a:t>
            </a:r>
          </a:p>
          <a:p>
            <a:pPr>
              <a:buNone/>
            </a:pPr>
            <a:r>
              <a:rPr lang="en-US" sz="2400" b="1" dirty="0" smtClean="0">
                <a:solidFill>
                  <a:srgbClr val="7030A0"/>
                </a:solidFill>
              </a:rPr>
              <a:t>25%</a:t>
            </a:r>
            <a:r>
              <a:rPr lang="en-US" sz="2400" dirty="0" smtClean="0"/>
              <a:t>  </a:t>
            </a:r>
            <a:r>
              <a:rPr lang="en-US" sz="2000" dirty="0" smtClean="0"/>
              <a:t>Not noticed</a:t>
            </a:r>
            <a:endParaRPr lang="en-US" sz="2400" dirty="0" smtClean="0"/>
          </a:p>
          <a:p>
            <a:pPr>
              <a:buNone/>
            </a:pPr>
            <a:r>
              <a:rPr lang="en-US" sz="2400" b="1" dirty="0" smtClean="0">
                <a:solidFill>
                  <a:srgbClr val="7030A0"/>
                </a:solidFill>
              </a:rPr>
              <a:t>38%</a:t>
            </a:r>
            <a:r>
              <a:rPr lang="en-US" sz="2400" dirty="0" smtClean="0"/>
              <a:t>  </a:t>
            </a:r>
            <a:r>
              <a:rPr lang="en-US" sz="2000" dirty="0" smtClean="0"/>
              <a:t>Seen but no action</a:t>
            </a:r>
            <a:endParaRPr lang="en-US" sz="2400" dirty="0" smtClean="0"/>
          </a:p>
          <a:p>
            <a:pPr>
              <a:buNone/>
            </a:pPr>
            <a:r>
              <a:rPr lang="en-US" sz="2400" b="1" dirty="0" smtClean="0">
                <a:solidFill>
                  <a:srgbClr val="7030A0"/>
                </a:solidFill>
              </a:rPr>
              <a:t>30%</a:t>
            </a:r>
            <a:r>
              <a:rPr lang="en-US" sz="2400" dirty="0" smtClean="0"/>
              <a:t>  </a:t>
            </a:r>
            <a:r>
              <a:rPr lang="en-US" sz="2000" dirty="0" smtClean="0"/>
              <a:t>Seen and influences decisions</a:t>
            </a:r>
            <a:endParaRPr lang="en-US" sz="2400" dirty="0"/>
          </a:p>
        </p:txBody>
      </p:sp>
      <p:sp>
        <p:nvSpPr>
          <p:cNvPr id="9" name="Content Placeholder 6"/>
          <p:cNvSpPr txBox="1">
            <a:spLocks/>
          </p:cNvSpPr>
          <p:nvPr/>
        </p:nvSpPr>
        <p:spPr>
          <a:xfrm>
            <a:off x="4788024" y="3075806"/>
            <a:ext cx="4042792" cy="1152128"/>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000" b="0" i="0" u="none" strike="noStrike" kern="1200" cap="none" spc="0" normalizeH="0" baseline="0" noProof="0" dirty="0" smtClean="0">
                <a:ln>
                  <a:noFill/>
                </a:ln>
                <a:solidFill>
                  <a:srgbClr val="7030A0"/>
                </a:solidFill>
                <a:effectLst/>
                <a:uLnTx/>
                <a:uFillTx/>
                <a:latin typeface="+mn-lt"/>
                <a:ea typeface="+mn-ea"/>
                <a:cs typeface="+mn-cs"/>
              </a:rPr>
              <a:t>Nutrition</a:t>
            </a:r>
            <a:r>
              <a:rPr kumimoji="0" lang="en-US" sz="2000" b="0" i="0" u="none" strike="noStrike" kern="1200" cap="none" spc="0" normalizeH="0" noProof="0" dirty="0" smtClean="0">
                <a:ln>
                  <a:noFill/>
                </a:ln>
                <a:solidFill>
                  <a:srgbClr val="7030A0"/>
                </a:solidFill>
                <a:effectLst/>
                <a:uLnTx/>
                <a:uFillTx/>
                <a:latin typeface="+mn-lt"/>
                <a:ea typeface="+mn-ea"/>
                <a:cs typeface="+mn-cs"/>
              </a:rPr>
              <a:t> focused shoppers (42%) or organic shoppers (53%) are more likely to alter choices</a:t>
            </a:r>
          </a:p>
          <a:p>
            <a:pPr marL="0" marR="0" lvl="0" indent="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endParaRPr lang="en-US" sz="1050" baseline="0" dirty="0" smtClean="0">
              <a:solidFill>
                <a:srgbClr val="7030A0"/>
              </a:solidFill>
            </a:endParaRPr>
          </a:p>
        </p:txBody>
      </p:sp>
      <p:sp>
        <p:nvSpPr>
          <p:cNvPr id="10" name="Isosceles Triangle 9"/>
          <p:cNvSpPr/>
          <p:nvPr/>
        </p:nvSpPr>
        <p:spPr>
          <a:xfrm rot="16200000" flipV="1">
            <a:off x="4392489" y="3187569"/>
            <a:ext cx="360040" cy="21602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3200" dirty="0" smtClean="0"/>
              <a:t>Offer variety to win</a:t>
            </a:r>
            <a:endParaRPr lang="en-US" sz="3200" dirty="0"/>
          </a:p>
        </p:txBody>
      </p:sp>
      <p:sp>
        <p:nvSpPr>
          <p:cNvPr id="5" name="Footer Placeholder 4"/>
          <p:cNvSpPr>
            <a:spLocks noGrp="1"/>
          </p:cNvSpPr>
          <p:nvPr>
            <p:ph type="ftr" sz="quarter" idx="11"/>
          </p:nvPr>
        </p:nvSpPr>
        <p:spPr/>
        <p:txBody>
          <a:bodyPr/>
          <a:lstStyle/>
          <a:p>
            <a:r>
              <a:rPr lang="en-US" dirty="0" smtClean="0"/>
              <a:t>Pictures: 210 Analytics</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52</a:t>
            </a:fld>
            <a:endParaRPr lang="en-US"/>
          </a:p>
        </p:txBody>
      </p:sp>
      <p:pic>
        <p:nvPicPr>
          <p:cNvPr id="6" name="Picture 5" descr="IMG_1881.JPG"/>
          <p:cNvPicPr>
            <a:picLocks noChangeAspect="1"/>
          </p:cNvPicPr>
          <p:nvPr/>
        </p:nvPicPr>
        <p:blipFill>
          <a:blip r:embed="rId2" cstate="print"/>
          <a:stretch>
            <a:fillRect/>
          </a:stretch>
        </p:blipFill>
        <p:spPr>
          <a:xfrm>
            <a:off x="5004048" y="1347614"/>
            <a:ext cx="3816424" cy="2862318"/>
          </a:xfrm>
          <a:prstGeom prst="rect">
            <a:avLst/>
          </a:prstGeom>
        </p:spPr>
      </p:pic>
      <p:pic>
        <p:nvPicPr>
          <p:cNvPr id="7" name="Picture 3"/>
          <p:cNvPicPr>
            <a:picLocks noChangeAspect="1" noChangeArrowheads="1"/>
          </p:cNvPicPr>
          <p:nvPr/>
        </p:nvPicPr>
        <p:blipFill>
          <a:blip r:embed="rId3" cstate="print"/>
          <a:srcRect r="9586"/>
          <a:stretch>
            <a:fillRect/>
          </a:stretch>
        </p:blipFill>
        <p:spPr bwMode="auto">
          <a:xfrm>
            <a:off x="596702" y="1347614"/>
            <a:ext cx="3384376" cy="2808312"/>
          </a:xfrm>
          <a:prstGeom prst="rect">
            <a:avLst/>
          </a:prstGeom>
          <a:noFill/>
          <a:ln>
            <a:noFill/>
          </a:ln>
        </p:spPr>
      </p:pic>
      <p:sp>
        <p:nvSpPr>
          <p:cNvPr id="8" name="TextBox 7"/>
          <p:cNvSpPr txBox="1"/>
          <p:nvPr/>
        </p:nvSpPr>
        <p:spPr>
          <a:xfrm>
            <a:off x="4139952" y="2211710"/>
            <a:ext cx="814647" cy="1200329"/>
          </a:xfrm>
          <a:prstGeom prst="rect">
            <a:avLst/>
          </a:prstGeom>
          <a:noFill/>
        </p:spPr>
        <p:txBody>
          <a:bodyPr wrap="none" rtlCol="0">
            <a:spAutoFit/>
          </a:bodyPr>
          <a:lstStyle/>
          <a:p>
            <a:r>
              <a:rPr lang="en-US" sz="7200" dirty="0" smtClean="0"/>
              <a:t>&amp;</a:t>
            </a:r>
            <a:endParaRPr lang="en-US" sz="7200" dirty="0"/>
          </a:p>
        </p:txBody>
      </p:sp>
      <p:sp>
        <p:nvSpPr>
          <p:cNvPr id="9" name="TextBox 8"/>
          <p:cNvSpPr txBox="1"/>
          <p:nvPr/>
        </p:nvSpPr>
        <p:spPr>
          <a:xfrm>
            <a:off x="1301087" y="4259872"/>
            <a:ext cx="6956135" cy="400110"/>
          </a:xfrm>
          <a:prstGeom prst="rect">
            <a:avLst/>
          </a:prstGeom>
          <a:noFill/>
        </p:spPr>
        <p:txBody>
          <a:bodyPr wrap="none" rtlCol="0">
            <a:spAutoFit/>
          </a:bodyPr>
          <a:lstStyle/>
          <a:p>
            <a:r>
              <a:rPr lang="en-US" sz="2000" dirty="0" smtClean="0"/>
              <a:t>Sweet indulgence				Healthier alternative</a:t>
            </a:r>
            <a:endParaRPr lang="en-US"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US" sz="3200" dirty="0" smtClean="0"/>
              <a:t>Leverage nutrition callouts on signage</a:t>
            </a:r>
            <a:endParaRPr lang="en-US" sz="3200" dirty="0"/>
          </a:p>
        </p:txBody>
      </p:sp>
      <p:sp>
        <p:nvSpPr>
          <p:cNvPr id="5" name="Footer Placeholder 4"/>
          <p:cNvSpPr>
            <a:spLocks noGrp="1"/>
          </p:cNvSpPr>
          <p:nvPr>
            <p:ph type="ftr" sz="quarter" idx="11"/>
          </p:nvPr>
        </p:nvSpPr>
        <p:spPr/>
        <p:txBody>
          <a:bodyPr/>
          <a:lstStyle/>
          <a:p>
            <a:r>
              <a:rPr lang="en-US" dirty="0" smtClean="0"/>
              <a:t>Pictures: 210 Analytics</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53</a:t>
            </a:fld>
            <a:endParaRPr lang="en-US"/>
          </a:p>
        </p:txBody>
      </p:sp>
      <p:pic>
        <p:nvPicPr>
          <p:cNvPr id="14" name="Picture 2"/>
          <p:cNvPicPr>
            <a:picLocks noChangeAspect="1" noChangeArrowheads="1"/>
          </p:cNvPicPr>
          <p:nvPr/>
        </p:nvPicPr>
        <p:blipFill>
          <a:blip r:embed="rId2" cstate="print"/>
          <a:srcRect l="33333" b="33333"/>
          <a:stretch>
            <a:fillRect/>
          </a:stretch>
        </p:blipFill>
        <p:spPr bwMode="auto">
          <a:xfrm>
            <a:off x="4716016" y="1347614"/>
            <a:ext cx="4176464" cy="3096344"/>
          </a:xfrm>
          <a:prstGeom prst="rect">
            <a:avLst/>
          </a:prstGeom>
          <a:noFill/>
          <a:ln w="9525">
            <a:noFill/>
            <a:miter lim="800000"/>
            <a:headEnd/>
            <a:tailEnd/>
          </a:ln>
        </p:spPr>
      </p:pic>
      <p:pic>
        <p:nvPicPr>
          <p:cNvPr id="16" name="Picture 4"/>
          <p:cNvPicPr>
            <a:picLocks noChangeAspect="1" noChangeArrowheads="1"/>
          </p:cNvPicPr>
          <p:nvPr/>
        </p:nvPicPr>
        <p:blipFill>
          <a:blip r:embed="rId3" cstate="print"/>
          <a:srcRect l="11667" r="6667" b="17778"/>
          <a:stretch>
            <a:fillRect/>
          </a:stretch>
        </p:blipFill>
        <p:spPr bwMode="auto">
          <a:xfrm>
            <a:off x="539552" y="1347614"/>
            <a:ext cx="4100564" cy="3096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Various calorie &amp; nutritional insight approaches</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54</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15" name="Picture 5"/>
          <p:cNvPicPr>
            <a:picLocks noGrp="1" noChangeAspect="1" noChangeArrowheads="1"/>
          </p:cNvPicPr>
          <p:nvPr>
            <p:ph idx="4294967295"/>
          </p:nvPr>
        </p:nvPicPr>
        <p:blipFill>
          <a:blip r:embed="rId2" cstate="print"/>
          <a:srcRect r="48013" b="37894"/>
          <a:stretch>
            <a:fillRect/>
          </a:stretch>
        </p:blipFill>
        <p:spPr bwMode="auto">
          <a:xfrm>
            <a:off x="2411760" y="1275606"/>
            <a:ext cx="1944216" cy="3096344"/>
          </a:xfrm>
          <a:prstGeom prst="rect">
            <a:avLst/>
          </a:prstGeom>
          <a:noFill/>
          <a:ln w="9525">
            <a:noFill/>
            <a:miter lim="800000"/>
            <a:headEnd/>
            <a:tailEnd/>
          </a:ln>
        </p:spPr>
      </p:pic>
      <p:pic>
        <p:nvPicPr>
          <p:cNvPr id="16" name="Picture 2"/>
          <p:cNvPicPr>
            <a:picLocks noChangeAspect="1" noChangeArrowheads="1"/>
          </p:cNvPicPr>
          <p:nvPr/>
        </p:nvPicPr>
        <p:blipFill>
          <a:blip r:embed="rId3" cstate="print"/>
          <a:srcRect l="26617" t="24399" r="17192"/>
          <a:stretch>
            <a:fillRect/>
          </a:stretch>
        </p:blipFill>
        <p:spPr bwMode="auto">
          <a:xfrm>
            <a:off x="539552" y="1275606"/>
            <a:ext cx="1728192" cy="3100230"/>
          </a:xfrm>
          <a:prstGeom prst="rect">
            <a:avLst/>
          </a:prstGeom>
          <a:noFill/>
          <a:ln w="9525">
            <a:noFill/>
            <a:miter lim="800000"/>
            <a:headEnd/>
            <a:tailEnd/>
          </a:ln>
        </p:spPr>
      </p:pic>
      <p:sp>
        <p:nvSpPr>
          <p:cNvPr id="17" name="TextBox 16"/>
          <p:cNvSpPr txBox="1"/>
          <p:nvPr/>
        </p:nvSpPr>
        <p:spPr>
          <a:xfrm>
            <a:off x="467544" y="4371950"/>
            <a:ext cx="7995202" cy="369332"/>
          </a:xfrm>
          <a:prstGeom prst="rect">
            <a:avLst/>
          </a:prstGeom>
          <a:noFill/>
        </p:spPr>
        <p:txBody>
          <a:bodyPr wrap="none" rtlCol="0">
            <a:spAutoFit/>
          </a:bodyPr>
          <a:lstStyle/>
          <a:p>
            <a:r>
              <a:rPr lang="en-US" dirty="0" smtClean="0"/>
              <a:t>Per spoon                   Per ounce or each      </a:t>
            </a:r>
            <a:r>
              <a:rPr lang="en-US" dirty="0" err="1" smtClean="0"/>
              <a:t>NuVal</a:t>
            </a:r>
            <a:r>
              <a:rPr lang="en-US" dirty="0" smtClean="0"/>
              <a:t>                                   Retail dietitians</a:t>
            </a:r>
            <a:endParaRPr lang="en-US" dirty="0"/>
          </a:p>
        </p:txBody>
      </p:sp>
      <p:pic>
        <p:nvPicPr>
          <p:cNvPr id="18" name="Picture 2"/>
          <p:cNvPicPr>
            <a:picLocks noChangeAspect="1" noChangeArrowheads="1"/>
          </p:cNvPicPr>
          <p:nvPr/>
        </p:nvPicPr>
        <p:blipFill>
          <a:blip r:embed="rId4" cstate="print"/>
          <a:srcRect l="26341" t="28829" r="23840" b="24910"/>
          <a:stretch>
            <a:fillRect/>
          </a:stretch>
        </p:blipFill>
        <p:spPr bwMode="auto">
          <a:xfrm>
            <a:off x="4427984" y="1275606"/>
            <a:ext cx="2292862" cy="3096344"/>
          </a:xfrm>
          <a:prstGeom prst="rect">
            <a:avLst/>
          </a:prstGeom>
          <a:noFill/>
          <a:ln w="9525">
            <a:noFill/>
            <a:miter lim="800000"/>
            <a:headEnd/>
            <a:tailEnd/>
          </a:ln>
        </p:spPr>
      </p:pic>
      <p:pic>
        <p:nvPicPr>
          <p:cNvPr id="19" name="Picture 2"/>
          <p:cNvPicPr>
            <a:picLocks noGrp="1" noChangeAspect="1" noChangeArrowheads="1"/>
          </p:cNvPicPr>
          <p:nvPr>
            <p:ph idx="1"/>
          </p:nvPr>
        </p:nvPicPr>
        <p:blipFill>
          <a:blip r:embed="rId5" cstate="print"/>
          <a:srcRect l="7692" r="11538"/>
          <a:stretch>
            <a:fillRect/>
          </a:stretch>
        </p:blipFill>
        <p:spPr bwMode="auto">
          <a:xfrm>
            <a:off x="6804248" y="1275605"/>
            <a:ext cx="1872208" cy="30963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5634726" y="464468"/>
            <a:ext cx="3509274" cy="4679032"/>
          </a:xfrm>
          <a:prstGeom prst="rect">
            <a:avLst/>
          </a:prstGeom>
          <a:noFill/>
          <a:ln w="9525">
            <a:noFill/>
            <a:miter lim="800000"/>
            <a:headEnd/>
            <a:tailEnd/>
          </a:ln>
        </p:spPr>
      </p:pic>
      <p:sp>
        <p:nvSpPr>
          <p:cNvPr id="5" name="Title 4"/>
          <p:cNvSpPr>
            <a:spLocks noGrp="1"/>
          </p:cNvSpPr>
          <p:nvPr>
            <p:ph type="title"/>
          </p:nvPr>
        </p:nvSpPr>
        <p:spPr>
          <a:xfrm>
            <a:off x="539552" y="2931790"/>
            <a:ext cx="8604448" cy="1224136"/>
          </a:xfrm>
        </p:spPr>
        <p:txBody>
          <a:bodyPr>
            <a:normAutofit/>
          </a:bodyPr>
          <a:lstStyle/>
          <a:p>
            <a:r>
              <a:rPr lang="en-US" sz="3600" dirty="0" smtClean="0"/>
              <a:t>Ambiance &amp; customer </a:t>
            </a:r>
            <a:br>
              <a:rPr lang="en-US" sz="3600" dirty="0" smtClean="0"/>
            </a:br>
            <a:r>
              <a:rPr lang="en-US" sz="3600" dirty="0" smtClean="0"/>
              <a:t>service</a:t>
            </a:r>
            <a:endParaRPr lang="en-US" sz="3600" dirty="0"/>
          </a:p>
        </p:txBody>
      </p:sp>
      <p:sp>
        <p:nvSpPr>
          <p:cNvPr id="6" name="Text Placeholder 5"/>
          <p:cNvSpPr>
            <a:spLocks noGrp="1"/>
          </p:cNvSpPr>
          <p:nvPr>
            <p:ph type="body" idx="1"/>
          </p:nvPr>
        </p:nvSpPr>
        <p:spPr>
          <a:xfrm>
            <a:off x="1979713" y="1203598"/>
            <a:ext cx="6515000" cy="1800200"/>
          </a:xfrm>
        </p:spPr>
        <p:txBody>
          <a:bodyPr>
            <a:normAutofit/>
          </a:bodyPr>
          <a:lstStyle/>
          <a:p>
            <a:r>
              <a:rPr lang="en-US" dirty="0" smtClean="0"/>
              <a:t>Ambiance-focused shopper profile</a:t>
            </a:r>
          </a:p>
          <a:p>
            <a:r>
              <a:rPr lang="en-US" dirty="0" smtClean="0"/>
              <a:t>Ambiance features</a:t>
            </a:r>
          </a:p>
          <a:p>
            <a:r>
              <a:rPr lang="en-US" dirty="0" smtClean="0"/>
              <a:t>Chef angle</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55</a:t>
            </a:fld>
            <a:endParaRPr lang="en-US"/>
          </a:p>
        </p:txBody>
      </p:sp>
      <p:sp>
        <p:nvSpPr>
          <p:cNvPr id="3" name="Footer Placeholder 2"/>
          <p:cNvSpPr>
            <a:spLocks noGrp="1"/>
          </p:cNvSpPr>
          <p:nvPr>
            <p:ph type="ftr" sz="quarter" idx="3"/>
          </p:nvPr>
        </p:nvSpPr>
        <p:spPr>
          <a:xfrm>
            <a:off x="452264" y="4767263"/>
            <a:ext cx="4911824" cy="273844"/>
          </a:xfrm>
        </p:spPr>
        <p:txBody>
          <a:bodyPr/>
          <a:lstStyle/>
          <a:p>
            <a:r>
              <a:rPr lang="en-US" dirty="0" smtClean="0"/>
              <a:t>FMI | The Power of Foodservice at Retail©  |  Picture: 210 Analytics</a:t>
            </a:r>
            <a:endParaRPr lang="en-US" dirty="0"/>
          </a:p>
        </p:txBody>
      </p:sp>
      <p:pic>
        <p:nvPicPr>
          <p:cNvPr id="10" name="Picture 5"/>
          <p:cNvPicPr>
            <a:picLocks noChangeAspect="1" noChangeArrowheads="1"/>
          </p:cNvPicPr>
          <p:nvPr/>
        </p:nvPicPr>
        <p:blipFill>
          <a:blip r:embed="rId3" cstate="print"/>
          <a:srcRect/>
          <a:stretch>
            <a:fillRect/>
          </a:stretch>
        </p:blipFill>
        <p:spPr bwMode="auto">
          <a:xfrm>
            <a:off x="611560" y="1943199"/>
            <a:ext cx="1080120" cy="10605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Ambiance-focused shopper profile</a:t>
            </a:r>
            <a:endParaRPr lang="en-US" dirty="0"/>
          </a:p>
        </p:txBody>
      </p:sp>
      <p:sp>
        <p:nvSpPr>
          <p:cNvPr id="3" name="Content Placeholder 2"/>
          <p:cNvSpPr>
            <a:spLocks noGrp="1"/>
          </p:cNvSpPr>
          <p:nvPr>
            <p:ph idx="1"/>
          </p:nvPr>
        </p:nvSpPr>
        <p:spPr>
          <a:xfrm>
            <a:off x="457200" y="1556989"/>
            <a:ext cx="6635080" cy="3247009"/>
          </a:xfrm>
        </p:spPr>
        <p:txBody>
          <a:bodyPr>
            <a:normAutofit/>
          </a:bodyPr>
          <a:lstStyle/>
          <a:p>
            <a:pPr lvl="0">
              <a:buNone/>
            </a:pPr>
            <a:r>
              <a:rPr lang="en-US" sz="2200" dirty="0" smtClean="0"/>
              <a:t>Close overlap with shoppers more likely to eat in store</a:t>
            </a:r>
          </a:p>
          <a:p>
            <a:pPr lvl="0"/>
            <a:r>
              <a:rPr lang="en-US" sz="2000" dirty="0" smtClean="0"/>
              <a:t>Millennials, especially 18-25 </a:t>
            </a:r>
          </a:p>
          <a:p>
            <a:pPr lvl="0"/>
            <a:r>
              <a:rPr lang="en-US" sz="2000" dirty="0" smtClean="0"/>
              <a:t>Urban and suburban shoppers</a:t>
            </a:r>
          </a:p>
          <a:p>
            <a:pPr lvl="0"/>
            <a:r>
              <a:rPr lang="en-US" sz="2000" dirty="0" smtClean="0"/>
              <a:t>Lower-income shoppers</a:t>
            </a:r>
          </a:p>
          <a:p>
            <a:pPr lvl="0"/>
            <a:r>
              <a:rPr lang="en-US" sz="2000" dirty="0" smtClean="0"/>
              <a:t>&gt;average weekly trip frequency  </a:t>
            </a:r>
          </a:p>
          <a:p>
            <a:pPr lvl="0"/>
            <a:r>
              <a:rPr lang="en-US" sz="2000" dirty="0" smtClean="0"/>
              <a:t>Eat at home more (6-7 per week)</a:t>
            </a:r>
            <a:endParaRPr lang="en-US" sz="20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56</a:t>
            </a:fld>
            <a:endParaRPr lang="en-US" dirty="0"/>
          </a:p>
        </p:txBody>
      </p:sp>
      <p:sp>
        <p:nvSpPr>
          <p:cNvPr id="5" name="Footer Placeholder 4"/>
          <p:cNvSpPr>
            <a:spLocks noGrp="1"/>
          </p:cNvSpPr>
          <p:nvPr>
            <p:ph type="ftr" sz="quarter" idx="3"/>
          </p:nvPr>
        </p:nvSpPr>
        <p:spPr>
          <a:xfrm>
            <a:off x="452264" y="4767263"/>
            <a:ext cx="4191744"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pic>
        <p:nvPicPr>
          <p:cNvPr id="6" name="Picture 5"/>
          <p:cNvPicPr/>
          <p:nvPr/>
        </p:nvPicPr>
        <p:blipFill>
          <a:blip r:embed="rId2" cstate="print"/>
          <a:stretch>
            <a:fillRect/>
          </a:stretch>
        </p:blipFill>
        <p:spPr>
          <a:xfrm>
            <a:off x="7092280" y="2715766"/>
            <a:ext cx="1626870" cy="1844702"/>
          </a:xfrm>
          <a:prstGeom prst="rect">
            <a:avLst/>
          </a:prstGeom>
        </p:spPr>
      </p:pic>
      <p:sp>
        <p:nvSpPr>
          <p:cNvPr id="7" name="Oval 6"/>
          <p:cNvSpPr/>
          <p:nvPr/>
        </p:nvSpPr>
        <p:spPr>
          <a:xfrm>
            <a:off x="8228506" y="3755682"/>
            <a:ext cx="288032" cy="28803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236296" y="1491630"/>
            <a:ext cx="1872208" cy="999729"/>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rPr>
              <a:t>Rank ambiance:</a:t>
            </a: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7%     1</a:t>
            </a:r>
            <a:r>
              <a:rPr kumimoji="0" lang="en-US" sz="2800" b="0" i="0" u="none" strike="noStrike" kern="1200" cap="none" spc="0" normalizeH="0" baseline="30000" noProof="0" dirty="0" smtClean="0">
                <a:ln>
                  <a:noFill/>
                </a:ln>
                <a:solidFill>
                  <a:schemeClr val="tx1"/>
                </a:solidFill>
                <a:effectLst/>
                <a:uLnTx/>
                <a:uFillTx/>
                <a:latin typeface="+mn-lt"/>
                <a:ea typeface="+mn-ea"/>
                <a:cs typeface="+mn-cs"/>
              </a:rPr>
              <a:t>st</a:t>
            </a: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19%   1</a:t>
            </a:r>
            <a:r>
              <a:rPr kumimoji="0" lang="en-US" sz="2800" b="0" i="0" u="none" strike="noStrike" kern="1200" cap="none" spc="0" normalizeH="0" baseline="30000" noProof="0" dirty="0" smtClean="0">
                <a:ln>
                  <a:noFill/>
                </a:ln>
                <a:solidFill>
                  <a:schemeClr val="tx1"/>
                </a:solidFill>
                <a:effectLst/>
                <a:uLnTx/>
                <a:uFillTx/>
                <a:latin typeface="+mn-lt"/>
                <a:ea typeface="+mn-ea"/>
                <a:cs typeface="+mn-cs"/>
              </a:rPr>
              <a:t>st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or 2</a:t>
            </a:r>
            <a:r>
              <a:rPr kumimoji="0" lang="en-US" sz="2800" b="0" i="0" u="none" strike="noStrike" kern="1200" cap="none" spc="0" normalizeH="0" baseline="30000" noProof="0" dirty="0" smtClean="0">
                <a:ln>
                  <a:noFill/>
                </a:ln>
                <a:solidFill>
                  <a:schemeClr val="tx1"/>
                </a:solidFill>
                <a:effectLst/>
                <a:uLnTx/>
                <a:uFillTx/>
                <a:latin typeface="+mn-lt"/>
                <a:ea typeface="+mn-ea"/>
                <a:cs typeface="+mn-cs"/>
              </a:rPr>
              <a:t>nd</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2" name="Straight Connector 11"/>
          <p:cNvCxnSpPr/>
          <p:nvPr/>
        </p:nvCxnSpPr>
        <p:spPr>
          <a:xfrm>
            <a:off x="6948264" y="1491630"/>
            <a:ext cx="0" cy="2952328"/>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6856" y="490364"/>
            <a:ext cx="8877672" cy="857250"/>
          </a:xfrm>
        </p:spPr>
        <p:txBody>
          <a:bodyPr>
            <a:noAutofit/>
          </a:bodyPr>
          <a:lstStyle/>
          <a:p>
            <a:r>
              <a:rPr lang="en-US" sz="2900" dirty="0" smtClean="0"/>
              <a:t>Restaurants, including fast food, are beefing up ambiance</a:t>
            </a:r>
            <a:endParaRPr lang="en-US" sz="29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57</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8" name="Picture 7" descr="IMG_0827.JPG"/>
          <p:cNvPicPr>
            <a:picLocks noChangeAspect="1"/>
          </p:cNvPicPr>
          <p:nvPr/>
        </p:nvPicPr>
        <p:blipFill>
          <a:blip r:embed="rId2" cstate="print"/>
          <a:srcRect r="4710"/>
          <a:stretch>
            <a:fillRect/>
          </a:stretch>
        </p:blipFill>
        <p:spPr>
          <a:xfrm>
            <a:off x="539552" y="1347614"/>
            <a:ext cx="3600400" cy="3096344"/>
          </a:xfrm>
          <a:prstGeom prst="rect">
            <a:avLst/>
          </a:prstGeom>
        </p:spPr>
      </p:pic>
      <p:pic>
        <p:nvPicPr>
          <p:cNvPr id="9" name="Picture 8" descr="IMG_1517.JPG"/>
          <p:cNvPicPr>
            <a:picLocks noChangeAspect="1"/>
          </p:cNvPicPr>
          <p:nvPr/>
        </p:nvPicPr>
        <p:blipFill>
          <a:blip r:embed="rId3" cstate="print"/>
          <a:stretch>
            <a:fillRect/>
          </a:stretch>
        </p:blipFill>
        <p:spPr>
          <a:xfrm rot="5400000">
            <a:off x="6372201" y="1779666"/>
            <a:ext cx="3096342" cy="2232248"/>
          </a:xfrm>
          <a:prstGeom prst="rect">
            <a:avLst/>
          </a:prstGeom>
        </p:spPr>
      </p:pic>
      <p:pic>
        <p:nvPicPr>
          <p:cNvPr id="43010" name="Picture 2" descr="Image result for subway tuscany decor"/>
          <p:cNvPicPr>
            <a:picLocks noChangeAspect="1" noChangeArrowheads="1"/>
          </p:cNvPicPr>
          <p:nvPr/>
        </p:nvPicPr>
        <p:blipFill>
          <a:blip r:embed="rId4" cstate="print"/>
          <a:srcRect t="8571"/>
          <a:stretch>
            <a:fillRect/>
          </a:stretch>
        </p:blipFill>
        <p:spPr bwMode="auto">
          <a:xfrm>
            <a:off x="4211960" y="1347614"/>
            <a:ext cx="2520280" cy="1536171"/>
          </a:xfrm>
          <a:prstGeom prst="rect">
            <a:avLst/>
          </a:prstGeom>
          <a:noFill/>
        </p:spPr>
      </p:pic>
      <p:pic>
        <p:nvPicPr>
          <p:cNvPr id="43012" name="Picture 4" descr="Image result for subway tuscany decor"/>
          <p:cNvPicPr>
            <a:picLocks noChangeAspect="1" noChangeArrowheads="1"/>
          </p:cNvPicPr>
          <p:nvPr/>
        </p:nvPicPr>
        <p:blipFill>
          <a:blip r:embed="rId5" cstate="print"/>
          <a:srcRect t="8571"/>
          <a:stretch>
            <a:fillRect/>
          </a:stretch>
        </p:blipFill>
        <p:spPr bwMode="auto">
          <a:xfrm>
            <a:off x="4211960" y="2931790"/>
            <a:ext cx="2520280" cy="1536171"/>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706388"/>
            <a:ext cx="8697144" cy="857250"/>
          </a:xfrm>
        </p:spPr>
        <p:txBody>
          <a:bodyPr>
            <a:noAutofit/>
          </a:bodyPr>
          <a:lstStyle/>
          <a:p>
            <a:r>
              <a:rPr lang="en-US" sz="3200" dirty="0" smtClean="0"/>
              <a:t>Top ambiance features: clean &amp; made-to-order</a:t>
            </a:r>
            <a:br>
              <a:rPr lang="en-US" sz="3200" dirty="0" smtClean="0"/>
            </a:br>
            <a:r>
              <a:rPr lang="en-US" sz="1700" dirty="0" smtClean="0">
                <a:solidFill>
                  <a:schemeClr val="tx1">
                    <a:lumMod val="50000"/>
                    <a:lumOff val="50000"/>
                  </a:schemeClr>
                </a:solidFill>
              </a:rPr>
              <a:t>Urban shoppers focus on in-store features (nice seating, Wi-Fi, service, patio, entertainment)</a:t>
            </a:r>
            <a:r>
              <a:rPr lang="en-US" sz="3200" dirty="0" smtClean="0"/>
              <a:t/>
            </a:r>
            <a:br>
              <a:rPr lang="en-US" sz="3200" dirty="0" smtClean="0"/>
            </a:br>
            <a:endParaRPr lang="en-US" sz="18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58</a:t>
            </a:fld>
            <a:endParaRPr lang="en-US"/>
          </a:p>
        </p:txBody>
      </p:sp>
      <p:sp>
        <p:nvSpPr>
          <p:cNvPr id="5" name="Footer Placeholder 4"/>
          <p:cNvSpPr>
            <a:spLocks noGrp="1"/>
          </p:cNvSpPr>
          <p:nvPr>
            <p:ph type="ftr" sz="quarter" idx="3"/>
          </p:nvPr>
        </p:nvSpPr>
        <p:spPr>
          <a:xfrm>
            <a:off x="452264" y="4767263"/>
            <a:ext cx="4551784"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graphicFrame>
        <p:nvGraphicFramePr>
          <p:cNvPr id="6" name="Table 5"/>
          <p:cNvGraphicFramePr>
            <a:graphicFrameLocks noGrp="1"/>
          </p:cNvGraphicFramePr>
          <p:nvPr/>
        </p:nvGraphicFramePr>
        <p:xfrm>
          <a:off x="539552" y="1635646"/>
          <a:ext cx="8064896" cy="2625532"/>
        </p:xfrm>
        <a:graphic>
          <a:graphicData uri="http://schemas.openxmlformats.org/drawingml/2006/table">
            <a:tbl>
              <a:tblPr/>
              <a:tblGrid>
                <a:gridCol w="1440160"/>
                <a:gridCol w="1779134"/>
                <a:gridCol w="1653129"/>
                <a:gridCol w="1653942"/>
                <a:gridCol w="1538531"/>
              </a:tblGrid>
              <a:tr h="504056">
                <a:tc gridSpan="5">
                  <a:txBody>
                    <a:bodyPr/>
                    <a:lstStyle/>
                    <a:p>
                      <a:pPr algn="ctr">
                        <a:spcAft>
                          <a:spcPts val="0"/>
                        </a:spcAft>
                      </a:pPr>
                      <a:r>
                        <a:rPr lang="en-US" sz="1800" b="1" dirty="0" smtClean="0">
                          <a:solidFill>
                            <a:srgbClr val="FFFFFF"/>
                          </a:solidFill>
                          <a:latin typeface="Calibri"/>
                          <a:ea typeface="Calibri"/>
                          <a:cs typeface="Times New Roman"/>
                        </a:rPr>
                        <a:t>Important features focused on ambiance</a:t>
                      </a:r>
                      <a:r>
                        <a:rPr lang="en-US" sz="1800" b="1" baseline="0" dirty="0" smtClean="0">
                          <a:solidFill>
                            <a:srgbClr val="FFFFFF"/>
                          </a:solidFill>
                          <a:latin typeface="Calibri"/>
                          <a:ea typeface="Calibri"/>
                          <a:cs typeface="Times New Roman"/>
                        </a:rPr>
                        <a:t> &amp; customer service</a:t>
                      </a:r>
                      <a:endParaRPr lang="en-US" sz="1800" dirty="0">
                        <a:latin typeface="Calibri"/>
                        <a:ea typeface="Calibri"/>
                        <a:cs typeface="Times New Roman"/>
                      </a:endParaRPr>
                    </a:p>
                  </a:txBody>
                  <a:tcPr marL="66348" marR="66348" marT="0" marB="0" anchor="ctr">
                    <a:lnL>
                      <a:noFill/>
                    </a:lnL>
                    <a:lnR>
                      <a:noFill/>
                    </a:lnR>
                    <a:lnT>
                      <a:noFill/>
                    </a:lnT>
                    <a:lnB w="19050" cap="flat" cmpd="sng" algn="ctr">
                      <a:solidFill>
                        <a:srgbClr val="7030A0"/>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80120">
                <a:tc>
                  <a:txBody>
                    <a:bodyPr/>
                    <a:lstStyle/>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smtClean="0">
                        <a:latin typeface="Calibri"/>
                        <a:ea typeface="Calibri"/>
                        <a:cs typeface="Times New Roman"/>
                      </a:endParaRPr>
                    </a:p>
                    <a:p>
                      <a:pPr>
                        <a:spcAft>
                          <a:spcPts val="0"/>
                        </a:spcAft>
                      </a:pPr>
                      <a:endParaRPr lang="en-US" sz="300" dirty="0">
                        <a:latin typeface="Calibri"/>
                        <a:ea typeface="Calibri"/>
                        <a:cs typeface="Times New Roman"/>
                      </a:endParaRPr>
                    </a:p>
                  </a:txBody>
                  <a:tcPr marL="66348" marR="66348" marT="0" marB="0">
                    <a:lnL>
                      <a:noFill/>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a:noFill/>
                    </a:lnR>
                    <a:lnT w="19050" cap="flat" cmpd="sng" algn="ctr">
                      <a:solidFill>
                        <a:srgbClr val="7030A0"/>
                      </a:solidFill>
                      <a:prstDash val="solid"/>
                      <a:round/>
                      <a:headEnd type="none" w="med" len="med"/>
                      <a:tailEnd type="none" w="med" len="med"/>
                    </a:lnT>
                    <a:lnB>
                      <a:noFill/>
                    </a:lnB>
                  </a:tcPr>
                </a:tc>
              </a:tr>
              <a:tr h="1041356">
                <a:tc>
                  <a:txBody>
                    <a:bodyPr/>
                    <a:lstStyle/>
                    <a:p>
                      <a:pPr>
                        <a:spcAft>
                          <a:spcPts val="0"/>
                        </a:spcAft>
                      </a:pPr>
                      <a:r>
                        <a:rPr lang="en-US" sz="1400" b="1" dirty="0" smtClean="0">
                          <a:latin typeface="Calibri"/>
                          <a:ea typeface="Calibri"/>
                          <a:cs typeface="Times New Roman"/>
                        </a:rPr>
                        <a:t>77%</a:t>
                      </a:r>
                      <a:r>
                        <a:rPr lang="en-US" sz="1400" dirty="0" smtClean="0">
                          <a:latin typeface="Calibri"/>
                          <a:ea typeface="Calibri"/>
                          <a:cs typeface="Times New Roman"/>
                        </a:rPr>
                        <a:t>  Clean </a:t>
                      </a:r>
                      <a:br>
                        <a:rPr lang="en-US" sz="1400" dirty="0" smtClean="0">
                          <a:latin typeface="Calibri"/>
                          <a:ea typeface="Calibri"/>
                          <a:cs typeface="Times New Roman"/>
                        </a:rPr>
                      </a:br>
                      <a:r>
                        <a:rPr lang="en-US" sz="1400" dirty="0" smtClean="0">
                          <a:latin typeface="Calibri"/>
                          <a:ea typeface="Calibri"/>
                          <a:cs typeface="Times New Roman"/>
                        </a:rPr>
                        <a:t>          seating area</a:t>
                      </a:r>
                      <a:endParaRPr lang="en-US" sz="1400" dirty="0">
                        <a:latin typeface="Calibri"/>
                        <a:ea typeface="Calibri"/>
                        <a:cs typeface="Times New Roman"/>
                      </a:endParaRPr>
                    </a:p>
                    <a:p>
                      <a:pPr>
                        <a:spcAft>
                          <a:spcPts val="0"/>
                        </a:spcAft>
                      </a:pPr>
                      <a:r>
                        <a:rPr lang="en-US" sz="1400" b="1" dirty="0">
                          <a:latin typeface="Calibri"/>
                          <a:ea typeface="Calibri"/>
                          <a:cs typeface="Times New Roman"/>
                        </a:rPr>
                        <a:t> </a:t>
                      </a:r>
                      <a:endParaRPr lang="en-US" sz="1400" dirty="0">
                        <a:latin typeface="Calibri"/>
                        <a:ea typeface="Calibri"/>
                        <a:cs typeface="Times New Roman"/>
                      </a:endParaRPr>
                    </a:p>
                  </a:txBody>
                  <a:tcPr marL="66348" marR="66348" marT="0" marB="0">
                    <a:lnL>
                      <a:noFill/>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70%</a:t>
                      </a:r>
                      <a:r>
                        <a:rPr lang="en-US" sz="1400" dirty="0" smtClean="0">
                          <a:latin typeface="Calibri"/>
                          <a:ea typeface="Calibri"/>
                          <a:cs typeface="Times New Roman"/>
                        </a:rPr>
                        <a:t>  Made-to-order</a:t>
                      </a:r>
                      <a:br>
                        <a:rPr lang="en-US" sz="1400" dirty="0" smtClean="0">
                          <a:latin typeface="Calibri"/>
                          <a:ea typeface="Calibri"/>
                          <a:cs typeface="Times New Roman"/>
                        </a:rPr>
                      </a:br>
                      <a:r>
                        <a:rPr lang="en-US" sz="1400" dirty="0" smtClean="0">
                          <a:latin typeface="Calibri"/>
                          <a:ea typeface="Calibri"/>
                          <a:cs typeface="Times New Roman"/>
                        </a:rPr>
                        <a:t>          variety</a:t>
                      </a:r>
                      <a:endParaRPr lang="en-US" sz="1400" dirty="0">
                        <a:latin typeface="Calibri"/>
                        <a:ea typeface="Calibri"/>
                        <a:cs typeface="Times New Roman"/>
                      </a:endParaRPr>
                    </a:p>
                    <a:p>
                      <a:pPr>
                        <a:spcAft>
                          <a:spcPts val="0"/>
                        </a:spcAft>
                      </a:pPr>
                      <a:r>
                        <a:rPr lang="en-US" sz="1400" b="1" dirty="0" smtClean="0">
                          <a:latin typeface="Calibri"/>
                          <a:ea typeface="Calibri"/>
                          <a:cs typeface="Times New Roman"/>
                        </a:rPr>
                        <a:t>67%</a:t>
                      </a:r>
                      <a:r>
                        <a:rPr lang="en-US" sz="1400" dirty="0" smtClean="0">
                          <a:latin typeface="Calibri"/>
                          <a:ea typeface="Calibri"/>
                          <a:cs typeface="Times New Roman"/>
                        </a:rPr>
                        <a:t>  Pre-made variety</a:t>
                      </a:r>
                      <a:endParaRPr lang="en-US" sz="1400" dirty="0">
                        <a:latin typeface="Calibri"/>
                        <a:ea typeface="Calibri"/>
                        <a:cs typeface="Times New Roman"/>
                      </a:endParaRPr>
                    </a:p>
                    <a:p>
                      <a:pPr>
                        <a:spcAft>
                          <a:spcPts val="0"/>
                        </a:spcAft>
                      </a:pPr>
                      <a:r>
                        <a:rPr lang="en-US" sz="1400" b="1" dirty="0" smtClean="0">
                          <a:latin typeface="Calibri"/>
                          <a:ea typeface="Calibri"/>
                          <a:cs typeface="Times New Roman"/>
                        </a:rPr>
                        <a:t>65%</a:t>
                      </a:r>
                      <a:r>
                        <a:rPr lang="en-US" sz="1400" dirty="0" smtClean="0">
                          <a:latin typeface="Calibri"/>
                          <a:ea typeface="Calibri"/>
                          <a:cs typeface="Times New Roman"/>
                        </a:rPr>
                        <a:t>  Trained</a:t>
                      </a:r>
                      <a:r>
                        <a:rPr lang="en-US" sz="1400" baseline="0" dirty="0" smtClean="0">
                          <a:latin typeface="Calibri"/>
                          <a:ea typeface="Calibri"/>
                          <a:cs typeface="Times New Roman"/>
                        </a:rPr>
                        <a:t> chefs</a:t>
                      </a:r>
                      <a:endParaRPr lang="en-US" sz="14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58%</a:t>
                      </a:r>
                      <a:r>
                        <a:rPr lang="en-US" sz="1400" dirty="0" smtClean="0">
                          <a:latin typeface="Calibri"/>
                          <a:ea typeface="Calibri"/>
                          <a:cs typeface="Times New Roman"/>
                        </a:rPr>
                        <a:t>  Nice seating</a:t>
                      </a:r>
                      <a:endParaRPr lang="en-US" sz="1400" baseline="0" dirty="0" smtClean="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51%</a:t>
                      </a:r>
                      <a:r>
                        <a:rPr lang="en-US" sz="1400" dirty="0" smtClean="0">
                          <a:latin typeface="Calibri"/>
                          <a:ea typeface="Calibri"/>
                          <a:cs typeface="Times New Roman"/>
                        </a:rPr>
                        <a:t>  Free Wi-Fi</a:t>
                      </a:r>
                    </a:p>
                    <a:p>
                      <a:pPr>
                        <a:spcAft>
                          <a:spcPts val="0"/>
                        </a:spcAft>
                      </a:pPr>
                      <a:endParaRPr lang="en-US" sz="14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400" b="1" dirty="0" smtClean="0">
                          <a:latin typeface="Calibri"/>
                          <a:ea typeface="Calibri"/>
                          <a:cs typeface="Times New Roman"/>
                        </a:rPr>
                        <a:t>44%</a:t>
                      </a:r>
                      <a:r>
                        <a:rPr lang="en-US" sz="1400" dirty="0" smtClean="0">
                          <a:latin typeface="Calibri"/>
                          <a:ea typeface="Calibri"/>
                          <a:cs typeface="Times New Roman"/>
                        </a:rPr>
                        <a:t>  Table service</a:t>
                      </a:r>
                    </a:p>
                    <a:p>
                      <a:pPr>
                        <a:spcAft>
                          <a:spcPts val="0"/>
                        </a:spcAft>
                      </a:pPr>
                      <a:r>
                        <a:rPr lang="en-US" sz="1400" b="1" dirty="0" smtClean="0">
                          <a:latin typeface="+mn-lt"/>
                          <a:ea typeface="Calibri"/>
                          <a:cs typeface="Times New Roman"/>
                        </a:rPr>
                        <a:t>35%</a:t>
                      </a:r>
                      <a:r>
                        <a:rPr lang="en-US" sz="1400" dirty="0" smtClean="0">
                          <a:latin typeface="+mn-lt"/>
                          <a:ea typeface="Calibri"/>
                          <a:cs typeface="Times New Roman"/>
                        </a:rPr>
                        <a:t>  Outside</a:t>
                      </a:r>
                      <a:r>
                        <a:rPr lang="en-US" sz="1400" baseline="0" dirty="0" smtClean="0">
                          <a:latin typeface="+mn-lt"/>
                          <a:ea typeface="Calibri"/>
                          <a:cs typeface="Times New Roman"/>
                        </a:rPr>
                        <a:t> patio</a:t>
                      </a:r>
                      <a:endParaRPr lang="en-US" sz="1400" dirty="0" smtClean="0">
                        <a:latin typeface="+mn-lt"/>
                        <a:ea typeface="Calibri"/>
                        <a:cs typeface="Times New Roman"/>
                      </a:endParaRPr>
                    </a:p>
                    <a:p>
                      <a:pPr>
                        <a:spcAft>
                          <a:spcPts val="0"/>
                        </a:spcAft>
                      </a:pPr>
                      <a:r>
                        <a:rPr lang="en-US" sz="1400" dirty="0" smtClean="0">
                          <a:latin typeface="+mn-lt"/>
                          <a:ea typeface="Calibri"/>
                          <a:cs typeface="Times New Roman"/>
                        </a:rPr>
                        <a:t>----</a:t>
                      </a:r>
                    </a:p>
                    <a:p>
                      <a:pPr>
                        <a:spcAft>
                          <a:spcPts val="0"/>
                        </a:spcAft>
                      </a:pPr>
                      <a:r>
                        <a:rPr lang="en-US" sz="1200" b="1" dirty="0" smtClean="0">
                          <a:latin typeface="+mn-lt"/>
                          <a:ea typeface="Calibri"/>
                          <a:cs typeface="Times New Roman"/>
                        </a:rPr>
                        <a:t>28%</a:t>
                      </a:r>
                      <a:r>
                        <a:rPr lang="en-US" sz="1200" dirty="0" smtClean="0">
                          <a:latin typeface="+mn-lt"/>
                          <a:ea typeface="Calibri"/>
                          <a:cs typeface="Times New Roman"/>
                        </a:rPr>
                        <a:t>  Entertainment</a:t>
                      </a:r>
                      <a:endParaRPr lang="en-US" sz="1200" dirty="0">
                        <a:latin typeface="Calibri"/>
                        <a:ea typeface="Calibri"/>
                        <a:cs typeface="Times New Roman"/>
                      </a:endParaRPr>
                    </a:p>
                  </a:txBody>
                  <a:tcPr marL="66348" marR="66348" marT="0" marB="0">
                    <a:lnL w="12700" cap="flat" cmpd="sng" algn="ctr">
                      <a:solidFill>
                        <a:srgbClr val="7030A0"/>
                      </a:solidFill>
                      <a:prstDash val="solid"/>
                      <a:round/>
                      <a:headEnd type="none" w="med" len="med"/>
                      <a:tailEnd type="none" w="med" len="med"/>
                    </a:lnL>
                    <a:lnR>
                      <a:noFill/>
                    </a:lnR>
                    <a:lnT>
                      <a:noFill/>
                    </a:lnT>
                    <a:lnB w="12700" cap="flat" cmpd="sng" algn="ctr">
                      <a:solidFill>
                        <a:srgbClr val="7030A0"/>
                      </a:solidFill>
                      <a:prstDash val="solid"/>
                      <a:round/>
                      <a:headEnd type="none" w="med" len="med"/>
                      <a:tailEnd type="none" w="med" len="med"/>
                    </a:lnB>
                  </a:tcPr>
                </a:tc>
              </a:tr>
            </a:tbl>
          </a:graphicData>
        </a:graphic>
      </p:graphicFrame>
      <p:pic>
        <p:nvPicPr>
          <p:cNvPr id="8" name="Picture 223"/>
          <p:cNvPicPr>
            <a:picLocks noChangeAspect="1" noChangeArrowheads="1"/>
          </p:cNvPicPr>
          <p:nvPr/>
        </p:nvPicPr>
        <p:blipFill>
          <a:blip r:embed="rId2" cstate="print"/>
          <a:srcRect/>
          <a:stretch>
            <a:fillRect/>
          </a:stretch>
        </p:blipFill>
        <p:spPr bwMode="auto">
          <a:xfrm>
            <a:off x="539552" y="2211710"/>
            <a:ext cx="808739" cy="808739"/>
          </a:xfrm>
          <a:prstGeom prst="rect">
            <a:avLst/>
          </a:prstGeom>
          <a:noFill/>
        </p:spPr>
      </p:pic>
      <p:pic>
        <p:nvPicPr>
          <p:cNvPr id="10" name="Picture 2"/>
          <p:cNvPicPr>
            <a:picLocks noChangeAspect="1" noChangeArrowheads="1"/>
          </p:cNvPicPr>
          <p:nvPr/>
        </p:nvPicPr>
        <p:blipFill>
          <a:blip r:embed="rId3" cstate="print"/>
          <a:srcRect/>
          <a:stretch>
            <a:fillRect/>
          </a:stretch>
        </p:blipFill>
        <p:spPr bwMode="auto">
          <a:xfrm>
            <a:off x="3851920" y="2211710"/>
            <a:ext cx="792088" cy="843399"/>
          </a:xfrm>
          <a:prstGeom prst="rect">
            <a:avLst/>
          </a:prstGeom>
          <a:noFill/>
        </p:spPr>
      </p:pic>
      <p:pic>
        <p:nvPicPr>
          <p:cNvPr id="12" name="Picture 222"/>
          <p:cNvPicPr>
            <a:picLocks noChangeAspect="1" noChangeArrowheads="1"/>
          </p:cNvPicPr>
          <p:nvPr/>
        </p:nvPicPr>
        <p:blipFill>
          <a:blip r:embed="rId4" cstate="print"/>
          <a:srcRect/>
          <a:stretch>
            <a:fillRect/>
          </a:stretch>
        </p:blipFill>
        <p:spPr bwMode="auto">
          <a:xfrm>
            <a:off x="2179085" y="2211710"/>
            <a:ext cx="808739" cy="820292"/>
          </a:xfrm>
          <a:prstGeom prst="rect">
            <a:avLst/>
          </a:prstGeom>
          <a:noFill/>
        </p:spPr>
      </p:pic>
      <p:grpSp>
        <p:nvGrpSpPr>
          <p:cNvPr id="17" name="Group 85"/>
          <p:cNvGrpSpPr/>
          <p:nvPr/>
        </p:nvGrpSpPr>
        <p:grpSpPr>
          <a:xfrm>
            <a:off x="7126188" y="2226568"/>
            <a:ext cx="864096" cy="864096"/>
            <a:chOff x="4724400" y="2037178"/>
            <a:chExt cx="1071907" cy="1078604"/>
          </a:xfrm>
        </p:grpSpPr>
        <p:grpSp>
          <p:nvGrpSpPr>
            <p:cNvPr id="18" name="Group 3"/>
            <p:cNvGrpSpPr/>
            <p:nvPr/>
          </p:nvGrpSpPr>
          <p:grpSpPr>
            <a:xfrm>
              <a:off x="4724400" y="2038350"/>
              <a:ext cx="1066800" cy="1077432"/>
              <a:chOff x="533400" y="1352550"/>
              <a:chExt cx="1335510" cy="1382233"/>
            </a:xfrm>
          </p:grpSpPr>
          <p:pic>
            <p:nvPicPr>
              <p:cNvPr id="20"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33400" y="1352550"/>
                <a:ext cx="332509" cy="685800"/>
              </a:xfrm>
              <a:prstGeom prst="rect">
                <a:avLst/>
              </a:prstGeom>
              <a:noFill/>
              <a:ln w="9525">
                <a:noFill/>
                <a:miter lim="800000"/>
                <a:headEnd/>
                <a:tailEnd/>
              </a:ln>
            </p:spPr>
          </p:pic>
          <p:pic>
            <p:nvPicPr>
              <p:cNvPr id="21"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6190" y="1352550"/>
                <a:ext cx="332509" cy="685800"/>
              </a:xfrm>
              <a:prstGeom prst="rect">
                <a:avLst/>
              </a:prstGeom>
              <a:noFill/>
              <a:ln w="9525">
                <a:noFill/>
                <a:miter lim="800000"/>
                <a:headEnd/>
                <a:tailEnd/>
              </a:ln>
            </p:spPr>
          </p:pic>
          <p:pic>
            <p:nvPicPr>
              <p:cNvPr id="22"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11866" y="1352550"/>
                <a:ext cx="332509" cy="685800"/>
              </a:xfrm>
              <a:prstGeom prst="rect">
                <a:avLst/>
              </a:prstGeom>
              <a:noFill/>
              <a:ln w="9525">
                <a:noFill/>
                <a:miter lim="800000"/>
                <a:headEnd/>
                <a:tailEnd/>
              </a:ln>
            </p:spPr>
          </p:pic>
          <p:pic>
            <p:nvPicPr>
              <p:cNvPr id="23"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67691" y="1352550"/>
                <a:ext cx="332509" cy="685800"/>
              </a:xfrm>
              <a:prstGeom prst="rect">
                <a:avLst/>
              </a:prstGeom>
              <a:noFill/>
              <a:ln w="9525">
                <a:noFill/>
                <a:miter lim="800000"/>
                <a:headEnd/>
                <a:tailEnd/>
              </a:ln>
            </p:spPr>
          </p:pic>
          <p:pic>
            <p:nvPicPr>
              <p:cNvPr id="24"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33400" y="2048983"/>
                <a:ext cx="332508" cy="685800"/>
              </a:xfrm>
              <a:prstGeom prst="rect">
                <a:avLst/>
              </a:prstGeom>
              <a:noFill/>
              <a:ln w="9525">
                <a:noFill/>
                <a:miter lim="800000"/>
                <a:headEnd/>
                <a:tailEnd/>
              </a:ln>
            </p:spPr>
          </p:pic>
          <p:pic>
            <p:nvPicPr>
              <p:cNvPr id="25"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78593" y="2048983"/>
                <a:ext cx="332508" cy="685800"/>
              </a:xfrm>
              <a:prstGeom prst="rect">
                <a:avLst/>
              </a:prstGeom>
              <a:noFill/>
              <a:ln w="9525">
                <a:noFill/>
                <a:miter lim="800000"/>
                <a:headEnd/>
                <a:tailEnd/>
              </a:ln>
            </p:spPr>
          </p:pic>
          <p:pic>
            <p:nvPicPr>
              <p:cNvPr id="26"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22499" y="2038350"/>
                <a:ext cx="332508" cy="685800"/>
              </a:xfrm>
              <a:prstGeom prst="rect">
                <a:avLst/>
              </a:prstGeom>
              <a:noFill/>
              <a:ln w="9525">
                <a:noFill/>
                <a:miter lim="800000"/>
                <a:headEnd/>
                <a:tailEnd/>
              </a:ln>
            </p:spPr>
          </p:pic>
          <p:pic>
            <p:nvPicPr>
              <p:cNvPr id="27"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67692" y="2038350"/>
                <a:ext cx="332508" cy="685800"/>
              </a:xfrm>
              <a:prstGeom prst="rect">
                <a:avLst/>
              </a:prstGeom>
              <a:noFill/>
              <a:ln w="9525">
                <a:noFill/>
                <a:miter lim="800000"/>
                <a:headEnd/>
                <a:tailEnd/>
              </a:ln>
            </p:spPr>
          </p:pic>
          <p:pic>
            <p:nvPicPr>
              <p:cNvPr id="28"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536402" y="2038350"/>
                <a:ext cx="332508" cy="685800"/>
              </a:xfrm>
              <a:prstGeom prst="rect">
                <a:avLst/>
              </a:prstGeom>
              <a:noFill/>
              <a:ln w="9525">
                <a:noFill/>
                <a:miter lim="800000"/>
                <a:headEnd/>
                <a:tailEnd/>
              </a:ln>
            </p:spPr>
          </p:pic>
        </p:grpSp>
        <p:pic>
          <p:nvPicPr>
            <p:cNvPr id="19"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30701" y="2037178"/>
              <a:ext cx="265606" cy="534572"/>
            </a:xfrm>
            <a:prstGeom prst="rect">
              <a:avLst/>
            </a:prstGeom>
            <a:noFill/>
            <a:ln w="9525">
              <a:noFill/>
              <a:miter lim="800000"/>
              <a:headEnd/>
              <a:tailEnd/>
            </a:ln>
          </p:spPr>
        </p:pic>
      </p:grpSp>
      <p:grpSp>
        <p:nvGrpSpPr>
          <p:cNvPr id="29" name="Group 47"/>
          <p:cNvGrpSpPr/>
          <p:nvPr/>
        </p:nvGrpSpPr>
        <p:grpSpPr>
          <a:xfrm>
            <a:off x="5459949" y="2228061"/>
            <a:ext cx="864096" cy="864096"/>
            <a:chOff x="533400" y="1504950"/>
            <a:chExt cx="1335510" cy="1382233"/>
          </a:xfrm>
        </p:grpSpPr>
        <p:grpSp>
          <p:nvGrpSpPr>
            <p:cNvPr id="30" name="Group 29"/>
            <p:cNvGrpSpPr/>
            <p:nvPr/>
          </p:nvGrpSpPr>
          <p:grpSpPr>
            <a:xfrm>
              <a:off x="533400" y="1504950"/>
              <a:ext cx="1335510" cy="1382233"/>
              <a:chOff x="533400" y="1352550"/>
              <a:chExt cx="1335510" cy="1382233"/>
            </a:xfrm>
          </p:grpSpPr>
          <p:pic>
            <p:nvPicPr>
              <p:cNvPr id="32"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33400" y="1352550"/>
                <a:ext cx="332509" cy="685800"/>
              </a:xfrm>
              <a:prstGeom prst="rect">
                <a:avLst/>
              </a:prstGeom>
              <a:noFill/>
              <a:ln w="9525">
                <a:noFill/>
                <a:miter lim="800000"/>
                <a:headEnd/>
                <a:tailEnd/>
              </a:ln>
            </p:spPr>
          </p:pic>
          <p:pic>
            <p:nvPicPr>
              <p:cNvPr id="33"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6190" y="1352550"/>
                <a:ext cx="332509" cy="685800"/>
              </a:xfrm>
              <a:prstGeom prst="rect">
                <a:avLst/>
              </a:prstGeom>
              <a:noFill/>
              <a:ln w="9525">
                <a:noFill/>
                <a:miter lim="800000"/>
                <a:headEnd/>
                <a:tailEnd/>
              </a:ln>
            </p:spPr>
          </p:pic>
          <p:pic>
            <p:nvPicPr>
              <p:cNvPr id="34"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11866" y="1352550"/>
                <a:ext cx="332509" cy="685800"/>
              </a:xfrm>
              <a:prstGeom prst="rect">
                <a:avLst/>
              </a:prstGeom>
              <a:noFill/>
              <a:ln w="9525">
                <a:noFill/>
                <a:miter lim="800000"/>
                <a:headEnd/>
                <a:tailEnd/>
              </a:ln>
            </p:spPr>
          </p:pic>
          <p:pic>
            <p:nvPicPr>
              <p:cNvPr id="35"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67691" y="1352550"/>
                <a:ext cx="332509" cy="685800"/>
              </a:xfrm>
              <a:prstGeom prst="rect">
                <a:avLst/>
              </a:prstGeom>
              <a:noFill/>
              <a:ln w="9525">
                <a:noFill/>
                <a:miter lim="800000"/>
                <a:headEnd/>
                <a:tailEnd/>
              </a:ln>
            </p:spPr>
          </p:pic>
          <p:pic>
            <p:nvPicPr>
              <p:cNvPr id="36"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33400" y="2048983"/>
                <a:ext cx="332508" cy="685800"/>
              </a:xfrm>
              <a:prstGeom prst="rect">
                <a:avLst/>
              </a:prstGeom>
              <a:noFill/>
              <a:ln w="9525">
                <a:noFill/>
                <a:miter lim="800000"/>
                <a:headEnd/>
                <a:tailEnd/>
              </a:ln>
            </p:spPr>
          </p:pic>
          <p:pic>
            <p:nvPicPr>
              <p:cNvPr id="37"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78593" y="2048983"/>
                <a:ext cx="332508" cy="685800"/>
              </a:xfrm>
              <a:prstGeom prst="rect">
                <a:avLst/>
              </a:prstGeom>
              <a:noFill/>
              <a:ln w="9525">
                <a:noFill/>
                <a:miter lim="800000"/>
                <a:headEnd/>
                <a:tailEnd/>
              </a:ln>
            </p:spPr>
          </p:pic>
          <p:pic>
            <p:nvPicPr>
              <p:cNvPr id="38"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22499" y="2038350"/>
                <a:ext cx="332508" cy="685800"/>
              </a:xfrm>
              <a:prstGeom prst="rect">
                <a:avLst/>
              </a:prstGeom>
              <a:noFill/>
              <a:ln w="9525">
                <a:noFill/>
                <a:miter lim="800000"/>
                <a:headEnd/>
                <a:tailEnd/>
              </a:ln>
            </p:spPr>
          </p:pic>
          <p:pic>
            <p:nvPicPr>
              <p:cNvPr id="39"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67692" y="2038350"/>
                <a:ext cx="332508" cy="685800"/>
              </a:xfrm>
              <a:prstGeom prst="rect">
                <a:avLst/>
              </a:prstGeom>
              <a:noFill/>
              <a:ln w="9525">
                <a:noFill/>
                <a:miter lim="800000"/>
                <a:headEnd/>
                <a:tailEnd/>
              </a:ln>
            </p:spPr>
          </p:pic>
          <p:pic>
            <p:nvPicPr>
              <p:cNvPr id="40"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536402" y="2038350"/>
                <a:ext cx="332508" cy="685800"/>
              </a:xfrm>
              <a:prstGeom prst="rect">
                <a:avLst/>
              </a:prstGeom>
              <a:noFill/>
              <a:ln w="9525">
                <a:noFill/>
                <a:miter lim="800000"/>
                <a:headEnd/>
                <a:tailEnd/>
              </a:ln>
            </p:spPr>
          </p:pic>
        </p:grpSp>
        <p:pic>
          <p:nvPicPr>
            <p:cNvPr id="31"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524000" y="1504950"/>
              <a:ext cx="332509" cy="6858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A458A7-DFCD-4FD4-9550-F40348EC9665}" type="slidenum">
              <a:rPr lang="en-US" smtClean="0"/>
              <a:pPr/>
              <a:t>59</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6" name="Picture 5" descr="IMG_2018.JPG"/>
          <p:cNvPicPr>
            <a:picLocks noChangeAspect="1"/>
          </p:cNvPicPr>
          <p:nvPr/>
        </p:nvPicPr>
        <p:blipFill>
          <a:blip r:embed="rId2" cstate="print"/>
          <a:srcRect l="20428" r="19572"/>
          <a:stretch>
            <a:fillRect/>
          </a:stretch>
        </p:blipFill>
        <p:spPr>
          <a:xfrm rot="5400000">
            <a:off x="827584" y="2787774"/>
            <a:ext cx="1728192" cy="2304256"/>
          </a:xfrm>
          <a:prstGeom prst="rect">
            <a:avLst/>
          </a:prstGeom>
        </p:spPr>
      </p:pic>
      <p:pic>
        <p:nvPicPr>
          <p:cNvPr id="7" name="Picture 2"/>
          <p:cNvPicPr>
            <a:picLocks noChangeAspect="1" noChangeArrowheads="1"/>
          </p:cNvPicPr>
          <p:nvPr/>
        </p:nvPicPr>
        <p:blipFill>
          <a:blip r:embed="rId3" cstate="print"/>
          <a:srcRect/>
          <a:stretch>
            <a:fillRect/>
          </a:stretch>
        </p:blipFill>
        <p:spPr bwMode="auto">
          <a:xfrm>
            <a:off x="539552" y="843558"/>
            <a:ext cx="2304256" cy="216024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l="2857"/>
          <a:stretch>
            <a:fillRect/>
          </a:stretch>
        </p:blipFill>
        <p:spPr bwMode="auto">
          <a:xfrm>
            <a:off x="2915816" y="3075806"/>
            <a:ext cx="1958618" cy="1728192"/>
          </a:xfrm>
          <a:prstGeom prst="rect">
            <a:avLst/>
          </a:prstGeom>
          <a:noFill/>
          <a:ln w="9525">
            <a:noFill/>
            <a:miter lim="800000"/>
            <a:headEnd/>
            <a:tailEnd/>
          </a:ln>
        </p:spPr>
      </p:pic>
      <p:pic>
        <p:nvPicPr>
          <p:cNvPr id="9" name="Picture 4"/>
          <p:cNvPicPr>
            <a:picLocks noChangeAspect="1" noChangeArrowheads="1"/>
          </p:cNvPicPr>
          <p:nvPr/>
        </p:nvPicPr>
        <p:blipFill>
          <a:blip r:embed="rId5" cstate="print"/>
          <a:srcRect l="30208" t="11111"/>
          <a:stretch>
            <a:fillRect/>
          </a:stretch>
        </p:blipFill>
        <p:spPr bwMode="auto">
          <a:xfrm>
            <a:off x="6444208" y="843558"/>
            <a:ext cx="2232249" cy="2160240"/>
          </a:xfrm>
          <a:prstGeom prst="rect">
            <a:avLst/>
          </a:prstGeom>
          <a:noFill/>
          <a:ln w="9525">
            <a:noFill/>
            <a:miter lim="800000"/>
            <a:headEnd/>
            <a:tailEnd/>
          </a:ln>
        </p:spPr>
      </p:pic>
      <p:pic>
        <p:nvPicPr>
          <p:cNvPr id="44034" name="Picture 2" descr="Image result for hyvee market grille"/>
          <p:cNvPicPr>
            <a:picLocks noChangeAspect="1" noChangeArrowheads="1"/>
          </p:cNvPicPr>
          <p:nvPr/>
        </p:nvPicPr>
        <p:blipFill>
          <a:blip r:embed="rId6" cstate="print"/>
          <a:srcRect t="11524"/>
          <a:stretch>
            <a:fillRect/>
          </a:stretch>
        </p:blipFill>
        <p:spPr bwMode="auto">
          <a:xfrm>
            <a:off x="2915816" y="843558"/>
            <a:ext cx="3476328" cy="2160240"/>
          </a:xfrm>
          <a:prstGeom prst="rect">
            <a:avLst/>
          </a:prstGeom>
          <a:noFill/>
        </p:spPr>
      </p:pic>
      <p:pic>
        <p:nvPicPr>
          <p:cNvPr id="13" name="Picture 12" descr="IMG_4480.jpg"/>
          <p:cNvPicPr>
            <a:picLocks noChangeAspect="1"/>
          </p:cNvPicPr>
          <p:nvPr/>
        </p:nvPicPr>
        <p:blipFill>
          <a:blip r:embed="rId7" cstate="print"/>
          <a:srcRect b="7567"/>
          <a:stretch>
            <a:fillRect/>
          </a:stretch>
        </p:blipFill>
        <p:spPr>
          <a:xfrm>
            <a:off x="4932040" y="3075806"/>
            <a:ext cx="2492896" cy="172819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35" y="146222"/>
            <a:ext cx="8492565" cy="613171"/>
          </a:xfrm>
        </p:spPr>
        <p:txBody>
          <a:bodyPr>
            <a:normAutofit/>
          </a:bodyPr>
          <a:lstStyle/>
          <a:p>
            <a:r>
              <a:rPr lang="en-US" sz="3200" dirty="0">
                <a:solidFill>
                  <a:schemeClr val="accent6"/>
                </a:solidFill>
              </a:rPr>
              <a:t>FMI </a:t>
            </a:r>
            <a:r>
              <a:rPr lang="en-US" sz="3200" dirty="0" smtClean="0">
                <a:solidFill>
                  <a:schemeClr val="accent6"/>
                </a:solidFill>
              </a:rPr>
              <a:t>Fresh </a:t>
            </a:r>
            <a:r>
              <a:rPr lang="en-US" sz="3200" dirty="0" smtClean="0">
                <a:solidFill>
                  <a:schemeClr val="accent6"/>
                </a:solidFill>
              </a:rPr>
              <a:t>Executive </a:t>
            </a:r>
            <a:r>
              <a:rPr lang="en-US" sz="3200" dirty="0" smtClean="0">
                <a:solidFill>
                  <a:schemeClr val="accent6"/>
                </a:solidFill>
              </a:rPr>
              <a:t>Committee (FEC)</a:t>
            </a:r>
            <a:endParaRPr lang="en-US" sz="3200" dirty="0">
              <a:solidFill>
                <a:schemeClr val="accent6"/>
              </a:solidFill>
            </a:endParaRPr>
          </a:p>
        </p:txBody>
      </p:sp>
      <p:sp>
        <p:nvSpPr>
          <p:cNvPr id="3" name="Content Placeholder 2"/>
          <p:cNvSpPr>
            <a:spLocks noGrp="1"/>
          </p:cNvSpPr>
          <p:nvPr>
            <p:ph idx="1"/>
          </p:nvPr>
        </p:nvSpPr>
        <p:spPr>
          <a:xfrm>
            <a:off x="194235" y="705941"/>
            <a:ext cx="7046495" cy="3844288"/>
          </a:xfrm>
        </p:spPr>
        <p:txBody>
          <a:bodyPr numCol="4">
            <a:noAutofit/>
          </a:bodyPr>
          <a:lstStyle/>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John Ruane (Chair)</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Ahold USA</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Rick </a:t>
            </a:r>
            <a:r>
              <a:rPr lang="en-US" sz="800" b="1" dirty="0" err="1">
                <a:solidFill>
                  <a:prstClr val="black"/>
                </a:solidFill>
                <a:latin typeface="Arial" panose="020B0604020202020204" pitchFamily="34" charset="0"/>
                <a:cs typeface="Arial" panose="020B0604020202020204" pitchFamily="34" charset="0"/>
              </a:rPr>
              <a:t>Steigerwald</a:t>
            </a:r>
            <a:r>
              <a:rPr lang="en-US" sz="800" b="1" dirty="0">
                <a:solidFill>
                  <a:prstClr val="black"/>
                </a:solidFill>
                <a:latin typeface="Arial" panose="020B0604020202020204" pitchFamily="34" charset="0"/>
                <a:cs typeface="Arial" panose="020B0604020202020204" pitchFamily="34" charset="0"/>
              </a:rPr>
              <a:t> (Co-Chair)</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Lund Food Holdings, Inc.</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Tom </a:t>
            </a:r>
            <a:r>
              <a:rPr lang="en-US" sz="800" b="1" dirty="0" err="1">
                <a:solidFill>
                  <a:prstClr val="black"/>
                </a:solidFill>
                <a:latin typeface="Arial" panose="020B0604020202020204" pitchFamily="34" charset="0"/>
                <a:cs typeface="Arial" panose="020B0604020202020204" pitchFamily="34" charset="0"/>
              </a:rPr>
              <a:t>DeVries</a:t>
            </a:r>
            <a:r>
              <a:rPr lang="en-US" sz="800" b="1" dirty="0">
                <a:solidFill>
                  <a:prstClr val="black"/>
                </a:solidFill>
                <a:latin typeface="Arial" panose="020B0604020202020204" pitchFamily="34" charset="0"/>
                <a:cs typeface="Arial" panose="020B0604020202020204" pitchFamily="34" charset="0"/>
              </a:rPr>
              <a:t> </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Giant Eagle, Inc.</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John Beretta</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Albertsons, LLC</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Dave </a:t>
            </a:r>
            <a:r>
              <a:rPr lang="en-US" sz="800" b="1" dirty="0" err="1">
                <a:solidFill>
                  <a:prstClr val="black"/>
                </a:solidFill>
                <a:latin typeface="Arial" panose="020B0604020202020204" pitchFamily="34" charset="0"/>
                <a:cs typeface="Arial" panose="020B0604020202020204" pitchFamily="34" charset="0"/>
              </a:rPr>
              <a:t>Bornmann</a:t>
            </a: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Publix Super Markets, Inc.</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Scott Bradley</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Target Corporation</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Jerry Chadwick</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Lancaster Foods, LLC</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Alex </a:t>
            </a:r>
            <a:r>
              <a:rPr lang="en-US" sz="800" b="1" dirty="0" err="1">
                <a:solidFill>
                  <a:prstClr val="black"/>
                </a:solidFill>
                <a:latin typeface="Arial" panose="020B0604020202020204" pitchFamily="34" charset="0"/>
                <a:cs typeface="Arial" panose="020B0604020202020204" pitchFamily="34" charset="0"/>
              </a:rPr>
              <a:t>Corbishley</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Target Corporation</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Buddy Jones</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MDI Distributors</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smtClean="0">
                <a:solidFill>
                  <a:prstClr val="black"/>
                </a:solidFill>
                <a:latin typeface="Arial" panose="020B0604020202020204" pitchFamily="34" charset="0"/>
                <a:cs typeface="Arial" panose="020B0604020202020204" pitchFamily="34" charset="0"/>
              </a:rPr>
              <a:t>Dan </a:t>
            </a:r>
            <a:r>
              <a:rPr lang="en-US" sz="800" b="1" dirty="0">
                <a:solidFill>
                  <a:prstClr val="black"/>
                </a:solidFill>
                <a:latin typeface="Arial" panose="020B0604020202020204" pitchFamily="34" charset="0"/>
                <a:cs typeface="Arial" panose="020B0604020202020204" pitchFamily="34" charset="0"/>
              </a:rPr>
              <a:t>Koch</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Associated Wholesale Grocers, Inc.</a:t>
            </a:r>
          </a:p>
          <a:p>
            <a:pPr marL="0" lvl="0" indent="0">
              <a:lnSpc>
                <a:spcPct val="100000"/>
              </a:lnSpc>
              <a:buClrTx/>
              <a:buNone/>
            </a:pPr>
            <a:endParaRPr lang="en-US" sz="800" b="1" dirty="0" smtClean="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smtClean="0">
                <a:solidFill>
                  <a:prstClr val="black"/>
                </a:solidFill>
                <a:latin typeface="Arial" panose="020B0604020202020204" pitchFamily="34" charset="0"/>
                <a:cs typeface="Arial" panose="020B0604020202020204" pitchFamily="34" charset="0"/>
              </a:rPr>
              <a:t>Brett </a:t>
            </a:r>
            <a:r>
              <a:rPr lang="en-US" sz="800" b="1" dirty="0" err="1">
                <a:solidFill>
                  <a:prstClr val="black"/>
                </a:solidFill>
                <a:latin typeface="Arial" panose="020B0604020202020204" pitchFamily="34" charset="0"/>
                <a:cs typeface="Arial" panose="020B0604020202020204" pitchFamily="34" charset="0"/>
              </a:rPr>
              <a:t>Bremser</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Hy-Vee</a:t>
            </a:r>
          </a:p>
          <a:p>
            <a:pPr marL="0" lvl="0" indent="0">
              <a:lnSpc>
                <a:spcPct val="100000"/>
              </a:lnSpc>
              <a:buClrTx/>
              <a:buNone/>
            </a:pPr>
            <a:endParaRPr lang="en-US" sz="800" b="1" dirty="0" smtClean="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smtClean="0">
                <a:solidFill>
                  <a:prstClr val="black"/>
                </a:solidFill>
                <a:latin typeface="Arial" panose="020B0604020202020204" pitchFamily="34" charset="0"/>
                <a:cs typeface="Arial" panose="020B0604020202020204" pitchFamily="34" charset="0"/>
              </a:rPr>
              <a:t>John </a:t>
            </a:r>
            <a:r>
              <a:rPr lang="en-US" sz="800" b="1" dirty="0">
                <a:solidFill>
                  <a:prstClr val="black"/>
                </a:solidFill>
                <a:latin typeface="Arial" panose="020B0604020202020204" pitchFamily="34" charset="0"/>
                <a:cs typeface="Arial" panose="020B0604020202020204" pitchFamily="34" charset="0"/>
              </a:rPr>
              <a:t>Haggerty</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Burris Logistics</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Mark Hilton</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Harris Teeter LLC</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Christopher Lane</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err="1">
                <a:solidFill>
                  <a:prstClr val="black"/>
                </a:solidFill>
                <a:latin typeface="Arial" panose="020B0604020202020204" pitchFamily="34" charset="0"/>
                <a:cs typeface="Arial" panose="020B0604020202020204" pitchFamily="34" charset="0"/>
              </a:rPr>
              <a:t>Wakefern</a:t>
            </a:r>
            <a:r>
              <a:rPr lang="en-US" sz="800" dirty="0">
                <a:solidFill>
                  <a:prstClr val="black"/>
                </a:solidFill>
                <a:latin typeface="Arial" panose="020B0604020202020204" pitchFamily="34" charset="0"/>
                <a:cs typeface="Arial" panose="020B0604020202020204" pitchFamily="34" charset="0"/>
              </a:rPr>
              <a:t> Food Corporation</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Geoff Wexler</a:t>
            </a:r>
          </a:p>
          <a:p>
            <a:pPr marL="0" lvl="0" indent="0">
              <a:lnSpc>
                <a:spcPct val="100000"/>
              </a:lnSpc>
              <a:buClrTx/>
              <a:buNone/>
            </a:pPr>
            <a:r>
              <a:rPr lang="en-US" sz="800" dirty="0" err="1">
                <a:solidFill>
                  <a:prstClr val="black"/>
                </a:solidFill>
                <a:latin typeface="Arial" panose="020B0604020202020204" pitchFamily="34" charset="0"/>
                <a:cs typeface="Arial" panose="020B0604020202020204" pitchFamily="34" charset="0"/>
              </a:rPr>
              <a:t>Wakefern</a:t>
            </a:r>
            <a:r>
              <a:rPr lang="en-US" sz="800" dirty="0">
                <a:solidFill>
                  <a:prstClr val="black"/>
                </a:solidFill>
                <a:latin typeface="Arial" panose="020B0604020202020204" pitchFamily="34" charset="0"/>
                <a:cs typeface="Arial" panose="020B0604020202020204" pitchFamily="34" charset="0"/>
              </a:rPr>
              <a:t> Food Corporation</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Koen </a:t>
            </a:r>
            <a:r>
              <a:rPr lang="en-US" sz="800" b="1" dirty="0" err="1">
                <a:solidFill>
                  <a:prstClr val="black"/>
                </a:solidFill>
                <a:latin typeface="Arial" panose="020B0604020202020204" pitchFamily="34" charset="0"/>
                <a:cs typeface="Arial" panose="020B0604020202020204" pitchFamily="34" charset="0"/>
              </a:rPr>
              <a:t>Vermeylen</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Brookshire Grocery Company</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Dan Murphy</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err="1">
                <a:solidFill>
                  <a:prstClr val="black"/>
                </a:solidFill>
                <a:latin typeface="Arial" panose="020B0604020202020204" pitchFamily="34" charset="0"/>
                <a:cs typeface="Arial" panose="020B0604020202020204" pitchFamily="34" charset="0"/>
              </a:rPr>
              <a:t>SuperValu</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Pat </a:t>
            </a:r>
            <a:r>
              <a:rPr lang="en-US" sz="800" b="1" dirty="0" err="1">
                <a:solidFill>
                  <a:prstClr val="black"/>
                </a:solidFill>
                <a:latin typeface="Arial" panose="020B0604020202020204" pitchFamily="34" charset="0"/>
                <a:cs typeface="Arial" panose="020B0604020202020204" pitchFamily="34" charset="0"/>
              </a:rPr>
              <a:t>Pessotto</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Longo Brothers Fruit Markets Inc</a:t>
            </a:r>
            <a:r>
              <a:rPr lang="en-US" sz="800" dirty="0" smtClean="0">
                <a:solidFill>
                  <a:prstClr val="black"/>
                </a:solidFill>
                <a:latin typeface="Arial" panose="020B0604020202020204" pitchFamily="34" charset="0"/>
                <a:cs typeface="Arial" panose="020B0604020202020204" pitchFamily="34" charset="0"/>
              </a:rPr>
              <a:t>.</a:t>
            </a:r>
          </a:p>
          <a:p>
            <a:pPr marL="0" lvl="0" indent="0">
              <a:lnSpc>
                <a:spcPct val="100000"/>
              </a:lnSpc>
              <a:buClrTx/>
              <a:buNone/>
            </a:pPr>
            <a:endParaRPr lang="en-US" sz="800" b="1" dirty="0" smtClean="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smtClean="0">
                <a:solidFill>
                  <a:prstClr val="black"/>
                </a:solidFill>
                <a:latin typeface="Arial" panose="020B0604020202020204" pitchFamily="34" charset="0"/>
                <a:cs typeface="Arial" panose="020B0604020202020204" pitchFamily="34" charset="0"/>
              </a:rPr>
              <a:t>Nick </a:t>
            </a:r>
            <a:r>
              <a:rPr lang="en-US" sz="800" b="1" dirty="0" err="1">
                <a:solidFill>
                  <a:prstClr val="black"/>
                </a:solidFill>
                <a:latin typeface="Arial" panose="020B0604020202020204" pitchFamily="34" charset="0"/>
                <a:cs typeface="Arial" panose="020B0604020202020204" pitchFamily="34" charset="0"/>
              </a:rPr>
              <a:t>Carlino</a:t>
            </a: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MDI Distributors</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Jerry Suter</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Meijer, Inc.</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Geoff </a:t>
            </a:r>
            <a:r>
              <a:rPr lang="en-US" sz="800" b="1" dirty="0" err="1">
                <a:solidFill>
                  <a:prstClr val="black"/>
                </a:solidFill>
                <a:latin typeface="Arial" panose="020B0604020202020204" pitchFamily="34" charset="0"/>
                <a:cs typeface="Arial" panose="020B0604020202020204" pitchFamily="34" charset="0"/>
              </a:rPr>
              <a:t>Waldau</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Food Lion</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John Grimes</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Weis Markets</a:t>
            </a:r>
          </a:p>
          <a:p>
            <a:pPr marL="0" lvl="0" indent="0">
              <a:lnSpc>
                <a:spcPct val="100000"/>
              </a:lnSpc>
              <a:buClrTx/>
              <a:buNone/>
            </a:pPr>
            <a:endParaRPr lang="en-US" sz="800" b="1" dirty="0" smtClean="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smtClean="0">
                <a:solidFill>
                  <a:prstClr val="black"/>
                </a:solidFill>
                <a:latin typeface="Arial" panose="020B0604020202020204" pitchFamily="34" charset="0"/>
                <a:cs typeface="Arial" panose="020B0604020202020204" pitchFamily="34" charset="0"/>
              </a:rPr>
              <a:t>Richard </a:t>
            </a:r>
            <a:r>
              <a:rPr lang="en-US" sz="800" b="1" dirty="0">
                <a:solidFill>
                  <a:prstClr val="black"/>
                </a:solidFill>
                <a:latin typeface="Arial" panose="020B0604020202020204" pitchFamily="34" charset="0"/>
                <a:cs typeface="Arial" panose="020B0604020202020204" pitchFamily="34" charset="0"/>
              </a:rPr>
              <a:t>Cashion</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Healthy Home Market</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Shana </a:t>
            </a:r>
            <a:r>
              <a:rPr lang="en-US" sz="800" b="1" dirty="0" err="1">
                <a:solidFill>
                  <a:prstClr val="black"/>
                </a:solidFill>
                <a:latin typeface="Arial" panose="020B0604020202020204" pitchFamily="34" charset="0"/>
                <a:cs typeface="Arial" panose="020B0604020202020204" pitchFamily="34" charset="0"/>
              </a:rPr>
              <a:t>DeSmit</a:t>
            </a: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Walmart </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Mark Doiron</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Fresh Thyme</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Jim Lemke</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CH Robinson Fresh</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Steve Howard</a:t>
            </a: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Bristol Farms/Lazy </a:t>
            </a:r>
            <a:r>
              <a:rPr lang="en-US" sz="800" dirty="0" smtClean="0">
                <a:solidFill>
                  <a:prstClr val="black"/>
                </a:solidFill>
                <a:latin typeface="Arial" panose="020B0604020202020204" pitchFamily="34" charset="0"/>
                <a:cs typeface="Arial" panose="020B0604020202020204" pitchFamily="34" charset="0"/>
              </a:rPr>
              <a:t>Acres</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endParaRPr lang="en-US" sz="800" dirty="0" smtClean="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smtClean="0">
                <a:solidFill>
                  <a:prstClr val="black"/>
                </a:solidFill>
                <a:latin typeface="Arial" panose="020B0604020202020204" pitchFamily="34" charset="0"/>
                <a:cs typeface="Arial" panose="020B0604020202020204" pitchFamily="34" charset="0"/>
              </a:rPr>
              <a:t>Emily </a:t>
            </a:r>
            <a:r>
              <a:rPr lang="en-US" sz="800" b="1" dirty="0" err="1">
                <a:solidFill>
                  <a:prstClr val="black"/>
                </a:solidFill>
                <a:latin typeface="Arial" panose="020B0604020202020204" pitchFamily="34" charset="0"/>
                <a:cs typeface="Arial" panose="020B0604020202020204" pitchFamily="34" charset="0"/>
              </a:rPr>
              <a:t>Coborn</a:t>
            </a: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err="1">
                <a:solidFill>
                  <a:prstClr val="black"/>
                </a:solidFill>
                <a:latin typeface="Arial" panose="020B0604020202020204" pitchFamily="34" charset="0"/>
                <a:cs typeface="Arial" panose="020B0604020202020204" pitchFamily="34" charset="0"/>
              </a:rPr>
              <a:t>Coborns</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Jerry Goldsmith</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Spartan Nash</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Mike </a:t>
            </a:r>
            <a:r>
              <a:rPr lang="en-US" sz="800" b="1" dirty="0" err="1">
                <a:solidFill>
                  <a:prstClr val="black"/>
                </a:solidFill>
                <a:latin typeface="Arial" panose="020B0604020202020204" pitchFamily="34" charset="0"/>
                <a:cs typeface="Arial" panose="020B0604020202020204" pitchFamily="34" charset="0"/>
              </a:rPr>
              <a:t>Papaleo</a:t>
            </a: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C&amp;S Wholesalers</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Pat Brown	</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Albertsons LLC</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Terry Murphy</a:t>
            </a:r>
          </a:p>
          <a:p>
            <a:pPr marL="0" lvl="0" indent="0">
              <a:lnSpc>
                <a:spcPct val="100000"/>
              </a:lnSpc>
              <a:buClrTx/>
              <a:buNone/>
            </a:pPr>
            <a:r>
              <a:rPr lang="en-US" sz="800" dirty="0" err="1">
                <a:solidFill>
                  <a:prstClr val="black"/>
                </a:solidFill>
                <a:latin typeface="Arial" panose="020B0604020202020204" pitchFamily="34" charset="0"/>
                <a:cs typeface="Arial" panose="020B0604020202020204" pitchFamily="34" charset="0"/>
              </a:rPr>
              <a:t>Wakefern</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Scott Evans	</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Price Chopper/Mkt 32</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smtClean="0">
                <a:solidFill>
                  <a:prstClr val="black"/>
                </a:solidFill>
                <a:latin typeface="Arial" panose="020B0604020202020204" pitchFamily="34" charset="0"/>
                <a:cs typeface="Arial" panose="020B0604020202020204" pitchFamily="34" charset="0"/>
              </a:rPr>
              <a:t>Nicole </a:t>
            </a:r>
            <a:r>
              <a:rPr lang="en-US" sz="800" b="1" dirty="0" err="1">
                <a:solidFill>
                  <a:prstClr val="black"/>
                </a:solidFill>
                <a:latin typeface="Arial" panose="020B0604020202020204" pitchFamily="34" charset="0"/>
                <a:cs typeface="Arial" panose="020B0604020202020204" pitchFamily="34" charset="0"/>
              </a:rPr>
              <a:t>Wegman</a:t>
            </a:r>
            <a:r>
              <a:rPr lang="en-US" sz="800" b="1" dirty="0">
                <a:solidFill>
                  <a:prstClr val="black"/>
                </a:solidFill>
                <a:latin typeface="Arial" panose="020B0604020202020204" pitchFamily="34" charset="0"/>
                <a:cs typeface="Arial" panose="020B0604020202020204" pitchFamily="34" charset="0"/>
              </a:rPr>
              <a:t>*</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Wegmans Food Markets, Inc.</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 Silent members</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indent="0">
              <a:lnSpc>
                <a:spcPct val="100000"/>
              </a:lnSpc>
              <a:buNone/>
            </a:pPr>
            <a:endParaRPr lang="en-US" sz="800" dirty="0">
              <a:latin typeface="Arial" panose="020B0604020202020204" pitchFamily="34" charset="0"/>
              <a:cs typeface="Arial" panose="020B0604020202020204" pitchFamily="34" charset="0"/>
            </a:endParaRPr>
          </a:p>
        </p:txBody>
      </p:sp>
      <p:sp>
        <p:nvSpPr>
          <p:cNvPr id="6" name="Rectangle 5"/>
          <p:cNvSpPr/>
          <p:nvPr/>
        </p:nvSpPr>
        <p:spPr>
          <a:xfrm>
            <a:off x="6843059" y="1457497"/>
            <a:ext cx="1965657" cy="29662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a:lstStyle/>
          <a:p>
            <a:pPr defTabSz="685766">
              <a:defRPr/>
            </a:pPr>
            <a:endParaRPr lang="en-US" sz="600" dirty="0" smtClean="0">
              <a:solidFill>
                <a:srgbClr val="3F9C35"/>
              </a:solidFill>
              <a:latin typeface="Avenir Roman"/>
              <a:ea typeface="MS PGothic" pitchFamily="34" charset="-128"/>
              <a:cs typeface="Avenir Roman"/>
            </a:endParaRPr>
          </a:p>
          <a:p>
            <a:pPr defTabSz="685766">
              <a:defRPr/>
            </a:pPr>
            <a:r>
              <a:rPr lang="en-US" sz="1200" dirty="0" smtClean="0">
                <a:solidFill>
                  <a:srgbClr val="00AF50"/>
                </a:solidFill>
                <a:latin typeface="Avenir Roman"/>
                <a:ea typeface="MS PGothic" pitchFamily="34" charset="-128"/>
                <a:cs typeface="Avenir Roman"/>
              </a:rPr>
              <a:t>The FEC is..</a:t>
            </a:r>
          </a:p>
          <a:p>
            <a:pPr defTabSz="685766">
              <a:defRPr/>
            </a:pPr>
            <a:endParaRPr lang="en-US" sz="1100" dirty="0" smtClean="0">
              <a:solidFill>
                <a:srgbClr val="3F9C35"/>
              </a:solidFill>
              <a:latin typeface="Avenir Roman"/>
              <a:ea typeface="MS PGothic" pitchFamily="34" charset="-128"/>
              <a:cs typeface="Avenir Roman"/>
            </a:endParaRPr>
          </a:p>
          <a:p>
            <a:pPr defTabSz="685766">
              <a:spcAft>
                <a:spcPts val="600"/>
              </a:spcAft>
              <a:defRPr/>
            </a:pPr>
            <a:r>
              <a:rPr lang="en-US" sz="1100" dirty="0" smtClean="0">
                <a:solidFill>
                  <a:srgbClr val="404040"/>
                </a:solidFill>
                <a:latin typeface="Avenir Book"/>
                <a:ea typeface="MS PGothic" pitchFamily="34" charset="-128"/>
                <a:cs typeface="Avenir Book"/>
              </a:rPr>
              <a:t>Comprised of FMI Member companies, Retailers and Wholesalers</a:t>
            </a:r>
            <a:endParaRPr lang="en-US" sz="1100" dirty="0">
              <a:solidFill>
                <a:srgbClr val="404040"/>
              </a:solidFill>
              <a:latin typeface="Avenir Book"/>
              <a:ea typeface="MS PGothic" pitchFamily="34" charset="-128"/>
              <a:cs typeface="Avenir Book"/>
            </a:endParaRPr>
          </a:p>
        </p:txBody>
      </p:sp>
      <p:pic>
        <p:nvPicPr>
          <p:cNvPr id="11" name="Picture 10" descr="FMI icons white-fresh food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40730" y="307121"/>
            <a:ext cx="10636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843059" y="616373"/>
            <a:ext cx="1643927" cy="841124"/>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anchor="b"/>
          <a:lstStyle/>
          <a:p>
            <a:pPr algn="ctr" defTabSz="685766">
              <a:defRPr/>
            </a:pPr>
            <a:r>
              <a:rPr lang="en-US" sz="1400" b="1" dirty="0">
                <a:solidFill>
                  <a:prstClr val="white"/>
                </a:solidFill>
                <a:latin typeface="Arial"/>
                <a:cs typeface="Arial"/>
              </a:rPr>
              <a:t>Fresh Foods</a:t>
            </a:r>
          </a:p>
        </p:txBody>
      </p:sp>
      <p:pic>
        <p:nvPicPr>
          <p:cNvPr id="12" name="Picture 11" descr="FMI icons white-fresh food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364167" y="667582"/>
            <a:ext cx="626109" cy="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64591" y="4390741"/>
            <a:ext cx="1622209" cy="616004"/>
          </a:xfrm>
          <a:prstGeom prst="rect">
            <a:avLst/>
          </a:prstGeom>
        </p:spPr>
      </p:pic>
    </p:spTree>
    <p:extLst>
      <p:ext uri="{BB962C8B-B14F-4D97-AF65-F5344CB8AC3E}">
        <p14:creationId xmlns:p14="http://schemas.microsoft.com/office/powerpoint/2010/main" val="32018778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6856" y="634380"/>
            <a:ext cx="8229600" cy="857250"/>
          </a:xfrm>
        </p:spPr>
        <p:txBody>
          <a:bodyPr>
            <a:normAutofit fontScale="90000"/>
          </a:bodyPr>
          <a:lstStyle/>
          <a:p>
            <a:r>
              <a:rPr lang="en-US" dirty="0" smtClean="0"/>
              <a:t>Opportunity to drive the “chef angle”</a:t>
            </a:r>
            <a:br>
              <a:rPr lang="en-US" dirty="0" smtClean="0"/>
            </a:br>
            <a:r>
              <a:rPr lang="en-US" sz="2000" dirty="0" smtClean="0">
                <a:solidFill>
                  <a:schemeClr val="tx1">
                    <a:lumMod val="50000"/>
                    <a:lumOff val="50000"/>
                  </a:schemeClr>
                </a:solidFill>
              </a:rPr>
              <a:t>Customer service and consumer education will be increasingly important platforms</a:t>
            </a:r>
            <a:endParaRPr lang="en-US" sz="2000" dirty="0">
              <a:solidFill>
                <a:schemeClr val="tx1">
                  <a:lumMod val="50000"/>
                  <a:lumOff val="50000"/>
                </a:schemeClr>
              </a:solidFill>
            </a:endParaRPr>
          </a:p>
        </p:txBody>
      </p:sp>
      <p:sp>
        <p:nvSpPr>
          <p:cNvPr id="7" name="Content Placeholder 6"/>
          <p:cNvSpPr>
            <a:spLocks noGrp="1"/>
          </p:cNvSpPr>
          <p:nvPr>
            <p:ph idx="1"/>
          </p:nvPr>
        </p:nvSpPr>
        <p:spPr>
          <a:xfrm>
            <a:off x="457200" y="1563638"/>
            <a:ext cx="8229600" cy="648072"/>
          </a:xfrm>
        </p:spPr>
        <p:txBody>
          <a:bodyPr>
            <a:normAutofit lnSpcReduction="10000"/>
          </a:bodyPr>
          <a:lstStyle/>
          <a:p>
            <a:pPr>
              <a:buNone/>
            </a:pPr>
            <a:r>
              <a:rPr lang="en-US" sz="4000" b="1" dirty="0" smtClean="0">
                <a:solidFill>
                  <a:srgbClr val="7030A0"/>
                </a:solidFill>
              </a:rPr>
              <a:t>65%</a:t>
            </a:r>
            <a:r>
              <a:rPr lang="en-US" dirty="0" smtClean="0"/>
              <a:t> </a:t>
            </a:r>
            <a:r>
              <a:rPr lang="en-US" sz="2400" dirty="0" smtClean="0"/>
              <a:t>trained chefs/deli personnel are important</a:t>
            </a:r>
            <a:endParaRPr lang="en-US" dirty="0" smtClean="0"/>
          </a:p>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60</a:t>
            </a:fld>
            <a:endParaRPr lang="en-US"/>
          </a:p>
        </p:txBody>
      </p:sp>
      <p:sp>
        <p:nvSpPr>
          <p:cNvPr id="5" name="Footer Placeholder 4"/>
          <p:cNvSpPr>
            <a:spLocks noGrp="1"/>
          </p:cNvSpPr>
          <p:nvPr>
            <p:ph type="ftr" sz="quarter" idx="3"/>
          </p:nvPr>
        </p:nvSpPr>
        <p:spPr>
          <a:xfrm>
            <a:off x="452264" y="4767263"/>
            <a:ext cx="4407768"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graphicFrame>
        <p:nvGraphicFramePr>
          <p:cNvPr id="8" name="Table 7"/>
          <p:cNvGraphicFramePr>
            <a:graphicFrameLocks noGrp="1"/>
          </p:cNvGraphicFramePr>
          <p:nvPr/>
        </p:nvGraphicFramePr>
        <p:xfrm>
          <a:off x="539552" y="2427734"/>
          <a:ext cx="7848872" cy="1592318"/>
        </p:xfrm>
        <a:graphic>
          <a:graphicData uri="http://schemas.openxmlformats.org/drawingml/2006/table">
            <a:tbl>
              <a:tblPr/>
              <a:tblGrid>
                <a:gridCol w="2586680"/>
                <a:gridCol w="2818700"/>
                <a:gridCol w="2443492"/>
              </a:tblGrid>
              <a:tr h="400574">
                <a:tc gridSpan="3">
                  <a:txBody>
                    <a:bodyPr/>
                    <a:lstStyle/>
                    <a:p>
                      <a:pPr algn="ctr">
                        <a:spcAft>
                          <a:spcPts val="0"/>
                        </a:spcAft>
                      </a:pPr>
                      <a:r>
                        <a:rPr lang="en-US" sz="2000" b="1" dirty="0" smtClean="0">
                          <a:solidFill>
                            <a:srgbClr val="FFFFFF"/>
                          </a:solidFill>
                          <a:latin typeface="Calibri"/>
                          <a:ea typeface="Calibri"/>
                          <a:cs typeface="Times New Roman"/>
                        </a:rPr>
                        <a:t>Comparing grocery </a:t>
                      </a:r>
                      <a:r>
                        <a:rPr lang="en-US" sz="2000" b="1" dirty="0">
                          <a:solidFill>
                            <a:srgbClr val="FFFFFF"/>
                          </a:solidFill>
                          <a:latin typeface="Calibri"/>
                          <a:ea typeface="Calibri"/>
                          <a:cs typeface="Times New Roman"/>
                        </a:rPr>
                        <a:t>deli employees </a:t>
                      </a:r>
                      <a:r>
                        <a:rPr lang="en-US" sz="2000" b="1" dirty="0" smtClean="0">
                          <a:solidFill>
                            <a:srgbClr val="FFFFFF"/>
                          </a:solidFill>
                          <a:latin typeface="Calibri"/>
                          <a:ea typeface="Calibri"/>
                          <a:cs typeface="Times New Roman"/>
                        </a:rPr>
                        <a:t>to </a:t>
                      </a:r>
                      <a:r>
                        <a:rPr lang="en-US" sz="2000" b="1" dirty="0">
                          <a:solidFill>
                            <a:srgbClr val="FFFFFF"/>
                          </a:solidFill>
                          <a:latin typeface="Calibri"/>
                          <a:ea typeface="Calibri"/>
                          <a:cs typeface="Times New Roman"/>
                        </a:rPr>
                        <a:t>quick-serve restaurant </a:t>
                      </a:r>
                      <a:r>
                        <a:rPr lang="en-US" sz="2000" b="1" dirty="0" smtClean="0">
                          <a:solidFill>
                            <a:srgbClr val="FFFFFF"/>
                          </a:solidFill>
                          <a:latin typeface="Calibri"/>
                          <a:ea typeface="Calibri"/>
                          <a:cs typeface="Times New Roman"/>
                        </a:rPr>
                        <a:t>employees </a:t>
                      </a:r>
                      <a:endParaRPr lang="en-US" sz="2000" dirty="0">
                        <a:latin typeface="Calibri"/>
                        <a:ea typeface="Calibri"/>
                        <a:cs typeface="Times New Roman"/>
                      </a:endParaRPr>
                    </a:p>
                  </a:txBody>
                  <a:tcPr marL="68580" marR="68580" marT="0" marB="0">
                    <a:lnL>
                      <a:noFill/>
                    </a:lnL>
                    <a:lnR>
                      <a:noFill/>
                    </a:lnR>
                    <a:lnT>
                      <a:noFill/>
                    </a:lnT>
                    <a:lnB w="19050" cap="flat" cmpd="sng" algn="ctr">
                      <a:solidFill>
                        <a:srgbClr val="7030A0"/>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r>
              <a:tr h="490704">
                <a:tc>
                  <a:txBody>
                    <a:bodyPr/>
                    <a:lstStyle/>
                    <a:p>
                      <a:pPr algn="l">
                        <a:spcAft>
                          <a:spcPts val="0"/>
                        </a:spcAft>
                      </a:pPr>
                      <a:endParaRPr lang="en-US" sz="300">
                        <a:latin typeface="Calibri"/>
                        <a:ea typeface="Calibri"/>
                        <a:cs typeface="Times New Roman"/>
                      </a:endParaRPr>
                    </a:p>
                  </a:txBody>
                  <a:tcPr marL="68580" marR="68580" marT="0" marB="0">
                    <a:lnL>
                      <a:noFill/>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lgn="l">
                        <a:spcAft>
                          <a:spcPts val="0"/>
                        </a:spcAft>
                      </a:pPr>
                      <a:endParaRPr lang="en-US" sz="300">
                        <a:latin typeface="Calibri"/>
                        <a:ea typeface="Calibri"/>
                        <a:cs typeface="Times New Roman"/>
                      </a:endParaRPr>
                    </a:p>
                    <a:p>
                      <a:pPr algn="l">
                        <a:spcAft>
                          <a:spcPts val="0"/>
                        </a:spcAft>
                      </a:pPr>
                      <a:r>
                        <a:rPr lang="en-US" sz="1100">
                          <a:latin typeface="Calibri"/>
                        </a:rPr>
                        <a:t/>
                      </a:r>
                      <a:br>
                        <a:rPr lang="en-US" sz="1100">
                          <a:latin typeface="Calibri"/>
                        </a:rPr>
                      </a:br>
                      <a:endParaRPr lang="en-US" sz="1050">
                        <a:latin typeface="Calibri"/>
                        <a:ea typeface="Calibri"/>
                        <a:cs typeface="Times New Roman"/>
                      </a:endParaRPr>
                    </a:p>
                  </a:txBody>
                  <a:tcPr marL="68580" marR="68580"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lgn="l">
                        <a:spcAft>
                          <a:spcPts val="0"/>
                        </a:spcAft>
                      </a:pPr>
                      <a:r>
                        <a:rPr lang="en-US" sz="300" dirty="0" smtClean="0">
                          <a:latin typeface="Calibri"/>
                          <a:ea typeface="Calibri"/>
                          <a:cs typeface="Times New Roman"/>
                        </a:rPr>
                        <a:t>  </a:t>
                      </a:r>
                      <a:endParaRPr lang="en-US" sz="300" dirty="0">
                        <a:latin typeface="Calibri"/>
                        <a:ea typeface="Calibri"/>
                        <a:cs typeface="Times New Roman"/>
                      </a:endParaRPr>
                    </a:p>
                  </a:txBody>
                  <a:tcPr marL="68580" marR="68580" marT="0" marB="0">
                    <a:lnL w="12700" cap="flat" cmpd="sng" algn="ctr">
                      <a:solidFill>
                        <a:srgbClr val="7030A0"/>
                      </a:solidFill>
                      <a:prstDash val="solid"/>
                      <a:round/>
                      <a:headEnd type="none" w="med" len="med"/>
                      <a:tailEnd type="none" w="med" len="med"/>
                    </a:lnL>
                    <a:lnR>
                      <a:noFill/>
                    </a:lnR>
                    <a:lnT w="19050" cap="flat" cmpd="sng" algn="ctr">
                      <a:solidFill>
                        <a:srgbClr val="7030A0"/>
                      </a:solidFill>
                      <a:prstDash val="solid"/>
                      <a:round/>
                      <a:headEnd type="none" w="med" len="med"/>
                      <a:tailEnd type="none" w="med" len="med"/>
                    </a:lnT>
                    <a:lnB>
                      <a:noFill/>
                    </a:lnB>
                  </a:tcPr>
                </a:tc>
              </a:tr>
              <a:tr h="620890">
                <a:tc>
                  <a:txBody>
                    <a:bodyPr/>
                    <a:lstStyle/>
                    <a:p>
                      <a:pPr algn="l">
                        <a:spcAft>
                          <a:spcPts val="0"/>
                        </a:spcAft>
                      </a:pPr>
                      <a:r>
                        <a:rPr lang="en-US" sz="1800" b="1" dirty="0" smtClean="0">
                          <a:solidFill>
                            <a:schemeClr val="tx1"/>
                          </a:solidFill>
                          <a:latin typeface="Calibri"/>
                          <a:ea typeface="Calibri"/>
                          <a:cs typeface="Times New Roman"/>
                        </a:rPr>
                        <a:t>     </a:t>
                      </a:r>
                      <a:r>
                        <a:rPr lang="en-US" sz="2800" b="1" dirty="0" smtClean="0">
                          <a:solidFill>
                            <a:schemeClr val="tx1"/>
                          </a:solidFill>
                          <a:latin typeface="Calibri"/>
                          <a:ea typeface="Calibri"/>
                          <a:cs typeface="Times New Roman"/>
                        </a:rPr>
                        <a:t>29</a:t>
                      </a:r>
                      <a:r>
                        <a:rPr lang="en-US" sz="2800" b="1" dirty="0">
                          <a:solidFill>
                            <a:schemeClr val="tx1"/>
                          </a:solidFill>
                          <a:latin typeface="Calibri"/>
                          <a:ea typeface="Calibri"/>
                          <a:cs typeface="Times New Roman"/>
                        </a:rPr>
                        <a:t>%</a:t>
                      </a:r>
                      <a:endParaRPr lang="en-US" sz="1800" dirty="0">
                        <a:solidFill>
                          <a:schemeClr val="tx1"/>
                        </a:solidFill>
                        <a:latin typeface="Calibri"/>
                        <a:ea typeface="Calibri"/>
                        <a:cs typeface="Times New Roman"/>
                      </a:endParaRPr>
                    </a:p>
                    <a:p>
                      <a:pPr algn="l">
                        <a:spcAft>
                          <a:spcPts val="0"/>
                        </a:spcAft>
                      </a:pPr>
                      <a:r>
                        <a:rPr lang="en-US" sz="1800" dirty="0">
                          <a:solidFill>
                            <a:schemeClr val="tx1"/>
                          </a:solidFill>
                          <a:latin typeface="Calibri"/>
                          <a:ea typeface="Calibri"/>
                          <a:cs typeface="Times New Roman"/>
                        </a:rPr>
                        <a:t>More knowledgeable</a:t>
                      </a:r>
                    </a:p>
                  </a:txBody>
                  <a:tcPr marL="68580" marR="68580" marT="0" marB="0">
                    <a:lnL>
                      <a:noFill/>
                    </a:lnL>
                    <a:lnR w="12700" cap="flat" cmpd="sng" algn="ctr">
                      <a:solidFill>
                        <a:srgbClr val="7030A0"/>
                      </a:solidFill>
                      <a:prstDash val="solid"/>
                      <a:round/>
                      <a:headEnd type="none" w="med" len="med"/>
                      <a:tailEnd type="none" w="med" len="med"/>
                    </a:lnR>
                    <a:lnT>
                      <a:noFill/>
                    </a:lnT>
                    <a:lnB w="19050" cap="flat" cmpd="sng" algn="ctr">
                      <a:solidFill>
                        <a:srgbClr val="7030A0"/>
                      </a:solidFill>
                      <a:prstDash val="solid"/>
                      <a:round/>
                      <a:headEnd type="none" w="med" len="med"/>
                      <a:tailEnd type="none" w="med" len="med"/>
                    </a:lnB>
                  </a:tcPr>
                </a:tc>
                <a:tc>
                  <a:txBody>
                    <a:bodyPr/>
                    <a:lstStyle/>
                    <a:p>
                      <a:pPr algn="l">
                        <a:spcAft>
                          <a:spcPts val="0"/>
                        </a:spcAft>
                      </a:pPr>
                      <a:r>
                        <a:rPr lang="en-US" sz="1800" b="1" dirty="0" smtClean="0">
                          <a:solidFill>
                            <a:schemeClr val="tx1"/>
                          </a:solidFill>
                          <a:latin typeface="Calibri"/>
                          <a:ea typeface="Calibri"/>
                          <a:cs typeface="Times New Roman"/>
                        </a:rPr>
                        <a:t>           </a:t>
                      </a:r>
                      <a:r>
                        <a:rPr lang="en-US" sz="2800" b="1" dirty="0" smtClean="0">
                          <a:solidFill>
                            <a:schemeClr val="tx1"/>
                          </a:solidFill>
                          <a:latin typeface="Calibri"/>
                          <a:ea typeface="Calibri"/>
                          <a:cs typeface="Times New Roman"/>
                        </a:rPr>
                        <a:t>56</a:t>
                      </a:r>
                      <a:r>
                        <a:rPr lang="en-US" sz="2800" b="1" dirty="0">
                          <a:solidFill>
                            <a:schemeClr val="tx1"/>
                          </a:solidFill>
                          <a:latin typeface="Calibri"/>
                          <a:ea typeface="Calibri"/>
                          <a:cs typeface="Times New Roman"/>
                        </a:rPr>
                        <a:t>%</a:t>
                      </a:r>
                      <a:endParaRPr lang="en-US" sz="1800" dirty="0">
                        <a:solidFill>
                          <a:schemeClr val="tx1"/>
                        </a:solidFill>
                        <a:latin typeface="Calibri"/>
                        <a:ea typeface="Calibri"/>
                        <a:cs typeface="Times New Roman"/>
                      </a:endParaRPr>
                    </a:p>
                    <a:p>
                      <a:pPr algn="l">
                        <a:spcAft>
                          <a:spcPts val="0"/>
                        </a:spcAft>
                      </a:pPr>
                      <a:r>
                        <a:rPr lang="en-US" sz="1800" dirty="0">
                          <a:solidFill>
                            <a:schemeClr val="tx1"/>
                          </a:solidFill>
                          <a:latin typeface="Calibri"/>
                          <a:ea typeface="Calibri"/>
                          <a:cs typeface="Times New Roman"/>
                        </a:rPr>
                        <a:t>Equally knowledgeable</a:t>
                      </a:r>
                    </a:p>
                  </a:txBody>
                  <a:tcPr marL="68580" marR="68580"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9050" cap="flat" cmpd="sng" algn="ctr">
                      <a:solidFill>
                        <a:srgbClr val="7030A0"/>
                      </a:solidFill>
                      <a:prstDash val="solid"/>
                      <a:round/>
                      <a:headEnd type="none" w="med" len="med"/>
                      <a:tailEnd type="none" w="med" len="med"/>
                    </a:lnB>
                  </a:tcPr>
                </a:tc>
                <a:tc>
                  <a:txBody>
                    <a:bodyPr/>
                    <a:lstStyle/>
                    <a:p>
                      <a:pPr algn="l">
                        <a:spcAft>
                          <a:spcPts val="0"/>
                        </a:spcAft>
                      </a:pPr>
                      <a:r>
                        <a:rPr lang="en-US" sz="1800" b="1" dirty="0" smtClean="0">
                          <a:solidFill>
                            <a:schemeClr val="tx1"/>
                          </a:solidFill>
                          <a:latin typeface="Calibri"/>
                          <a:ea typeface="Calibri"/>
                          <a:cs typeface="Times New Roman"/>
                        </a:rPr>
                        <a:t>        </a:t>
                      </a:r>
                      <a:r>
                        <a:rPr lang="en-US" sz="2800" b="1" dirty="0" smtClean="0">
                          <a:solidFill>
                            <a:schemeClr val="tx1"/>
                          </a:solidFill>
                          <a:latin typeface="Calibri"/>
                          <a:ea typeface="Calibri"/>
                          <a:cs typeface="Times New Roman"/>
                        </a:rPr>
                        <a:t>16</a:t>
                      </a:r>
                      <a:r>
                        <a:rPr lang="en-US" sz="2800" b="1" dirty="0">
                          <a:solidFill>
                            <a:schemeClr val="tx1"/>
                          </a:solidFill>
                          <a:latin typeface="Calibri"/>
                          <a:ea typeface="Calibri"/>
                          <a:cs typeface="Times New Roman"/>
                        </a:rPr>
                        <a:t>%</a:t>
                      </a:r>
                      <a:endParaRPr lang="en-US" sz="1800" dirty="0">
                        <a:solidFill>
                          <a:schemeClr val="tx1"/>
                        </a:solidFill>
                        <a:latin typeface="Calibri"/>
                        <a:ea typeface="Calibri"/>
                        <a:cs typeface="Times New Roman"/>
                      </a:endParaRPr>
                    </a:p>
                    <a:p>
                      <a:pPr algn="l">
                        <a:spcAft>
                          <a:spcPts val="0"/>
                        </a:spcAft>
                      </a:pPr>
                      <a:r>
                        <a:rPr lang="en-US" sz="1800" dirty="0">
                          <a:solidFill>
                            <a:schemeClr val="tx1"/>
                          </a:solidFill>
                          <a:latin typeface="Calibri"/>
                          <a:ea typeface="Calibri"/>
                          <a:cs typeface="Times New Roman"/>
                        </a:rPr>
                        <a:t>Less knowledgeable</a:t>
                      </a:r>
                    </a:p>
                  </a:txBody>
                  <a:tcPr marL="68580" marR="68580" marT="0" marB="0">
                    <a:lnL w="12700" cap="flat" cmpd="sng" algn="ctr">
                      <a:solidFill>
                        <a:srgbClr val="7030A0"/>
                      </a:solidFill>
                      <a:prstDash val="solid"/>
                      <a:round/>
                      <a:headEnd type="none" w="med" len="med"/>
                      <a:tailEnd type="none" w="med" len="med"/>
                    </a:lnL>
                    <a:lnR>
                      <a:noFill/>
                    </a:lnR>
                    <a:lnT>
                      <a:noFill/>
                    </a:lnT>
                    <a:lnB w="19050" cap="flat" cmpd="sng" algn="ctr">
                      <a:solidFill>
                        <a:srgbClr val="7030A0"/>
                      </a:solidFill>
                      <a:prstDash val="solid"/>
                      <a:round/>
                      <a:headEnd type="none" w="med" len="med"/>
                      <a:tailEnd type="none" w="med" len="med"/>
                    </a:lnB>
                  </a:tcPr>
                </a:tc>
              </a:tr>
            </a:tbl>
          </a:graphicData>
        </a:graphic>
      </p:graphicFrame>
      <p:sp>
        <p:nvSpPr>
          <p:cNvPr id="103427" name="AutoShape 3"/>
          <p:cNvSpPr>
            <a:spLocks noChangeArrowheads="1"/>
          </p:cNvSpPr>
          <p:nvPr/>
        </p:nvSpPr>
        <p:spPr bwMode="auto">
          <a:xfrm>
            <a:off x="-53975" y="-4763"/>
            <a:ext cx="279400" cy="396876"/>
          </a:xfrm>
          <a:prstGeom prst="upArrow">
            <a:avLst>
              <a:gd name="adj1" fmla="val 50000"/>
              <a:gd name="adj2" fmla="val 35511"/>
            </a:avLst>
          </a:prstGeom>
          <a:solidFill>
            <a:srgbClr val="7030A0"/>
          </a:solidFill>
          <a:ln w="9525">
            <a:solidFill>
              <a:srgbClr val="8064A2"/>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sp>
        <p:nvSpPr>
          <p:cNvPr id="103425" name="AutoShape 1"/>
          <p:cNvSpPr>
            <a:spLocks noChangeArrowheads="1"/>
          </p:cNvSpPr>
          <p:nvPr/>
        </p:nvSpPr>
        <p:spPr bwMode="auto">
          <a:xfrm rot="10800000">
            <a:off x="-28575" y="-4763"/>
            <a:ext cx="279400" cy="396876"/>
          </a:xfrm>
          <a:prstGeom prst="upArrow">
            <a:avLst>
              <a:gd name="adj1" fmla="val 50000"/>
              <a:gd name="adj2" fmla="val 35511"/>
            </a:avLst>
          </a:prstGeom>
          <a:solidFill>
            <a:srgbClr val="7030A0"/>
          </a:solidFill>
          <a:ln w="9525">
            <a:solidFill>
              <a:srgbClr val="8064A2"/>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sp>
        <p:nvSpPr>
          <p:cNvPr id="103426" name="AutoShape 2"/>
          <p:cNvSpPr>
            <a:spLocks noChangeArrowheads="1"/>
          </p:cNvSpPr>
          <p:nvPr/>
        </p:nvSpPr>
        <p:spPr bwMode="auto">
          <a:xfrm>
            <a:off x="-31750" y="122238"/>
            <a:ext cx="517525" cy="246062"/>
          </a:xfrm>
          <a:prstGeom prst="leftRightArrow">
            <a:avLst>
              <a:gd name="adj1" fmla="val 50000"/>
              <a:gd name="adj2" fmla="val 42065"/>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428" name="AutoShape 4"/>
          <p:cNvSpPr>
            <a:spLocks noChangeArrowheads="1"/>
          </p:cNvSpPr>
          <p:nvPr/>
        </p:nvSpPr>
        <p:spPr bwMode="auto">
          <a:xfrm>
            <a:off x="540232" y="3095077"/>
            <a:ext cx="287351" cy="556793"/>
          </a:xfrm>
          <a:prstGeom prst="upArrow">
            <a:avLst>
              <a:gd name="adj1" fmla="val 50000"/>
              <a:gd name="adj2" fmla="val 35511"/>
            </a:avLst>
          </a:prstGeom>
          <a:solidFill>
            <a:srgbClr val="7030A0"/>
          </a:solidFill>
          <a:ln w="9525">
            <a:solidFill>
              <a:srgbClr val="8064A2"/>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sp>
        <p:nvSpPr>
          <p:cNvPr id="103429" name="AutoShape 5"/>
          <p:cNvSpPr>
            <a:spLocks noChangeArrowheads="1"/>
          </p:cNvSpPr>
          <p:nvPr/>
        </p:nvSpPr>
        <p:spPr bwMode="auto">
          <a:xfrm flipV="1">
            <a:off x="3179995" y="3401938"/>
            <a:ext cx="517525" cy="288032"/>
          </a:xfrm>
          <a:prstGeom prst="leftRightArrow">
            <a:avLst>
              <a:gd name="adj1" fmla="val 50000"/>
              <a:gd name="adj2" fmla="val 42064"/>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430" name="AutoShape 6"/>
          <p:cNvSpPr>
            <a:spLocks noChangeArrowheads="1"/>
          </p:cNvSpPr>
          <p:nvPr/>
        </p:nvSpPr>
        <p:spPr bwMode="auto">
          <a:xfrm rot="10800000">
            <a:off x="6012160" y="3104381"/>
            <a:ext cx="279400" cy="576064"/>
          </a:xfrm>
          <a:prstGeom prst="upArrow">
            <a:avLst>
              <a:gd name="adj1" fmla="val 50000"/>
              <a:gd name="adj2" fmla="val 35511"/>
            </a:avLst>
          </a:prstGeom>
          <a:solidFill>
            <a:srgbClr val="7030A0"/>
          </a:solidFill>
          <a:ln w="9525">
            <a:solidFill>
              <a:srgbClr val="8064A2"/>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Chef inspired</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61</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sp>
        <p:nvSpPr>
          <p:cNvPr id="16" name="Content Placeholder 2"/>
          <p:cNvSpPr txBox="1">
            <a:spLocks/>
          </p:cNvSpPr>
          <p:nvPr/>
        </p:nvSpPr>
        <p:spPr>
          <a:xfrm>
            <a:off x="473144" y="1124941"/>
            <a:ext cx="8229600" cy="43869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lang="en-US" dirty="0" smtClean="0">
                <a:solidFill>
                  <a:schemeClr val="tx1">
                    <a:lumMod val="50000"/>
                    <a:lumOff val="50000"/>
                  </a:schemeClr>
                </a:solidFill>
              </a:rPr>
              <a:t>Chef-created or chef-inspired can drive home professionalism </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12" name="Picture 11" descr="IMG_3486.JPG"/>
          <p:cNvPicPr>
            <a:picLocks noChangeAspect="1"/>
          </p:cNvPicPr>
          <p:nvPr/>
        </p:nvPicPr>
        <p:blipFill>
          <a:blip r:embed="rId2" cstate="print"/>
          <a:srcRect l="8546" t="2279" r="19664" b="29350"/>
          <a:stretch>
            <a:fillRect/>
          </a:stretch>
        </p:blipFill>
        <p:spPr>
          <a:xfrm>
            <a:off x="5205671" y="1851669"/>
            <a:ext cx="3542793" cy="2530567"/>
          </a:xfrm>
          <a:prstGeom prst="rect">
            <a:avLst/>
          </a:prstGeom>
        </p:spPr>
      </p:pic>
      <p:pic>
        <p:nvPicPr>
          <p:cNvPr id="9" name="Picture 2"/>
          <p:cNvPicPr>
            <a:picLocks noGrp="1" noChangeAspect="1" noChangeArrowheads="1"/>
          </p:cNvPicPr>
          <p:nvPr>
            <p:ph idx="1"/>
          </p:nvPr>
        </p:nvPicPr>
        <p:blipFill>
          <a:blip r:embed="rId3" cstate="print"/>
          <a:srcRect/>
          <a:stretch>
            <a:fillRect/>
          </a:stretch>
        </p:blipFill>
        <p:spPr bwMode="auto">
          <a:xfrm>
            <a:off x="539552" y="1491630"/>
            <a:ext cx="2434828" cy="3246437"/>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l="29574" t="13308"/>
          <a:stretch>
            <a:fillRect/>
          </a:stretch>
        </p:blipFill>
        <p:spPr bwMode="auto">
          <a:xfrm>
            <a:off x="3059832" y="1516867"/>
            <a:ext cx="2002780" cy="3215123"/>
          </a:xfrm>
          <a:prstGeom prst="rect">
            <a:avLst/>
          </a:prstGeom>
          <a:noFill/>
          <a:ln w="9525">
            <a:noFill/>
            <a:miter lim="800000"/>
            <a:headEnd/>
            <a:tailEnd/>
          </a:ln>
        </p:spPr>
      </p:pic>
      <p:sp>
        <p:nvSpPr>
          <p:cNvPr id="11" name="Rounded Rectangle 10"/>
          <p:cNvSpPr/>
          <p:nvPr/>
        </p:nvSpPr>
        <p:spPr>
          <a:xfrm>
            <a:off x="899592" y="2940174"/>
            <a:ext cx="1872208" cy="423664"/>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995936" y="2390775"/>
            <a:ext cx="857275" cy="126109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MG_3461.JPG"/>
          <p:cNvPicPr>
            <a:picLocks noChangeAspect="1"/>
          </p:cNvPicPr>
          <p:nvPr/>
        </p:nvPicPr>
        <p:blipFill>
          <a:blip r:embed="rId2" cstate="print"/>
          <a:srcRect l="39735" r="6954"/>
          <a:stretch>
            <a:fillRect/>
          </a:stretch>
        </p:blipFill>
        <p:spPr>
          <a:xfrm>
            <a:off x="5830044" y="454942"/>
            <a:ext cx="3312368" cy="4688557"/>
          </a:xfrm>
          <a:prstGeom prst="rect">
            <a:avLst/>
          </a:prstGeom>
        </p:spPr>
      </p:pic>
      <p:sp>
        <p:nvSpPr>
          <p:cNvPr id="6" name="Title 5"/>
          <p:cNvSpPr>
            <a:spLocks noGrp="1"/>
          </p:cNvSpPr>
          <p:nvPr>
            <p:ph type="title"/>
          </p:nvPr>
        </p:nvSpPr>
        <p:spPr>
          <a:xfrm>
            <a:off x="722312" y="3192835"/>
            <a:ext cx="8421687" cy="1021556"/>
          </a:xfrm>
        </p:spPr>
        <p:txBody>
          <a:bodyPr>
            <a:normAutofit/>
          </a:bodyPr>
          <a:lstStyle/>
          <a:p>
            <a:r>
              <a:rPr lang="en-US" dirty="0" smtClean="0"/>
              <a:t>Variety &amp; selection</a:t>
            </a:r>
            <a:endParaRPr lang="en-US" dirty="0"/>
          </a:p>
        </p:txBody>
      </p:sp>
      <p:sp>
        <p:nvSpPr>
          <p:cNvPr id="7" name="Text Placeholder 6"/>
          <p:cNvSpPr>
            <a:spLocks noGrp="1"/>
          </p:cNvSpPr>
          <p:nvPr>
            <p:ph type="body" idx="1"/>
          </p:nvPr>
        </p:nvSpPr>
        <p:spPr>
          <a:xfrm>
            <a:off x="1691680" y="1419622"/>
            <a:ext cx="5400600" cy="1773212"/>
          </a:xfrm>
        </p:spPr>
        <p:txBody>
          <a:bodyPr>
            <a:normAutofit lnSpcReduction="10000"/>
          </a:bodyPr>
          <a:lstStyle/>
          <a:p>
            <a:r>
              <a:rPr lang="en-US" dirty="0" smtClean="0"/>
              <a:t>Ideal deli</a:t>
            </a:r>
          </a:p>
          <a:p>
            <a:r>
              <a:rPr lang="en-US" dirty="0" smtClean="0"/>
              <a:t>Variety in the consumer’s mind</a:t>
            </a:r>
          </a:p>
          <a:p>
            <a:r>
              <a:rPr lang="en-US" dirty="0" smtClean="0"/>
              <a:t>Customization</a:t>
            </a:r>
          </a:p>
          <a:p>
            <a:r>
              <a:rPr lang="en-US" dirty="0" smtClean="0"/>
              <a:t>Steady featured days</a:t>
            </a:r>
          </a:p>
          <a:p>
            <a:r>
              <a:rPr lang="en-US" dirty="0" smtClean="0"/>
              <a:t>Cuisine variety</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62</a:t>
            </a:fld>
            <a:endParaRPr lang="en-US"/>
          </a:p>
        </p:txBody>
      </p:sp>
      <p:sp>
        <p:nvSpPr>
          <p:cNvPr id="5" name="Footer Placeholder 4"/>
          <p:cNvSpPr>
            <a:spLocks noGrp="1"/>
          </p:cNvSpPr>
          <p:nvPr>
            <p:ph type="ftr" sz="quarter" idx="3"/>
          </p:nvPr>
        </p:nvSpPr>
        <p:spPr>
          <a:xfrm>
            <a:off x="452264" y="4767263"/>
            <a:ext cx="5343872" cy="273844"/>
          </a:xfrm>
        </p:spPr>
        <p:txBody>
          <a:bodyPr/>
          <a:lstStyle/>
          <a:p>
            <a:r>
              <a:rPr lang="en-US" dirty="0" smtClean="0"/>
              <a:t>FMI | Power of Foodservice at Retail 2018©  | Picture: 210 Analytics</a:t>
            </a:r>
            <a:endParaRPr lang="en-US" dirty="0"/>
          </a:p>
        </p:txBody>
      </p:sp>
      <p:pic>
        <p:nvPicPr>
          <p:cNvPr id="9" name="Picture 6"/>
          <p:cNvPicPr>
            <a:picLocks noChangeAspect="1" noChangeArrowheads="1"/>
          </p:cNvPicPr>
          <p:nvPr/>
        </p:nvPicPr>
        <p:blipFill>
          <a:blip r:embed="rId3" cstate="print"/>
          <a:srcRect/>
          <a:stretch>
            <a:fillRect/>
          </a:stretch>
        </p:blipFill>
        <p:spPr bwMode="auto">
          <a:xfrm>
            <a:off x="695855" y="2208858"/>
            <a:ext cx="995825" cy="9778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6856" y="634380"/>
            <a:ext cx="8697144" cy="857250"/>
          </a:xfrm>
        </p:spPr>
        <p:txBody>
          <a:bodyPr>
            <a:noAutofit/>
          </a:bodyPr>
          <a:lstStyle/>
          <a:p>
            <a:r>
              <a:rPr lang="en-US" sz="2900" dirty="0" smtClean="0"/>
              <a:t>Careful, targeted investment can drive consumer interest</a:t>
            </a:r>
            <a:br>
              <a:rPr lang="en-US" sz="2900" dirty="0" smtClean="0"/>
            </a:br>
            <a:r>
              <a:rPr lang="en-US" sz="1800" dirty="0" smtClean="0">
                <a:solidFill>
                  <a:schemeClr val="tx1">
                    <a:lumMod val="50000"/>
                    <a:lumOff val="50000"/>
                  </a:schemeClr>
                </a:solidFill>
              </a:rPr>
              <a:t>Image influenced by shopping reality; expanding beyond basics will likely drive interest</a:t>
            </a:r>
            <a:endParaRPr lang="en-US" sz="1800" dirty="0">
              <a:solidFill>
                <a:schemeClr val="tx1">
                  <a:lumMod val="50000"/>
                  <a:lumOff val="50000"/>
                </a:schemeClr>
              </a:solidFill>
            </a:endParaRPr>
          </a:p>
        </p:txBody>
      </p:sp>
      <p:sp>
        <p:nvSpPr>
          <p:cNvPr id="7" name="Content Placeholder 6"/>
          <p:cNvSpPr>
            <a:spLocks noGrp="1"/>
          </p:cNvSpPr>
          <p:nvPr>
            <p:ph idx="1"/>
          </p:nvPr>
        </p:nvSpPr>
        <p:spPr>
          <a:xfrm>
            <a:off x="467544" y="1635646"/>
            <a:ext cx="6624736" cy="504056"/>
          </a:xfrm>
        </p:spPr>
        <p:txBody>
          <a:bodyPr>
            <a:normAutofit/>
          </a:bodyPr>
          <a:lstStyle/>
          <a:p>
            <a:pPr>
              <a:buNone/>
            </a:pPr>
            <a:r>
              <a:rPr lang="en-US" sz="2400" dirty="0" smtClean="0">
                <a:solidFill>
                  <a:schemeClr val="tx1">
                    <a:lumMod val="50000"/>
                    <a:lumOff val="50000"/>
                  </a:schemeClr>
                </a:solidFill>
              </a:rPr>
              <a:t>Ideal deli/prepared foods department</a:t>
            </a:r>
          </a:p>
        </p:txBody>
      </p:sp>
      <p:sp>
        <p:nvSpPr>
          <p:cNvPr id="4" name="Slide Number Placeholder 3"/>
          <p:cNvSpPr>
            <a:spLocks noGrp="1"/>
          </p:cNvSpPr>
          <p:nvPr>
            <p:ph type="sldNum" sz="quarter" idx="12"/>
          </p:nvPr>
        </p:nvSpPr>
        <p:spPr/>
        <p:txBody>
          <a:bodyPr/>
          <a:lstStyle/>
          <a:p>
            <a:fld id="{3AA458A7-DFCD-4FD4-9550-F40348EC9665}" type="slidenum">
              <a:rPr lang="en-US" smtClean="0"/>
              <a:pPr/>
              <a:t>63</a:t>
            </a:fld>
            <a:endParaRPr lang="en-US"/>
          </a:p>
        </p:txBody>
      </p:sp>
      <p:sp>
        <p:nvSpPr>
          <p:cNvPr id="5" name="Footer Placeholder 4"/>
          <p:cNvSpPr>
            <a:spLocks noGrp="1"/>
          </p:cNvSpPr>
          <p:nvPr>
            <p:ph type="ftr" sz="quarter" idx="3"/>
          </p:nvPr>
        </p:nvSpPr>
        <p:spPr>
          <a:xfrm>
            <a:off x="452264" y="4767263"/>
            <a:ext cx="4263752"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sp>
        <p:nvSpPr>
          <p:cNvPr id="10" name="Content Placeholder 6"/>
          <p:cNvSpPr txBox="1">
            <a:spLocks/>
          </p:cNvSpPr>
          <p:nvPr/>
        </p:nvSpPr>
        <p:spPr>
          <a:xfrm>
            <a:off x="539552" y="2139702"/>
            <a:ext cx="2664296" cy="2088232"/>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10000"/>
              </a:lnSpc>
              <a:spcBef>
                <a:spcPct val="20000"/>
              </a:spcBef>
              <a:spcAft>
                <a:spcPts val="0"/>
              </a:spcAft>
              <a:buClr>
                <a:srgbClr val="7030A0"/>
              </a:buClr>
              <a:buSzTx/>
              <a:buFont typeface="Wingdings" pitchFamily="2" charset="2"/>
              <a:buNone/>
              <a:tabLst/>
              <a:defRPr/>
            </a:pPr>
            <a:r>
              <a:rPr kumimoji="0" lang="en-US" sz="4800" b="1" i="0" u="none" strike="noStrike" kern="1200" cap="none" spc="0" normalizeH="0" baseline="0" noProof="0" dirty="0" smtClean="0">
                <a:ln>
                  <a:noFill/>
                </a:ln>
                <a:solidFill>
                  <a:srgbClr val="7030A0"/>
                </a:solidFill>
                <a:effectLst/>
                <a:uLnTx/>
                <a:uFillTx/>
                <a:latin typeface="+mn-lt"/>
                <a:ea typeface="+mn-ea"/>
                <a:cs typeface="+mn-cs"/>
              </a:rPr>
              <a:t>48%</a:t>
            </a:r>
            <a:r>
              <a:rPr kumimoji="0" lang="en-US" sz="4800" b="0" i="0" u="none" strike="noStrike" kern="1200" cap="none" spc="0" normalizeH="0" baseline="0" noProof="0" dirty="0" smtClean="0">
                <a:ln>
                  <a:noFill/>
                </a:ln>
                <a:solidFill>
                  <a:schemeClr val="tx1"/>
                </a:solidFill>
                <a:effectLst/>
                <a:uLnTx/>
                <a:uFillTx/>
                <a:latin typeface="+mn-lt"/>
                <a:ea typeface="+mn-ea"/>
                <a:cs typeface="+mn-cs"/>
              </a:rPr>
              <a:t>  </a:t>
            </a:r>
          </a:p>
          <a:p>
            <a:pPr marR="0" lvl="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 handful of cuisines beyond deli basics w/customization</a:t>
            </a:r>
          </a:p>
        </p:txBody>
      </p:sp>
      <p:sp>
        <p:nvSpPr>
          <p:cNvPr id="11" name="Content Placeholder 6"/>
          <p:cNvSpPr txBox="1">
            <a:spLocks/>
          </p:cNvSpPr>
          <p:nvPr/>
        </p:nvSpPr>
        <p:spPr>
          <a:xfrm>
            <a:off x="3419872" y="2172469"/>
            <a:ext cx="2376264" cy="244827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4400" b="1" i="0" u="none" strike="noStrike" kern="1200" cap="none" spc="0" normalizeH="0" baseline="0" noProof="0" dirty="0" smtClean="0">
                <a:ln>
                  <a:noFill/>
                </a:ln>
                <a:solidFill>
                  <a:srgbClr val="7030A0"/>
                </a:solidFill>
                <a:effectLst/>
                <a:uLnTx/>
                <a:uFillTx/>
                <a:latin typeface="+mn-lt"/>
                <a:ea typeface="+mn-ea"/>
                <a:cs typeface="+mn-cs"/>
              </a:rPr>
              <a:t>36%</a:t>
            </a:r>
            <a:r>
              <a:rPr kumimoji="0" lang="en-US" sz="4400" b="0" i="0" u="none" strike="noStrike" kern="1200" cap="none" spc="0" normalizeH="0" baseline="0" noProof="0" dirty="0" smtClean="0">
                <a:ln>
                  <a:noFill/>
                </a:ln>
                <a:solidFill>
                  <a:schemeClr val="tx1"/>
                </a:solidFill>
                <a:effectLst/>
                <a:uLnTx/>
                <a:uFillTx/>
                <a:latin typeface="+mn-lt"/>
                <a:ea typeface="+mn-ea"/>
                <a:cs typeface="+mn-cs"/>
              </a:rPr>
              <a:t>  </a:t>
            </a:r>
          </a:p>
          <a:p>
            <a:pPr marR="0" lvl="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Simple with some deli basics</a:t>
            </a:r>
          </a:p>
        </p:txBody>
      </p:sp>
      <p:sp>
        <p:nvSpPr>
          <p:cNvPr id="12" name="Content Placeholder 6"/>
          <p:cNvSpPr txBox="1">
            <a:spLocks/>
          </p:cNvSpPr>
          <p:nvPr/>
        </p:nvSpPr>
        <p:spPr>
          <a:xfrm>
            <a:off x="6156176" y="2177802"/>
            <a:ext cx="2664296" cy="223224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4400" b="1" i="0" u="none" strike="noStrike" kern="1200" cap="none" spc="0" normalizeH="0" baseline="0" noProof="0" dirty="0" smtClean="0">
                <a:ln>
                  <a:noFill/>
                </a:ln>
                <a:solidFill>
                  <a:srgbClr val="7030A0"/>
                </a:solidFill>
                <a:effectLst/>
                <a:uLnTx/>
                <a:uFillTx/>
                <a:latin typeface="+mn-lt"/>
                <a:ea typeface="+mn-ea"/>
                <a:cs typeface="+mn-cs"/>
              </a:rPr>
              <a:t>16%</a:t>
            </a:r>
            <a:r>
              <a:rPr kumimoji="0" lang="en-US" sz="4400" b="0" i="0" u="none" strike="noStrike" kern="1200" cap="none" spc="0" normalizeH="0" baseline="0" noProof="0" dirty="0" smtClean="0">
                <a:ln>
                  <a:noFill/>
                </a:ln>
                <a:solidFill>
                  <a:schemeClr val="tx1"/>
                </a:solidFill>
                <a:effectLst/>
                <a:uLnTx/>
                <a:uFillTx/>
                <a:latin typeface="+mn-lt"/>
                <a:ea typeface="+mn-ea"/>
                <a:cs typeface="+mn-cs"/>
              </a:rPr>
              <a:t>  </a:t>
            </a:r>
          </a:p>
          <a:p>
            <a:pPr marR="0" lvl="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Resemble a mall food court w/many different cuisines</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4" name="Straight Connector 13"/>
          <p:cNvCxnSpPr/>
          <p:nvPr/>
        </p:nvCxnSpPr>
        <p:spPr>
          <a:xfrm>
            <a:off x="611560" y="2859782"/>
            <a:ext cx="813690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2264" y="4767263"/>
            <a:ext cx="5487888"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64</a:t>
            </a:fld>
            <a:endParaRPr lang="en-US"/>
          </a:p>
        </p:txBody>
      </p:sp>
      <p:pic>
        <p:nvPicPr>
          <p:cNvPr id="106502" name="Picture 6" descr="Image result for henry ford quote faster horses"/>
          <p:cNvPicPr>
            <a:picLocks noChangeAspect="1" noChangeArrowheads="1"/>
          </p:cNvPicPr>
          <p:nvPr/>
        </p:nvPicPr>
        <p:blipFill>
          <a:blip r:embed="rId2" cstate="print"/>
          <a:srcRect l="2120" t="5263" b="5263"/>
          <a:stretch>
            <a:fillRect/>
          </a:stretch>
        </p:blipFill>
        <p:spPr bwMode="auto">
          <a:xfrm>
            <a:off x="1043608" y="843558"/>
            <a:ext cx="7128792" cy="3672408"/>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6856" y="586225"/>
            <a:ext cx="8229600" cy="857250"/>
          </a:xfrm>
        </p:spPr>
        <p:txBody>
          <a:bodyPr>
            <a:normAutofit fontScale="90000"/>
          </a:bodyPr>
          <a:lstStyle/>
          <a:p>
            <a:r>
              <a:rPr lang="en-US" dirty="0" smtClean="0"/>
              <a:t>Shoppers who have variety, love variety</a:t>
            </a:r>
            <a:br>
              <a:rPr lang="en-US" dirty="0" smtClean="0"/>
            </a:br>
            <a:r>
              <a:rPr lang="en-US" sz="2000" dirty="0" smtClean="0">
                <a:solidFill>
                  <a:schemeClr val="tx1">
                    <a:lumMod val="50000"/>
                    <a:lumOff val="50000"/>
                  </a:schemeClr>
                </a:solidFill>
              </a:rPr>
              <a:t>Food destinations are on their shoppers’ radars </a:t>
            </a:r>
            <a:endParaRPr lang="en-US" dirty="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3AA458A7-DFCD-4FD4-9550-F40348EC9665}" type="slidenum">
              <a:rPr lang="en-US" smtClean="0"/>
              <a:pPr/>
              <a:t>65</a:t>
            </a:fld>
            <a:endParaRPr lang="en-US"/>
          </a:p>
        </p:txBody>
      </p:sp>
      <p:graphicFrame>
        <p:nvGraphicFramePr>
          <p:cNvPr id="4" name="Table 3"/>
          <p:cNvGraphicFramePr>
            <a:graphicFrameLocks noGrp="1"/>
          </p:cNvGraphicFramePr>
          <p:nvPr/>
        </p:nvGraphicFramePr>
        <p:xfrm>
          <a:off x="539552" y="1779662"/>
          <a:ext cx="7848872" cy="2158173"/>
        </p:xfrm>
        <a:graphic>
          <a:graphicData uri="http://schemas.openxmlformats.org/drawingml/2006/table">
            <a:tbl>
              <a:tblPr/>
              <a:tblGrid>
                <a:gridCol w="4464496"/>
                <a:gridCol w="648072"/>
                <a:gridCol w="1440160"/>
                <a:gridCol w="1296144"/>
              </a:tblGrid>
              <a:tr h="664439">
                <a:tc>
                  <a:txBody>
                    <a:bodyPr/>
                    <a:lstStyle/>
                    <a:p>
                      <a:pPr>
                        <a:spcAft>
                          <a:spcPts val="0"/>
                        </a:spcAft>
                      </a:pPr>
                      <a:r>
                        <a:rPr lang="en-US" sz="2000" dirty="0" smtClean="0">
                          <a:solidFill>
                            <a:schemeClr val="bg1"/>
                          </a:solidFill>
                          <a:latin typeface="Calibri"/>
                          <a:ea typeface="Calibri"/>
                          <a:cs typeface="Times New Roman"/>
                        </a:rPr>
                        <a:t>Ideal deli/prepared food department</a:t>
                      </a:r>
                      <a:endParaRPr lang="en-US" sz="2000" dirty="0">
                        <a:solidFill>
                          <a:schemeClr val="bg1"/>
                        </a:solidFill>
                        <a:latin typeface="Calibri"/>
                        <a:ea typeface="Calibri"/>
                        <a:cs typeface="Times New Roman"/>
                      </a:endParaRPr>
                    </a:p>
                  </a:txBody>
                  <a:tcPr marL="64915" marR="64915"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spcAft>
                          <a:spcPts val="0"/>
                        </a:spcAft>
                      </a:pPr>
                      <a:r>
                        <a:rPr lang="en-US" sz="1800" b="1" dirty="0">
                          <a:solidFill>
                            <a:srgbClr val="FFFFFF"/>
                          </a:solidFill>
                          <a:latin typeface="Calibri"/>
                          <a:ea typeface="Calibri"/>
                          <a:cs typeface="Times New Roman"/>
                        </a:rPr>
                        <a:t>All</a:t>
                      </a:r>
                      <a:endParaRPr lang="en-US" sz="2000" dirty="0">
                        <a:latin typeface="Calibri"/>
                        <a:ea typeface="Calibri"/>
                        <a:cs typeface="Times New Roman"/>
                      </a:endParaRPr>
                    </a:p>
                  </a:txBody>
                  <a:tcPr marL="64915" marR="64915"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spcAft>
                          <a:spcPts val="0"/>
                        </a:spcAft>
                      </a:pPr>
                      <a:r>
                        <a:rPr lang="en-US" sz="1800" b="1" dirty="0" smtClean="0">
                          <a:solidFill>
                            <a:srgbClr val="FFFFFF"/>
                          </a:solidFill>
                          <a:latin typeface="Calibri"/>
                          <a:ea typeface="Calibri"/>
                          <a:cs typeface="Times New Roman"/>
                        </a:rPr>
                        <a:t>Foodservic</a:t>
                      </a:r>
                      <a:r>
                        <a:rPr lang="en-US" sz="1800" b="1" baseline="0" dirty="0" smtClean="0">
                          <a:solidFill>
                            <a:srgbClr val="FFFFFF"/>
                          </a:solidFill>
                          <a:latin typeface="Calibri"/>
                          <a:ea typeface="Calibri"/>
                          <a:cs typeface="Times New Roman"/>
                        </a:rPr>
                        <a:t>e destinations</a:t>
                      </a:r>
                      <a:endParaRPr lang="en-US" sz="2000" dirty="0">
                        <a:latin typeface="Calibri"/>
                        <a:ea typeface="Calibri"/>
                        <a:cs typeface="Times New Roman"/>
                      </a:endParaRPr>
                    </a:p>
                  </a:txBody>
                  <a:tcPr marL="64915" marR="64915"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r">
                        <a:spcAft>
                          <a:spcPts val="0"/>
                        </a:spcAft>
                      </a:pPr>
                      <a:r>
                        <a:rPr lang="en-US" sz="1800" b="1" dirty="0" smtClean="0">
                          <a:solidFill>
                            <a:srgbClr val="FFFFFF"/>
                          </a:solidFill>
                          <a:latin typeface="Calibri"/>
                          <a:ea typeface="Calibri"/>
                          <a:cs typeface="Times New Roman"/>
                        </a:rPr>
                        <a:t>Basic deli</a:t>
                      </a:r>
                      <a:r>
                        <a:rPr lang="en-US" sz="1800" b="1" baseline="0" dirty="0" smtClean="0">
                          <a:solidFill>
                            <a:srgbClr val="FFFFFF"/>
                          </a:solidFill>
                          <a:latin typeface="Calibri"/>
                          <a:ea typeface="Calibri"/>
                          <a:cs typeface="Times New Roman"/>
                        </a:rPr>
                        <a:t> offering</a:t>
                      </a:r>
                      <a:endParaRPr lang="en-US" sz="2000" dirty="0">
                        <a:latin typeface="Calibri"/>
                        <a:ea typeface="Calibri"/>
                        <a:cs typeface="Times New Roman"/>
                      </a:endParaRPr>
                    </a:p>
                  </a:txBody>
                  <a:tcPr marL="64915" marR="64915"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r>
              <a:tr h="487689">
                <a:tc>
                  <a:txBody>
                    <a:bodyPr/>
                    <a:lstStyle/>
                    <a:p>
                      <a:pPr algn="r">
                        <a:lnSpc>
                          <a:spcPct val="115000"/>
                        </a:lnSpc>
                        <a:spcAft>
                          <a:spcPts val="0"/>
                        </a:spcAft>
                      </a:pPr>
                      <a:r>
                        <a:rPr lang="en-US" sz="1800" dirty="0">
                          <a:solidFill>
                            <a:srgbClr val="000000"/>
                          </a:solidFill>
                          <a:latin typeface="Calibri"/>
                          <a:ea typeface="Times New Roman"/>
                          <a:cs typeface="Times New Roman"/>
                        </a:rPr>
                        <a:t>Simple with deli </a:t>
                      </a:r>
                      <a:r>
                        <a:rPr lang="en-US" sz="1800" dirty="0" smtClean="0">
                          <a:solidFill>
                            <a:srgbClr val="000000"/>
                          </a:solidFill>
                          <a:latin typeface="Calibri"/>
                          <a:ea typeface="Times New Roman"/>
                          <a:cs typeface="Times New Roman"/>
                        </a:rPr>
                        <a:t>classics</a:t>
                      </a:r>
                      <a:endParaRPr lang="en-US" sz="2000" dirty="0">
                        <a:latin typeface="Calibri"/>
                        <a:ea typeface="Calibri"/>
                        <a:cs typeface="Times New Roman"/>
                      </a:endParaRPr>
                    </a:p>
                  </a:txBody>
                  <a:tcPr marL="64915" marR="64915" marT="0" marB="0" anchor="ctr">
                    <a:lnL>
                      <a:noFill/>
                    </a:lnL>
                    <a:lnR>
                      <a:noFill/>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spcAft>
                          <a:spcPts val="0"/>
                        </a:spcAft>
                      </a:pPr>
                      <a:r>
                        <a:rPr lang="en-US" sz="1800" dirty="0">
                          <a:latin typeface="Calibri"/>
                          <a:ea typeface="Calibri"/>
                          <a:cs typeface="Times New Roman"/>
                        </a:rPr>
                        <a:t>36%</a:t>
                      </a:r>
                      <a:endParaRPr lang="en-US" sz="2000" dirty="0">
                        <a:latin typeface="Calibri"/>
                        <a:ea typeface="Calibri"/>
                        <a:cs typeface="Times New Roman"/>
                      </a:endParaRPr>
                    </a:p>
                  </a:txBody>
                  <a:tcPr marL="64915" marR="64915" marT="0" marB="0" anchor="ctr">
                    <a:lnL>
                      <a:noFill/>
                    </a:lnL>
                    <a:lnR>
                      <a:noFill/>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spcAft>
                          <a:spcPts val="0"/>
                        </a:spcAft>
                      </a:pPr>
                      <a:r>
                        <a:rPr lang="en-US" sz="1800" dirty="0">
                          <a:latin typeface="Calibri"/>
                          <a:ea typeface="Calibri"/>
                          <a:cs typeface="Times New Roman"/>
                        </a:rPr>
                        <a:t>13%</a:t>
                      </a:r>
                      <a:endParaRPr lang="en-US" sz="2000" dirty="0">
                        <a:latin typeface="Calibri"/>
                        <a:ea typeface="Calibri"/>
                        <a:cs typeface="Times New Roman"/>
                      </a:endParaRPr>
                    </a:p>
                  </a:txBody>
                  <a:tcPr marL="64915" marR="64915" marT="0" marB="0" anchor="ctr">
                    <a:lnL>
                      <a:noFill/>
                    </a:lnL>
                    <a:lnR>
                      <a:noFill/>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spcAft>
                          <a:spcPts val="0"/>
                        </a:spcAft>
                      </a:pPr>
                      <a:r>
                        <a:rPr lang="en-US" sz="1800" dirty="0">
                          <a:latin typeface="Calibri"/>
                          <a:ea typeface="Calibri"/>
                          <a:cs typeface="Times New Roman"/>
                        </a:rPr>
                        <a:t>37%</a:t>
                      </a:r>
                      <a:endParaRPr lang="en-US" sz="2000" dirty="0">
                        <a:latin typeface="Calibri"/>
                        <a:ea typeface="Calibri"/>
                        <a:cs typeface="Times New Roman"/>
                      </a:endParaRPr>
                    </a:p>
                  </a:txBody>
                  <a:tcPr marL="64915" marR="64915" marT="0" marB="0" anchor="ctr">
                    <a:lnL>
                      <a:noFill/>
                    </a:lnL>
                    <a:lnR>
                      <a:noFill/>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492173">
                <a:tc>
                  <a:txBody>
                    <a:bodyPr/>
                    <a:lstStyle/>
                    <a:p>
                      <a:pPr algn="r">
                        <a:lnSpc>
                          <a:spcPct val="115000"/>
                        </a:lnSpc>
                        <a:spcAft>
                          <a:spcPts val="0"/>
                        </a:spcAft>
                      </a:pPr>
                      <a:r>
                        <a:rPr lang="en-US" sz="1800" dirty="0">
                          <a:solidFill>
                            <a:srgbClr val="000000"/>
                          </a:solidFill>
                          <a:latin typeface="Calibri"/>
                          <a:ea typeface="Times New Roman"/>
                          <a:cs typeface="Times New Roman"/>
                        </a:rPr>
                        <a:t>A </a:t>
                      </a:r>
                      <a:r>
                        <a:rPr lang="en-US" sz="1800" dirty="0" smtClean="0">
                          <a:solidFill>
                            <a:srgbClr val="000000"/>
                          </a:solidFill>
                          <a:latin typeface="Calibri"/>
                          <a:ea typeface="Times New Roman"/>
                          <a:cs typeface="Times New Roman"/>
                        </a:rPr>
                        <a:t>few different </a:t>
                      </a:r>
                      <a:r>
                        <a:rPr lang="en-US" sz="1800" dirty="0">
                          <a:solidFill>
                            <a:srgbClr val="000000"/>
                          </a:solidFill>
                          <a:latin typeface="Calibri"/>
                          <a:ea typeface="Times New Roman"/>
                          <a:cs typeface="Times New Roman"/>
                        </a:rPr>
                        <a:t>food choices beyond the </a:t>
                      </a:r>
                      <a:r>
                        <a:rPr lang="en-US" sz="1800" dirty="0" smtClean="0">
                          <a:solidFill>
                            <a:srgbClr val="000000"/>
                          </a:solidFill>
                          <a:latin typeface="Calibri"/>
                          <a:ea typeface="Times New Roman"/>
                          <a:cs typeface="Times New Roman"/>
                        </a:rPr>
                        <a:t>basics</a:t>
                      </a:r>
                      <a:endParaRPr lang="en-US" sz="2000" dirty="0">
                        <a:latin typeface="Calibri"/>
                        <a:ea typeface="Calibri"/>
                        <a:cs typeface="Times New Roman"/>
                      </a:endParaRPr>
                    </a:p>
                  </a:txBody>
                  <a:tcPr marL="64915" marR="64915" marT="0" marB="0" anchor="ctr">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spcAft>
                          <a:spcPts val="0"/>
                        </a:spcAft>
                      </a:pPr>
                      <a:r>
                        <a:rPr lang="en-US" sz="1800" dirty="0">
                          <a:latin typeface="Calibri"/>
                          <a:ea typeface="Calibri"/>
                          <a:cs typeface="Times New Roman"/>
                        </a:rPr>
                        <a:t>48%</a:t>
                      </a:r>
                      <a:endParaRPr lang="en-US" sz="2000" dirty="0">
                        <a:latin typeface="Calibri"/>
                        <a:ea typeface="Calibri"/>
                        <a:cs typeface="Times New Roman"/>
                      </a:endParaRPr>
                    </a:p>
                  </a:txBody>
                  <a:tcPr marL="64915" marR="64915" marT="0" marB="0" anchor="ctr">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spcAft>
                          <a:spcPts val="0"/>
                        </a:spcAft>
                      </a:pPr>
                      <a:r>
                        <a:rPr lang="en-US" sz="1800" dirty="0">
                          <a:latin typeface="Calibri"/>
                          <a:ea typeface="Calibri"/>
                          <a:cs typeface="Times New Roman"/>
                        </a:rPr>
                        <a:t>57%</a:t>
                      </a:r>
                      <a:endParaRPr lang="en-US" sz="2000" dirty="0">
                        <a:latin typeface="Calibri"/>
                        <a:ea typeface="Calibri"/>
                        <a:cs typeface="Times New Roman"/>
                      </a:endParaRPr>
                    </a:p>
                  </a:txBody>
                  <a:tcPr marL="64915" marR="64915" marT="0" marB="0" anchor="ctr">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spcAft>
                          <a:spcPts val="0"/>
                        </a:spcAft>
                      </a:pPr>
                      <a:r>
                        <a:rPr lang="en-US" sz="1800" dirty="0">
                          <a:latin typeface="Calibri"/>
                          <a:ea typeface="Calibri"/>
                          <a:cs typeface="Times New Roman"/>
                        </a:rPr>
                        <a:t>48%</a:t>
                      </a:r>
                      <a:endParaRPr lang="en-US" sz="2000" dirty="0">
                        <a:latin typeface="Calibri"/>
                        <a:ea typeface="Calibri"/>
                        <a:cs typeface="Times New Roman"/>
                      </a:endParaRPr>
                    </a:p>
                  </a:txBody>
                  <a:tcPr marL="64915" marR="64915" marT="0" marB="0" anchor="ctr">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513872">
                <a:tc>
                  <a:txBody>
                    <a:bodyPr/>
                    <a:lstStyle/>
                    <a:p>
                      <a:pPr algn="r">
                        <a:lnSpc>
                          <a:spcPct val="115000"/>
                        </a:lnSpc>
                        <a:spcAft>
                          <a:spcPts val="0"/>
                        </a:spcAft>
                      </a:pPr>
                      <a:r>
                        <a:rPr lang="en-US" sz="1800" dirty="0">
                          <a:solidFill>
                            <a:srgbClr val="000000"/>
                          </a:solidFill>
                          <a:latin typeface="Calibri"/>
                          <a:ea typeface="Times New Roman"/>
                          <a:cs typeface="Times New Roman"/>
                        </a:rPr>
                        <a:t>Resemble a mall food </a:t>
                      </a:r>
                      <a:r>
                        <a:rPr lang="en-US" sz="1800" dirty="0" smtClean="0">
                          <a:solidFill>
                            <a:srgbClr val="000000"/>
                          </a:solidFill>
                          <a:latin typeface="Calibri"/>
                          <a:ea typeface="Times New Roman"/>
                          <a:cs typeface="Times New Roman"/>
                        </a:rPr>
                        <a:t>court</a:t>
                      </a:r>
                      <a:endParaRPr lang="en-US" sz="2000" dirty="0">
                        <a:latin typeface="Calibri"/>
                        <a:ea typeface="Calibri"/>
                        <a:cs typeface="Times New Roman"/>
                      </a:endParaRPr>
                    </a:p>
                  </a:txBody>
                  <a:tcPr marL="64915" marR="64915" marT="0" marB="0" anchor="ctr">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spcAft>
                          <a:spcPts val="0"/>
                        </a:spcAft>
                      </a:pPr>
                      <a:r>
                        <a:rPr lang="en-US" sz="1800" dirty="0">
                          <a:latin typeface="Calibri"/>
                          <a:ea typeface="Calibri"/>
                          <a:cs typeface="Times New Roman"/>
                        </a:rPr>
                        <a:t>16%</a:t>
                      </a:r>
                      <a:endParaRPr lang="en-US" sz="2000" dirty="0">
                        <a:latin typeface="Calibri"/>
                        <a:ea typeface="Calibri"/>
                        <a:cs typeface="Times New Roman"/>
                      </a:endParaRPr>
                    </a:p>
                  </a:txBody>
                  <a:tcPr marL="64915" marR="64915" marT="0" marB="0" anchor="ctr">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spcAft>
                          <a:spcPts val="0"/>
                        </a:spcAft>
                      </a:pPr>
                      <a:r>
                        <a:rPr lang="en-US" sz="1800" dirty="0">
                          <a:latin typeface="Calibri"/>
                          <a:ea typeface="Calibri"/>
                          <a:cs typeface="Times New Roman"/>
                        </a:rPr>
                        <a:t>30%</a:t>
                      </a:r>
                      <a:endParaRPr lang="en-US" sz="2000" dirty="0">
                        <a:latin typeface="Calibri"/>
                        <a:ea typeface="Calibri"/>
                        <a:cs typeface="Times New Roman"/>
                      </a:endParaRPr>
                    </a:p>
                  </a:txBody>
                  <a:tcPr marL="64915" marR="64915" marT="0" marB="0" anchor="ctr">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r">
                        <a:spcAft>
                          <a:spcPts val="0"/>
                        </a:spcAft>
                      </a:pPr>
                      <a:r>
                        <a:rPr lang="en-US" sz="1800" dirty="0">
                          <a:latin typeface="Calibri"/>
                          <a:ea typeface="Calibri"/>
                          <a:cs typeface="Times New Roman"/>
                        </a:rPr>
                        <a:t>15%</a:t>
                      </a:r>
                      <a:endParaRPr lang="en-US" sz="2000" dirty="0">
                        <a:latin typeface="Calibri"/>
                        <a:ea typeface="Calibri"/>
                        <a:cs typeface="Times New Roman"/>
                      </a:endParaRPr>
                    </a:p>
                  </a:txBody>
                  <a:tcPr marL="64915" marR="64915" marT="0" marB="0" anchor="ctr">
                    <a:lnL>
                      <a:noFill/>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bl>
          </a:graphicData>
        </a:graphic>
      </p:graphicFrame>
      <p:sp>
        <p:nvSpPr>
          <p:cNvPr id="109570" name="AutoShape 2"/>
          <p:cNvSpPr>
            <a:spLocks noChangeArrowheads="1"/>
          </p:cNvSpPr>
          <p:nvPr/>
        </p:nvSpPr>
        <p:spPr bwMode="auto">
          <a:xfrm>
            <a:off x="6300192" y="3507854"/>
            <a:ext cx="2160240" cy="360040"/>
          </a:xfrm>
          <a:prstGeom prst="roundRect">
            <a:avLst>
              <a:gd name="adj" fmla="val 16667"/>
            </a:avLst>
          </a:prstGeom>
          <a:noFill/>
          <a:ln w="38100">
            <a:solidFill>
              <a:srgbClr val="4BACC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569" name="AutoShape 1"/>
          <p:cNvSpPr>
            <a:spLocks noChangeShapeType="1"/>
          </p:cNvSpPr>
          <p:nvPr/>
        </p:nvSpPr>
        <p:spPr bwMode="auto">
          <a:xfrm>
            <a:off x="7236296" y="3700025"/>
            <a:ext cx="444500" cy="0"/>
          </a:xfrm>
          <a:prstGeom prst="straightConnector1">
            <a:avLst/>
          </a:prstGeom>
          <a:noFill/>
          <a:ln w="28575">
            <a:solidFill>
              <a:srgbClr val="4BACC6"/>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 name="Footer Placeholder 4"/>
          <p:cNvSpPr>
            <a:spLocks noGrp="1"/>
          </p:cNvSpPr>
          <p:nvPr>
            <p:ph type="ftr" sz="quarter" idx="4294967295"/>
          </p:nvPr>
        </p:nvSpPr>
        <p:spPr>
          <a:xfrm>
            <a:off x="452264" y="4767263"/>
            <a:ext cx="4551784" cy="273844"/>
          </a:xfrm>
          <a:prstGeom prst="rect">
            <a:avLst/>
          </a:prstGeo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758" y="569874"/>
            <a:ext cx="8229600" cy="857250"/>
          </a:xfrm>
        </p:spPr>
        <p:txBody>
          <a:bodyPr>
            <a:normAutofit fontScale="90000"/>
          </a:bodyPr>
          <a:lstStyle/>
          <a:p>
            <a:r>
              <a:rPr lang="en-US" dirty="0" smtClean="0"/>
              <a:t>Variety takes on many forms</a:t>
            </a:r>
            <a:br>
              <a:rPr lang="en-US" dirty="0" smtClean="0"/>
            </a:br>
            <a:r>
              <a:rPr lang="en-US" sz="2000" dirty="0" smtClean="0">
                <a:solidFill>
                  <a:schemeClr val="tx1">
                    <a:lumMod val="50000"/>
                    <a:lumOff val="50000"/>
                  </a:schemeClr>
                </a:solidFill>
              </a:rPr>
              <a:t>Creating the illusion of variety by item rotation rather than many cuisines alone</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66</a:t>
            </a:fld>
            <a:endParaRPr lang="en-US"/>
          </a:p>
        </p:txBody>
      </p:sp>
      <p:sp>
        <p:nvSpPr>
          <p:cNvPr id="5" name="Footer Placeholder 4"/>
          <p:cNvSpPr>
            <a:spLocks noGrp="1"/>
          </p:cNvSpPr>
          <p:nvPr>
            <p:ph type="ftr" sz="quarter" idx="3"/>
          </p:nvPr>
        </p:nvSpPr>
        <p:spPr>
          <a:xfrm>
            <a:off x="452264" y="4767263"/>
            <a:ext cx="3903712"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graphicFrame>
        <p:nvGraphicFramePr>
          <p:cNvPr id="6" name="Table 5"/>
          <p:cNvGraphicFramePr>
            <a:graphicFrameLocks noGrp="1"/>
          </p:cNvGraphicFramePr>
          <p:nvPr/>
        </p:nvGraphicFramePr>
        <p:xfrm>
          <a:off x="539552" y="1491631"/>
          <a:ext cx="8136905" cy="2853549"/>
        </p:xfrm>
        <a:graphic>
          <a:graphicData uri="http://schemas.openxmlformats.org/drawingml/2006/table">
            <a:tbl>
              <a:tblPr/>
              <a:tblGrid>
                <a:gridCol w="1626901"/>
                <a:gridCol w="1627701"/>
                <a:gridCol w="1626901"/>
                <a:gridCol w="1627701"/>
                <a:gridCol w="1627701"/>
              </a:tblGrid>
              <a:tr h="463020">
                <a:tc gridSpan="5">
                  <a:txBody>
                    <a:bodyPr/>
                    <a:lstStyle/>
                    <a:p>
                      <a:pPr algn="ctr">
                        <a:spcAft>
                          <a:spcPts val="0"/>
                        </a:spcAft>
                      </a:pPr>
                      <a:r>
                        <a:rPr lang="en-US" sz="2000" b="1" dirty="0" smtClean="0">
                          <a:solidFill>
                            <a:srgbClr val="FFFFFF"/>
                          </a:solidFill>
                          <a:latin typeface="Calibri"/>
                          <a:ea typeface="Calibri"/>
                          <a:cs typeface="Times New Roman"/>
                        </a:rPr>
                        <a:t>Features </a:t>
                      </a:r>
                      <a:r>
                        <a:rPr lang="en-US" sz="2000" b="1" dirty="0">
                          <a:solidFill>
                            <a:srgbClr val="FFFFFF"/>
                          </a:solidFill>
                          <a:latin typeface="Calibri"/>
                          <a:ea typeface="Calibri"/>
                          <a:cs typeface="Times New Roman"/>
                        </a:rPr>
                        <a:t>focused on variety and rotation </a:t>
                      </a:r>
                      <a:r>
                        <a:rPr lang="en-US" sz="2000" b="1" dirty="0" smtClean="0">
                          <a:solidFill>
                            <a:srgbClr val="FFFFFF"/>
                          </a:solidFill>
                          <a:latin typeface="Calibri"/>
                          <a:ea typeface="Calibri"/>
                          <a:cs typeface="Times New Roman"/>
                        </a:rPr>
                        <a:t>that are important</a:t>
                      </a:r>
                      <a:endParaRPr lang="en-US" sz="2000" dirty="0">
                        <a:latin typeface="Calibri"/>
                        <a:ea typeface="Calibri"/>
                        <a:cs typeface="Times New Roman"/>
                      </a:endParaRPr>
                    </a:p>
                  </a:txBody>
                  <a:tcPr marL="64717" marR="64717" marT="0" marB="0" anchor="ctr">
                    <a:lnL>
                      <a:noFill/>
                    </a:lnL>
                    <a:lnR>
                      <a:noFill/>
                    </a:lnR>
                    <a:lnT>
                      <a:noFill/>
                    </a:lnT>
                    <a:lnB w="19050" cap="flat" cmpd="sng" algn="ctr">
                      <a:solidFill>
                        <a:srgbClr val="7030A0"/>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77139">
                <a:tc>
                  <a:txBody>
                    <a:bodyPr/>
                    <a:lstStyle/>
                    <a:p>
                      <a:pPr>
                        <a:spcAft>
                          <a:spcPts val="0"/>
                        </a:spcAft>
                      </a:pPr>
                      <a:endParaRPr lang="en-US" sz="300">
                        <a:latin typeface="Calibri"/>
                        <a:ea typeface="Calibri"/>
                        <a:cs typeface="Times New Roman"/>
                      </a:endParaRPr>
                    </a:p>
                  </a:txBody>
                  <a:tcPr marL="64717" marR="64717" marT="0" marB="0">
                    <a:lnL>
                      <a:noFill/>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a:latin typeface="Calibri"/>
                        <a:ea typeface="Calibri"/>
                        <a:cs typeface="Times New Roman"/>
                      </a:endParaRPr>
                    </a:p>
                  </a:txBody>
                  <a:tcPr marL="64717" marR="64717"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4717" marR="64717"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dirty="0">
                        <a:latin typeface="Calibri"/>
                        <a:ea typeface="Calibri"/>
                        <a:cs typeface="Times New Roman"/>
                      </a:endParaRPr>
                    </a:p>
                  </a:txBody>
                  <a:tcPr marL="64717" marR="64717"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a:noFill/>
                    </a:lnB>
                  </a:tcPr>
                </a:tc>
                <a:tc>
                  <a:txBody>
                    <a:bodyPr/>
                    <a:lstStyle/>
                    <a:p>
                      <a:pPr>
                        <a:spcAft>
                          <a:spcPts val="0"/>
                        </a:spcAft>
                      </a:pPr>
                      <a:endParaRPr lang="en-US" sz="300">
                        <a:latin typeface="Calibri"/>
                        <a:ea typeface="Calibri"/>
                        <a:cs typeface="Times New Roman"/>
                      </a:endParaRPr>
                    </a:p>
                  </a:txBody>
                  <a:tcPr marL="64717" marR="64717" marT="0" marB="0">
                    <a:lnL w="12700" cap="flat" cmpd="sng" algn="ctr">
                      <a:solidFill>
                        <a:srgbClr val="7030A0"/>
                      </a:solidFill>
                      <a:prstDash val="solid"/>
                      <a:round/>
                      <a:headEnd type="none" w="med" len="med"/>
                      <a:tailEnd type="none" w="med" len="med"/>
                    </a:lnL>
                    <a:lnR>
                      <a:noFill/>
                    </a:lnR>
                    <a:lnT w="19050" cap="flat" cmpd="sng" algn="ctr">
                      <a:solidFill>
                        <a:srgbClr val="7030A0"/>
                      </a:solidFill>
                      <a:prstDash val="solid"/>
                      <a:round/>
                      <a:headEnd type="none" w="med" len="med"/>
                      <a:tailEnd type="none" w="med" len="med"/>
                    </a:lnT>
                    <a:lnB>
                      <a:noFill/>
                    </a:lnB>
                  </a:tcPr>
                </a:tc>
              </a:tr>
              <a:tr h="1413390">
                <a:tc>
                  <a:txBody>
                    <a:bodyPr/>
                    <a:lstStyle/>
                    <a:p>
                      <a:pPr>
                        <a:spcAft>
                          <a:spcPts val="0"/>
                        </a:spcAft>
                      </a:pPr>
                      <a:r>
                        <a:rPr lang="en-US" sz="1600" b="1" dirty="0">
                          <a:latin typeface="Calibri"/>
                          <a:ea typeface="Calibri"/>
                          <a:cs typeface="Times New Roman"/>
                        </a:rPr>
                        <a:t>83%</a:t>
                      </a:r>
                      <a:r>
                        <a:rPr lang="en-US" sz="1600" dirty="0">
                          <a:latin typeface="Calibri"/>
                          <a:ea typeface="Calibri"/>
                          <a:cs typeface="Times New Roman"/>
                        </a:rPr>
                        <a:t>  Meat variety</a:t>
                      </a:r>
                      <a:br>
                        <a:rPr lang="en-US" sz="1600" dirty="0">
                          <a:latin typeface="Calibri"/>
                          <a:ea typeface="Calibri"/>
                          <a:cs typeface="Times New Roman"/>
                        </a:rPr>
                      </a:br>
                      <a:r>
                        <a:rPr lang="en-US" sz="1600" dirty="0">
                          <a:latin typeface="Calibri"/>
                          <a:ea typeface="Calibri"/>
                          <a:cs typeface="Times New Roman"/>
                        </a:rPr>
                        <a:t>          </a:t>
                      </a:r>
                      <a:r>
                        <a:rPr lang="en-US" sz="1600" dirty="0" smtClean="0">
                          <a:latin typeface="Calibri"/>
                          <a:ea typeface="Calibri"/>
                          <a:cs typeface="Times New Roman"/>
                        </a:rPr>
                        <a:t>beyond</a:t>
                      </a:r>
                      <a:br>
                        <a:rPr lang="en-US" sz="1600" dirty="0" smtClean="0">
                          <a:latin typeface="Calibri"/>
                          <a:ea typeface="Calibri"/>
                          <a:cs typeface="Times New Roman"/>
                        </a:rPr>
                      </a:br>
                      <a:r>
                        <a:rPr lang="en-US" sz="1600" dirty="0" smtClean="0">
                          <a:latin typeface="Calibri"/>
                          <a:ea typeface="Calibri"/>
                          <a:cs typeface="Times New Roman"/>
                        </a:rPr>
                        <a:t>          </a:t>
                      </a:r>
                      <a:r>
                        <a:rPr lang="en-US" sz="1600" dirty="0">
                          <a:latin typeface="Calibri"/>
                          <a:ea typeface="Calibri"/>
                          <a:cs typeface="Times New Roman"/>
                        </a:rPr>
                        <a:t>chicken</a:t>
                      </a:r>
                      <a:endParaRPr lang="en-US" sz="1800" dirty="0">
                        <a:latin typeface="Calibri"/>
                        <a:ea typeface="Calibri"/>
                        <a:cs typeface="Times New Roman"/>
                      </a:endParaRPr>
                    </a:p>
                    <a:p>
                      <a:pPr>
                        <a:spcAft>
                          <a:spcPts val="0"/>
                        </a:spcAft>
                      </a:pPr>
                      <a:r>
                        <a:rPr lang="en-US" sz="1600" b="1" dirty="0">
                          <a:latin typeface="Calibri"/>
                          <a:ea typeface="Calibri"/>
                          <a:cs typeface="Times New Roman"/>
                        </a:rPr>
                        <a:t> </a:t>
                      </a:r>
                      <a:endParaRPr lang="en-US" sz="1800" dirty="0">
                        <a:latin typeface="Calibri"/>
                        <a:ea typeface="Calibri"/>
                        <a:cs typeface="Times New Roman"/>
                      </a:endParaRPr>
                    </a:p>
                  </a:txBody>
                  <a:tcPr marL="64717" marR="64717" marT="0" marB="0">
                    <a:lnL>
                      <a:noFill/>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600" b="1" dirty="0">
                          <a:latin typeface="Calibri"/>
                          <a:ea typeface="Calibri"/>
                          <a:cs typeface="Times New Roman"/>
                        </a:rPr>
                        <a:t>74%</a:t>
                      </a:r>
                      <a:r>
                        <a:rPr lang="en-US" sz="1600" dirty="0">
                          <a:latin typeface="Calibri"/>
                          <a:ea typeface="Calibri"/>
                          <a:cs typeface="Times New Roman"/>
                        </a:rPr>
                        <a:t>  </a:t>
                      </a:r>
                      <a:r>
                        <a:rPr lang="en-US" sz="1600" dirty="0" smtClean="0">
                          <a:latin typeface="Calibri"/>
                          <a:ea typeface="Calibri"/>
                          <a:cs typeface="Times New Roman"/>
                        </a:rPr>
                        <a:t>Seasonal</a:t>
                      </a:r>
                      <a:endParaRPr lang="en-US" sz="1800" dirty="0">
                        <a:latin typeface="Calibri"/>
                        <a:ea typeface="Calibri"/>
                        <a:cs typeface="Times New Roman"/>
                      </a:endParaRPr>
                    </a:p>
                    <a:p>
                      <a:pPr>
                        <a:spcAft>
                          <a:spcPts val="0"/>
                        </a:spcAft>
                      </a:pPr>
                      <a:r>
                        <a:rPr lang="en-US" sz="1600" b="1" dirty="0">
                          <a:latin typeface="Calibri"/>
                          <a:ea typeface="Calibri"/>
                          <a:cs typeface="Times New Roman"/>
                        </a:rPr>
                        <a:t>73%</a:t>
                      </a:r>
                      <a:r>
                        <a:rPr lang="en-US" sz="1600" dirty="0">
                          <a:latin typeface="Calibri"/>
                          <a:ea typeface="Calibri"/>
                          <a:cs typeface="Times New Roman"/>
                        </a:rPr>
                        <a:t>  Frequent</a:t>
                      </a:r>
                      <a:br>
                        <a:rPr lang="en-US" sz="1600" dirty="0">
                          <a:latin typeface="Calibri"/>
                          <a:ea typeface="Calibri"/>
                          <a:cs typeface="Times New Roman"/>
                        </a:rPr>
                      </a:br>
                      <a:r>
                        <a:rPr lang="en-US" sz="1600" dirty="0">
                          <a:latin typeface="Calibri"/>
                          <a:ea typeface="Calibri"/>
                          <a:cs typeface="Times New Roman"/>
                        </a:rPr>
                        <a:t>          rotation of </a:t>
                      </a:r>
                      <a:br>
                        <a:rPr lang="en-US" sz="1600" dirty="0">
                          <a:latin typeface="Calibri"/>
                          <a:ea typeface="Calibri"/>
                          <a:cs typeface="Times New Roman"/>
                        </a:rPr>
                      </a:br>
                      <a:r>
                        <a:rPr lang="en-US" sz="1600" dirty="0">
                          <a:latin typeface="Calibri"/>
                          <a:ea typeface="Calibri"/>
                          <a:cs typeface="Times New Roman"/>
                        </a:rPr>
                        <a:t>          offerings</a:t>
                      </a:r>
                      <a:endParaRPr lang="en-US" sz="1800" dirty="0">
                        <a:latin typeface="Calibri"/>
                        <a:ea typeface="Calibri"/>
                        <a:cs typeface="Times New Roman"/>
                      </a:endParaRPr>
                    </a:p>
                  </a:txBody>
                  <a:tcPr marL="64717" marR="64717"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600" b="1" dirty="0">
                          <a:latin typeface="Calibri"/>
                          <a:ea typeface="Calibri"/>
                          <a:cs typeface="Times New Roman"/>
                        </a:rPr>
                        <a:t>62%</a:t>
                      </a:r>
                      <a:r>
                        <a:rPr lang="en-US" sz="1600" dirty="0">
                          <a:latin typeface="Calibri"/>
                          <a:ea typeface="Calibri"/>
                          <a:cs typeface="Times New Roman"/>
                        </a:rPr>
                        <a:t>  </a:t>
                      </a:r>
                      <a:r>
                        <a:rPr lang="en-US" sz="1600" dirty="0" smtClean="0">
                          <a:latin typeface="Calibri"/>
                          <a:ea typeface="Calibri"/>
                          <a:cs typeface="Times New Roman"/>
                        </a:rPr>
                        <a:t>Local</a:t>
                      </a:r>
                      <a:endParaRPr lang="en-US" sz="1800" dirty="0">
                        <a:latin typeface="Calibri"/>
                        <a:ea typeface="Calibri"/>
                        <a:cs typeface="Times New Roman"/>
                      </a:endParaRPr>
                    </a:p>
                    <a:p>
                      <a:pPr>
                        <a:spcAft>
                          <a:spcPts val="0"/>
                        </a:spcAft>
                      </a:pPr>
                      <a:r>
                        <a:rPr lang="en-US" sz="1600" b="1" dirty="0">
                          <a:latin typeface="Calibri"/>
                          <a:ea typeface="Calibri"/>
                          <a:cs typeface="Times New Roman"/>
                        </a:rPr>
                        <a:t>58%</a:t>
                      </a:r>
                      <a:r>
                        <a:rPr lang="en-US" sz="1600" dirty="0">
                          <a:latin typeface="Calibri"/>
                          <a:ea typeface="Calibri"/>
                          <a:cs typeface="Times New Roman"/>
                        </a:rPr>
                        <a:t>  </a:t>
                      </a:r>
                      <a:r>
                        <a:rPr lang="en-US" sz="1600" dirty="0" smtClean="0">
                          <a:latin typeface="Calibri"/>
                          <a:ea typeface="Calibri"/>
                          <a:cs typeface="Times New Roman"/>
                        </a:rPr>
                        <a:t>Menu lineup    </a:t>
                      </a:r>
                      <a:br>
                        <a:rPr lang="en-US" sz="1600" dirty="0" smtClean="0">
                          <a:latin typeface="Calibri"/>
                          <a:ea typeface="Calibri"/>
                          <a:cs typeface="Times New Roman"/>
                        </a:rPr>
                      </a:br>
                      <a:r>
                        <a:rPr lang="en-US" sz="1600" dirty="0" smtClean="0">
                          <a:latin typeface="Calibri"/>
                          <a:ea typeface="Calibri"/>
                          <a:cs typeface="Times New Roman"/>
                        </a:rPr>
                        <a:t>         for week</a:t>
                      </a:r>
                      <a:endParaRPr lang="en-US" sz="1800" dirty="0">
                        <a:latin typeface="Calibri"/>
                        <a:ea typeface="Calibri"/>
                        <a:cs typeface="Times New Roman"/>
                      </a:endParaRPr>
                    </a:p>
                    <a:p>
                      <a:pPr>
                        <a:spcAft>
                          <a:spcPts val="0"/>
                        </a:spcAft>
                      </a:pPr>
                      <a:r>
                        <a:rPr lang="en-US" sz="1600" b="1" dirty="0">
                          <a:latin typeface="Calibri"/>
                          <a:ea typeface="Calibri"/>
                          <a:cs typeface="Times New Roman"/>
                        </a:rPr>
                        <a:t>55%</a:t>
                      </a:r>
                      <a:r>
                        <a:rPr lang="en-US" sz="1600" dirty="0">
                          <a:latin typeface="Calibri"/>
                          <a:ea typeface="Calibri"/>
                          <a:cs typeface="Times New Roman"/>
                        </a:rPr>
                        <a:t>  </a:t>
                      </a:r>
                      <a:r>
                        <a:rPr lang="en-US" sz="1600" dirty="0" smtClean="0">
                          <a:latin typeface="Calibri"/>
                          <a:ea typeface="Calibri"/>
                          <a:cs typeface="Times New Roman"/>
                        </a:rPr>
                        <a:t>Chef meal of</a:t>
                      </a:r>
                      <a:br>
                        <a:rPr lang="en-US" sz="1600" dirty="0" smtClean="0">
                          <a:latin typeface="Calibri"/>
                          <a:ea typeface="Calibri"/>
                          <a:cs typeface="Times New Roman"/>
                        </a:rPr>
                      </a:br>
                      <a:r>
                        <a:rPr lang="en-US" sz="1600" dirty="0" smtClean="0">
                          <a:latin typeface="Calibri"/>
                          <a:ea typeface="Calibri"/>
                          <a:cs typeface="Times New Roman"/>
                        </a:rPr>
                        <a:t>          the day</a:t>
                      </a:r>
                      <a:endParaRPr lang="en-US" sz="1800" dirty="0">
                        <a:latin typeface="Calibri"/>
                        <a:ea typeface="Calibri"/>
                        <a:cs typeface="Times New Roman"/>
                      </a:endParaRPr>
                    </a:p>
                  </a:txBody>
                  <a:tcPr marL="64717" marR="64717"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600" b="1" dirty="0">
                          <a:latin typeface="Calibri"/>
                          <a:ea typeface="Calibri"/>
                          <a:cs typeface="Times New Roman"/>
                        </a:rPr>
                        <a:t>53%</a:t>
                      </a:r>
                      <a:r>
                        <a:rPr lang="en-US" sz="1600" dirty="0">
                          <a:latin typeface="Calibri"/>
                          <a:ea typeface="Calibri"/>
                          <a:cs typeface="Times New Roman"/>
                        </a:rPr>
                        <a:t>  Good drink</a:t>
                      </a:r>
                      <a:br>
                        <a:rPr lang="en-US" sz="1600" dirty="0">
                          <a:latin typeface="Calibri"/>
                          <a:ea typeface="Calibri"/>
                          <a:cs typeface="Times New Roman"/>
                        </a:rPr>
                      </a:br>
                      <a:r>
                        <a:rPr lang="en-US" sz="1600" dirty="0">
                          <a:latin typeface="Calibri"/>
                          <a:ea typeface="Calibri"/>
                          <a:cs typeface="Times New Roman"/>
                        </a:rPr>
                        <a:t>          selection</a:t>
                      </a:r>
                      <a:endParaRPr lang="en-US" sz="1800" dirty="0">
                        <a:latin typeface="Calibri"/>
                        <a:ea typeface="Calibri"/>
                        <a:cs typeface="Times New Roman"/>
                      </a:endParaRPr>
                    </a:p>
                    <a:p>
                      <a:pPr>
                        <a:spcAft>
                          <a:spcPts val="0"/>
                        </a:spcAft>
                      </a:pPr>
                      <a:r>
                        <a:rPr lang="en-US" sz="1600" b="1" dirty="0">
                          <a:latin typeface="Calibri"/>
                          <a:ea typeface="Calibri"/>
                          <a:cs typeface="Times New Roman"/>
                        </a:rPr>
                        <a:t>48%</a:t>
                      </a:r>
                      <a:r>
                        <a:rPr lang="en-US" sz="1600" dirty="0">
                          <a:latin typeface="Calibri"/>
                          <a:ea typeface="Calibri"/>
                          <a:cs typeface="Times New Roman"/>
                        </a:rPr>
                        <a:t>  Kid-friendly</a:t>
                      </a:r>
                      <a:br>
                        <a:rPr lang="en-US" sz="1600" dirty="0">
                          <a:latin typeface="Calibri"/>
                          <a:ea typeface="Calibri"/>
                          <a:cs typeface="Times New Roman"/>
                        </a:rPr>
                      </a:br>
                      <a:r>
                        <a:rPr lang="en-US" sz="1600" dirty="0">
                          <a:latin typeface="Calibri"/>
                          <a:ea typeface="Calibri"/>
                          <a:cs typeface="Times New Roman"/>
                        </a:rPr>
                        <a:t>          options</a:t>
                      </a:r>
                      <a:endParaRPr lang="en-US" sz="1800" dirty="0">
                        <a:latin typeface="Calibri"/>
                        <a:ea typeface="Calibri"/>
                        <a:cs typeface="Times New Roman"/>
                      </a:endParaRPr>
                    </a:p>
                  </a:txBody>
                  <a:tcPr marL="64717" marR="64717"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a:noFill/>
                    </a:lnT>
                    <a:lnB w="12700" cap="flat" cmpd="sng" algn="ctr">
                      <a:solidFill>
                        <a:srgbClr val="7030A0"/>
                      </a:solidFill>
                      <a:prstDash val="solid"/>
                      <a:round/>
                      <a:headEnd type="none" w="med" len="med"/>
                      <a:tailEnd type="none" w="med" len="med"/>
                    </a:lnB>
                  </a:tcPr>
                </a:tc>
                <a:tc>
                  <a:txBody>
                    <a:bodyPr/>
                    <a:lstStyle/>
                    <a:p>
                      <a:pPr>
                        <a:spcAft>
                          <a:spcPts val="0"/>
                        </a:spcAft>
                      </a:pPr>
                      <a:r>
                        <a:rPr lang="en-US" sz="1600" b="1" dirty="0">
                          <a:latin typeface="Calibri"/>
                          <a:ea typeface="Calibri"/>
                          <a:cs typeface="Times New Roman"/>
                        </a:rPr>
                        <a:t>39%</a:t>
                      </a:r>
                      <a:r>
                        <a:rPr lang="en-US" sz="1600" dirty="0">
                          <a:latin typeface="Calibri"/>
                          <a:ea typeface="Calibri"/>
                          <a:cs typeface="Times New Roman"/>
                        </a:rPr>
                        <a:t>  Vegetarian</a:t>
                      </a:r>
                      <a:br>
                        <a:rPr lang="en-US" sz="1600" dirty="0">
                          <a:latin typeface="Calibri"/>
                          <a:ea typeface="Calibri"/>
                          <a:cs typeface="Times New Roman"/>
                        </a:rPr>
                      </a:br>
                      <a:r>
                        <a:rPr lang="en-US" sz="1600" dirty="0">
                          <a:latin typeface="Calibri"/>
                          <a:ea typeface="Calibri"/>
                          <a:cs typeface="Times New Roman"/>
                        </a:rPr>
                        <a:t>          options</a:t>
                      </a:r>
                      <a:endParaRPr lang="en-US" sz="1800" dirty="0">
                        <a:latin typeface="Calibri"/>
                        <a:ea typeface="Calibri"/>
                        <a:cs typeface="Times New Roman"/>
                      </a:endParaRPr>
                    </a:p>
                    <a:p>
                      <a:pPr>
                        <a:spcAft>
                          <a:spcPts val="0"/>
                        </a:spcAft>
                      </a:pPr>
                      <a:r>
                        <a:rPr lang="en-US" sz="1600" b="1" dirty="0">
                          <a:latin typeface="Calibri"/>
                          <a:ea typeface="Calibri"/>
                          <a:cs typeface="Times New Roman"/>
                        </a:rPr>
                        <a:t>37%</a:t>
                      </a:r>
                      <a:r>
                        <a:rPr lang="en-US" sz="1600" dirty="0">
                          <a:latin typeface="Calibri"/>
                          <a:ea typeface="Calibri"/>
                          <a:cs typeface="Times New Roman"/>
                        </a:rPr>
                        <a:t>  Good beer/</a:t>
                      </a:r>
                      <a:br>
                        <a:rPr lang="en-US" sz="1600" dirty="0">
                          <a:latin typeface="Calibri"/>
                          <a:ea typeface="Calibri"/>
                          <a:cs typeface="Times New Roman"/>
                        </a:rPr>
                      </a:br>
                      <a:r>
                        <a:rPr lang="en-US" sz="1600" dirty="0">
                          <a:latin typeface="Calibri"/>
                          <a:ea typeface="Calibri"/>
                          <a:cs typeface="Times New Roman"/>
                        </a:rPr>
                        <a:t>          wine </a:t>
                      </a:r>
                      <a:r>
                        <a:rPr lang="en-US" sz="1600" dirty="0" smtClean="0">
                          <a:latin typeface="Calibri"/>
                          <a:ea typeface="Calibri"/>
                          <a:cs typeface="Times New Roman"/>
                        </a:rPr>
                        <a:t>variety</a:t>
                      </a:r>
                      <a:endParaRPr lang="en-US" sz="1800" dirty="0">
                        <a:latin typeface="Calibri"/>
                        <a:ea typeface="Calibri"/>
                        <a:cs typeface="Times New Roman"/>
                      </a:endParaRPr>
                    </a:p>
                  </a:txBody>
                  <a:tcPr marL="64717" marR="64717" marT="0" marB="0">
                    <a:lnL w="12700" cap="flat" cmpd="sng" algn="ctr">
                      <a:solidFill>
                        <a:srgbClr val="7030A0"/>
                      </a:solidFill>
                      <a:prstDash val="solid"/>
                      <a:round/>
                      <a:headEnd type="none" w="med" len="med"/>
                      <a:tailEnd type="none" w="med" len="med"/>
                    </a:lnL>
                    <a:lnR>
                      <a:noFill/>
                    </a:lnR>
                    <a:lnT>
                      <a:noFill/>
                    </a:lnT>
                    <a:lnB w="12700" cap="flat" cmpd="sng" algn="ctr">
                      <a:solidFill>
                        <a:srgbClr val="7030A0"/>
                      </a:solidFill>
                      <a:prstDash val="solid"/>
                      <a:round/>
                      <a:headEnd type="none" w="med" len="med"/>
                      <a:tailEnd type="none" w="med" len="med"/>
                    </a:lnB>
                  </a:tcPr>
                </a:tc>
              </a:tr>
            </a:tbl>
          </a:graphicData>
        </a:graphic>
      </p:graphicFrame>
      <p:pic>
        <p:nvPicPr>
          <p:cNvPr id="110597" name="Picture 223"/>
          <p:cNvPicPr>
            <a:picLocks noChangeAspect="1" noChangeArrowheads="1"/>
          </p:cNvPicPr>
          <p:nvPr/>
        </p:nvPicPr>
        <p:blipFill>
          <a:blip r:embed="rId2" cstate="print"/>
          <a:srcRect/>
          <a:stretch>
            <a:fillRect/>
          </a:stretch>
        </p:blipFill>
        <p:spPr bwMode="auto">
          <a:xfrm>
            <a:off x="539552" y="1995686"/>
            <a:ext cx="792088" cy="792088"/>
          </a:xfrm>
          <a:prstGeom prst="rect">
            <a:avLst/>
          </a:prstGeom>
          <a:noFill/>
        </p:spPr>
      </p:pic>
      <p:pic>
        <p:nvPicPr>
          <p:cNvPr id="110596" name="Picture 222"/>
          <p:cNvPicPr>
            <a:picLocks noChangeAspect="1" noChangeArrowheads="1"/>
          </p:cNvPicPr>
          <p:nvPr/>
        </p:nvPicPr>
        <p:blipFill>
          <a:blip r:embed="rId3" cstate="print"/>
          <a:srcRect/>
          <a:stretch>
            <a:fillRect/>
          </a:stretch>
        </p:blipFill>
        <p:spPr bwMode="auto">
          <a:xfrm>
            <a:off x="2249066" y="1995686"/>
            <a:ext cx="792088" cy="803404"/>
          </a:xfrm>
          <a:prstGeom prst="rect">
            <a:avLst/>
          </a:prstGeom>
          <a:noFill/>
        </p:spPr>
      </p:pic>
      <p:pic>
        <p:nvPicPr>
          <p:cNvPr id="110595" name="Picture 2"/>
          <p:cNvPicPr>
            <a:picLocks noChangeAspect="1" noChangeArrowheads="1"/>
          </p:cNvPicPr>
          <p:nvPr/>
        </p:nvPicPr>
        <p:blipFill>
          <a:blip r:embed="rId4" cstate="print"/>
          <a:srcRect/>
          <a:stretch>
            <a:fillRect/>
          </a:stretch>
        </p:blipFill>
        <p:spPr bwMode="auto">
          <a:xfrm>
            <a:off x="3851919" y="1995686"/>
            <a:ext cx="882613" cy="826035"/>
          </a:xfrm>
          <a:prstGeom prst="rect">
            <a:avLst/>
          </a:prstGeom>
          <a:noFill/>
        </p:spPr>
      </p:pic>
      <p:pic>
        <p:nvPicPr>
          <p:cNvPr id="110594" name="Picture 220"/>
          <p:cNvPicPr>
            <a:picLocks noChangeAspect="1" noChangeArrowheads="1"/>
          </p:cNvPicPr>
          <p:nvPr/>
        </p:nvPicPr>
        <p:blipFill>
          <a:blip r:embed="rId5" cstate="print"/>
          <a:srcRect/>
          <a:stretch>
            <a:fillRect/>
          </a:stretch>
        </p:blipFill>
        <p:spPr bwMode="auto">
          <a:xfrm>
            <a:off x="5479901" y="1995686"/>
            <a:ext cx="803404" cy="814720"/>
          </a:xfrm>
          <a:prstGeom prst="rect">
            <a:avLst/>
          </a:prstGeom>
          <a:noFill/>
        </p:spPr>
      </p:pic>
      <p:pic>
        <p:nvPicPr>
          <p:cNvPr id="110593" name="Picture 4"/>
          <p:cNvPicPr>
            <a:picLocks noChangeAspect="1" noChangeArrowheads="1"/>
          </p:cNvPicPr>
          <p:nvPr/>
        </p:nvPicPr>
        <p:blipFill>
          <a:blip r:embed="rId6" cstate="print"/>
          <a:srcRect/>
          <a:stretch>
            <a:fillRect/>
          </a:stretch>
        </p:blipFill>
        <p:spPr bwMode="auto">
          <a:xfrm>
            <a:off x="7092280" y="1995686"/>
            <a:ext cx="864096" cy="780772"/>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624855"/>
            <a:ext cx="8229600" cy="857250"/>
          </a:xfrm>
        </p:spPr>
        <p:txBody>
          <a:bodyPr>
            <a:normAutofit fontScale="90000"/>
          </a:bodyPr>
          <a:lstStyle/>
          <a:p>
            <a:r>
              <a:rPr lang="en-US" dirty="0" smtClean="0"/>
              <a:t>Urban shoppers see variety very differently</a:t>
            </a:r>
            <a:br>
              <a:rPr lang="en-US" dirty="0" smtClean="0"/>
            </a:br>
            <a:r>
              <a:rPr lang="en-US" sz="2000" dirty="0" smtClean="0">
                <a:solidFill>
                  <a:schemeClr val="tx1">
                    <a:lumMod val="50000"/>
                    <a:lumOff val="50000"/>
                  </a:schemeClr>
                </a:solidFill>
              </a:rPr>
              <a:t>Emphasize features relative to in-store dining and transparency</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67</a:t>
            </a:fld>
            <a:endParaRPr lang="en-US"/>
          </a:p>
        </p:txBody>
      </p:sp>
      <p:sp>
        <p:nvSpPr>
          <p:cNvPr id="5" name="Footer Placeholder 4"/>
          <p:cNvSpPr>
            <a:spLocks noGrp="1"/>
          </p:cNvSpPr>
          <p:nvPr>
            <p:ph type="ftr" sz="quarter" idx="3"/>
          </p:nvPr>
        </p:nvSpPr>
        <p:spPr>
          <a:xfrm>
            <a:off x="452264" y="4767263"/>
            <a:ext cx="4335760"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sp>
        <p:nvSpPr>
          <p:cNvPr id="7" name="Up Arrow 6"/>
          <p:cNvSpPr/>
          <p:nvPr/>
        </p:nvSpPr>
        <p:spPr>
          <a:xfrm>
            <a:off x="611560" y="1707654"/>
            <a:ext cx="432048" cy="2232248"/>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87624" y="1707654"/>
            <a:ext cx="5587171" cy="2677656"/>
          </a:xfrm>
          <a:prstGeom prst="rect">
            <a:avLst/>
          </a:prstGeom>
          <a:noFill/>
        </p:spPr>
        <p:txBody>
          <a:bodyPr wrap="none" rtlCol="0">
            <a:spAutoFit/>
          </a:bodyPr>
          <a:lstStyle/>
          <a:p>
            <a:r>
              <a:rPr lang="en-US" sz="2400" b="1" dirty="0" smtClean="0">
                <a:solidFill>
                  <a:srgbClr val="7030A0"/>
                </a:solidFill>
              </a:rPr>
              <a:t>+11  </a:t>
            </a:r>
            <a:r>
              <a:rPr lang="en-US" sz="2400" dirty="0" smtClean="0"/>
              <a:t>Good beer/wine selection</a:t>
            </a:r>
          </a:p>
          <a:p>
            <a:r>
              <a:rPr lang="en-US" sz="2400" b="1" dirty="0" smtClean="0">
                <a:solidFill>
                  <a:srgbClr val="7030A0"/>
                </a:solidFill>
              </a:rPr>
              <a:t>+10  </a:t>
            </a:r>
            <a:r>
              <a:rPr lang="en-US" sz="2400" dirty="0" smtClean="0"/>
              <a:t>Vegetarian options</a:t>
            </a:r>
          </a:p>
          <a:p>
            <a:r>
              <a:rPr lang="en-US" sz="2400" b="1" dirty="0" smtClean="0">
                <a:solidFill>
                  <a:srgbClr val="7030A0"/>
                </a:solidFill>
              </a:rPr>
              <a:t>+8    </a:t>
            </a:r>
            <a:r>
              <a:rPr lang="en-US" sz="2400" dirty="0" smtClean="0"/>
              <a:t>Good drink selection</a:t>
            </a:r>
          </a:p>
          <a:p>
            <a:r>
              <a:rPr lang="en-US" sz="2400" b="1" dirty="0" smtClean="0">
                <a:solidFill>
                  <a:srgbClr val="7030A0"/>
                </a:solidFill>
              </a:rPr>
              <a:t>+6    </a:t>
            </a:r>
            <a:r>
              <a:rPr lang="en-US" sz="2400" dirty="0" smtClean="0"/>
              <a:t>Surprise, chef-inspired meal of the day</a:t>
            </a:r>
          </a:p>
          <a:p>
            <a:r>
              <a:rPr lang="en-US" sz="2400" b="1" dirty="0" smtClean="0">
                <a:solidFill>
                  <a:srgbClr val="7030A0"/>
                </a:solidFill>
              </a:rPr>
              <a:t>+5    </a:t>
            </a:r>
            <a:r>
              <a:rPr lang="en-US" sz="2400" dirty="0" smtClean="0"/>
              <a:t>Locally-sourced</a:t>
            </a:r>
          </a:p>
          <a:p>
            <a:r>
              <a:rPr lang="en-US" sz="2400" b="1" dirty="0" smtClean="0">
                <a:solidFill>
                  <a:srgbClr val="7030A0"/>
                </a:solidFill>
              </a:rPr>
              <a:t>+4    </a:t>
            </a:r>
            <a:r>
              <a:rPr lang="en-US" sz="2400" dirty="0" smtClean="0"/>
              <a:t>Have the menu lineup for the week</a:t>
            </a:r>
          </a:p>
          <a:p>
            <a:endParaRPr lang="en-US" sz="2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dirty="0" smtClean="0"/>
              <a:t>Shaking up the rotisserie case with meat variety</a:t>
            </a:r>
            <a:endParaRPr lang="en-US" dirty="0"/>
          </a:p>
        </p:txBody>
      </p:sp>
      <p:sp>
        <p:nvSpPr>
          <p:cNvPr id="5" name="Footer Placeholder 4"/>
          <p:cNvSpPr>
            <a:spLocks noGrp="1"/>
          </p:cNvSpPr>
          <p:nvPr>
            <p:ph type="ftr" sz="quarter" idx="11"/>
          </p:nvPr>
        </p:nvSpPr>
        <p:spPr/>
        <p:txBody>
          <a:bodyPr/>
          <a:lstStyle/>
          <a:p>
            <a:r>
              <a:rPr lang="en-US" dirty="0" smtClean="0"/>
              <a:t>Pictures: 210 Analytics</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68</a:t>
            </a:fld>
            <a:endParaRPr lang="en-US"/>
          </a:p>
        </p:txBody>
      </p:sp>
      <p:pic>
        <p:nvPicPr>
          <p:cNvPr id="14" name="Picture 2" descr="C:\Users\Anne-Marie Roerink\Documents\210 Analytics, LLC\Clients\FMI\POD 2017\pix\IMG_1878.JPG"/>
          <p:cNvPicPr>
            <a:picLocks noGrp="1" noChangeAspect="1" noChangeArrowheads="1"/>
          </p:cNvPicPr>
          <p:nvPr>
            <p:ph idx="4294967295"/>
          </p:nvPr>
        </p:nvPicPr>
        <p:blipFill>
          <a:blip r:embed="rId2" cstate="print"/>
          <a:srcRect/>
          <a:stretch>
            <a:fillRect/>
          </a:stretch>
        </p:blipFill>
        <p:spPr bwMode="auto">
          <a:xfrm rot="5400000">
            <a:off x="3168173" y="1743330"/>
            <a:ext cx="3528389" cy="2592946"/>
          </a:xfrm>
          <a:prstGeom prst="rect">
            <a:avLst/>
          </a:prstGeom>
          <a:noFill/>
        </p:spPr>
      </p:pic>
      <p:pic>
        <p:nvPicPr>
          <p:cNvPr id="6" name="Picture 5" descr="IMG_1871.JPG"/>
          <p:cNvPicPr>
            <a:picLocks noChangeAspect="1"/>
          </p:cNvPicPr>
          <p:nvPr/>
        </p:nvPicPr>
        <p:blipFill>
          <a:blip r:embed="rId3" cstate="print"/>
          <a:srcRect t="8333"/>
          <a:stretch>
            <a:fillRect/>
          </a:stretch>
        </p:blipFill>
        <p:spPr>
          <a:xfrm>
            <a:off x="611560" y="1275606"/>
            <a:ext cx="2880320" cy="1980220"/>
          </a:xfrm>
          <a:prstGeom prst="rect">
            <a:avLst/>
          </a:prstGeom>
        </p:spPr>
      </p:pic>
      <p:pic>
        <p:nvPicPr>
          <p:cNvPr id="12" name="Picture 11" descr="IMG_3732.JPG"/>
          <p:cNvPicPr>
            <a:picLocks noChangeAspect="1"/>
          </p:cNvPicPr>
          <p:nvPr/>
        </p:nvPicPr>
        <p:blipFill>
          <a:blip r:embed="rId4" cstate="print"/>
          <a:srcRect t="34700"/>
          <a:stretch>
            <a:fillRect/>
          </a:stretch>
        </p:blipFill>
        <p:spPr>
          <a:xfrm>
            <a:off x="611560" y="3291830"/>
            <a:ext cx="2880320" cy="1503316"/>
          </a:xfrm>
          <a:prstGeom prst="rect">
            <a:avLst/>
          </a:prstGeom>
        </p:spPr>
      </p:pic>
      <p:pic>
        <p:nvPicPr>
          <p:cNvPr id="16" name="Picture 15" descr="IMG_3776.JPG"/>
          <p:cNvPicPr>
            <a:picLocks noChangeAspect="1"/>
          </p:cNvPicPr>
          <p:nvPr/>
        </p:nvPicPr>
        <p:blipFill>
          <a:blip r:embed="rId5" cstate="print"/>
          <a:stretch>
            <a:fillRect/>
          </a:stretch>
        </p:blipFill>
        <p:spPr>
          <a:xfrm rot="5400000">
            <a:off x="5785866" y="1789933"/>
            <a:ext cx="3528393" cy="2499742"/>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Leveraging LTOs and seasonal</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69</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9" name="Picture 3"/>
          <p:cNvPicPr>
            <a:picLocks noChangeAspect="1" noChangeArrowheads="1"/>
          </p:cNvPicPr>
          <p:nvPr/>
        </p:nvPicPr>
        <p:blipFill>
          <a:blip r:embed="rId2" cstate="print"/>
          <a:srcRect l="5915" r="11277"/>
          <a:stretch>
            <a:fillRect/>
          </a:stretch>
        </p:blipFill>
        <p:spPr bwMode="auto">
          <a:xfrm>
            <a:off x="2411760" y="1275606"/>
            <a:ext cx="2016224" cy="3312368"/>
          </a:xfrm>
          <a:prstGeom prst="rect">
            <a:avLst/>
          </a:prstGeom>
          <a:noFill/>
          <a:ln w="9525">
            <a:noFill/>
            <a:miter lim="800000"/>
            <a:headEnd/>
            <a:tailEnd/>
          </a:ln>
        </p:spPr>
      </p:pic>
      <p:pic>
        <p:nvPicPr>
          <p:cNvPr id="10" name="Picture 3" descr="C:\Users\Anne-Marie Roerink\Documents\210 Analytics, LLC\Clients\FMI\POD 2017\pix\IMG_1366.JPG"/>
          <p:cNvPicPr>
            <a:picLocks noGrp="1" noChangeAspect="1" noChangeArrowheads="1"/>
          </p:cNvPicPr>
          <p:nvPr>
            <p:ph idx="1"/>
          </p:nvPr>
        </p:nvPicPr>
        <p:blipFill>
          <a:blip r:embed="rId3" cstate="print"/>
          <a:srcRect t="7360" b="5790"/>
          <a:stretch>
            <a:fillRect/>
          </a:stretch>
        </p:blipFill>
        <p:spPr bwMode="auto">
          <a:xfrm rot="5400000">
            <a:off x="-398577" y="1853696"/>
            <a:ext cx="3316419" cy="2160240"/>
          </a:xfrm>
          <a:prstGeom prst="rect">
            <a:avLst/>
          </a:prstGeom>
          <a:noFill/>
        </p:spPr>
      </p:pic>
      <p:pic>
        <p:nvPicPr>
          <p:cNvPr id="11" name="Picture 2"/>
          <p:cNvPicPr>
            <a:picLocks noChangeAspect="1" noChangeArrowheads="1"/>
          </p:cNvPicPr>
          <p:nvPr/>
        </p:nvPicPr>
        <p:blipFill>
          <a:blip r:embed="rId4" cstate="print"/>
          <a:srcRect l="15159" t="28261" r="48243"/>
          <a:stretch>
            <a:fillRect/>
          </a:stretch>
        </p:blipFill>
        <p:spPr bwMode="auto">
          <a:xfrm>
            <a:off x="6804248" y="1275606"/>
            <a:ext cx="2232248" cy="3312368"/>
          </a:xfrm>
          <a:prstGeom prst="rect">
            <a:avLst/>
          </a:prstGeom>
          <a:noFill/>
          <a:ln w="9525">
            <a:noFill/>
            <a:miter lim="800000"/>
            <a:headEnd/>
            <a:tailEnd/>
          </a:ln>
        </p:spPr>
      </p:pic>
      <p:pic>
        <p:nvPicPr>
          <p:cNvPr id="12" name="Picture 11" descr="IMG_3504.JPG"/>
          <p:cNvPicPr>
            <a:picLocks noChangeAspect="1"/>
          </p:cNvPicPr>
          <p:nvPr/>
        </p:nvPicPr>
        <p:blipFill>
          <a:blip r:embed="rId5" cstate="print"/>
          <a:srcRect t="7246" b="2899"/>
          <a:stretch>
            <a:fillRect/>
          </a:stretch>
        </p:blipFill>
        <p:spPr>
          <a:xfrm rot="5400000">
            <a:off x="3959932" y="1815667"/>
            <a:ext cx="3312369" cy="2232248"/>
          </a:xfrm>
          <a:prstGeom prst="rect">
            <a:avLst/>
          </a:prstGeom>
        </p:spPr>
      </p:pic>
      <p:sp>
        <p:nvSpPr>
          <p:cNvPr id="13" name="Rounded Rectangle 12"/>
          <p:cNvSpPr/>
          <p:nvPr/>
        </p:nvSpPr>
        <p:spPr>
          <a:xfrm>
            <a:off x="323528" y="3795886"/>
            <a:ext cx="1944216" cy="43204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483768" y="3651870"/>
            <a:ext cx="1944216" cy="43204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812360" y="2283718"/>
            <a:ext cx="1080120" cy="36004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35" y="-9565"/>
            <a:ext cx="8492565" cy="613171"/>
          </a:xfrm>
        </p:spPr>
        <p:txBody>
          <a:bodyPr>
            <a:normAutofit/>
          </a:bodyPr>
          <a:lstStyle/>
          <a:p>
            <a:pPr algn="ctr"/>
            <a:r>
              <a:rPr lang="en-US" sz="2400" dirty="0">
                <a:solidFill>
                  <a:schemeClr val="accent6"/>
                </a:solidFill>
              </a:rPr>
              <a:t>FMI </a:t>
            </a:r>
            <a:r>
              <a:rPr lang="en-US" sz="2400" dirty="0" smtClean="0">
                <a:solidFill>
                  <a:schemeClr val="accent6"/>
                </a:solidFill>
              </a:rPr>
              <a:t>Fresh Foods Leadership Council</a:t>
            </a:r>
            <a:endParaRPr lang="en-US" sz="2400" dirty="0">
              <a:solidFill>
                <a:schemeClr val="accent6"/>
              </a:solidFill>
            </a:endParaRPr>
          </a:p>
        </p:txBody>
      </p:sp>
      <p:sp>
        <p:nvSpPr>
          <p:cNvPr id="3" name="Content Placeholder 2"/>
          <p:cNvSpPr>
            <a:spLocks noGrp="1"/>
          </p:cNvSpPr>
          <p:nvPr>
            <p:ph idx="1"/>
          </p:nvPr>
        </p:nvSpPr>
        <p:spPr>
          <a:xfrm>
            <a:off x="194234" y="603606"/>
            <a:ext cx="8787205" cy="4301067"/>
          </a:xfrm>
        </p:spPr>
        <p:txBody>
          <a:bodyPr numCol="4">
            <a:noAutofit/>
          </a:bodyPr>
          <a:lstStyle/>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John Ruane (Co-Chair)</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Ahold USA</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Rick </a:t>
            </a:r>
            <a:r>
              <a:rPr lang="en-US" sz="800" b="1" dirty="0" err="1">
                <a:solidFill>
                  <a:prstClr val="black"/>
                </a:solidFill>
                <a:latin typeface="Arial" panose="020B0604020202020204" pitchFamily="34" charset="0"/>
                <a:cs typeface="Arial" panose="020B0604020202020204" pitchFamily="34" charset="0"/>
              </a:rPr>
              <a:t>Steigerwald</a:t>
            </a:r>
            <a:r>
              <a:rPr lang="en-US" sz="800" b="1" dirty="0">
                <a:solidFill>
                  <a:prstClr val="black"/>
                </a:solidFill>
                <a:latin typeface="Arial" panose="020B0604020202020204" pitchFamily="34" charset="0"/>
                <a:cs typeface="Arial" panose="020B0604020202020204" pitchFamily="34" charset="0"/>
              </a:rPr>
              <a:t> (Co-Chair)</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Lund Food Holdings, Inc.</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All- FEC Members</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FMI Fresh Executive Council</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Chris Dubois</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IRI</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Michael Eardley</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International Dairy-Deli-Bakery Assoc.</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Bridget Wasser</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National Cattleman's Beef Association</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Sarah </a:t>
            </a:r>
            <a:r>
              <a:rPr lang="en-US" sz="800" b="1" dirty="0" err="1">
                <a:solidFill>
                  <a:prstClr val="black"/>
                </a:solidFill>
                <a:latin typeface="Arial" panose="020B0604020202020204" pitchFamily="34" charset="0"/>
                <a:cs typeface="Arial" panose="020B0604020202020204" pitchFamily="34" charset="0"/>
              </a:rPr>
              <a:t>Schmansky</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Nielsen Perishables Group</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Paul </a:t>
            </a:r>
            <a:r>
              <a:rPr lang="en-US" sz="800" b="1" dirty="0" err="1">
                <a:solidFill>
                  <a:prstClr val="black"/>
                </a:solidFill>
                <a:latin typeface="Arial" panose="020B0604020202020204" pitchFamily="34" charset="0"/>
                <a:cs typeface="Arial" panose="020B0604020202020204" pitchFamily="34" charset="0"/>
              </a:rPr>
              <a:t>Mastronardi</a:t>
            </a: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err="1">
                <a:solidFill>
                  <a:prstClr val="black"/>
                </a:solidFill>
                <a:latin typeface="Arial" panose="020B0604020202020204" pitchFamily="34" charset="0"/>
                <a:cs typeface="Arial" panose="020B0604020202020204" pitchFamily="34" charset="0"/>
              </a:rPr>
              <a:t>Mastronardi</a:t>
            </a:r>
            <a:r>
              <a:rPr lang="en-US" sz="800" dirty="0">
                <a:solidFill>
                  <a:prstClr val="black"/>
                </a:solidFill>
                <a:latin typeface="Arial" panose="020B0604020202020204" pitchFamily="34" charset="0"/>
                <a:cs typeface="Arial" panose="020B0604020202020204" pitchFamily="34" charset="0"/>
              </a:rPr>
              <a:t> Produce</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David Sherrod</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SE Produce Council</a:t>
            </a:r>
          </a:p>
          <a:p>
            <a:pPr marL="0" lvl="0" indent="0">
              <a:lnSpc>
                <a:spcPct val="100000"/>
              </a:lnSpc>
              <a:buClrTx/>
              <a:buNone/>
            </a:pPr>
            <a:endParaRPr lang="en-US" sz="800" b="1" dirty="0" smtClean="0">
              <a:solidFill>
                <a:prstClr val="black"/>
              </a:solidFill>
              <a:latin typeface="Arial" panose="020B0604020202020204" pitchFamily="34" charset="0"/>
              <a:cs typeface="Arial" panose="020B0604020202020204" pitchFamily="34" charset="0"/>
            </a:endParaRP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endParaRPr lang="en-US" sz="800" b="1" dirty="0" smtClean="0">
              <a:solidFill>
                <a:prstClr val="black"/>
              </a:solidFill>
              <a:latin typeface="Arial" panose="020B0604020202020204" pitchFamily="34" charset="0"/>
              <a:cs typeface="Arial" panose="020B0604020202020204" pitchFamily="34" charset="0"/>
            </a:endParaRP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smtClean="0">
                <a:solidFill>
                  <a:prstClr val="black"/>
                </a:solidFill>
                <a:latin typeface="Arial" panose="020B0604020202020204" pitchFamily="34" charset="0"/>
                <a:cs typeface="Arial" panose="020B0604020202020204" pitchFamily="34" charset="0"/>
              </a:rPr>
              <a:t>Jeff </a:t>
            </a:r>
            <a:r>
              <a:rPr lang="en-US" sz="800" b="1" dirty="0" err="1">
                <a:solidFill>
                  <a:prstClr val="black"/>
                </a:solidFill>
                <a:latin typeface="Arial" panose="020B0604020202020204" pitchFamily="34" charset="0"/>
                <a:cs typeface="Arial" panose="020B0604020202020204" pitchFamily="34" charset="0"/>
              </a:rPr>
              <a:t>Oberman</a:t>
            </a: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United Fresh Produce Assoc. </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Janet Riley</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North American Meat Institute</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err="1">
                <a:solidFill>
                  <a:prstClr val="black"/>
                </a:solidFill>
                <a:latin typeface="Arial" panose="020B0604020202020204" pitchFamily="34" charset="0"/>
                <a:cs typeface="Arial" panose="020B0604020202020204" pitchFamily="34" charset="0"/>
              </a:rPr>
              <a:t>Galit</a:t>
            </a:r>
            <a:r>
              <a:rPr lang="en-US" sz="800" b="1" dirty="0">
                <a:solidFill>
                  <a:prstClr val="black"/>
                </a:solidFill>
                <a:latin typeface="Arial" panose="020B0604020202020204" pitchFamily="34" charset="0"/>
                <a:cs typeface="Arial" panose="020B0604020202020204" pitchFamily="34" charset="0"/>
              </a:rPr>
              <a:t> </a:t>
            </a:r>
            <a:r>
              <a:rPr lang="en-US" sz="800" b="1" dirty="0" err="1">
                <a:solidFill>
                  <a:prstClr val="black"/>
                </a:solidFill>
                <a:latin typeface="Arial" panose="020B0604020202020204" pitchFamily="34" charset="0"/>
                <a:cs typeface="Arial" panose="020B0604020202020204" pitchFamily="34" charset="0"/>
              </a:rPr>
              <a:t>Feinreich</a:t>
            </a: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Ready Pac Foods, Inc.</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Tom Super</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National Chicken Council</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Patrick Fleming</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National Pork Board</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Joe Watson</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Produce Marketing Assoc.</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Joe Weber</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Smithfield Foods Inc.</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Art </a:t>
            </a:r>
            <a:r>
              <a:rPr lang="en-US" sz="800" b="1" dirty="0" err="1">
                <a:solidFill>
                  <a:prstClr val="black"/>
                </a:solidFill>
                <a:latin typeface="Arial" panose="020B0604020202020204" pitchFamily="34" charset="0"/>
                <a:cs typeface="Arial" panose="020B0604020202020204" pitchFamily="34" charset="0"/>
              </a:rPr>
              <a:t>Yerecic</a:t>
            </a: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err="1">
                <a:solidFill>
                  <a:prstClr val="black"/>
                </a:solidFill>
                <a:latin typeface="Arial" panose="020B0604020202020204" pitchFamily="34" charset="0"/>
                <a:cs typeface="Arial" panose="020B0604020202020204" pitchFamily="34" charset="0"/>
              </a:rPr>
              <a:t>Yerecic</a:t>
            </a:r>
            <a:r>
              <a:rPr lang="en-US" sz="800" dirty="0">
                <a:solidFill>
                  <a:prstClr val="black"/>
                </a:solidFill>
                <a:latin typeface="Arial" panose="020B0604020202020204" pitchFamily="34" charset="0"/>
                <a:cs typeface="Arial" panose="020B0604020202020204" pitchFamily="34" charset="0"/>
              </a:rPr>
              <a:t> Label</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Brad Roche</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Hill </a:t>
            </a:r>
            <a:r>
              <a:rPr lang="en-US" sz="800" dirty="0" smtClean="0">
                <a:solidFill>
                  <a:prstClr val="black"/>
                </a:solidFill>
                <a:latin typeface="Arial" panose="020B0604020202020204" pitchFamily="34" charset="0"/>
                <a:cs typeface="Arial" panose="020B0604020202020204" pitchFamily="34" charset="0"/>
              </a:rPr>
              <a:t>Phoenix</a:t>
            </a:r>
            <a:endParaRPr lang="en-US" sz="800" b="1" dirty="0" smtClean="0">
              <a:solidFill>
                <a:prstClr val="black"/>
              </a:solidFill>
              <a:latin typeface="Arial" panose="020B0604020202020204" pitchFamily="34" charset="0"/>
              <a:cs typeface="Arial" panose="020B0604020202020204" pitchFamily="34" charset="0"/>
            </a:endParaRP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smtClean="0">
                <a:solidFill>
                  <a:prstClr val="black"/>
                </a:solidFill>
                <a:latin typeface="Arial" panose="020B0604020202020204" pitchFamily="34" charset="0"/>
                <a:cs typeface="Arial" panose="020B0604020202020204" pitchFamily="34" charset="0"/>
              </a:rPr>
              <a:t>Greg </a:t>
            </a:r>
            <a:r>
              <a:rPr lang="en-US" sz="800" b="1" dirty="0" err="1">
                <a:solidFill>
                  <a:prstClr val="black"/>
                </a:solidFill>
                <a:latin typeface="Arial" panose="020B0604020202020204" pitchFamily="34" charset="0"/>
                <a:cs typeface="Arial" panose="020B0604020202020204" pitchFamily="34" charset="0"/>
              </a:rPr>
              <a:t>Livelli</a:t>
            </a: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Hussmann</a:t>
            </a:r>
          </a:p>
          <a:p>
            <a:pPr marL="0" lvl="0" indent="0">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Robb </a:t>
            </a:r>
            <a:r>
              <a:rPr lang="en-US" sz="800" b="1" dirty="0" err="1">
                <a:solidFill>
                  <a:prstClr val="black"/>
                </a:solidFill>
                <a:latin typeface="Arial" panose="020B0604020202020204" pitchFamily="34" charset="0"/>
                <a:cs typeface="Arial" panose="020B0604020202020204" pitchFamily="34" charset="0"/>
              </a:rPr>
              <a:t>MacKie</a:t>
            </a: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American Bakers Assoc.</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Jim Huston	</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Johnsonville  </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Chad Gregory</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United Egg Producers	</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Joe </a:t>
            </a:r>
            <a:r>
              <a:rPr lang="en-US" sz="800" b="1" dirty="0" err="1">
                <a:solidFill>
                  <a:prstClr val="black"/>
                </a:solidFill>
                <a:latin typeface="Arial" panose="020B0604020202020204" pitchFamily="34" charset="0"/>
                <a:cs typeface="Arial" panose="020B0604020202020204" pitchFamily="34" charset="0"/>
              </a:rPr>
              <a:t>DePetrillo</a:t>
            </a:r>
            <a:r>
              <a:rPr lang="en-US" sz="800" b="1" dirty="0">
                <a:solidFill>
                  <a:prstClr val="black"/>
                </a:solidFill>
                <a:latin typeface="Arial" panose="020B0604020202020204" pitchFamily="34" charset="0"/>
                <a:cs typeface="Arial" panose="020B0604020202020204" pitchFamily="34" charset="0"/>
              </a:rPr>
              <a:t>	</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Earthbound/White Wave</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nSpc>
                <a:spcPct val="100000"/>
              </a:lnSpc>
              <a:buClrTx/>
              <a:buNone/>
            </a:pPr>
            <a:r>
              <a:rPr lang="en-US" sz="800" b="1" dirty="0">
                <a:solidFill>
                  <a:prstClr val="black"/>
                </a:solidFill>
                <a:latin typeface="Arial" panose="020B0604020202020204" pitchFamily="34" charset="0"/>
                <a:cs typeface="Arial" panose="020B0604020202020204" pitchFamily="34" charset="0"/>
              </a:rPr>
              <a:t>Shawna Lemke</a:t>
            </a:r>
          </a:p>
          <a:p>
            <a:pPr marL="0" lvl="0" indent="0">
              <a:lnSpc>
                <a:spcPct val="100000"/>
              </a:lnSpc>
              <a:buClrTx/>
              <a:buNone/>
            </a:pPr>
            <a:r>
              <a:rPr lang="en-US" sz="800" dirty="0">
                <a:solidFill>
                  <a:prstClr val="black"/>
                </a:solidFill>
                <a:latin typeface="Arial" panose="020B0604020202020204" pitchFamily="34" charset="0"/>
                <a:cs typeface="Arial" panose="020B0604020202020204" pitchFamily="34" charset="0"/>
              </a:rPr>
              <a:t>Monsanto</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John Knorr</a:t>
            </a:r>
          </a:p>
          <a:p>
            <a:pPr marL="0" lvl="0" indent="0" algn="just">
              <a:lnSpc>
                <a:spcPct val="100000"/>
              </a:lnSpc>
              <a:buClrTx/>
              <a:buNone/>
            </a:pPr>
            <a:r>
              <a:rPr lang="en-US" sz="800" dirty="0">
                <a:solidFill>
                  <a:prstClr val="black"/>
                </a:solidFill>
                <a:latin typeface="Arial" panose="020B0604020202020204" pitchFamily="34" charset="0"/>
                <a:cs typeface="Arial" panose="020B0604020202020204" pitchFamily="34" charset="0"/>
              </a:rPr>
              <a:t>Phillips Seafood	</a:t>
            </a: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Mike </a:t>
            </a:r>
            <a:r>
              <a:rPr lang="en-US" sz="800" b="1" dirty="0" err="1">
                <a:solidFill>
                  <a:prstClr val="black"/>
                </a:solidFill>
                <a:latin typeface="Arial" panose="020B0604020202020204" pitchFamily="34" charset="0"/>
                <a:cs typeface="Arial" panose="020B0604020202020204" pitchFamily="34" charset="0"/>
              </a:rPr>
              <a:t>Celani</a:t>
            </a:r>
            <a:endParaRPr lang="en-US" sz="800" b="1"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dirty="0">
                <a:solidFill>
                  <a:prstClr val="black"/>
                </a:solidFill>
                <a:latin typeface="Arial" panose="020B0604020202020204" pitchFamily="34" charset="0"/>
                <a:cs typeface="Arial" panose="020B0604020202020204" pitchFamily="34" charset="0"/>
              </a:rPr>
              <a:t>Wonderful </a:t>
            </a: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Chandra Macleod</a:t>
            </a:r>
          </a:p>
          <a:p>
            <a:pPr marL="0" lvl="0" indent="0" algn="just">
              <a:lnSpc>
                <a:spcPct val="100000"/>
              </a:lnSpc>
              <a:buClrTx/>
              <a:buNone/>
            </a:pPr>
            <a:r>
              <a:rPr lang="en-US" sz="800" dirty="0">
                <a:solidFill>
                  <a:prstClr val="black"/>
                </a:solidFill>
                <a:latin typeface="Arial" panose="020B0604020202020204" pitchFamily="34" charset="0"/>
                <a:cs typeface="Arial" panose="020B0604020202020204" pitchFamily="34" charset="0"/>
              </a:rPr>
              <a:t>Aqua Star </a:t>
            </a:r>
            <a:r>
              <a:rPr lang="en-US" sz="800" dirty="0" smtClean="0">
                <a:solidFill>
                  <a:prstClr val="black"/>
                </a:solidFill>
                <a:latin typeface="Arial" panose="020B0604020202020204" pitchFamily="34" charset="0"/>
                <a:cs typeface="Arial" panose="020B0604020202020204" pitchFamily="34" charset="0"/>
              </a:rPr>
              <a:t>Seafood</a:t>
            </a:r>
            <a:endParaRPr lang="en-US" sz="800" b="1" dirty="0" smtClean="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endParaRPr lang="en-US" sz="800" b="1"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smtClean="0">
                <a:solidFill>
                  <a:prstClr val="black"/>
                </a:solidFill>
                <a:latin typeface="Arial" panose="020B0604020202020204" pitchFamily="34" charset="0"/>
                <a:cs typeface="Arial" panose="020B0604020202020204" pitchFamily="34" charset="0"/>
              </a:rPr>
              <a:t>Jeff </a:t>
            </a:r>
            <a:r>
              <a:rPr lang="en-US" sz="800" b="1" dirty="0">
                <a:solidFill>
                  <a:prstClr val="black"/>
                </a:solidFill>
                <a:latin typeface="Arial" panose="020B0604020202020204" pitchFamily="34" charset="0"/>
                <a:cs typeface="Arial" panose="020B0604020202020204" pitchFamily="34" charset="0"/>
              </a:rPr>
              <a:t>Thompson	</a:t>
            </a:r>
          </a:p>
          <a:p>
            <a:pPr marL="0" lvl="0" indent="0" algn="just">
              <a:lnSpc>
                <a:spcPct val="100000"/>
              </a:lnSpc>
              <a:buClrTx/>
              <a:buNone/>
            </a:pPr>
            <a:r>
              <a:rPr lang="en-US" sz="800" dirty="0">
                <a:solidFill>
                  <a:prstClr val="black"/>
                </a:solidFill>
                <a:latin typeface="Arial" panose="020B0604020202020204" pitchFamily="34" charset="0"/>
                <a:cs typeface="Arial" panose="020B0604020202020204" pitchFamily="34" charset="0"/>
              </a:rPr>
              <a:t>Trident Seafood</a:t>
            </a: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smtClean="0">
                <a:solidFill>
                  <a:prstClr val="black"/>
                </a:solidFill>
                <a:latin typeface="Arial" panose="020B0604020202020204" pitchFamily="34" charset="0"/>
                <a:cs typeface="Arial" panose="020B0604020202020204" pitchFamily="34" charset="0"/>
              </a:rPr>
              <a:t>Emily </a:t>
            </a:r>
            <a:r>
              <a:rPr lang="en-US" sz="800" b="1" dirty="0">
                <a:solidFill>
                  <a:prstClr val="black"/>
                </a:solidFill>
                <a:latin typeface="Arial" panose="020B0604020202020204" pitchFamily="34" charset="0"/>
                <a:cs typeface="Arial" panose="020B0604020202020204" pitchFamily="34" charset="0"/>
              </a:rPr>
              <a:t>Blair</a:t>
            </a:r>
          </a:p>
          <a:p>
            <a:pPr marL="0" lvl="0" indent="0" algn="just">
              <a:lnSpc>
                <a:spcPct val="100000"/>
              </a:lnSpc>
              <a:buClrTx/>
              <a:buNone/>
            </a:pPr>
            <a:r>
              <a:rPr lang="en-US" sz="800" dirty="0" err="1">
                <a:solidFill>
                  <a:prstClr val="black"/>
                </a:solidFill>
                <a:latin typeface="Arial" panose="020B0604020202020204" pitchFamily="34" charset="0"/>
                <a:cs typeface="Arial" panose="020B0604020202020204" pitchFamily="34" charset="0"/>
              </a:rPr>
              <a:t>Miliken</a:t>
            </a: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John Dunne</a:t>
            </a:r>
          </a:p>
          <a:p>
            <a:pPr marL="0" lvl="0" indent="0" algn="just">
              <a:lnSpc>
                <a:spcPct val="100000"/>
              </a:lnSpc>
              <a:buClrTx/>
              <a:buNone/>
            </a:pPr>
            <a:r>
              <a:rPr lang="en-US" sz="800" dirty="0">
                <a:solidFill>
                  <a:prstClr val="black"/>
                </a:solidFill>
                <a:latin typeface="Arial" panose="020B0604020202020204" pitchFamily="34" charset="0"/>
                <a:cs typeface="Arial" panose="020B0604020202020204" pitchFamily="34" charset="0"/>
              </a:rPr>
              <a:t>Acosta</a:t>
            </a: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Scott </a:t>
            </a:r>
            <a:r>
              <a:rPr lang="en-US" sz="800" b="1" dirty="0" err="1">
                <a:solidFill>
                  <a:prstClr val="black"/>
                </a:solidFill>
                <a:latin typeface="Arial" panose="020B0604020202020204" pitchFamily="34" charset="0"/>
                <a:cs typeface="Arial" panose="020B0604020202020204" pitchFamily="34" charset="0"/>
              </a:rPr>
              <a:t>Aakre</a:t>
            </a:r>
            <a:endParaRPr lang="en-US" sz="800" b="1"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dirty="0">
                <a:solidFill>
                  <a:prstClr val="black"/>
                </a:solidFill>
                <a:latin typeface="Arial" panose="020B0604020202020204" pitchFamily="34" charset="0"/>
                <a:cs typeface="Arial" panose="020B0604020202020204" pitchFamily="34" charset="0"/>
              </a:rPr>
              <a:t>Hormel Foods</a:t>
            </a: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Sally Lyons-Wyatt</a:t>
            </a:r>
          </a:p>
          <a:p>
            <a:pPr marL="0" lvl="0" indent="0" algn="just">
              <a:lnSpc>
                <a:spcPct val="100000"/>
              </a:lnSpc>
              <a:buClrTx/>
              <a:buNone/>
            </a:pPr>
            <a:r>
              <a:rPr lang="en-US" sz="800" dirty="0">
                <a:solidFill>
                  <a:prstClr val="black"/>
                </a:solidFill>
                <a:latin typeface="Arial" panose="020B0604020202020204" pitchFamily="34" charset="0"/>
                <a:cs typeface="Arial" panose="020B0604020202020204" pitchFamily="34" charset="0"/>
              </a:rPr>
              <a:t>IRI </a:t>
            </a: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Wendy Reinhardt </a:t>
            </a:r>
            <a:r>
              <a:rPr lang="en-US" sz="800" b="1" dirty="0" err="1">
                <a:solidFill>
                  <a:prstClr val="black"/>
                </a:solidFill>
                <a:latin typeface="Arial" panose="020B0604020202020204" pitchFamily="34" charset="0"/>
                <a:cs typeface="Arial" panose="020B0604020202020204" pitchFamily="34" charset="0"/>
              </a:rPr>
              <a:t>Kapsak</a:t>
            </a:r>
            <a:endParaRPr lang="en-US" sz="800" b="1"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dirty="0">
                <a:solidFill>
                  <a:prstClr val="black"/>
                </a:solidFill>
                <a:latin typeface="Arial" panose="020B0604020202020204" pitchFamily="34" charset="0"/>
                <a:cs typeface="Arial" panose="020B0604020202020204" pitchFamily="34" charset="0"/>
              </a:rPr>
              <a:t>Produce for Better Health (PBH)</a:t>
            </a: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Abby Prior</a:t>
            </a:r>
          </a:p>
          <a:p>
            <a:pPr marL="0" lvl="0" indent="0" algn="just">
              <a:lnSpc>
                <a:spcPct val="100000"/>
              </a:lnSpc>
              <a:buClrTx/>
              <a:buNone/>
            </a:pPr>
            <a:r>
              <a:rPr lang="en-US" sz="800" dirty="0">
                <a:solidFill>
                  <a:prstClr val="black"/>
                </a:solidFill>
                <a:latin typeface="Arial" panose="020B0604020202020204" pitchFamily="34" charset="0"/>
                <a:cs typeface="Arial" panose="020B0604020202020204" pitchFamily="34" charset="0"/>
              </a:rPr>
              <a:t>Bright Farms</a:t>
            </a: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Michael Lang</a:t>
            </a:r>
          </a:p>
          <a:p>
            <a:pPr marL="0" lvl="0" indent="0" algn="just">
              <a:lnSpc>
                <a:spcPct val="100000"/>
              </a:lnSpc>
              <a:buClrTx/>
              <a:buNone/>
            </a:pPr>
            <a:r>
              <a:rPr lang="en-US" sz="800" dirty="0" err="1">
                <a:solidFill>
                  <a:prstClr val="black"/>
                </a:solidFill>
                <a:latin typeface="Arial" panose="020B0604020202020204" pitchFamily="34" charset="0"/>
                <a:cs typeface="Arial" panose="020B0604020202020204" pitchFamily="34" charset="0"/>
              </a:rPr>
              <a:t>Invatron</a:t>
            </a: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Tom Daniel</a:t>
            </a:r>
          </a:p>
          <a:p>
            <a:pPr marL="0" lvl="0" indent="0" algn="just">
              <a:lnSpc>
                <a:spcPct val="100000"/>
              </a:lnSpc>
              <a:buClrTx/>
              <a:buNone/>
            </a:pPr>
            <a:r>
              <a:rPr lang="en-US" sz="800" dirty="0" err="1">
                <a:solidFill>
                  <a:prstClr val="black"/>
                </a:solidFill>
                <a:latin typeface="Arial" panose="020B0604020202020204" pitchFamily="34" charset="0"/>
                <a:cs typeface="Arial" panose="020B0604020202020204" pitchFamily="34" charset="0"/>
              </a:rPr>
              <a:t>Sterilox</a:t>
            </a:r>
            <a:r>
              <a:rPr lang="en-US" sz="800" dirty="0">
                <a:solidFill>
                  <a:prstClr val="black"/>
                </a:solidFill>
                <a:latin typeface="Arial" panose="020B0604020202020204" pitchFamily="34" charset="0"/>
                <a:cs typeface="Arial" panose="020B0604020202020204" pitchFamily="34" charset="0"/>
              </a:rPr>
              <a:t>/</a:t>
            </a:r>
            <a:r>
              <a:rPr lang="en-US" sz="800" dirty="0" err="1">
                <a:solidFill>
                  <a:prstClr val="black"/>
                </a:solidFill>
                <a:latin typeface="Arial" panose="020B0604020202020204" pitchFamily="34" charset="0"/>
                <a:cs typeface="Arial" panose="020B0604020202020204" pitchFamily="34" charset="0"/>
              </a:rPr>
              <a:t>Chemstar</a:t>
            </a: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Randy </a:t>
            </a:r>
            <a:r>
              <a:rPr lang="en-US" sz="800" b="1" dirty="0" err="1">
                <a:solidFill>
                  <a:prstClr val="black"/>
                </a:solidFill>
                <a:latin typeface="Arial" panose="020B0604020202020204" pitchFamily="34" charset="0"/>
                <a:cs typeface="Arial" panose="020B0604020202020204" pitchFamily="34" charset="0"/>
              </a:rPr>
              <a:t>Evins</a:t>
            </a:r>
            <a:endParaRPr lang="en-US" sz="800" b="1"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dirty="0">
                <a:solidFill>
                  <a:prstClr val="black"/>
                </a:solidFill>
                <a:latin typeface="Arial" panose="020B0604020202020204" pitchFamily="34" charset="0"/>
                <a:cs typeface="Arial" panose="020B0604020202020204" pitchFamily="34" charset="0"/>
              </a:rPr>
              <a:t>SAP</a:t>
            </a:r>
          </a:p>
          <a:p>
            <a:pPr marL="0" lvl="0" indent="0" algn="just">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b="1" dirty="0">
                <a:solidFill>
                  <a:prstClr val="black"/>
                </a:solidFill>
                <a:latin typeface="Arial" panose="020B0604020202020204" pitchFamily="34" charset="0"/>
                <a:cs typeface="Arial" panose="020B0604020202020204" pitchFamily="34" charset="0"/>
              </a:rPr>
              <a:t>Tom </a:t>
            </a:r>
            <a:r>
              <a:rPr lang="en-US" sz="800" b="1" dirty="0" err="1">
                <a:solidFill>
                  <a:prstClr val="black"/>
                </a:solidFill>
                <a:latin typeface="Arial" panose="020B0604020202020204" pitchFamily="34" charset="0"/>
                <a:cs typeface="Arial" panose="020B0604020202020204" pitchFamily="34" charset="0"/>
              </a:rPr>
              <a:t>Windish</a:t>
            </a:r>
            <a:endParaRPr lang="en-US" sz="800" b="1" dirty="0">
              <a:solidFill>
                <a:prstClr val="black"/>
              </a:solidFill>
              <a:latin typeface="Arial" panose="020B0604020202020204" pitchFamily="34" charset="0"/>
              <a:cs typeface="Arial" panose="020B0604020202020204" pitchFamily="34" charset="0"/>
            </a:endParaRPr>
          </a:p>
          <a:p>
            <a:pPr marL="0" lvl="0" indent="0" algn="just">
              <a:lnSpc>
                <a:spcPct val="100000"/>
              </a:lnSpc>
              <a:buClrTx/>
              <a:buNone/>
            </a:pPr>
            <a:r>
              <a:rPr lang="en-US" sz="800" dirty="0">
                <a:solidFill>
                  <a:prstClr val="black"/>
                </a:solidFill>
                <a:latin typeface="Arial" panose="020B0604020202020204" pitchFamily="34" charset="0"/>
                <a:cs typeface="Arial" panose="020B0604020202020204" pitchFamily="34" charset="0"/>
              </a:rPr>
              <a:t>Cargill</a:t>
            </a:r>
          </a:p>
          <a:p>
            <a:pPr marL="0" lvl="0" indent="0">
              <a:lnSpc>
                <a:spcPct val="100000"/>
              </a:lnSpc>
              <a:buClrTx/>
              <a:buNone/>
            </a:pPr>
            <a:endParaRPr lang="en-US" sz="800" dirty="0">
              <a:solidFill>
                <a:prstClr val="black"/>
              </a:solidFill>
              <a:latin typeface="Arial" panose="020B0604020202020204" pitchFamily="34" charset="0"/>
              <a:cs typeface="Arial" panose="020B0604020202020204" pitchFamily="34" charset="0"/>
            </a:endParaRPr>
          </a:p>
          <a:p>
            <a:pPr marL="0" indent="0">
              <a:lnSpc>
                <a:spcPct val="100000"/>
              </a:lnSpc>
              <a:buNone/>
            </a:pPr>
            <a:endParaRPr lang="en-US" sz="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36524" y="4489691"/>
            <a:ext cx="1092829" cy="414982"/>
          </a:xfrm>
          <a:prstGeom prst="rect">
            <a:avLst/>
          </a:prstGeom>
        </p:spPr>
      </p:pic>
    </p:spTree>
    <p:extLst>
      <p:ext uri="{BB962C8B-B14F-4D97-AF65-F5344CB8AC3E}">
        <p14:creationId xmlns:p14="http://schemas.microsoft.com/office/powerpoint/2010/main" val="2852387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Allow shoppers to look ahead</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70</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8" name="Picture 2"/>
          <p:cNvPicPr>
            <a:picLocks noChangeAspect="1" noChangeArrowheads="1"/>
          </p:cNvPicPr>
          <p:nvPr/>
        </p:nvPicPr>
        <p:blipFill>
          <a:blip r:embed="rId2" cstate="print"/>
          <a:srcRect t="24399" b="31240"/>
          <a:stretch>
            <a:fillRect/>
          </a:stretch>
        </p:blipFill>
        <p:spPr bwMode="auto">
          <a:xfrm>
            <a:off x="467544" y="1419622"/>
            <a:ext cx="5843589" cy="1944216"/>
          </a:xfrm>
          <a:prstGeom prst="rect">
            <a:avLst/>
          </a:prstGeom>
          <a:noFill/>
          <a:ln w="9525">
            <a:noFill/>
            <a:miter lim="800000"/>
            <a:headEnd/>
            <a:tailEnd/>
          </a:ln>
        </p:spPr>
      </p:pic>
      <p:pic>
        <p:nvPicPr>
          <p:cNvPr id="14" name="Picture 13" descr="IMG_3376.JPG"/>
          <p:cNvPicPr>
            <a:picLocks noChangeAspect="1"/>
          </p:cNvPicPr>
          <p:nvPr/>
        </p:nvPicPr>
        <p:blipFill>
          <a:blip r:embed="rId3" cstate="print"/>
          <a:stretch>
            <a:fillRect/>
          </a:stretch>
        </p:blipFill>
        <p:spPr>
          <a:xfrm rot="5400000">
            <a:off x="5983002" y="1844824"/>
            <a:ext cx="3401616" cy="2551212"/>
          </a:xfrm>
          <a:prstGeom prst="rect">
            <a:avLst/>
          </a:prstGeom>
        </p:spPr>
      </p:pic>
      <p:sp>
        <p:nvSpPr>
          <p:cNvPr id="7" name="TextBox 6"/>
          <p:cNvSpPr txBox="1"/>
          <p:nvPr/>
        </p:nvSpPr>
        <p:spPr>
          <a:xfrm>
            <a:off x="2198109" y="3435846"/>
            <a:ext cx="4246099" cy="400110"/>
          </a:xfrm>
          <a:prstGeom prst="rect">
            <a:avLst/>
          </a:prstGeom>
          <a:noFill/>
        </p:spPr>
        <p:txBody>
          <a:bodyPr wrap="none" rtlCol="0">
            <a:spAutoFit/>
          </a:bodyPr>
          <a:lstStyle/>
          <a:p>
            <a:r>
              <a:rPr lang="en-US" sz="2000" dirty="0" smtClean="0"/>
              <a:t>Weekly menu or standard featured day</a:t>
            </a:r>
            <a:endParaRPr lang="en-US" sz="2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490364"/>
            <a:ext cx="8697144" cy="857250"/>
          </a:xfrm>
        </p:spPr>
        <p:txBody>
          <a:bodyPr>
            <a:normAutofit fontScale="90000"/>
          </a:bodyPr>
          <a:lstStyle/>
          <a:p>
            <a:r>
              <a:rPr lang="en-US" sz="2900" dirty="0" smtClean="0"/>
              <a:t>Importance of steady featured days rises along with usage</a:t>
            </a:r>
            <a:endParaRPr lang="en-US" sz="29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71</a:t>
            </a:fld>
            <a:endParaRPr lang="en-US"/>
          </a:p>
        </p:txBody>
      </p:sp>
      <p:sp>
        <p:nvSpPr>
          <p:cNvPr id="5" name="Footer Placeholder 4"/>
          <p:cNvSpPr>
            <a:spLocks noGrp="1"/>
          </p:cNvSpPr>
          <p:nvPr>
            <p:ph type="ftr" sz="quarter" idx="3"/>
          </p:nvPr>
        </p:nvSpPr>
        <p:spPr>
          <a:xfrm>
            <a:off x="452264" y="4767263"/>
            <a:ext cx="4623792"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sp>
        <p:nvSpPr>
          <p:cNvPr id="8" name="Content Placeholder 2"/>
          <p:cNvSpPr>
            <a:spLocks noGrp="1"/>
          </p:cNvSpPr>
          <p:nvPr>
            <p:ph idx="1"/>
          </p:nvPr>
        </p:nvSpPr>
        <p:spPr>
          <a:xfrm>
            <a:off x="503040" y="1635646"/>
            <a:ext cx="8640960" cy="1800200"/>
          </a:xfrm>
        </p:spPr>
        <p:txBody>
          <a:bodyPr>
            <a:normAutofit/>
          </a:bodyPr>
          <a:lstStyle/>
          <a:p>
            <a:pPr>
              <a:buNone/>
            </a:pPr>
            <a:r>
              <a:rPr lang="en-US" sz="4400" b="1" dirty="0" smtClean="0">
                <a:solidFill>
                  <a:srgbClr val="7030A0"/>
                </a:solidFill>
              </a:rPr>
              <a:t>42%  </a:t>
            </a:r>
            <a:r>
              <a:rPr lang="en-US" sz="2000" dirty="0" smtClean="0"/>
              <a:t>Steady sales/featured day by cuisine is important </a:t>
            </a:r>
            <a:endParaRPr lang="en-US" sz="2400" dirty="0"/>
          </a:p>
        </p:txBody>
      </p:sp>
      <p:sp>
        <p:nvSpPr>
          <p:cNvPr id="11" name="Content Placeholder 2"/>
          <p:cNvSpPr txBox="1">
            <a:spLocks/>
          </p:cNvSpPr>
          <p:nvPr/>
        </p:nvSpPr>
        <p:spPr>
          <a:xfrm>
            <a:off x="447675" y="1113891"/>
            <a:ext cx="8686800" cy="438697"/>
          </a:xfrm>
          <a:prstGeom prst="rect">
            <a:avLst/>
          </a:prstGeom>
        </p:spPr>
        <p:txBody>
          <a:bodyPr vert="horz" lIns="91440" tIns="45720" rIns="91440" bIns="45720" rtlCol="0">
            <a:noAutofit/>
          </a:bodyPr>
          <a:lstStyle/>
          <a:p>
            <a:pPr lvl="0">
              <a:spcBef>
                <a:spcPct val="20000"/>
              </a:spcBef>
              <a:buClr>
                <a:srgbClr val="990099"/>
              </a:buClr>
              <a:defRPr/>
            </a:pPr>
            <a:r>
              <a:rPr lang="en-US" dirty="0" smtClean="0">
                <a:solidFill>
                  <a:schemeClr val="tx1">
                    <a:lumMod val="50000"/>
                    <a:lumOff val="50000"/>
                  </a:schemeClr>
                </a:solidFill>
              </a:rPr>
              <a:t>Steady featured days could help drive awareness and loyalty among low and medium users</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graphicFrame>
        <p:nvGraphicFramePr>
          <p:cNvPr id="12" name="Diagram 11"/>
          <p:cNvGraphicFramePr/>
          <p:nvPr/>
        </p:nvGraphicFramePr>
        <p:xfrm>
          <a:off x="539552" y="2355726"/>
          <a:ext cx="8208912" cy="1872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6856" y="634380"/>
            <a:ext cx="8805664" cy="857250"/>
          </a:xfrm>
        </p:spPr>
        <p:txBody>
          <a:bodyPr>
            <a:normAutofit fontScale="90000"/>
          </a:bodyPr>
          <a:lstStyle/>
          <a:p>
            <a:r>
              <a:rPr lang="en-US" dirty="0" smtClean="0"/>
              <a:t>Offering customization wins hearts</a:t>
            </a:r>
            <a:r>
              <a:rPr lang="en-US" sz="3000" dirty="0" smtClean="0"/>
              <a:t/>
            </a:r>
            <a:br>
              <a:rPr lang="en-US" sz="3000" dirty="0" smtClean="0"/>
            </a:br>
            <a:r>
              <a:rPr lang="en-US" sz="2000" dirty="0" smtClean="0">
                <a:solidFill>
                  <a:schemeClr val="tx1">
                    <a:lumMod val="50000"/>
                    <a:lumOff val="50000"/>
                  </a:schemeClr>
                </a:solidFill>
              </a:rPr>
              <a:t>Importance rises along with usage; 75% of frequent deli users value customization</a:t>
            </a:r>
            <a:endParaRPr lang="en-US" sz="2000" dirty="0">
              <a:solidFill>
                <a:schemeClr val="tx1">
                  <a:lumMod val="50000"/>
                  <a:lumOff val="50000"/>
                </a:schemeClr>
              </a:solidFill>
            </a:endParaRPr>
          </a:p>
        </p:txBody>
      </p:sp>
      <p:sp>
        <p:nvSpPr>
          <p:cNvPr id="7" name="Content Placeholder 6"/>
          <p:cNvSpPr>
            <a:spLocks noGrp="1"/>
          </p:cNvSpPr>
          <p:nvPr>
            <p:ph idx="1"/>
          </p:nvPr>
        </p:nvSpPr>
        <p:spPr>
          <a:xfrm>
            <a:off x="4165104" y="2211710"/>
            <a:ext cx="4978896" cy="2304256"/>
          </a:xfrm>
        </p:spPr>
        <p:txBody>
          <a:bodyPr>
            <a:normAutofit fontScale="92500" lnSpcReduction="10000"/>
          </a:bodyPr>
          <a:lstStyle/>
          <a:p>
            <a:pPr marL="0" indent="0">
              <a:buNone/>
            </a:pPr>
            <a:r>
              <a:rPr lang="en-US" sz="2400" dirty="0" smtClean="0">
                <a:solidFill>
                  <a:srgbClr val="7030A0"/>
                </a:solidFill>
              </a:rPr>
              <a:t>Importance rises along with…</a:t>
            </a:r>
          </a:p>
          <a:p>
            <a:pPr marL="0" indent="0">
              <a:buFontTx/>
              <a:buChar char="-"/>
            </a:pPr>
            <a:r>
              <a:rPr lang="en-US" sz="2400" dirty="0" smtClean="0">
                <a:solidFill>
                  <a:srgbClr val="7030A0"/>
                </a:solidFill>
              </a:rPr>
              <a:t> Higher usage</a:t>
            </a:r>
          </a:p>
          <a:p>
            <a:pPr marL="0" indent="0">
              <a:buFontTx/>
              <a:buChar char="-"/>
            </a:pPr>
            <a:r>
              <a:rPr lang="en-US" sz="2400" dirty="0" smtClean="0">
                <a:solidFill>
                  <a:srgbClr val="7030A0"/>
                </a:solidFill>
              </a:rPr>
              <a:t> Greater focus on health/nutrition</a:t>
            </a:r>
          </a:p>
          <a:p>
            <a:pPr marL="0" indent="0">
              <a:buFontTx/>
              <a:buChar char="-"/>
            </a:pPr>
            <a:r>
              <a:rPr lang="en-US" sz="2400" dirty="0" smtClean="0">
                <a:solidFill>
                  <a:srgbClr val="7030A0"/>
                </a:solidFill>
              </a:rPr>
              <a:t> Frequent technology usage</a:t>
            </a:r>
          </a:p>
          <a:p>
            <a:pPr marL="0" indent="0">
              <a:buFontTx/>
              <a:buChar char="-"/>
            </a:pPr>
            <a:r>
              <a:rPr lang="en-US" sz="2400" dirty="0" smtClean="0">
                <a:solidFill>
                  <a:srgbClr val="7030A0"/>
                </a:solidFill>
              </a:rPr>
              <a:t> Presence of kids</a:t>
            </a:r>
          </a:p>
          <a:p>
            <a:pPr marL="0" indent="0">
              <a:buFontTx/>
              <a:buChar char="-"/>
            </a:pPr>
            <a:r>
              <a:rPr lang="en-US" sz="2400" dirty="0" smtClean="0">
                <a:solidFill>
                  <a:srgbClr val="7030A0"/>
                </a:solidFill>
              </a:rPr>
              <a:t> Among Millennials</a:t>
            </a:r>
          </a:p>
        </p:txBody>
      </p:sp>
      <p:sp>
        <p:nvSpPr>
          <p:cNvPr id="4" name="Slide Number Placeholder 3"/>
          <p:cNvSpPr>
            <a:spLocks noGrp="1"/>
          </p:cNvSpPr>
          <p:nvPr>
            <p:ph type="sldNum" sz="quarter" idx="12"/>
          </p:nvPr>
        </p:nvSpPr>
        <p:spPr/>
        <p:txBody>
          <a:bodyPr/>
          <a:lstStyle/>
          <a:p>
            <a:fld id="{3AA458A7-DFCD-4FD4-9550-F40348EC9665}" type="slidenum">
              <a:rPr lang="en-US" smtClean="0"/>
              <a:pPr/>
              <a:t>72</a:t>
            </a:fld>
            <a:endParaRPr lang="en-US"/>
          </a:p>
        </p:txBody>
      </p:sp>
      <p:sp>
        <p:nvSpPr>
          <p:cNvPr id="5" name="Footer Placeholder 4"/>
          <p:cNvSpPr>
            <a:spLocks noGrp="1"/>
          </p:cNvSpPr>
          <p:nvPr>
            <p:ph type="ftr" sz="quarter" idx="3"/>
          </p:nvPr>
        </p:nvSpPr>
        <p:spPr>
          <a:xfrm>
            <a:off x="452264" y="4767263"/>
            <a:ext cx="4839816"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cxnSp>
        <p:nvCxnSpPr>
          <p:cNvPr id="13" name="Straight Arrow Connector 12"/>
          <p:cNvCxnSpPr/>
          <p:nvPr/>
        </p:nvCxnSpPr>
        <p:spPr>
          <a:xfrm flipV="1">
            <a:off x="614253" y="4676266"/>
            <a:ext cx="2479831" cy="15969"/>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7544" y="1707654"/>
            <a:ext cx="3528392" cy="646331"/>
          </a:xfrm>
          <a:prstGeom prst="rect">
            <a:avLst/>
          </a:prstGeom>
          <a:solidFill>
            <a:schemeClr val="bg1"/>
          </a:solidFill>
        </p:spPr>
        <p:txBody>
          <a:bodyPr wrap="square" rtlCol="0">
            <a:spAutoFit/>
          </a:bodyPr>
          <a:lstStyle/>
          <a:p>
            <a:r>
              <a:rPr lang="en-US" dirty="0" smtClean="0"/>
              <a:t>Importance of </a:t>
            </a:r>
          </a:p>
          <a:p>
            <a:r>
              <a:rPr lang="en-US" dirty="0" smtClean="0"/>
              <a:t>customization</a:t>
            </a:r>
            <a:endParaRPr lang="en-US" dirty="0"/>
          </a:p>
        </p:txBody>
      </p:sp>
      <p:sp>
        <p:nvSpPr>
          <p:cNvPr id="15" name="Isosceles Triangle 14"/>
          <p:cNvSpPr/>
          <p:nvPr/>
        </p:nvSpPr>
        <p:spPr>
          <a:xfrm rot="16200000" flipV="1">
            <a:off x="3707905" y="2427734"/>
            <a:ext cx="360040" cy="21602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p:nvPr/>
        </p:nvPicPr>
        <p:blipFill>
          <a:blip r:embed="rId2" cstate="print"/>
          <a:srcRect b="4451"/>
          <a:stretch>
            <a:fillRect/>
          </a:stretch>
        </p:blipFill>
        <p:spPr bwMode="auto">
          <a:xfrm>
            <a:off x="539552" y="1707654"/>
            <a:ext cx="2931354" cy="2947256"/>
          </a:xfrm>
          <a:prstGeom prst="rect">
            <a:avLst/>
          </a:prstGeom>
          <a:noFill/>
          <a:ln w="9525">
            <a:noFill/>
            <a:miter lim="800000"/>
            <a:headEnd/>
            <a:tailEnd/>
          </a:ln>
        </p:spPr>
      </p:pic>
      <p:sp>
        <p:nvSpPr>
          <p:cNvPr id="9" name="TextBox 8"/>
          <p:cNvSpPr txBox="1"/>
          <p:nvPr/>
        </p:nvSpPr>
        <p:spPr>
          <a:xfrm>
            <a:off x="3196098" y="2355726"/>
            <a:ext cx="583814" cy="369332"/>
          </a:xfrm>
          <a:prstGeom prst="rect">
            <a:avLst/>
          </a:prstGeom>
          <a:solidFill>
            <a:schemeClr val="bg1"/>
          </a:solidFill>
        </p:spPr>
        <p:txBody>
          <a:bodyPr wrap="none" rtlCol="0">
            <a:spAutoFit/>
          </a:bodyPr>
          <a:lstStyle/>
          <a:p>
            <a:r>
              <a:rPr lang="en-US" dirty="0" smtClean="0"/>
              <a:t>54%</a:t>
            </a:r>
            <a:endParaRPr lang="en-US" dirty="0"/>
          </a:p>
        </p:txBody>
      </p:sp>
      <p:sp>
        <p:nvSpPr>
          <p:cNvPr id="10" name="TextBox 9"/>
          <p:cNvSpPr txBox="1"/>
          <p:nvPr/>
        </p:nvSpPr>
        <p:spPr>
          <a:xfrm>
            <a:off x="3196098" y="4011910"/>
            <a:ext cx="583814" cy="369332"/>
          </a:xfrm>
          <a:prstGeom prst="rect">
            <a:avLst/>
          </a:prstGeom>
          <a:solidFill>
            <a:schemeClr val="bg1"/>
          </a:solidFill>
        </p:spPr>
        <p:txBody>
          <a:bodyPr wrap="none" rtlCol="0">
            <a:spAutoFit/>
          </a:bodyPr>
          <a:lstStyle/>
          <a:p>
            <a:r>
              <a:rPr lang="en-US" dirty="0" smtClean="0"/>
              <a:t>14%</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555526"/>
            <a:ext cx="9453736" cy="857250"/>
          </a:xfrm>
        </p:spPr>
        <p:txBody>
          <a:bodyPr>
            <a:noAutofit/>
          </a:bodyPr>
          <a:lstStyle/>
          <a:p>
            <a:r>
              <a:rPr lang="en-US" sz="3200" dirty="0" smtClean="0"/>
              <a:t>Millennials emphasize customization</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73</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33" name="Picture 2"/>
          <p:cNvPicPr>
            <a:picLocks noChangeAspect="1" noChangeArrowheads="1"/>
          </p:cNvPicPr>
          <p:nvPr/>
        </p:nvPicPr>
        <p:blipFill>
          <a:blip r:embed="rId2" cstate="print"/>
          <a:srcRect l="5769" r="4808"/>
          <a:stretch>
            <a:fillRect/>
          </a:stretch>
        </p:blipFill>
        <p:spPr bwMode="auto">
          <a:xfrm>
            <a:off x="539551" y="1491630"/>
            <a:ext cx="2978121" cy="2664296"/>
          </a:xfrm>
          <a:prstGeom prst="rect">
            <a:avLst/>
          </a:prstGeom>
          <a:noFill/>
          <a:ln w="9525">
            <a:noFill/>
            <a:miter lim="800000"/>
            <a:headEnd/>
            <a:tailEnd/>
          </a:ln>
        </p:spPr>
      </p:pic>
      <p:pic>
        <p:nvPicPr>
          <p:cNvPr id="36" name="Picture 2"/>
          <p:cNvPicPr>
            <a:picLocks noChangeAspect="1" noChangeArrowheads="1"/>
          </p:cNvPicPr>
          <p:nvPr/>
        </p:nvPicPr>
        <p:blipFill>
          <a:blip r:embed="rId3" cstate="print"/>
          <a:srcRect t="13308"/>
          <a:stretch>
            <a:fillRect/>
          </a:stretch>
        </p:blipFill>
        <p:spPr bwMode="auto">
          <a:xfrm>
            <a:off x="6732240" y="1491630"/>
            <a:ext cx="2231542" cy="2664296"/>
          </a:xfrm>
          <a:prstGeom prst="rect">
            <a:avLst/>
          </a:prstGeom>
          <a:noFill/>
          <a:ln w="9525">
            <a:noFill/>
            <a:miter lim="800000"/>
            <a:headEnd/>
            <a:tailEnd/>
          </a:ln>
        </p:spPr>
      </p:pic>
      <p:pic>
        <p:nvPicPr>
          <p:cNvPr id="9" name="Picture 8" descr="IMG_1310.JPG"/>
          <p:cNvPicPr>
            <a:picLocks noChangeAspect="1"/>
          </p:cNvPicPr>
          <p:nvPr/>
        </p:nvPicPr>
        <p:blipFill>
          <a:blip r:embed="rId4" cstate="print"/>
          <a:srcRect r="22279" b="8564"/>
          <a:stretch>
            <a:fillRect/>
          </a:stretch>
        </p:blipFill>
        <p:spPr>
          <a:xfrm>
            <a:off x="3635896" y="1491630"/>
            <a:ext cx="3019535" cy="2664296"/>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490364"/>
            <a:ext cx="8949680" cy="857250"/>
          </a:xfrm>
        </p:spPr>
        <p:txBody>
          <a:bodyPr>
            <a:normAutofit/>
          </a:bodyPr>
          <a:lstStyle/>
          <a:p>
            <a:r>
              <a:rPr lang="en-US" sz="3200" dirty="0" smtClean="0"/>
              <a:t>The rise of meal adventures</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74</a:t>
            </a:fld>
            <a:endParaRPr lang="en-US"/>
          </a:p>
        </p:txBody>
      </p:sp>
      <p:sp>
        <p:nvSpPr>
          <p:cNvPr id="5" name="Footer Placeholder 4"/>
          <p:cNvSpPr>
            <a:spLocks noGrp="1"/>
          </p:cNvSpPr>
          <p:nvPr>
            <p:ph type="ftr" sz="quarter" idx="3"/>
          </p:nvPr>
        </p:nvSpPr>
        <p:spPr>
          <a:xfrm>
            <a:off x="452264" y="4803998"/>
            <a:ext cx="5775920" cy="273844"/>
          </a:xfrm>
        </p:spPr>
        <p:txBody>
          <a:bodyPr/>
          <a:lstStyle/>
          <a:p>
            <a:r>
              <a:rPr lang="en-US" dirty="0" smtClean="0"/>
              <a:t>FMI | The Power of Foodservice at Retail 2018©  | Picture: 210 Analytics</a:t>
            </a:r>
            <a:endParaRPr lang="en-US" dirty="0"/>
          </a:p>
        </p:txBody>
      </p:sp>
      <p:sp>
        <p:nvSpPr>
          <p:cNvPr id="15" name="Content Placeholder 2"/>
          <p:cNvSpPr txBox="1">
            <a:spLocks/>
          </p:cNvSpPr>
          <p:nvPr/>
        </p:nvSpPr>
        <p:spPr>
          <a:xfrm>
            <a:off x="457200" y="1106653"/>
            <a:ext cx="8686800" cy="43869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Millennials seek</a:t>
            </a:r>
            <a:r>
              <a:rPr kumimoji="0" lang="en-US" b="0" i="0" u="none" strike="noStrike" kern="1200" cap="none" spc="0" normalizeH="0" noProof="0" dirty="0" smtClean="0">
                <a:ln>
                  <a:noFill/>
                </a:ln>
                <a:solidFill>
                  <a:schemeClr val="tx1">
                    <a:lumMod val="50000"/>
                    <a:lumOff val="50000"/>
                  </a:schemeClr>
                </a:solidFill>
                <a:effectLst/>
                <a:uLnTx/>
                <a:uFillTx/>
                <a:latin typeface="+mn-lt"/>
                <a:ea typeface="+mn-ea"/>
                <a:cs typeface="+mn-cs"/>
              </a:rPr>
              <a:t> authentic experiences; don’t view it as ethnic food</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graphicFrame>
        <p:nvGraphicFramePr>
          <p:cNvPr id="16" name="Table 15"/>
          <p:cNvGraphicFramePr>
            <a:graphicFrameLocks noGrp="1"/>
          </p:cNvGraphicFramePr>
          <p:nvPr/>
        </p:nvGraphicFramePr>
        <p:xfrm>
          <a:off x="467544" y="1563638"/>
          <a:ext cx="6984776" cy="2651760"/>
        </p:xfrm>
        <a:graphic>
          <a:graphicData uri="http://schemas.openxmlformats.org/drawingml/2006/table">
            <a:tbl>
              <a:tblPr firstRow="1" bandRow="1">
                <a:tableStyleId>{2D5ABB26-0587-4C30-8999-92F81FD0307C}</a:tableStyleId>
              </a:tblPr>
              <a:tblGrid>
                <a:gridCol w="3240360"/>
                <a:gridCol w="3744416"/>
              </a:tblGrid>
              <a:tr h="288032">
                <a:tc>
                  <a:txBody>
                    <a:bodyPr/>
                    <a:lstStyle/>
                    <a:p>
                      <a:r>
                        <a:rPr lang="en-US" b="1" dirty="0" smtClean="0">
                          <a:solidFill>
                            <a:srgbClr val="7030A0"/>
                          </a:solidFill>
                        </a:rPr>
                        <a:t>Broad</a:t>
                      </a:r>
                      <a:r>
                        <a:rPr lang="en-US" b="1" baseline="0" dirty="0" smtClean="0">
                          <a:solidFill>
                            <a:srgbClr val="7030A0"/>
                          </a:solidFill>
                        </a:rPr>
                        <a:t> </a:t>
                      </a:r>
                      <a:r>
                        <a:rPr lang="en-US" b="1" dirty="0" smtClean="0">
                          <a:solidFill>
                            <a:srgbClr val="7030A0"/>
                          </a:solidFill>
                        </a:rPr>
                        <a:t>appeal</a:t>
                      </a:r>
                      <a:endParaRPr lang="en-US" b="1" dirty="0">
                        <a:solidFill>
                          <a:srgbClr val="7030A0"/>
                        </a:solidFill>
                      </a:endParaRPr>
                    </a:p>
                  </a:txBody>
                  <a:tcPr/>
                </a:tc>
                <a:tc>
                  <a:txBody>
                    <a:bodyPr/>
                    <a:lstStyle/>
                    <a:p>
                      <a:r>
                        <a:rPr lang="en-US" b="1" dirty="0" smtClean="0">
                          <a:solidFill>
                            <a:srgbClr val="7030A0"/>
                          </a:solidFill>
                        </a:rPr>
                        <a:t>Strong demographic differences</a:t>
                      </a:r>
                      <a:endParaRPr lang="en-US" b="1" dirty="0">
                        <a:solidFill>
                          <a:srgbClr val="7030A0"/>
                        </a:solidFill>
                      </a:endParaRPr>
                    </a:p>
                  </a:txBody>
                  <a:tcPr/>
                </a:tc>
              </a:tr>
              <a:tr h="370840">
                <a:tc>
                  <a:txBody>
                    <a:bodyPr/>
                    <a:lstStyle/>
                    <a:p>
                      <a:r>
                        <a:rPr lang="en-US" dirty="0" smtClean="0"/>
                        <a:t>American</a:t>
                      </a:r>
                    </a:p>
                    <a:p>
                      <a:r>
                        <a:rPr lang="en-US" dirty="0" smtClean="0"/>
                        <a:t>Salads</a:t>
                      </a:r>
                    </a:p>
                    <a:p>
                      <a:r>
                        <a:rPr lang="en-US" dirty="0" smtClean="0"/>
                        <a:t>Italian</a:t>
                      </a:r>
                    </a:p>
                    <a:p>
                      <a:r>
                        <a:rPr lang="en-US" dirty="0" smtClean="0"/>
                        <a:t>Mexican</a:t>
                      </a:r>
                    </a:p>
                    <a:p>
                      <a:r>
                        <a:rPr lang="en-US" dirty="0" smtClean="0"/>
                        <a:t>Chinese</a:t>
                      </a:r>
                    </a:p>
                    <a:p>
                      <a:endParaRPr lang="en-US" dirty="0"/>
                    </a:p>
                  </a:txBody>
                  <a:tcPr/>
                </a:tc>
                <a:tc>
                  <a:txBody>
                    <a:bodyPr/>
                    <a:lstStyle/>
                    <a:p>
                      <a:r>
                        <a:rPr lang="en-US" dirty="0" smtClean="0"/>
                        <a:t>Southern</a:t>
                      </a:r>
                    </a:p>
                    <a:p>
                      <a:r>
                        <a:rPr lang="en-US" dirty="0" smtClean="0"/>
                        <a:t>Japanese/sushi</a:t>
                      </a:r>
                    </a:p>
                    <a:p>
                      <a:r>
                        <a:rPr lang="en-US" dirty="0" smtClean="0"/>
                        <a:t>Thai/Vietnamese</a:t>
                      </a:r>
                    </a:p>
                    <a:p>
                      <a:r>
                        <a:rPr lang="en-US" dirty="0" smtClean="0"/>
                        <a:t>Indian</a:t>
                      </a:r>
                    </a:p>
                    <a:p>
                      <a:r>
                        <a:rPr lang="en-US" dirty="0" smtClean="0"/>
                        <a:t>Middle</a:t>
                      </a:r>
                      <a:r>
                        <a:rPr lang="en-US" baseline="0" dirty="0" smtClean="0"/>
                        <a:t> Eastern</a:t>
                      </a:r>
                    </a:p>
                    <a:p>
                      <a:r>
                        <a:rPr lang="en-US" baseline="0" dirty="0" smtClean="0"/>
                        <a:t>Caribbean</a:t>
                      </a:r>
                    </a:p>
                    <a:p>
                      <a:r>
                        <a:rPr lang="en-US" baseline="0" dirty="0" smtClean="0"/>
                        <a:t>Mediterranean</a:t>
                      </a:r>
                    </a:p>
                    <a:p>
                      <a:r>
                        <a:rPr lang="en-US" baseline="0" dirty="0" smtClean="0"/>
                        <a:t>Korean</a:t>
                      </a:r>
                      <a:endParaRPr lang="en-US" dirty="0"/>
                    </a:p>
                  </a:txBody>
                  <a:tcPr/>
                </a:tc>
              </a:tr>
            </a:tbl>
          </a:graphicData>
        </a:graphic>
      </p:graphicFrame>
      <p:sp>
        <p:nvSpPr>
          <p:cNvPr id="17" name="Isosceles Triangle 16"/>
          <p:cNvSpPr/>
          <p:nvPr/>
        </p:nvSpPr>
        <p:spPr>
          <a:xfrm flipV="1">
            <a:off x="593272" y="3390126"/>
            <a:ext cx="360040" cy="288032"/>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flipV="1">
            <a:off x="3779912" y="4227934"/>
            <a:ext cx="360040" cy="288032"/>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64633" y="3723878"/>
            <a:ext cx="2523191" cy="923330"/>
          </a:xfrm>
          <a:prstGeom prst="rect">
            <a:avLst/>
          </a:prstGeom>
          <a:noFill/>
        </p:spPr>
        <p:txBody>
          <a:bodyPr wrap="none" rtlCol="0">
            <a:spAutoFit/>
          </a:bodyPr>
          <a:lstStyle/>
          <a:p>
            <a:r>
              <a:rPr lang="en-US" dirty="0" smtClean="0">
                <a:solidFill>
                  <a:srgbClr val="7030A0"/>
                </a:solidFill>
              </a:rPr>
              <a:t>Opportunity in elevating </a:t>
            </a:r>
            <a:br>
              <a:rPr lang="en-US" dirty="0" smtClean="0">
                <a:solidFill>
                  <a:srgbClr val="7030A0"/>
                </a:solidFill>
              </a:rPr>
            </a:br>
            <a:r>
              <a:rPr lang="en-US" dirty="0" smtClean="0">
                <a:solidFill>
                  <a:srgbClr val="7030A0"/>
                </a:solidFill>
              </a:rPr>
              <a:t>experience surrounding</a:t>
            </a:r>
            <a:br>
              <a:rPr lang="en-US" dirty="0" smtClean="0">
                <a:solidFill>
                  <a:srgbClr val="7030A0"/>
                </a:solidFill>
              </a:rPr>
            </a:br>
            <a:r>
              <a:rPr lang="en-US" dirty="0" smtClean="0">
                <a:solidFill>
                  <a:srgbClr val="7030A0"/>
                </a:solidFill>
              </a:rPr>
              <a:t>“classics”</a:t>
            </a:r>
            <a:endParaRPr lang="en-US" dirty="0">
              <a:solidFill>
                <a:srgbClr val="7030A0"/>
              </a:solidFill>
            </a:endParaRPr>
          </a:p>
        </p:txBody>
      </p:sp>
      <p:sp>
        <p:nvSpPr>
          <p:cNvPr id="23" name="TextBox 22"/>
          <p:cNvSpPr txBox="1"/>
          <p:nvPr/>
        </p:nvSpPr>
        <p:spPr>
          <a:xfrm>
            <a:off x="3707904" y="4540582"/>
            <a:ext cx="2847639" cy="369332"/>
          </a:xfrm>
          <a:prstGeom prst="rect">
            <a:avLst/>
          </a:prstGeom>
          <a:noFill/>
        </p:spPr>
        <p:txBody>
          <a:bodyPr wrap="none" rtlCol="0">
            <a:spAutoFit/>
          </a:bodyPr>
          <a:lstStyle/>
          <a:p>
            <a:r>
              <a:rPr lang="en-US" dirty="0" smtClean="0">
                <a:solidFill>
                  <a:srgbClr val="7030A0"/>
                </a:solidFill>
              </a:rPr>
              <a:t>Match to the core consumer</a:t>
            </a:r>
            <a:endParaRPr lang="en-US" dirty="0">
              <a:solidFill>
                <a:srgbClr val="7030A0"/>
              </a:solidFill>
            </a:endParaRPr>
          </a:p>
        </p:txBody>
      </p:sp>
      <p:pic>
        <p:nvPicPr>
          <p:cNvPr id="25" name="Picture 24" descr="IMG_1381.JPG"/>
          <p:cNvPicPr>
            <a:picLocks noChangeAspect="1"/>
          </p:cNvPicPr>
          <p:nvPr/>
        </p:nvPicPr>
        <p:blipFill>
          <a:blip r:embed="rId2" cstate="print"/>
          <a:srcRect t="16461" b="16911"/>
          <a:stretch>
            <a:fillRect/>
          </a:stretch>
        </p:blipFill>
        <p:spPr>
          <a:xfrm rot="5400000">
            <a:off x="5720108" y="1683098"/>
            <a:ext cx="4679033" cy="2222723"/>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Universal appeal with a twist</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75</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9" name="Picture 7"/>
          <p:cNvPicPr>
            <a:picLocks noChangeAspect="1" noChangeArrowheads="1"/>
          </p:cNvPicPr>
          <p:nvPr/>
        </p:nvPicPr>
        <p:blipFill>
          <a:blip r:embed="rId2" cstate="print"/>
          <a:srcRect b="38708"/>
          <a:stretch>
            <a:fillRect/>
          </a:stretch>
        </p:blipFill>
        <p:spPr bwMode="auto">
          <a:xfrm>
            <a:off x="6406054" y="3228966"/>
            <a:ext cx="2486426" cy="1142984"/>
          </a:xfrm>
          <a:prstGeom prst="rect">
            <a:avLst/>
          </a:prstGeom>
          <a:noFill/>
          <a:ln w="9525">
            <a:noFill/>
            <a:miter lim="800000"/>
            <a:headEnd/>
            <a:tailEnd/>
          </a:ln>
        </p:spPr>
      </p:pic>
      <p:pic>
        <p:nvPicPr>
          <p:cNvPr id="11" name="Picture 4"/>
          <p:cNvPicPr>
            <a:picLocks noChangeAspect="1" noChangeArrowheads="1"/>
          </p:cNvPicPr>
          <p:nvPr/>
        </p:nvPicPr>
        <p:blipFill>
          <a:blip r:embed="rId3" cstate="print"/>
          <a:srcRect l="22933" r="28705" b="35676"/>
          <a:stretch>
            <a:fillRect/>
          </a:stretch>
        </p:blipFill>
        <p:spPr bwMode="auto">
          <a:xfrm>
            <a:off x="3654946" y="1707654"/>
            <a:ext cx="2664296" cy="2657750"/>
          </a:xfrm>
          <a:prstGeom prst="rect">
            <a:avLst/>
          </a:prstGeom>
          <a:noFill/>
          <a:ln w="9525">
            <a:noFill/>
            <a:miter lim="800000"/>
            <a:headEnd/>
            <a:tailEnd/>
          </a:ln>
        </p:spPr>
      </p:pic>
      <p:pic>
        <p:nvPicPr>
          <p:cNvPr id="16" name="Picture 15" descr="MOC-1-13-156908.jpg"/>
          <p:cNvPicPr>
            <a:picLocks/>
          </p:cNvPicPr>
          <p:nvPr/>
        </p:nvPicPr>
        <p:blipFill>
          <a:blip r:embed="rId4" cstate="print"/>
          <a:stretch>
            <a:fillRect/>
          </a:stretch>
        </p:blipFill>
        <p:spPr>
          <a:xfrm>
            <a:off x="6406054" y="1707654"/>
            <a:ext cx="2448272" cy="1445369"/>
          </a:xfrm>
          <a:prstGeom prst="rect">
            <a:avLst/>
          </a:prstGeom>
          <a:noFill/>
          <a:ln>
            <a:noFill/>
          </a:ln>
        </p:spPr>
      </p:pic>
      <p:sp>
        <p:nvSpPr>
          <p:cNvPr id="12" name="Content Placeholder 2"/>
          <p:cNvSpPr txBox="1">
            <a:spLocks/>
          </p:cNvSpPr>
          <p:nvPr/>
        </p:nvSpPr>
        <p:spPr>
          <a:xfrm>
            <a:off x="467544" y="1092726"/>
            <a:ext cx="8686800" cy="43869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990099"/>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Adding experiential elements to proven classics, such as wood-oven pizza</a:t>
            </a:r>
            <a:r>
              <a:rPr kumimoji="0" lang="en-US" b="0" i="0" u="none" strike="noStrike" kern="1200" cap="none" spc="0" normalizeH="0" noProof="0" dirty="0" smtClean="0">
                <a:ln>
                  <a:noFill/>
                </a:ln>
                <a:solidFill>
                  <a:schemeClr val="tx1">
                    <a:lumMod val="50000"/>
                    <a:lumOff val="50000"/>
                  </a:schemeClr>
                </a:solidFill>
                <a:effectLst/>
                <a:uLnTx/>
                <a:uFillTx/>
                <a:latin typeface="+mn-lt"/>
                <a:ea typeface="+mn-ea"/>
                <a:cs typeface="+mn-cs"/>
              </a:rPr>
              <a:t> or hip flavors</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67586" name="Picture 2" descr="Image result for central market wood oven pizza"/>
          <p:cNvPicPr>
            <a:picLocks noChangeAspect="1" noChangeArrowheads="1"/>
          </p:cNvPicPr>
          <p:nvPr/>
        </p:nvPicPr>
        <p:blipFill>
          <a:blip r:embed="rId5" cstate="print"/>
          <a:srcRect r="14865"/>
          <a:stretch>
            <a:fillRect/>
          </a:stretch>
        </p:blipFill>
        <p:spPr bwMode="auto">
          <a:xfrm>
            <a:off x="539552" y="1707654"/>
            <a:ext cx="3024336" cy="2664295"/>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2" cstate="print"/>
          <a:srcRect l="8494" r="52595" b="29135"/>
          <a:stretch>
            <a:fillRect/>
          </a:stretch>
        </p:blipFill>
        <p:spPr bwMode="auto">
          <a:xfrm>
            <a:off x="7217125" y="454943"/>
            <a:ext cx="1926875" cy="4679032"/>
          </a:xfrm>
          <a:prstGeom prst="rect">
            <a:avLst/>
          </a:prstGeom>
          <a:noFill/>
          <a:ln w="9525">
            <a:noFill/>
            <a:miter lim="800000"/>
            <a:headEnd/>
            <a:tailEnd/>
          </a:ln>
        </p:spPr>
      </p:pic>
      <p:sp>
        <p:nvSpPr>
          <p:cNvPr id="2" name="Title 1"/>
          <p:cNvSpPr>
            <a:spLocks noGrp="1"/>
          </p:cNvSpPr>
          <p:nvPr>
            <p:ph type="title"/>
          </p:nvPr>
        </p:nvSpPr>
        <p:spPr>
          <a:xfrm>
            <a:off x="446856" y="555526"/>
            <a:ext cx="8229600" cy="857250"/>
          </a:xfrm>
        </p:spPr>
        <p:txBody>
          <a:bodyPr>
            <a:normAutofit fontScale="90000"/>
          </a:bodyPr>
          <a:lstStyle/>
          <a:p>
            <a:r>
              <a:rPr lang="en-US" dirty="0" smtClean="0"/>
              <a:t>Hot new flavors</a:t>
            </a:r>
            <a:br>
              <a:rPr lang="en-US" dirty="0" smtClean="0"/>
            </a:br>
            <a:r>
              <a:rPr lang="en-US" sz="2000" dirty="0" smtClean="0">
                <a:solidFill>
                  <a:schemeClr val="tx1">
                    <a:lumMod val="50000"/>
                    <a:lumOff val="50000"/>
                  </a:schemeClr>
                </a:solidFill>
              </a:rPr>
              <a:t>Sales gains reflect better-for-you items, nostalgic, fun and flavorful</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76</a:t>
            </a:fld>
            <a:endParaRPr lang="en-US"/>
          </a:p>
        </p:txBody>
      </p:sp>
      <p:sp>
        <p:nvSpPr>
          <p:cNvPr id="5" name="Footer Placeholder 4"/>
          <p:cNvSpPr>
            <a:spLocks noGrp="1"/>
          </p:cNvSpPr>
          <p:nvPr>
            <p:ph type="ftr" sz="quarter" idx="3"/>
          </p:nvPr>
        </p:nvSpPr>
        <p:spPr>
          <a:xfrm>
            <a:off x="452264" y="4767263"/>
            <a:ext cx="7720136" cy="273844"/>
          </a:xfrm>
        </p:spPr>
        <p:txBody>
          <a:bodyPr/>
          <a:lstStyle/>
          <a:p>
            <a:r>
              <a:rPr lang="en-US" dirty="0" smtClean="0"/>
              <a:t>Source: Nielsen, </a:t>
            </a:r>
            <a:r>
              <a:rPr lang="en-US" dirty="0" err="1" smtClean="0"/>
              <a:t>xOAC</a:t>
            </a:r>
            <a:r>
              <a:rPr lang="en-US" dirty="0" smtClean="0"/>
              <a:t>, 52 weeks ending 8/26/2017 </a:t>
            </a:r>
            <a:endParaRPr lang="en-US" dirty="0"/>
          </a:p>
        </p:txBody>
      </p:sp>
      <p:graphicFrame>
        <p:nvGraphicFramePr>
          <p:cNvPr id="7" name="Table 6"/>
          <p:cNvGraphicFramePr>
            <a:graphicFrameLocks noGrp="1"/>
          </p:cNvGraphicFramePr>
          <p:nvPr/>
        </p:nvGraphicFramePr>
        <p:xfrm>
          <a:off x="971600" y="2283718"/>
          <a:ext cx="6984776" cy="2304256"/>
        </p:xfrm>
        <a:graphic>
          <a:graphicData uri="http://schemas.openxmlformats.org/drawingml/2006/table">
            <a:tbl>
              <a:tblPr/>
              <a:tblGrid>
                <a:gridCol w="2809102"/>
                <a:gridCol w="4175674"/>
              </a:tblGrid>
              <a:tr h="2304256">
                <a:tc>
                  <a:txBody>
                    <a:bodyPr/>
                    <a:lstStyle/>
                    <a:p>
                      <a:pPr marL="0" indent="0">
                        <a:spcAft>
                          <a:spcPts val="0"/>
                        </a:spcAft>
                      </a:pPr>
                      <a:r>
                        <a:rPr lang="en-US" sz="1800" dirty="0">
                          <a:latin typeface="Calibri"/>
                          <a:ea typeface="Calibri"/>
                          <a:cs typeface="Times New Roman"/>
                        </a:rPr>
                        <a:t>Traditional (-9.2%)</a:t>
                      </a:r>
                      <a:endParaRPr lang="en-US" sz="2000" dirty="0">
                        <a:latin typeface="Calibri"/>
                        <a:ea typeface="Calibri"/>
                        <a:cs typeface="Times New Roman"/>
                      </a:endParaRPr>
                    </a:p>
                    <a:p>
                      <a:pPr marL="0" indent="0">
                        <a:spcAft>
                          <a:spcPts val="0"/>
                        </a:spcAft>
                      </a:pPr>
                      <a:r>
                        <a:rPr lang="en-US" sz="1800" dirty="0" smtClean="0">
                          <a:latin typeface="Calibri"/>
                          <a:ea typeface="Calibri"/>
                          <a:cs typeface="Times New Roman"/>
                        </a:rPr>
                        <a:t>Barbecue </a:t>
                      </a:r>
                      <a:r>
                        <a:rPr lang="en-US" sz="1800" dirty="0">
                          <a:latin typeface="Calibri"/>
                          <a:ea typeface="Calibri"/>
                          <a:cs typeface="Times New Roman"/>
                        </a:rPr>
                        <a:t>(-3.6%)</a:t>
                      </a:r>
                      <a:endParaRPr lang="en-US" sz="2000" dirty="0">
                        <a:latin typeface="Calibri"/>
                        <a:ea typeface="Calibri"/>
                        <a:cs typeface="Times New Roman"/>
                      </a:endParaRPr>
                    </a:p>
                    <a:p>
                      <a:pPr marL="0" indent="0">
                        <a:spcAft>
                          <a:spcPts val="0"/>
                        </a:spcAft>
                      </a:pPr>
                      <a:r>
                        <a:rPr lang="en-US" sz="1800" dirty="0">
                          <a:latin typeface="Calibri"/>
                          <a:ea typeface="Calibri"/>
                          <a:cs typeface="Times New Roman"/>
                        </a:rPr>
                        <a:t>Plain (-6.9%)</a:t>
                      </a:r>
                      <a:endParaRPr lang="en-US" sz="2000" dirty="0">
                        <a:latin typeface="Calibri"/>
                        <a:ea typeface="Calibri"/>
                        <a:cs typeface="Times New Roman"/>
                      </a:endParaRPr>
                    </a:p>
                    <a:p>
                      <a:pPr marL="0" indent="0">
                        <a:spcAft>
                          <a:spcPts val="0"/>
                        </a:spcAft>
                      </a:pPr>
                      <a:r>
                        <a:rPr lang="en-US" sz="1800" dirty="0">
                          <a:latin typeface="Calibri"/>
                          <a:ea typeface="Calibri"/>
                          <a:cs typeface="Times New Roman"/>
                        </a:rPr>
                        <a:t>Fried (-1.2%)</a:t>
                      </a:r>
                      <a:endParaRPr lang="en-US" sz="2000" dirty="0">
                        <a:latin typeface="Calibri"/>
                        <a:ea typeface="Calibri"/>
                        <a:cs typeface="Times New Roman"/>
                      </a:endParaRPr>
                    </a:p>
                  </a:txBody>
                  <a:tcPr marL="68580" marR="68580" marT="0" marB="0">
                    <a:lnL>
                      <a:noFill/>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447675">
                        <a:spcAft>
                          <a:spcPts val="0"/>
                        </a:spcAft>
                      </a:pPr>
                      <a:r>
                        <a:rPr lang="en-US" sz="1800" dirty="0">
                          <a:latin typeface="Calibri"/>
                          <a:ea typeface="Calibri"/>
                          <a:cs typeface="Times New Roman"/>
                        </a:rPr>
                        <a:t>Oven-roasted (+29.4%)</a:t>
                      </a:r>
                      <a:endParaRPr lang="en-US" sz="2000" dirty="0">
                        <a:latin typeface="Calibri"/>
                        <a:ea typeface="Calibri"/>
                        <a:cs typeface="Times New Roman"/>
                      </a:endParaRPr>
                    </a:p>
                    <a:p>
                      <a:pPr marL="0" indent="447675">
                        <a:spcAft>
                          <a:spcPts val="0"/>
                        </a:spcAft>
                      </a:pPr>
                      <a:r>
                        <a:rPr lang="en-US" sz="1800" dirty="0">
                          <a:latin typeface="Calibri"/>
                          <a:ea typeface="Calibri"/>
                          <a:cs typeface="Times New Roman"/>
                        </a:rPr>
                        <a:t>Chef sampler (+26.9%)</a:t>
                      </a:r>
                      <a:endParaRPr lang="en-US" sz="2000" dirty="0">
                        <a:latin typeface="Calibri"/>
                        <a:ea typeface="Calibri"/>
                        <a:cs typeface="Times New Roman"/>
                      </a:endParaRPr>
                    </a:p>
                    <a:p>
                      <a:pPr marL="0" indent="447675">
                        <a:spcAft>
                          <a:spcPts val="0"/>
                        </a:spcAft>
                      </a:pPr>
                      <a:r>
                        <a:rPr lang="en-US" sz="1800" dirty="0">
                          <a:latin typeface="Calibri"/>
                          <a:ea typeface="Calibri"/>
                          <a:cs typeface="Times New Roman"/>
                        </a:rPr>
                        <a:t>Home-style (+22.7%)</a:t>
                      </a:r>
                      <a:endParaRPr lang="en-US" sz="2000" dirty="0">
                        <a:latin typeface="Calibri"/>
                        <a:ea typeface="Calibri"/>
                        <a:cs typeface="Times New Roman"/>
                      </a:endParaRPr>
                    </a:p>
                    <a:p>
                      <a:pPr marL="0" indent="447675">
                        <a:spcAft>
                          <a:spcPts val="0"/>
                        </a:spcAft>
                      </a:pPr>
                      <a:r>
                        <a:rPr lang="en-US" sz="1800" dirty="0">
                          <a:latin typeface="Calibri"/>
                          <a:ea typeface="Calibri"/>
                          <a:cs typeface="Times New Roman"/>
                        </a:rPr>
                        <a:t>Hot and spicy (+18.2%)</a:t>
                      </a:r>
                      <a:endParaRPr lang="en-US" sz="2000" dirty="0">
                        <a:latin typeface="Calibri"/>
                        <a:ea typeface="Calibri"/>
                        <a:cs typeface="Times New Roman"/>
                      </a:endParaRPr>
                    </a:p>
                    <a:p>
                      <a:pPr marL="0" indent="447675">
                        <a:spcAft>
                          <a:spcPts val="0"/>
                        </a:spcAft>
                      </a:pPr>
                      <a:r>
                        <a:rPr lang="en-US" sz="1800" dirty="0">
                          <a:latin typeface="Calibri"/>
                          <a:ea typeface="Calibri"/>
                          <a:cs typeface="Times New Roman"/>
                        </a:rPr>
                        <a:t>Cheese (+8.8%)</a:t>
                      </a:r>
                      <a:endParaRPr lang="en-US" sz="2000" dirty="0">
                        <a:latin typeface="Calibri"/>
                        <a:ea typeface="Calibri"/>
                        <a:cs typeface="Times New Roman"/>
                      </a:endParaRPr>
                    </a:p>
                    <a:p>
                      <a:pPr marL="0" indent="447675">
                        <a:spcAft>
                          <a:spcPts val="0"/>
                        </a:spcAft>
                      </a:pPr>
                      <a:r>
                        <a:rPr lang="en-US" sz="1800" dirty="0">
                          <a:latin typeface="Calibri"/>
                          <a:ea typeface="Calibri"/>
                          <a:cs typeface="Times New Roman"/>
                        </a:rPr>
                        <a:t>American (+7.7%)</a:t>
                      </a:r>
                      <a:endParaRPr lang="en-US" sz="2000" dirty="0">
                        <a:latin typeface="Calibri"/>
                        <a:ea typeface="Calibri"/>
                        <a:cs typeface="Times New Roman"/>
                      </a:endParaRPr>
                    </a:p>
                    <a:p>
                      <a:pPr marL="0" indent="447675">
                        <a:spcAft>
                          <a:spcPts val="0"/>
                        </a:spcAft>
                      </a:pPr>
                      <a:r>
                        <a:rPr lang="en-US" sz="1800" dirty="0">
                          <a:latin typeface="Calibri"/>
                          <a:ea typeface="Calibri"/>
                          <a:cs typeface="Times New Roman"/>
                        </a:rPr>
                        <a:t>Savory (7.3%)</a:t>
                      </a:r>
                      <a:endParaRPr lang="en-US" sz="2000" dirty="0">
                        <a:latin typeface="Calibri"/>
                        <a:ea typeface="Calibri"/>
                        <a:cs typeface="Times New Roman"/>
                      </a:endParaRPr>
                    </a:p>
                    <a:p>
                      <a:pPr marL="0" indent="447675">
                        <a:spcAft>
                          <a:spcPts val="0"/>
                        </a:spcAft>
                      </a:pPr>
                      <a:r>
                        <a:rPr lang="en-US" sz="1800" dirty="0">
                          <a:latin typeface="Calibri"/>
                          <a:ea typeface="Calibri"/>
                          <a:cs typeface="Times New Roman"/>
                        </a:rPr>
                        <a:t>Lemon pepper (+7.2%)</a:t>
                      </a:r>
                      <a:endParaRPr lang="en-US" sz="2000" dirty="0">
                        <a:latin typeface="Calibri"/>
                        <a:ea typeface="Calibri"/>
                        <a:cs typeface="Times New Roman"/>
                      </a:endParaRPr>
                    </a:p>
                  </a:txBody>
                  <a:tcPr marL="68580" marR="68580" marT="0" marB="0">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8" name="TextBox 7"/>
          <p:cNvSpPr txBox="1"/>
          <p:nvPr/>
        </p:nvSpPr>
        <p:spPr>
          <a:xfrm>
            <a:off x="539552" y="1668745"/>
            <a:ext cx="4464496" cy="830997"/>
          </a:xfrm>
          <a:prstGeom prst="rect">
            <a:avLst/>
          </a:prstGeom>
          <a:noFill/>
        </p:spPr>
        <p:txBody>
          <a:bodyPr wrap="square" rtlCol="0">
            <a:spAutoFit/>
          </a:bodyPr>
          <a:lstStyle/>
          <a:p>
            <a:r>
              <a:rPr lang="en-US" sz="2400" dirty="0" smtClean="0">
                <a:solidFill>
                  <a:srgbClr val="7030A0"/>
                </a:solidFill>
                <a:ea typeface="Calibri"/>
                <a:cs typeface="Times New Roman"/>
              </a:rPr>
              <a:t>Flavor growth in deli prepared</a:t>
            </a:r>
          </a:p>
          <a:p>
            <a:endParaRPr lang="en-US" sz="2400" dirty="0">
              <a:solidFill>
                <a:srgbClr val="7030A0"/>
              </a:solidFill>
            </a:endParaRPr>
          </a:p>
        </p:txBody>
      </p:sp>
      <p:sp>
        <p:nvSpPr>
          <p:cNvPr id="9" name="Up Arrow 8"/>
          <p:cNvSpPr/>
          <p:nvPr/>
        </p:nvSpPr>
        <p:spPr>
          <a:xfrm>
            <a:off x="3707904" y="2283718"/>
            <a:ext cx="432048" cy="2232248"/>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flipV="1">
            <a:off x="539552" y="2283718"/>
            <a:ext cx="432048" cy="2232248"/>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2" y="3192835"/>
            <a:ext cx="8421687" cy="1021556"/>
          </a:xfrm>
        </p:spPr>
        <p:txBody>
          <a:bodyPr>
            <a:normAutofit fontScale="90000"/>
          </a:bodyPr>
          <a:lstStyle/>
          <a:p>
            <a:r>
              <a:rPr lang="en-US" dirty="0" smtClean="0"/>
              <a:t>Solution types &amp; </a:t>
            </a:r>
            <a:br>
              <a:rPr lang="en-US" dirty="0" smtClean="0"/>
            </a:br>
            <a:r>
              <a:rPr lang="en-US" dirty="0" smtClean="0"/>
              <a:t>MEAL KITS</a:t>
            </a:r>
            <a:endParaRPr lang="en-US" dirty="0"/>
          </a:p>
        </p:txBody>
      </p:sp>
      <p:sp>
        <p:nvSpPr>
          <p:cNvPr id="7" name="Text Placeholder 6"/>
          <p:cNvSpPr>
            <a:spLocks noGrp="1"/>
          </p:cNvSpPr>
          <p:nvPr>
            <p:ph type="body" idx="1"/>
          </p:nvPr>
        </p:nvSpPr>
        <p:spPr>
          <a:xfrm>
            <a:off x="1691680" y="1419622"/>
            <a:ext cx="5400600" cy="1773212"/>
          </a:xfrm>
        </p:spPr>
        <p:txBody>
          <a:bodyPr>
            <a:normAutofit lnSpcReduction="10000"/>
          </a:bodyPr>
          <a:lstStyle/>
          <a:p>
            <a:r>
              <a:rPr lang="en-US" dirty="0" smtClean="0"/>
              <a:t>Ideal deli</a:t>
            </a:r>
          </a:p>
          <a:p>
            <a:r>
              <a:rPr lang="en-US" dirty="0" smtClean="0"/>
              <a:t>Variety in the consumer’s mind</a:t>
            </a:r>
          </a:p>
          <a:p>
            <a:r>
              <a:rPr lang="en-US" dirty="0" smtClean="0"/>
              <a:t>Customization</a:t>
            </a:r>
          </a:p>
          <a:p>
            <a:r>
              <a:rPr lang="en-US" dirty="0" smtClean="0"/>
              <a:t>Steady featured days</a:t>
            </a:r>
          </a:p>
          <a:p>
            <a:r>
              <a:rPr lang="en-US" dirty="0" smtClean="0"/>
              <a:t>Cuisine variety</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77</a:t>
            </a:fld>
            <a:endParaRPr lang="en-US"/>
          </a:p>
        </p:txBody>
      </p:sp>
      <p:sp>
        <p:nvSpPr>
          <p:cNvPr id="5" name="Footer Placeholder 4"/>
          <p:cNvSpPr>
            <a:spLocks noGrp="1"/>
          </p:cNvSpPr>
          <p:nvPr>
            <p:ph type="ftr" sz="quarter" idx="3"/>
          </p:nvPr>
        </p:nvSpPr>
        <p:spPr>
          <a:xfrm>
            <a:off x="452264" y="4767263"/>
            <a:ext cx="5271864" cy="273844"/>
          </a:xfrm>
        </p:spPr>
        <p:txBody>
          <a:bodyPr/>
          <a:lstStyle/>
          <a:p>
            <a:r>
              <a:rPr lang="en-US" dirty="0" smtClean="0"/>
              <a:t>FMI | Power of Foodservice at Retail 2018©  | Picture 210 Analytics</a:t>
            </a:r>
            <a:endParaRPr lang="en-US" dirty="0"/>
          </a:p>
        </p:txBody>
      </p:sp>
      <p:pic>
        <p:nvPicPr>
          <p:cNvPr id="10" name="Picture 9"/>
          <p:cNvPicPr/>
          <p:nvPr/>
        </p:nvPicPr>
        <p:blipFill>
          <a:blip r:embed="rId2" cstate="print"/>
          <a:stretch>
            <a:fillRect/>
          </a:stretch>
        </p:blipFill>
        <p:spPr bwMode="auto">
          <a:xfrm>
            <a:off x="755576" y="2218180"/>
            <a:ext cx="889710" cy="1001643"/>
          </a:xfrm>
          <a:prstGeom prst="rect">
            <a:avLst/>
          </a:prstGeom>
          <a:noFill/>
          <a:ln>
            <a:noFill/>
          </a:ln>
        </p:spPr>
      </p:pic>
      <p:pic>
        <p:nvPicPr>
          <p:cNvPr id="11" name="Picture 10" descr="IMG_0085.JPG"/>
          <p:cNvPicPr>
            <a:picLocks noChangeAspect="1"/>
          </p:cNvPicPr>
          <p:nvPr/>
        </p:nvPicPr>
        <p:blipFill>
          <a:blip r:embed="rId3" cstate="print"/>
          <a:stretch>
            <a:fillRect/>
          </a:stretch>
        </p:blipFill>
        <p:spPr>
          <a:xfrm rot="5400000">
            <a:off x="5052227" y="1051729"/>
            <a:ext cx="4688557" cy="3494985"/>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6856" y="609997"/>
            <a:ext cx="8229600" cy="857250"/>
          </a:xfrm>
        </p:spPr>
        <p:txBody>
          <a:bodyPr>
            <a:normAutofit fontScale="90000"/>
          </a:bodyPr>
          <a:lstStyle/>
          <a:p>
            <a:r>
              <a:rPr lang="en-US" dirty="0" smtClean="0"/>
              <a:t>Shopper interest is high across solution types</a:t>
            </a:r>
            <a:br>
              <a:rPr lang="en-US" dirty="0" smtClean="0"/>
            </a:br>
            <a:r>
              <a:rPr lang="en-US" sz="2000" dirty="0" smtClean="0">
                <a:solidFill>
                  <a:schemeClr val="tx1">
                    <a:lumMod val="50000"/>
                    <a:lumOff val="50000"/>
                  </a:schemeClr>
                </a:solidFill>
              </a:rPr>
              <a:t>Interest rises along with usage — underscoring the importance of driving trial</a:t>
            </a:r>
            <a:endParaRPr lang="en-US" sz="2000" dirty="0">
              <a:solidFill>
                <a:schemeClr val="tx1">
                  <a:lumMod val="50000"/>
                  <a:lumOff val="50000"/>
                </a:schemeClr>
              </a:solidFill>
            </a:endParaRPr>
          </a:p>
        </p:txBody>
      </p:sp>
      <p:sp>
        <p:nvSpPr>
          <p:cNvPr id="7" name="Content Placeholder 6"/>
          <p:cNvSpPr>
            <a:spLocks noGrp="1"/>
          </p:cNvSpPr>
          <p:nvPr>
            <p:ph idx="1"/>
          </p:nvPr>
        </p:nvSpPr>
        <p:spPr>
          <a:xfrm>
            <a:off x="827584" y="3579862"/>
            <a:ext cx="7571184" cy="726728"/>
          </a:xfrm>
        </p:spPr>
        <p:txBody>
          <a:bodyPr/>
          <a:lstStyle/>
          <a:p>
            <a:pPr>
              <a:buNone/>
            </a:pPr>
            <a:r>
              <a:rPr lang="en-US" dirty="0" smtClean="0"/>
              <a:t>66%		65%		   59%		   58%</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78</a:t>
            </a:fld>
            <a:endParaRPr lang="en-US"/>
          </a:p>
        </p:txBody>
      </p:sp>
      <p:sp>
        <p:nvSpPr>
          <p:cNvPr id="5" name="Footer Placeholder 4"/>
          <p:cNvSpPr>
            <a:spLocks noGrp="1"/>
          </p:cNvSpPr>
          <p:nvPr>
            <p:ph type="ftr" sz="quarter" idx="3"/>
          </p:nvPr>
        </p:nvSpPr>
        <p:spPr>
          <a:xfrm>
            <a:off x="452264" y="4767263"/>
            <a:ext cx="3975720" cy="273844"/>
          </a:xfrm>
        </p:spPr>
        <p:txBody>
          <a:bodyPr/>
          <a:lstStyle/>
          <a:p>
            <a:r>
              <a:rPr lang="en-US" dirty="0" smtClean="0"/>
              <a:t>FMI | The Power of Foodservice at Retail 2018©</a:t>
            </a:r>
            <a:endParaRPr lang="en-US" dirty="0"/>
          </a:p>
        </p:txBody>
      </p:sp>
      <p:pic>
        <p:nvPicPr>
          <p:cNvPr id="8" name="Picture 2"/>
          <p:cNvPicPr>
            <a:picLocks noChangeAspect="1" noChangeArrowheads="1"/>
          </p:cNvPicPr>
          <p:nvPr/>
        </p:nvPicPr>
        <p:blipFill>
          <a:blip r:embed="rId2" cstate="print"/>
          <a:srcRect/>
          <a:stretch>
            <a:fillRect/>
          </a:stretch>
        </p:blipFill>
        <p:spPr bwMode="auto">
          <a:xfrm>
            <a:off x="6424240" y="1995686"/>
            <a:ext cx="1532136" cy="1042311"/>
          </a:xfrm>
          <a:prstGeom prst="rect">
            <a:avLst/>
          </a:prstGeom>
          <a:noFill/>
          <a:ln w="9525">
            <a:noFill/>
            <a:miter lim="800000"/>
            <a:headEnd/>
            <a:tailEnd/>
          </a:ln>
        </p:spPr>
      </p:pic>
      <p:grpSp>
        <p:nvGrpSpPr>
          <p:cNvPr id="9" name="Group 8"/>
          <p:cNvGrpSpPr/>
          <p:nvPr/>
        </p:nvGrpSpPr>
        <p:grpSpPr>
          <a:xfrm>
            <a:off x="2771800" y="1779662"/>
            <a:ext cx="1328943" cy="1224284"/>
            <a:chOff x="2825077" y="1851670"/>
            <a:chExt cx="1328943" cy="1224284"/>
          </a:xfrm>
        </p:grpSpPr>
        <p:pic>
          <p:nvPicPr>
            <p:cNvPr id="10" name="Picture 3"/>
            <p:cNvPicPr>
              <a:picLocks noChangeAspect="1" noChangeArrowheads="1"/>
            </p:cNvPicPr>
            <p:nvPr/>
          </p:nvPicPr>
          <p:blipFill>
            <a:blip r:embed="rId3" cstate="print"/>
            <a:srcRect/>
            <a:stretch>
              <a:fillRect/>
            </a:stretch>
          </p:blipFill>
          <p:spPr bwMode="auto">
            <a:xfrm>
              <a:off x="2825077" y="1851670"/>
              <a:ext cx="956072" cy="1203773"/>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srcRect/>
            <a:stretch>
              <a:fillRect/>
            </a:stretch>
          </p:blipFill>
          <p:spPr bwMode="auto">
            <a:xfrm>
              <a:off x="3769122" y="2189992"/>
              <a:ext cx="342474" cy="353821"/>
            </a:xfrm>
            <a:prstGeom prst="rect">
              <a:avLst/>
            </a:prstGeom>
            <a:noFill/>
            <a:ln w="9525">
              <a:noFill/>
              <a:miter lim="800000"/>
              <a:headEnd/>
              <a:tailEnd/>
            </a:ln>
          </p:spPr>
        </p:pic>
        <p:pic>
          <p:nvPicPr>
            <p:cNvPr id="12" name="Picture 5"/>
            <p:cNvPicPr>
              <a:picLocks noChangeAspect="1" noChangeArrowheads="1"/>
            </p:cNvPicPr>
            <p:nvPr/>
          </p:nvPicPr>
          <p:blipFill>
            <a:blip r:embed="rId5" cstate="print"/>
            <a:srcRect/>
            <a:stretch>
              <a:fillRect/>
            </a:stretch>
          </p:blipFill>
          <p:spPr bwMode="auto">
            <a:xfrm>
              <a:off x="3778343" y="2687829"/>
              <a:ext cx="375677" cy="388125"/>
            </a:xfrm>
            <a:prstGeom prst="rect">
              <a:avLst/>
            </a:prstGeom>
            <a:noFill/>
            <a:ln w="9525">
              <a:noFill/>
              <a:miter lim="800000"/>
              <a:headEnd/>
              <a:tailEnd/>
            </a:ln>
          </p:spPr>
        </p:pic>
        <p:pic>
          <p:nvPicPr>
            <p:cNvPr id="13" name="Picture 6"/>
            <p:cNvPicPr>
              <a:picLocks noChangeAspect="1" noChangeArrowheads="1"/>
            </p:cNvPicPr>
            <p:nvPr/>
          </p:nvPicPr>
          <p:blipFill>
            <a:blip r:embed="rId6" cstate="print"/>
            <a:srcRect/>
            <a:stretch>
              <a:fillRect/>
            </a:stretch>
          </p:blipFill>
          <p:spPr bwMode="auto">
            <a:xfrm>
              <a:off x="3773167" y="1889770"/>
              <a:ext cx="284574" cy="294003"/>
            </a:xfrm>
            <a:prstGeom prst="rect">
              <a:avLst/>
            </a:prstGeom>
            <a:noFill/>
            <a:ln w="9525">
              <a:noFill/>
              <a:miter lim="800000"/>
              <a:headEnd/>
              <a:tailEnd/>
            </a:ln>
          </p:spPr>
        </p:pic>
        <p:pic>
          <p:nvPicPr>
            <p:cNvPr id="14" name="Picture 7"/>
            <p:cNvPicPr>
              <a:picLocks noChangeAspect="1" noChangeArrowheads="1"/>
            </p:cNvPicPr>
            <p:nvPr/>
          </p:nvPicPr>
          <p:blipFill>
            <a:blip r:embed="rId7" cstate="print"/>
            <a:srcRect/>
            <a:stretch>
              <a:fillRect/>
            </a:stretch>
          </p:blipFill>
          <p:spPr bwMode="auto">
            <a:xfrm>
              <a:off x="3783012" y="2499357"/>
              <a:ext cx="300238" cy="310186"/>
            </a:xfrm>
            <a:prstGeom prst="rect">
              <a:avLst/>
            </a:prstGeom>
            <a:noFill/>
            <a:ln w="9525">
              <a:noFill/>
              <a:miter lim="800000"/>
              <a:headEnd/>
              <a:tailEnd/>
            </a:ln>
          </p:spPr>
        </p:pic>
      </p:grpSp>
      <p:pic>
        <p:nvPicPr>
          <p:cNvPr id="16" name="Picture 4"/>
          <p:cNvPicPr>
            <a:picLocks noChangeAspect="1" noChangeArrowheads="1"/>
          </p:cNvPicPr>
          <p:nvPr/>
        </p:nvPicPr>
        <p:blipFill>
          <a:blip r:embed="rId8" cstate="print"/>
          <a:srcRect/>
          <a:stretch>
            <a:fillRect/>
          </a:stretch>
        </p:blipFill>
        <p:spPr bwMode="auto">
          <a:xfrm>
            <a:off x="843486" y="1933127"/>
            <a:ext cx="1280242" cy="1214687"/>
          </a:xfrm>
          <a:prstGeom prst="rect">
            <a:avLst/>
          </a:prstGeom>
          <a:noFill/>
          <a:ln w="9525">
            <a:noFill/>
            <a:miter lim="800000"/>
            <a:headEnd/>
            <a:tailEnd/>
          </a:ln>
        </p:spPr>
      </p:pic>
      <p:cxnSp>
        <p:nvCxnSpPr>
          <p:cNvPr id="20" name="Straight Connector 19"/>
          <p:cNvCxnSpPr/>
          <p:nvPr/>
        </p:nvCxnSpPr>
        <p:spPr>
          <a:xfrm>
            <a:off x="755576" y="3507854"/>
            <a:ext cx="784887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Content Placeholder 6"/>
          <p:cNvSpPr txBox="1">
            <a:spLocks/>
          </p:cNvSpPr>
          <p:nvPr/>
        </p:nvSpPr>
        <p:spPr>
          <a:xfrm>
            <a:off x="851148" y="2840732"/>
            <a:ext cx="1378496" cy="648072"/>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Prepackaged</a:t>
            </a:r>
            <a:r>
              <a:rPr kumimoji="0" lang="en-US" b="0" i="0" u="none" strike="noStrike" kern="1200" cap="none" spc="0" normalizeH="0" noProof="0" dirty="0" smtClean="0">
                <a:ln>
                  <a:noFill/>
                </a:ln>
                <a:solidFill>
                  <a:schemeClr val="tx1">
                    <a:lumMod val="50000"/>
                    <a:lumOff val="50000"/>
                  </a:schemeClr>
                </a:solidFill>
                <a:effectLst/>
                <a:uLnTx/>
                <a:uFillTx/>
                <a:latin typeface="+mn-lt"/>
                <a:ea typeface="+mn-ea"/>
                <a:cs typeface="+mn-cs"/>
              </a:rPr>
              <a:t> ready-to-eat</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4" name="Content Placeholder 6"/>
          <p:cNvSpPr txBox="1">
            <a:spLocks/>
          </p:cNvSpPr>
          <p:nvPr/>
        </p:nvSpPr>
        <p:spPr>
          <a:xfrm>
            <a:off x="2699792" y="3147814"/>
            <a:ext cx="1584176" cy="360040"/>
          </a:xfrm>
          <a:prstGeom prst="rect">
            <a:avLst/>
          </a:prstGeom>
        </p:spPr>
        <p:txBody>
          <a:bodyPr vert="horz" lIns="91440" tIns="45720" rIns="91440" bIns="45720" rtlCol="0">
            <a:normAutofit lnSpcReduction="10000"/>
          </a:bodyPr>
          <a:lstStyle/>
          <a:p>
            <a:pPr marR="0" lvl="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Made-to-</a:t>
            </a:r>
            <a:r>
              <a:rPr lang="en-US" dirty="0" smtClean="0">
                <a:solidFill>
                  <a:schemeClr val="tx1">
                    <a:lumMod val="50000"/>
                    <a:lumOff val="50000"/>
                  </a:schemeClr>
                </a:solidFill>
              </a:rPr>
              <a:t>order</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5" name="Content Placeholder 6"/>
          <p:cNvSpPr txBox="1">
            <a:spLocks/>
          </p:cNvSpPr>
          <p:nvPr/>
        </p:nvSpPr>
        <p:spPr>
          <a:xfrm>
            <a:off x="4705672" y="2859782"/>
            <a:ext cx="1450504" cy="648072"/>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Prepackaged</a:t>
            </a:r>
            <a:r>
              <a:rPr kumimoji="0" lang="en-US" b="0" i="0" u="none" strike="noStrike" kern="1200" cap="none" spc="0" normalizeH="0" noProof="0" dirty="0" smtClean="0">
                <a:ln>
                  <a:noFill/>
                </a:ln>
                <a:solidFill>
                  <a:schemeClr val="tx1">
                    <a:lumMod val="50000"/>
                    <a:lumOff val="50000"/>
                  </a:schemeClr>
                </a:solidFill>
                <a:effectLst/>
                <a:uLnTx/>
                <a:uFillTx/>
                <a:latin typeface="+mn-lt"/>
                <a:ea typeface="+mn-ea"/>
                <a:cs typeface="+mn-cs"/>
              </a:rPr>
              <a:t> heat-and-eat</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6" name="Content Placeholder 6"/>
          <p:cNvSpPr txBox="1">
            <a:spLocks/>
          </p:cNvSpPr>
          <p:nvPr/>
        </p:nvSpPr>
        <p:spPr>
          <a:xfrm>
            <a:off x="6505872" y="2859782"/>
            <a:ext cx="1522512" cy="648072"/>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Buffet (hot &amp; cold items)</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7" name="TextBox 26"/>
          <p:cNvSpPr txBox="1"/>
          <p:nvPr/>
        </p:nvSpPr>
        <p:spPr>
          <a:xfrm>
            <a:off x="476255" y="4443958"/>
            <a:ext cx="3628814" cy="338554"/>
          </a:xfrm>
          <a:prstGeom prst="rect">
            <a:avLst/>
          </a:prstGeom>
          <a:noFill/>
        </p:spPr>
        <p:txBody>
          <a:bodyPr wrap="none" rtlCol="0">
            <a:spAutoFit/>
          </a:bodyPr>
          <a:lstStyle/>
          <a:p>
            <a:r>
              <a:rPr lang="en-US" sz="1600" dirty="0" smtClean="0">
                <a:solidFill>
                  <a:schemeClr val="tx1">
                    <a:lumMod val="50000"/>
                    <a:lumOff val="50000"/>
                  </a:schemeClr>
                </a:solidFill>
              </a:rPr>
              <a:t>% interested + very interested (top 2 box)</a:t>
            </a:r>
            <a:endParaRPr lang="en-US" sz="1600" dirty="0">
              <a:solidFill>
                <a:schemeClr val="tx1">
                  <a:lumMod val="50000"/>
                  <a:lumOff val="50000"/>
                </a:schemeClr>
              </a:solidFill>
            </a:endParaRPr>
          </a:p>
        </p:txBody>
      </p:sp>
      <p:pic>
        <p:nvPicPr>
          <p:cNvPr id="4098" name="Picture 2"/>
          <p:cNvPicPr>
            <a:picLocks noChangeAspect="1" noChangeArrowheads="1"/>
          </p:cNvPicPr>
          <p:nvPr/>
        </p:nvPicPr>
        <p:blipFill>
          <a:blip r:embed="rId9" cstate="print"/>
          <a:srcRect/>
          <a:stretch>
            <a:fillRect/>
          </a:stretch>
        </p:blipFill>
        <p:spPr bwMode="auto">
          <a:xfrm>
            <a:off x="4860032" y="1996731"/>
            <a:ext cx="937178" cy="8630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490364"/>
            <a:ext cx="8697144" cy="857250"/>
          </a:xfrm>
        </p:spPr>
        <p:txBody>
          <a:bodyPr>
            <a:normAutofit/>
          </a:bodyPr>
          <a:lstStyle/>
          <a:p>
            <a:r>
              <a:rPr lang="en-US" sz="3000" dirty="0" smtClean="0"/>
              <a:t>Most have heard of meal kits, but haven’t used them</a:t>
            </a:r>
            <a:endParaRPr lang="en-US" sz="30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79</a:t>
            </a:fld>
            <a:endParaRPr lang="en-US"/>
          </a:p>
        </p:txBody>
      </p:sp>
      <p:sp>
        <p:nvSpPr>
          <p:cNvPr id="5" name="Footer Placeholder 4"/>
          <p:cNvSpPr>
            <a:spLocks noGrp="1"/>
          </p:cNvSpPr>
          <p:nvPr>
            <p:ph type="ftr" sz="quarter" idx="3"/>
          </p:nvPr>
        </p:nvSpPr>
        <p:spPr>
          <a:xfrm>
            <a:off x="452264" y="4767263"/>
            <a:ext cx="4407768" cy="273844"/>
          </a:xfrm>
        </p:spPr>
        <p:txBody>
          <a:bodyPr/>
          <a:lstStyle/>
          <a:p>
            <a:r>
              <a:rPr lang="en-US" dirty="0" smtClean="0"/>
              <a:t>FMI | The Power of Foodservice at Retail 2018©</a:t>
            </a:r>
            <a:endParaRPr lang="en-US" dirty="0"/>
          </a:p>
        </p:txBody>
      </p:sp>
      <p:sp>
        <p:nvSpPr>
          <p:cNvPr id="8" name="TextBox 7"/>
          <p:cNvSpPr txBox="1"/>
          <p:nvPr/>
        </p:nvSpPr>
        <p:spPr>
          <a:xfrm>
            <a:off x="467544" y="1437620"/>
            <a:ext cx="4320480" cy="2862322"/>
          </a:xfrm>
          <a:prstGeom prst="rect">
            <a:avLst/>
          </a:prstGeom>
          <a:noFill/>
        </p:spPr>
        <p:txBody>
          <a:bodyPr wrap="square" rtlCol="0">
            <a:spAutoFit/>
          </a:bodyPr>
          <a:lstStyle/>
          <a:p>
            <a:r>
              <a:rPr lang="en-US" i="1" dirty="0" smtClean="0"/>
              <a:t>Meal Kits Definition</a:t>
            </a:r>
          </a:p>
          <a:p>
            <a:r>
              <a:rPr lang="en-US" dirty="0" smtClean="0"/>
              <a:t>“Meal kits offer fresh ingredients to make one meal, including the meat, vegetables, sauce, herbs, spices, etc. The kits come with step-by-step preparation instructions. Most are based on a subscription model and are shipped to your home, such as Hello Fresh, Blue Apron or Plated. Some grocery stores offer fresh meal kits as well.”</a:t>
            </a:r>
            <a:r>
              <a:rPr lang="en-US" i="1" dirty="0" smtClean="0"/>
              <a:t>   </a:t>
            </a:r>
            <a:endParaRPr lang="en-US" dirty="0" smtClean="0"/>
          </a:p>
          <a:p>
            <a:endParaRPr lang="en-US" dirty="0"/>
          </a:p>
        </p:txBody>
      </p:sp>
      <p:cxnSp>
        <p:nvCxnSpPr>
          <p:cNvPr id="10" name="Straight Connector 9"/>
          <p:cNvCxnSpPr/>
          <p:nvPr/>
        </p:nvCxnSpPr>
        <p:spPr>
          <a:xfrm>
            <a:off x="4860032" y="1563638"/>
            <a:ext cx="0" cy="288032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p:nvPr/>
        </p:nvGraphicFramePr>
        <p:xfrm>
          <a:off x="4427984" y="1563638"/>
          <a:ext cx="4968553" cy="280034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5292080" y="1563638"/>
            <a:ext cx="3317960" cy="369332"/>
          </a:xfrm>
          <a:prstGeom prst="rect">
            <a:avLst/>
          </a:prstGeom>
          <a:noFill/>
        </p:spPr>
        <p:txBody>
          <a:bodyPr wrap="none" rtlCol="0">
            <a:spAutoFit/>
          </a:bodyPr>
          <a:lstStyle/>
          <a:p>
            <a:r>
              <a:rPr lang="en-US" dirty="0" smtClean="0"/>
              <a:t>Meal kit company awareness/use</a:t>
            </a:r>
            <a:endParaRPr lang="en-US" dirty="0"/>
          </a:p>
        </p:txBody>
      </p:sp>
      <p:sp>
        <p:nvSpPr>
          <p:cNvPr id="13" name="TextBox 12"/>
          <p:cNvSpPr txBox="1"/>
          <p:nvPr/>
        </p:nvSpPr>
        <p:spPr>
          <a:xfrm>
            <a:off x="5436096" y="4371950"/>
            <a:ext cx="659155" cy="369332"/>
          </a:xfrm>
          <a:prstGeom prst="rect">
            <a:avLst/>
          </a:prstGeom>
          <a:noFill/>
        </p:spPr>
        <p:txBody>
          <a:bodyPr wrap="none" rtlCol="0">
            <a:spAutoFit/>
          </a:bodyPr>
          <a:lstStyle/>
          <a:p>
            <a:r>
              <a:rPr lang="en-US" dirty="0" smtClean="0"/>
              <a:t>Used</a:t>
            </a:r>
            <a:endParaRPr lang="en-US" dirty="0"/>
          </a:p>
        </p:txBody>
      </p:sp>
      <p:sp>
        <p:nvSpPr>
          <p:cNvPr id="14" name="TextBox 13"/>
          <p:cNvSpPr txBox="1"/>
          <p:nvPr/>
        </p:nvSpPr>
        <p:spPr>
          <a:xfrm>
            <a:off x="6372200" y="4371950"/>
            <a:ext cx="1380506" cy="646331"/>
          </a:xfrm>
          <a:prstGeom prst="rect">
            <a:avLst/>
          </a:prstGeom>
          <a:noFill/>
        </p:spPr>
        <p:txBody>
          <a:bodyPr wrap="none" rtlCol="0">
            <a:spAutoFit/>
          </a:bodyPr>
          <a:lstStyle/>
          <a:p>
            <a:pPr algn="ctr"/>
            <a:r>
              <a:rPr lang="en-US" dirty="0" smtClean="0"/>
              <a:t>Aware,</a:t>
            </a:r>
            <a:br>
              <a:rPr lang="en-US" dirty="0" smtClean="0"/>
            </a:br>
            <a:r>
              <a:rPr lang="en-US" dirty="0" smtClean="0"/>
              <a:t>but not used</a:t>
            </a:r>
            <a:endParaRPr lang="en-US" dirty="0"/>
          </a:p>
        </p:txBody>
      </p:sp>
      <p:sp>
        <p:nvSpPr>
          <p:cNvPr id="15" name="TextBox 14"/>
          <p:cNvSpPr txBox="1"/>
          <p:nvPr/>
        </p:nvSpPr>
        <p:spPr>
          <a:xfrm>
            <a:off x="7831905" y="4371950"/>
            <a:ext cx="1028680" cy="369332"/>
          </a:xfrm>
          <a:prstGeom prst="rect">
            <a:avLst/>
          </a:prstGeom>
          <a:noFill/>
        </p:spPr>
        <p:txBody>
          <a:bodyPr wrap="none" rtlCol="0">
            <a:spAutoFit/>
          </a:bodyPr>
          <a:lstStyle/>
          <a:p>
            <a:pPr algn="ctr"/>
            <a:r>
              <a:rPr lang="en-US" dirty="0" smtClean="0"/>
              <a:t>Unaware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550880"/>
            <a:ext cx="8229600" cy="857250"/>
          </a:xfrm>
        </p:spPr>
        <p:txBody>
          <a:bodyPr>
            <a:normAutofit fontScale="90000"/>
          </a:bodyPr>
          <a:lstStyle/>
          <a:p>
            <a:r>
              <a:rPr lang="en-US" dirty="0" smtClean="0"/>
              <a:t>Today’s reality: growing sales isn’t easy</a:t>
            </a:r>
            <a:br>
              <a:rPr lang="en-US" dirty="0" smtClean="0"/>
            </a:br>
            <a:r>
              <a:rPr lang="en-US" sz="2000" dirty="0" smtClean="0">
                <a:solidFill>
                  <a:schemeClr val="tx1">
                    <a:lumMod val="50000"/>
                    <a:lumOff val="50000"/>
                  </a:schemeClr>
                </a:solidFill>
              </a:rPr>
              <a:t>Focusing on pockets of growth</a:t>
            </a:r>
            <a:endParaRPr lang="en-US" sz="2000" dirty="0">
              <a:solidFill>
                <a:schemeClr val="tx1">
                  <a:lumMod val="50000"/>
                  <a:lumOff val="50000"/>
                </a:schemeClr>
              </a:solidFill>
            </a:endParaRPr>
          </a:p>
        </p:txBody>
      </p:sp>
      <p:sp>
        <p:nvSpPr>
          <p:cNvPr id="7" name="Footer Placeholder 3"/>
          <p:cNvSpPr>
            <a:spLocks noGrp="1"/>
          </p:cNvSpPr>
          <p:nvPr>
            <p:ph type="ftr" sz="quarter" idx="11"/>
          </p:nvPr>
        </p:nvSpPr>
        <p:spPr>
          <a:xfrm>
            <a:off x="452264" y="4767263"/>
            <a:ext cx="6351984" cy="273844"/>
          </a:xfrm>
        </p:spPr>
        <p:txBody>
          <a:bodyPr/>
          <a:lstStyle/>
          <a:p>
            <a:r>
              <a:rPr lang="en-US" dirty="0" smtClean="0"/>
              <a:t>Source: Nielsen, 52 week periods for 2013-2016, 2017 YTD adjusted</a:t>
            </a:r>
            <a:endParaRPr lang="en-US" dirty="0"/>
          </a:p>
        </p:txBody>
      </p:sp>
      <p:sp>
        <p:nvSpPr>
          <p:cNvPr id="6" name="Slide Number Placeholder 3"/>
          <p:cNvSpPr>
            <a:spLocks noGrp="1"/>
          </p:cNvSpPr>
          <p:nvPr>
            <p:ph type="sldNum" sz="quarter" idx="12"/>
          </p:nvPr>
        </p:nvSpPr>
        <p:spPr/>
        <p:txBody>
          <a:bodyPr/>
          <a:lstStyle/>
          <a:p>
            <a:fld id="{80DD9401-DAB4-41DB-830A-980D98199CC2}" type="slidenum">
              <a:rPr lang="en-US" smtClean="0"/>
              <a:pPr/>
              <a:t>8</a:t>
            </a:fld>
            <a:endParaRPr lang="en-US" dirty="0"/>
          </a:p>
        </p:txBody>
      </p:sp>
      <p:graphicFrame>
        <p:nvGraphicFramePr>
          <p:cNvPr id="5" name="Chart 4"/>
          <p:cNvGraphicFramePr/>
          <p:nvPr/>
        </p:nvGraphicFramePr>
        <p:xfrm>
          <a:off x="467544" y="1491630"/>
          <a:ext cx="6561409" cy="28956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5996258" y="4218642"/>
            <a:ext cx="551754" cy="369332"/>
          </a:xfrm>
          <a:prstGeom prst="rect">
            <a:avLst/>
          </a:prstGeom>
          <a:noFill/>
        </p:spPr>
        <p:txBody>
          <a:bodyPr wrap="none" rtlCol="0">
            <a:spAutoFit/>
          </a:bodyPr>
          <a:lstStyle/>
          <a:p>
            <a:r>
              <a:rPr lang="en-US" dirty="0" smtClean="0"/>
              <a:t>YTD</a:t>
            </a:r>
            <a:endParaRPr lang="en-US" dirty="0"/>
          </a:p>
        </p:txBody>
      </p:sp>
      <p:pic>
        <p:nvPicPr>
          <p:cNvPr id="11" name="Picture 4" descr="C:\Users\Anne-Marie Roerink\Documents\210 Analytics, LLC\Clients\FMI\POD 2016\pix\FMI-12092014_247_WEB.jpg"/>
          <p:cNvPicPr>
            <a:picLocks noChangeAspect="1" noChangeArrowheads="1"/>
          </p:cNvPicPr>
          <p:nvPr/>
        </p:nvPicPr>
        <p:blipFill>
          <a:blip r:embed="rId3" cstate="print"/>
          <a:srcRect l="32990" r="42268"/>
          <a:stretch>
            <a:fillRect/>
          </a:stretch>
        </p:blipFill>
        <p:spPr bwMode="auto">
          <a:xfrm>
            <a:off x="7812360" y="449192"/>
            <a:ext cx="1331640" cy="4694308"/>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643905"/>
            <a:ext cx="8517632" cy="857250"/>
          </a:xfrm>
        </p:spPr>
        <p:txBody>
          <a:bodyPr>
            <a:normAutofit fontScale="90000"/>
          </a:bodyPr>
          <a:lstStyle/>
          <a:p>
            <a:r>
              <a:rPr lang="en-US" dirty="0" smtClean="0"/>
              <a:t>Greater interest in primary store meal kits</a:t>
            </a:r>
            <a:br>
              <a:rPr lang="en-US" dirty="0" smtClean="0"/>
            </a:br>
            <a:r>
              <a:rPr lang="en-US" sz="2000" dirty="0" smtClean="0">
                <a:solidFill>
                  <a:schemeClr val="tx1">
                    <a:lumMod val="50000"/>
                    <a:lumOff val="50000"/>
                  </a:schemeClr>
                </a:solidFill>
              </a:rPr>
              <a:t>73% of frequent foodservice users interested vs. 38% of infrequent users</a:t>
            </a:r>
            <a:endParaRPr lang="en-US" dirty="0"/>
          </a:p>
        </p:txBody>
      </p:sp>
      <p:sp>
        <p:nvSpPr>
          <p:cNvPr id="3" name="Content Placeholder 2"/>
          <p:cNvSpPr>
            <a:spLocks noGrp="1"/>
          </p:cNvSpPr>
          <p:nvPr>
            <p:ph idx="1"/>
          </p:nvPr>
        </p:nvSpPr>
        <p:spPr>
          <a:xfrm>
            <a:off x="457200" y="2493094"/>
            <a:ext cx="3682752" cy="1590824"/>
          </a:xfrm>
        </p:spPr>
        <p:txBody>
          <a:bodyPr>
            <a:normAutofit fontScale="92500"/>
          </a:bodyPr>
          <a:lstStyle/>
          <a:p>
            <a:pPr marL="0" indent="0">
              <a:buNone/>
            </a:pPr>
            <a:r>
              <a:rPr lang="en-US" dirty="0" smtClean="0"/>
              <a:t>Interested in primary store offering meal kits</a:t>
            </a:r>
            <a:br>
              <a:rPr lang="en-US" dirty="0" smtClean="0"/>
            </a:br>
            <a:r>
              <a:rPr lang="en-US" dirty="0" smtClean="0"/>
              <a:t>versus </a:t>
            </a:r>
            <a:r>
              <a:rPr lang="en-US" dirty="0" smtClean="0">
                <a:solidFill>
                  <a:srgbClr val="7030A0"/>
                </a:solidFill>
              </a:rPr>
              <a:t>22% </a:t>
            </a:r>
            <a:r>
              <a:rPr lang="en-US" dirty="0" smtClean="0"/>
              <a:t>using delivery</a:t>
            </a:r>
          </a:p>
          <a:p>
            <a:pPr marL="0" indent="0">
              <a:buNone/>
            </a:pP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80</a:t>
            </a:fld>
            <a:endParaRPr lang="en-US"/>
          </a:p>
        </p:txBody>
      </p:sp>
      <p:sp>
        <p:nvSpPr>
          <p:cNvPr id="5" name="Footer Placeholder 4"/>
          <p:cNvSpPr>
            <a:spLocks noGrp="1"/>
          </p:cNvSpPr>
          <p:nvPr>
            <p:ph type="ftr" sz="quarter" idx="3"/>
          </p:nvPr>
        </p:nvSpPr>
        <p:spPr>
          <a:xfrm>
            <a:off x="452264" y="4767263"/>
            <a:ext cx="4839816" cy="273844"/>
          </a:xfrm>
        </p:spPr>
        <p:txBody>
          <a:bodyPr/>
          <a:lstStyle/>
          <a:p>
            <a:r>
              <a:rPr lang="en-US" dirty="0" smtClean="0"/>
              <a:t>FMI | The Power of Foodservice at Retail 2018© |  Picture: 210 Analytics</a:t>
            </a:r>
            <a:endParaRPr lang="en-US" dirty="0"/>
          </a:p>
        </p:txBody>
      </p:sp>
      <p:sp>
        <p:nvSpPr>
          <p:cNvPr id="6" name="TextBox 5"/>
          <p:cNvSpPr txBox="1"/>
          <p:nvPr/>
        </p:nvSpPr>
        <p:spPr>
          <a:xfrm>
            <a:off x="467544" y="1707654"/>
            <a:ext cx="1159292" cy="769441"/>
          </a:xfrm>
          <a:prstGeom prst="rect">
            <a:avLst/>
          </a:prstGeom>
          <a:noFill/>
        </p:spPr>
        <p:txBody>
          <a:bodyPr wrap="none" rtlCol="0">
            <a:spAutoFit/>
          </a:bodyPr>
          <a:lstStyle/>
          <a:p>
            <a:r>
              <a:rPr lang="en-US" sz="4400" b="1" dirty="0" smtClean="0">
                <a:solidFill>
                  <a:srgbClr val="7030A0"/>
                </a:solidFill>
              </a:rPr>
              <a:t>51%</a:t>
            </a:r>
            <a:endParaRPr lang="en-US" sz="4400" b="1" dirty="0">
              <a:solidFill>
                <a:srgbClr val="7030A0"/>
              </a:solidFill>
            </a:endParaRPr>
          </a:p>
        </p:txBody>
      </p:sp>
      <p:sp>
        <p:nvSpPr>
          <p:cNvPr id="7" name="TextBox 6"/>
          <p:cNvSpPr txBox="1"/>
          <p:nvPr/>
        </p:nvSpPr>
        <p:spPr>
          <a:xfrm>
            <a:off x="467544" y="4371950"/>
            <a:ext cx="3628814" cy="338554"/>
          </a:xfrm>
          <a:prstGeom prst="rect">
            <a:avLst/>
          </a:prstGeom>
          <a:noFill/>
        </p:spPr>
        <p:txBody>
          <a:bodyPr wrap="none" rtlCol="0">
            <a:spAutoFit/>
          </a:bodyPr>
          <a:lstStyle/>
          <a:p>
            <a:r>
              <a:rPr lang="en-US" sz="1600" dirty="0" smtClean="0">
                <a:solidFill>
                  <a:schemeClr val="tx1">
                    <a:lumMod val="50000"/>
                    <a:lumOff val="50000"/>
                  </a:schemeClr>
                </a:solidFill>
              </a:rPr>
              <a:t>% interested + very interested (top 2 box)</a:t>
            </a:r>
            <a:endParaRPr lang="en-US" sz="1600" dirty="0">
              <a:solidFill>
                <a:schemeClr val="tx1">
                  <a:lumMod val="50000"/>
                  <a:lumOff val="50000"/>
                </a:schemeClr>
              </a:solidFill>
            </a:endParaRPr>
          </a:p>
        </p:txBody>
      </p:sp>
      <p:pic>
        <p:nvPicPr>
          <p:cNvPr id="19" name="Picture 2"/>
          <p:cNvPicPr>
            <a:picLocks noChangeAspect="1" noChangeArrowheads="1"/>
          </p:cNvPicPr>
          <p:nvPr/>
        </p:nvPicPr>
        <p:blipFill>
          <a:blip r:embed="rId2" cstate="print"/>
          <a:srcRect l="62325" r="13980"/>
          <a:stretch>
            <a:fillRect/>
          </a:stretch>
        </p:blipFill>
        <p:spPr bwMode="auto">
          <a:xfrm>
            <a:off x="7668344" y="454943"/>
            <a:ext cx="1478260" cy="46790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In-store meal kits show many variations</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81</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9" name="Picture 2"/>
          <p:cNvPicPr>
            <a:picLocks noGrp="1" noChangeAspect="1" noChangeArrowheads="1"/>
          </p:cNvPicPr>
          <p:nvPr>
            <p:ph idx="1"/>
          </p:nvPr>
        </p:nvPicPr>
        <p:blipFill>
          <a:blip r:embed="rId2" cstate="print"/>
          <a:stretch>
            <a:fillRect/>
          </a:stretch>
        </p:blipFill>
        <p:spPr bwMode="auto">
          <a:xfrm>
            <a:off x="605265" y="1275606"/>
            <a:ext cx="4182759" cy="3246120"/>
          </a:xfrm>
          <a:prstGeom prst="rect">
            <a:avLst/>
          </a:prstGeom>
          <a:noFill/>
          <a:ln>
            <a:noFill/>
          </a:ln>
        </p:spPr>
      </p:pic>
      <p:pic>
        <p:nvPicPr>
          <p:cNvPr id="31750" name="Picture 6" descr="Image result for publix aprons meal kit"/>
          <p:cNvPicPr>
            <a:picLocks noChangeAspect="1" noChangeArrowheads="1"/>
          </p:cNvPicPr>
          <p:nvPr/>
        </p:nvPicPr>
        <p:blipFill>
          <a:blip r:embed="rId3" cstate="print"/>
          <a:srcRect/>
          <a:stretch>
            <a:fillRect/>
          </a:stretch>
        </p:blipFill>
        <p:spPr bwMode="auto">
          <a:xfrm>
            <a:off x="4932040" y="1275606"/>
            <a:ext cx="3960440" cy="3168352"/>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assembly-needed to oven-ready</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82</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8" name="Picture 7" descr="IMG_3658.JPG"/>
          <p:cNvPicPr>
            <a:picLocks noChangeAspect="1"/>
          </p:cNvPicPr>
          <p:nvPr/>
        </p:nvPicPr>
        <p:blipFill>
          <a:blip r:embed="rId2" cstate="print"/>
          <a:stretch>
            <a:fillRect/>
          </a:stretch>
        </p:blipFill>
        <p:spPr>
          <a:xfrm>
            <a:off x="611560" y="1491630"/>
            <a:ext cx="3581615" cy="2767612"/>
          </a:xfrm>
          <a:prstGeom prst="rect">
            <a:avLst/>
          </a:prstGeom>
        </p:spPr>
      </p:pic>
      <p:pic>
        <p:nvPicPr>
          <p:cNvPr id="9" name="Picture 8" descr="IMG_3660.JPG"/>
          <p:cNvPicPr>
            <a:picLocks noChangeAspect="1"/>
          </p:cNvPicPr>
          <p:nvPr/>
        </p:nvPicPr>
        <p:blipFill>
          <a:blip r:embed="rId3" cstate="print"/>
          <a:stretch>
            <a:fillRect/>
          </a:stretch>
        </p:blipFill>
        <p:spPr>
          <a:xfrm>
            <a:off x="4499992" y="1491630"/>
            <a:ext cx="3744416" cy="2808312"/>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634380"/>
            <a:ext cx="8229600" cy="1145282"/>
          </a:xfrm>
        </p:spPr>
        <p:txBody>
          <a:bodyPr>
            <a:normAutofit fontScale="90000"/>
          </a:bodyPr>
          <a:lstStyle/>
          <a:p>
            <a:r>
              <a:rPr lang="en-US" dirty="0" smtClean="0"/>
              <a:t>Ease of preparation is important</a:t>
            </a:r>
            <a:br>
              <a:rPr lang="en-US" dirty="0" smtClean="0"/>
            </a:br>
            <a:r>
              <a:rPr lang="en-US" sz="2000" dirty="0" smtClean="0">
                <a:solidFill>
                  <a:schemeClr val="tx1">
                    <a:lumMod val="50000"/>
                    <a:lumOff val="50000"/>
                  </a:schemeClr>
                </a:solidFill>
              </a:rPr>
              <a:t>82% of frequent foodservice users interested in oven or </a:t>
            </a:r>
            <a:br>
              <a:rPr lang="en-US" sz="2000" dirty="0" smtClean="0">
                <a:solidFill>
                  <a:schemeClr val="tx1">
                    <a:lumMod val="50000"/>
                    <a:lumOff val="50000"/>
                  </a:schemeClr>
                </a:solidFill>
              </a:rPr>
            </a:br>
            <a:r>
              <a:rPr lang="en-US" sz="2000" dirty="0" smtClean="0">
                <a:solidFill>
                  <a:schemeClr val="tx1">
                    <a:lumMod val="50000"/>
                    <a:lumOff val="50000"/>
                  </a:schemeClr>
                </a:solidFill>
              </a:rPr>
              <a:t>microwave-ready packaging vs. 51% of infrequent users</a:t>
            </a:r>
            <a:endParaRPr lang="en-US" sz="2000" dirty="0">
              <a:solidFill>
                <a:schemeClr val="tx1">
                  <a:lumMod val="50000"/>
                  <a:lumOff val="50000"/>
                </a:schemeClr>
              </a:solidFill>
            </a:endParaRPr>
          </a:p>
        </p:txBody>
      </p:sp>
      <p:sp>
        <p:nvSpPr>
          <p:cNvPr id="3" name="Content Placeholder 2"/>
          <p:cNvSpPr>
            <a:spLocks noGrp="1"/>
          </p:cNvSpPr>
          <p:nvPr>
            <p:ph idx="1"/>
          </p:nvPr>
        </p:nvSpPr>
        <p:spPr>
          <a:xfrm>
            <a:off x="467544" y="1917030"/>
            <a:ext cx="6851104" cy="2886968"/>
          </a:xfrm>
        </p:spPr>
        <p:txBody>
          <a:bodyPr/>
          <a:lstStyle/>
          <a:p>
            <a:pPr>
              <a:buNone/>
            </a:pPr>
            <a:r>
              <a:rPr lang="en-US" sz="4400" b="1" dirty="0" smtClean="0">
                <a:solidFill>
                  <a:srgbClr val="7030A0"/>
                </a:solidFill>
              </a:rPr>
              <a:t>57%</a:t>
            </a:r>
          </a:p>
          <a:p>
            <a:pPr marL="0" indent="0">
              <a:buNone/>
            </a:pPr>
            <a:r>
              <a:rPr lang="en-US" dirty="0" smtClean="0"/>
              <a:t>Having oven or </a:t>
            </a:r>
            <a:br>
              <a:rPr lang="en-US" dirty="0" smtClean="0"/>
            </a:br>
            <a:r>
              <a:rPr lang="en-US" dirty="0" smtClean="0"/>
              <a:t>microwave-ready </a:t>
            </a:r>
            <a:br>
              <a:rPr lang="en-US" dirty="0" smtClean="0"/>
            </a:br>
            <a:r>
              <a:rPr lang="en-US" dirty="0" smtClean="0"/>
              <a:t>packaging is important</a:t>
            </a:r>
            <a:br>
              <a:rPr lang="en-US" dirty="0" smtClean="0"/>
            </a:br>
            <a:endParaRPr lang="en-US" dirty="0" smtClean="0"/>
          </a:p>
          <a:p>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83</a:t>
            </a:fld>
            <a:endParaRPr lang="en-US"/>
          </a:p>
        </p:txBody>
      </p:sp>
      <p:sp>
        <p:nvSpPr>
          <p:cNvPr id="5" name="Footer Placeholder 4"/>
          <p:cNvSpPr>
            <a:spLocks noGrp="1"/>
          </p:cNvSpPr>
          <p:nvPr>
            <p:ph type="ftr" sz="quarter" idx="3"/>
          </p:nvPr>
        </p:nvSpPr>
        <p:spPr>
          <a:xfrm>
            <a:off x="452264" y="4767263"/>
            <a:ext cx="5559896" cy="273844"/>
          </a:xfrm>
        </p:spPr>
        <p:txBody>
          <a:bodyPr/>
          <a:lstStyle/>
          <a:p>
            <a:r>
              <a:rPr lang="en-US" dirty="0" smtClean="0"/>
              <a:t>FMI | The Power of Foodservice at Retail 2018©  | Picture 210 Analytics</a:t>
            </a:r>
            <a:endParaRPr lang="en-US" dirty="0"/>
          </a:p>
        </p:txBody>
      </p:sp>
      <p:sp>
        <p:nvSpPr>
          <p:cNvPr id="7" name="TextBox 6"/>
          <p:cNvSpPr txBox="1"/>
          <p:nvPr/>
        </p:nvSpPr>
        <p:spPr>
          <a:xfrm>
            <a:off x="476255" y="4443958"/>
            <a:ext cx="3607270" cy="338554"/>
          </a:xfrm>
          <a:prstGeom prst="rect">
            <a:avLst/>
          </a:prstGeom>
          <a:noFill/>
        </p:spPr>
        <p:txBody>
          <a:bodyPr wrap="none" rtlCol="0">
            <a:spAutoFit/>
          </a:bodyPr>
          <a:lstStyle/>
          <a:p>
            <a:r>
              <a:rPr lang="en-US" sz="1600" dirty="0" smtClean="0">
                <a:solidFill>
                  <a:schemeClr val="tx1">
                    <a:lumMod val="50000"/>
                    <a:lumOff val="50000"/>
                  </a:schemeClr>
                </a:solidFill>
              </a:rPr>
              <a:t>% important + very important (top 2 box)</a:t>
            </a:r>
            <a:endParaRPr lang="en-US" sz="1600" dirty="0">
              <a:solidFill>
                <a:schemeClr val="tx1">
                  <a:lumMod val="50000"/>
                  <a:lumOff val="50000"/>
                </a:schemeClr>
              </a:solidFill>
            </a:endParaRPr>
          </a:p>
        </p:txBody>
      </p:sp>
      <p:pic>
        <p:nvPicPr>
          <p:cNvPr id="10" name="Picture 9" descr="IMG_2317.JPG"/>
          <p:cNvPicPr>
            <a:picLocks noChangeAspect="1"/>
          </p:cNvPicPr>
          <p:nvPr/>
        </p:nvPicPr>
        <p:blipFill>
          <a:blip r:embed="rId2" cstate="print"/>
          <a:srcRect t="17421" b="16938"/>
          <a:stretch>
            <a:fillRect/>
          </a:stretch>
        </p:blipFill>
        <p:spPr>
          <a:xfrm rot="5400000">
            <a:off x="5654216" y="1651112"/>
            <a:ext cx="4680520" cy="2304256"/>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514747"/>
            <a:ext cx="8229600" cy="1145282"/>
          </a:xfrm>
        </p:spPr>
        <p:txBody>
          <a:bodyPr>
            <a:normAutofit/>
          </a:bodyPr>
          <a:lstStyle/>
          <a:p>
            <a:r>
              <a:rPr lang="en-US" dirty="0" smtClean="0"/>
              <a:t>Variety is key in meal kit offering</a:t>
            </a:r>
            <a:br>
              <a:rPr lang="en-US" dirty="0" smtClean="0"/>
            </a:br>
            <a:r>
              <a:rPr lang="en-US" sz="2000" dirty="0" smtClean="0">
                <a:solidFill>
                  <a:schemeClr val="tx1">
                    <a:lumMod val="50000"/>
                    <a:lumOff val="50000"/>
                  </a:schemeClr>
                </a:solidFill>
              </a:rPr>
              <a:t>Millennials more interested in ethnic dishes; Boomers in home-style</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84</a:t>
            </a:fld>
            <a:endParaRPr lang="en-US"/>
          </a:p>
        </p:txBody>
      </p:sp>
      <p:sp>
        <p:nvSpPr>
          <p:cNvPr id="5" name="Footer Placeholder 4"/>
          <p:cNvSpPr>
            <a:spLocks noGrp="1"/>
          </p:cNvSpPr>
          <p:nvPr>
            <p:ph type="ftr" sz="quarter" idx="3"/>
          </p:nvPr>
        </p:nvSpPr>
        <p:spPr>
          <a:xfrm>
            <a:off x="452264" y="4767263"/>
            <a:ext cx="5991944" cy="273844"/>
          </a:xfrm>
        </p:spPr>
        <p:txBody>
          <a:bodyPr/>
          <a:lstStyle/>
          <a:p>
            <a:r>
              <a:rPr lang="en-US" dirty="0" smtClean="0"/>
              <a:t>FMI | The Power of Foodservice at Retail 2018©  | Pictures 210 Analytics</a:t>
            </a:r>
            <a:endParaRPr lang="en-US" dirty="0"/>
          </a:p>
        </p:txBody>
      </p:sp>
      <p:pic>
        <p:nvPicPr>
          <p:cNvPr id="10" name="Picture 9" descr="IMG_2317.JPG"/>
          <p:cNvPicPr>
            <a:picLocks noChangeAspect="1"/>
          </p:cNvPicPr>
          <p:nvPr/>
        </p:nvPicPr>
        <p:blipFill>
          <a:blip r:embed="rId2" cstate="print"/>
          <a:srcRect l="20438" t="17421" r="39561" b="13802"/>
          <a:stretch>
            <a:fillRect/>
          </a:stretch>
        </p:blipFill>
        <p:spPr>
          <a:xfrm rot="5400000">
            <a:off x="2810580" y="1746434"/>
            <a:ext cx="1224136" cy="1578623"/>
          </a:xfrm>
          <a:prstGeom prst="roundRect">
            <a:avLst/>
          </a:prstGeom>
        </p:spPr>
      </p:pic>
      <p:sp>
        <p:nvSpPr>
          <p:cNvPr id="9" name="Content Placeholder 6"/>
          <p:cNvSpPr>
            <a:spLocks noGrp="1"/>
          </p:cNvSpPr>
          <p:nvPr>
            <p:ph idx="1"/>
          </p:nvPr>
        </p:nvSpPr>
        <p:spPr>
          <a:xfrm>
            <a:off x="827584" y="3861246"/>
            <a:ext cx="7571184" cy="726728"/>
          </a:xfrm>
        </p:spPr>
        <p:txBody>
          <a:bodyPr>
            <a:normAutofit fontScale="92500"/>
          </a:bodyPr>
          <a:lstStyle/>
          <a:p>
            <a:pPr>
              <a:buNone/>
            </a:pPr>
            <a:r>
              <a:rPr lang="en-US" dirty="0" smtClean="0"/>
              <a:t>29%		24%		    14%		      33%</a:t>
            </a:r>
            <a:endParaRPr lang="en-US" dirty="0"/>
          </a:p>
        </p:txBody>
      </p:sp>
      <p:cxnSp>
        <p:nvCxnSpPr>
          <p:cNvPr id="11" name="Straight Connector 10"/>
          <p:cNvCxnSpPr/>
          <p:nvPr/>
        </p:nvCxnSpPr>
        <p:spPr>
          <a:xfrm>
            <a:off x="755576" y="3789238"/>
            <a:ext cx="784887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Content Placeholder 6"/>
          <p:cNvSpPr txBox="1">
            <a:spLocks/>
          </p:cNvSpPr>
          <p:nvPr/>
        </p:nvSpPr>
        <p:spPr>
          <a:xfrm>
            <a:off x="851148" y="3122116"/>
            <a:ext cx="1632620" cy="648072"/>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Home-style,</a:t>
            </a:r>
            <a:b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b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familiar dishes</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3" name="Content Placeholder 6"/>
          <p:cNvSpPr txBox="1">
            <a:spLocks/>
          </p:cNvSpPr>
          <p:nvPr/>
        </p:nvSpPr>
        <p:spPr>
          <a:xfrm>
            <a:off x="2699792" y="3147814"/>
            <a:ext cx="1584176" cy="641424"/>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Healthy</a:t>
            </a:r>
            <a:r>
              <a:rPr kumimoji="0" lang="en-US" b="0" i="0" u="none" strike="noStrike" kern="1200" cap="none" spc="0" normalizeH="0" noProof="0" dirty="0" smtClean="0">
                <a:ln>
                  <a:noFill/>
                </a:ln>
                <a:solidFill>
                  <a:schemeClr val="tx1">
                    <a:lumMod val="50000"/>
                    <a:lumOff val="50000"/>
                  </a:schemeClr>
                </a:solidFill>
                <a:effectLst/>
                <a:uLnTx/>
                <a:uFillTx/>
                <a:latin typeface="+mn-lt"/>
                <a:ea typeface="+mn-ea"/>
                <a:cs typeface="+mn-cs"/>
              </a:rPr>
              <a:t> </a:t>
            </a:r>
            <a:br>
              <a:rPr kumimoji="0" lang="en-US" b="0" i="0" u="none" strike="noStrike" kern="1200" cap="none" spc="0" normalizeH="0" noProof="0" dirty="0" smtClean="0">
                <a:ln>
                  <a:noFill/>
                </a:ln>
                <a:solidFill>
                  <a:schemeClr val="tx1">
                    <a:lumMod val="50000"/>
                    <a:lumOff val="50000"/>
                  </a:schemeClr>
                </a:solidFill>
                <a:effectLst/>
                <a:uLnTx/>
                <a:uFillTx/>
                <a:latin typeface="+mn-lt"/>
                <a:ea typeface="+mn-ea"/>
                <a:cs typeface="+mn-cs"/>
              </a:rPr>
            </a:br>
            <a:r>
              <a:rPr kumimoji="0" lang="en-US" b="0" i="0" u="none" strike="noStrike" kern="1200" cap="none" spc="0" normalizeH="0" noProof="0" dirty="0" smtClean="0">
                <a:ln>
                  <a:noFill/>
                </a:ln>
                <a:solidFill>
                  <a:schemeClr val="tx1">
                    <a:lumMod val="50000"/>
                    <a:lumOff val="50000"/>
                  </a:schemeClr>
                </a:solidFill>
                <a:effectLst/>
                <a:uLnTx/>
                <a:uFillTx/>
                <a:latin typeface="+mn-lt"/>
                <a:ea typeface="+mn-ea"/>
                <a:cs typeface="+mn-cs"/>
              </a:rPr>
              <a:t>choice dishes</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4" name="Content Placeholder 6"/>
          <p:cNvSpPr txBox="1">
            <a:spLocks/>
          </p:cNvSpPr>
          <p:nvPr/>
        </p:nvSpPr>
        <p:spPr>
          <a:xfrm>
            <a:off x="4705672" y="3141166"/>
            <a:ext cx="1594520" cy="648072"/>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International/</a:t>
            </a:r>
            <a:b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b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ethnic dishes</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5" name="Content Placeholder 6"/>
          <p:cNvSpPr txBox="1">
            <a:spLocks/>
          </p:cNvSpPr>
          <p:nvPr/>
        </p:nvSpPr>
        <p:spPr>
          <a:xfrm>
            <a:off x="6732240" y="3141166"/>
            <a:ext cx="1522512" cy="648072"/>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
                <a:srgbClr val="7030A0"/>
              </a:buClr>
              <a:buSzTx/>
              <a:buFont typeface="Wingdings" pitchFamily="2" charset="2"/>
              <a:buNone/>
              <a:tabLst/>
              <a:defRPr/>
            </a:pP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A variety of</a:t>
            </a:r>
            <a:b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br>
            <a:r>
              <a:rPr kumimoji="0" lang="en-US"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all these</a:t>
            </a:r>
            <a:endParaRPr kumimoji="0" lang="en-US"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16" name="Picture 15" descr="IMG_2316.JPG"/>
          <p:cNvPicPr>
            <a:picLocks noChangeAspect="1"/>
          </p:cNvPicPr>
          <p:nvPr/>
        </p:nvPicPr>
        <p:blipFill>
          <a:blip r:embed="rId3" cstate="print"/>
          <a:srcRect l="28253" t="50000" r="42650" b="17800"/>
          <a:stretch>
            <a:fillRect/>
          </a:stretch>
        </p:blipFill>
        <p:spPr>
          <a:xfrm>
            <a:off x="4716016" y="1923678"/>
            <a:ext cx="1548640" cy="1224136"/>
          </a:xfrm>
          <a:prstGeom prst="roundRect">
            <a:avLst/>
          </a:prstGeom>
        </p:spPr>
      </p:pic>
      <p:pic>
        <p:nvPicPr>
          <p:cNvPr id="17" name="Picture 16" descr="IMG_2298.JPG"/>
          <p:cNvPicPr>
            <a:picLocks noChangeAspect="1"/>
          </p:cNvPicPr>
          <p:nvPr/>
        </p:nvPicPr>
        <p:blipFill>
          <a:blip r:embed="rId4" cstate="print"/>
          <a:srcRect l="13251" t="13601" r="47900" b="19200"/>
          <a:stretch>
            <a:fillRect/>
          </a:stretch>
        </p:blipFill>
        <p:spPr>
          <a:xfrm rot="5400000">
            <a:off x="6913233" y="2248687"/>
            <a:ext cx="720080" cy="934158"/>
          </a:xfrm>
          <a:prstGeom prst="roundRect">
            <a:avLst/>
          </a:prstGeom>
        </p:spPr>
      </p:pic>
      <p:pic>
        <p:nvPicPr>
          <p:cNvPr id="18" name="Picture 17" descr="IMG_2299.JPG"/>
          <p:cNvPicPr>
            <a:picLocks noChangeAspect="1"/>
          </p:cNvPicPr>
          <p:nvPr/>
        </p:nvPicPr>
        <p:blipFill>
          <a:blip r:embed="rId5" cstate="print"/>
          <a:srcRect l="33113" t="19084" r="31188" b="43116"/>
          <a:stretch>
            <a:fillRect/>
          </a:stretch>
        </p:blipFill>
        <p:spPr>
          <a:xfrm>
            <a:off x="6806194" y="1707654"/>
            <a:ext cx="906768" cy="720080"/>
          </a:xfrm>
          <a:prstGeom prst="roundRect">
            <a:avLst/>
          </a:prstGeom>
        </p:spPr>
      </p:pic>
      <p:pic>
        <p:nvPicPr>
          <p:cNvPr id="19" name="Picture 18" descr="IMG_2300.JPG"/>
          <p:cNvPicPr>
            <a:picLocks noChangeAspect="1"/>
          </p:cNvPicPr>
          <p:nvPr/>
        </p:nvPicPr>
        <p:blipFill>
          <a:blip r:embed="rId6" cstate="print"/>
          <a:srcRect l="7826" t="6368" r="52275" b="51633"/>
          <a:stretch>
            <a:fillRect/>
          </a:stretch>
        </p:blipFill>
        <p:spPr>
          <a:xfrm>
            <a:off x="755576" y="1923678"/>
            <a:ext cx="1459362" cy="1152128"/>
          </a:xfrm>
          <a:prstGeom prst="round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MG_2313.JPG"/>
          <p:cNvPicPr>
            <a:picLocks noChangeAspect="1"/>
          </p:cNvPicPr>
          <p:nvPr/>
        </p:nvPicPr>
        <p:blipFill>
          <a:blip r:embed="rId2" cstate="print"/>
          <a:srcRect t="39043"/>
          <a:stretch>
            <a:fillRect/>
          </a:stretch>
        </p:blipFill>
        <p:spPr>
          <a:xfrm rot="5400000">
            <a:off x="5758209" y="1721198"/>
            <a:ext cx="4684365" cy="2160240"/>
          </a:xfrm>
          <a:prstGeom prst="rect">
            <a:avLst/>
          </a:prstGeom>
        </p:spPr>
      </p:pic>
      <p:sp>
        <p:nvSpPr>
          <p:cNvPr id="2" name="Title 1"/>
          <p:cNvSpPr>
            <a:spLocks noGrp="1"/>
          </p:cNvSpPr>
          <p:nvPr>
            <p:ph type="title"/>
          </p:nvPr>
        </p:nvSpPr>
        <p:spPr>
          <a:xfrm>
            <a:off x="446856" y="634380"/>
            <a:ext cx="8229600" cy="857250"/>
          </a:xfrm>
        </p:spPr>
        <p:txBody>
          <a:bodyPr>
            <a:normAutofit fontScale="90000"/>
          </a:bodyPr>
          <a:lstStyle/>
          <a:p>
            <a:r>
              <a:rPr lang="en-US" dirty="0" smtClean="0"/>
              <a:t>Variety is key in portion sizes too</a:t>
            </a:r>
            <a:br>
              <a:rPr lang="en-US" dirty="0" smtClean="0"/>
            </a:br>
            <a:r>
              <a:rPr lang="en-US" sz="2000" dirty="0" smtClean="0">
                <a:solidFill>
                  <a:schemeClr val="tx1">
                    <a:lumMod val="50000"/>
                    <a:lumOff val="50000"/>
                  </a:schemeClr>
                </a:solidFill>
              </a:rPr>
              <a:t>Mostly driven by household size with strong area differences</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85</a:t>
            </a:fld>
            <a:endParaRPr lang="en-US"/>
          </a:p>
        </p:txBody>
      </p:sp>
      <p:sp>
        <p:nvSpPr>
          <p:cNvPr id="5" name="Footer Placeholder 4"/>
          <p:cNvSpPr>
            <a:spLocks noGrp="1"/>
          </p:cNvSpPr>
          <p:nvPr>
            <p:ph type="ftr" sz="quarter" idx="3"/>
          </p:nvPr>
        </p:nvSpPr>
        <p:spPr>
          <a:xfrm>
            <a:off x="452264" y="4767263"/>
            <a:ext cx="5847928" cy="273844"/>
          </a:xfrm>
        </p:spPr>
        <p:txBody>
          <a:bodyPr/>
          <a:lstStyle/>
          <a:p>
            <a:r>
              <a:rPr lang="en-US" dirty="0" smtClean="0"/>
              <a:t>FMI | The Power of Foodservice at Retail 2018©  |  Picture: 210 Analytics</a:t>
            </a:r>
            <a:endParaRPr lang="en-US" dirty="0"/>
          </a:p>
        </p:txBody>
      </p:sp>
      <p:grpSp>
        <p:nvGrpSpPr>
          <p:cNvPr id="7171" name="Group 3"/>
          <p:cNvGrpSpPr>
            <a:grpSpLocks/>
          </p:cNvGrpSpPr>
          <p:nvPr/>
        </p:nvGrpSpPr>
        <p:grpSpPr bwMode="auto">
          <a:xfrm>
            <a:off x="611560" y="1635646"/>
            <a:ext cx="4529084" cy="1779266"/>
            <a:chOff x="1149" y="1806"/>
            <a:chExt cx="3052" cy="1517"/>
          </a:xfrm>
        </p:grpSpPr>
        <p:sp>
          <p:nvSpPr>
            <p:cNvPr id="7172" name="Rectangle 4"/>
            <p:cNvSpPr>
              <a:spLocks noChangeArrowheads="1"/>
            </p:cNvSpPr>
            <p:nvPr/>
          </p:nvSpPr>
          <p:spPr bwMode="auto">
            <a:xfrm>
              <a:off x="1149" y="2997"/>
              <a:ext cx="667" cy="314"/>
            </a:xfrm>
            <a:prstGeom prst="rect">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r>
                <a:rPr lang="en-US" sz="1600" dirty="0" smtClean="0">
                  <a:solidFill>
                    <a:schemeClr val="bg1"/>
                  </a:solidFill>
                </a:rPr>
                <a:t>1 person</a:t>
              </a:r>
              <a:endParaRPr lang="en-US" sz="1600" dirty="0">
                <a:solidFill>
                  <a:schemeClr val="bg1"/>
                </a:solidFill>
              </a:endParaRPr>
            </a:p>
          </p:txBody>
        </p:sp>
        <p:sp>
          <p:nvSpPr>
            <p:cNvPr id="7173" name="Rectangle 5"/>
            <p:cNvSpPr>
              <a:spLocks noChangeArrowheads="1"/>
            </p:cNvSpPr>
            <p:nvPr/>
          </p:nvSpPr>
          <p:spPr bwMode="auto">
            <a:xfrm>
              <a:off x="1935" y="3003"/>
              <a:ext cx="667" cy="314"/>
            </a:xfrm>
            <a:prstGeom prst="rect">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74" name="Rectangle 6"/>
            <p:cNvSpPr>
              <a:spLocks noChangeArrowheads="1"/>
            </p:cNvSpPr>
            <p:nvPr/>
          </p:nvSpPr>
          <p:spPr bwMode="auto">
            <a:xfrm>
              <a:off x="1928" y="2593"/>
              <a:ext cx="667" cy="314"/>
            </a:xfrm>
            <a:prstGeom prst="rect">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r>
                <a:rPr lang="en-US" sz="1600" dirty="0" smtClean="0">
                  <a:solidFill>
                    <a:schemeClr val="bg1"/>
                  </a:solidFill>
                </a:rPr>
                <a:t>2 people</a:t>
              </a:r>
              <a:endParaRPr lang="en-US" sz="1600" dirty="0">
                <a:solidFill>
                  <a:schemeClr val="bg1"/>
                </a:solidFill>
              </a:endParaRPr>
            </a:p>
          </p:txBody>
        </p:sp>
        <p:sp>
          <p:nvSpPr>
            <p:cNvPr id="7175" name="Rectangle 7"/>
            <p:cNvSpPr>
              <a:spLocks noChangeArrowheads="1"/>
            </p:cNvSpPr>
            <p:nvPr/>
          </p:nvSpPr>
          <p:spPr bwMode="auto">
            <a:xfrm>
              <a:off x="2734" y="3009"/>
              <a:ext cx="667" cy="314"/>
            </a:xfrm>
            <a:prstGeom prst="rect">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76" name="Rectangle 8"/>
            <p:cNvSpPr>
              <a:spLocks noChangeArrowheads="1"/>
            </p:cNvSpPr>
            <p:nvPr/>
          </p:nvSpPr>
          <p:spPr bwMode="auto">
            <a:xfrm>
              <a:off x="2727" y="2599"/>
              <a:ext cx="667" cy="314"/>
            </a:xfrm>
            <a:prstGeom prst="rect">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77" name="Rectangle 9"/>
            <p:cNvSpPr>
              <a:spLocks noChangeArrowheads="1"/>
            </p:cNvSpPr>
            <p:nvPr/>
          </p:nvSpPr>
          <p:spPr bwMode="auto">
            <a:xfrm>
              <a:off x="2721" y="2203"/>
              <a:ext cx="667" cy="314"/>
            </a:xfrm>
            <a:prstGeom prst="rect">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78" name="Rectangle 10"/>
            <p:cNvSpPr>
              <a:spLocks noChangeArrowheads="1"/>
            </p:cNvSpPr>
            <p:nvPr/>
          </p:nvSpPr>
          <p:spPr bwMode="auto">
            <a:xfrm>
              <a:off x="2726" y="1806"/>
              <a:ext cx="667" cy="314"/>
            </a:xfrm>
            <a:prstGeom prst="rect">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pPr algn="ctr"/>
              <a:r>
                <a:rPr lang="en-US" sz="1600" dirty="0" smtClean="0">
                  <a:solidFill>
                    <a:schemeClr val="bg1"/>
                  </a:solidFill>
                </a:rPr>
                <a:t>Family</a:t>
              </a:r>
              <a:endParaRPr lang="en-US" sz="1600" dirty="0">
                <a:solidFill>
                  <a:schemeClr val="bg1"/>
                </a:solidFill>
              </a:endParaRPr>
            </a:p>
          </p:txBody>
        </p:sp>
        <p:sp>
          <p:nvSpPr>
            <p:cNvPr id="7179" name="Rectangle 11"/>
            <p:cNvSpPr>
              <a:spLocks noChangeArrowheads="1"/>
            </p:cNvSpPr>
            <p:nvPr/>
          </p:nvSpPr>
          <p:spPr bwMode="auto">
            <a:xfrm>
              <a:off x="3534" y="3003"/>
              <a:ext cx="667" cy="314"/>
            </a:xfrm>
            <a:prstGeom prst="rect">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80" name="Rectangle 12"/>
            <p:cNvSpPr>
              <a:spLocks noChangeArrowheads="1"/>
            </p:cNvSpPr>
            <p:nvPr/>
          </p:nvSpPr>
          <p:spPr bwMode="auto">
            <a:xfrm>
              <a:off x="3527" y="2593"/>
              <a:ext cx="328" cy="314"/>
            </a:xfrm>
            <a:prstGeom prst="rect">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81" name="Rectangle 13"/>
            <p:cNvSpPr>
              <a:spLocks noChangeArrowheads="1"/>
            </p:cNvSpPr>
            <p:nvPr/>
          </p:nvSpPr>
          <p:spPr bwMode="auto">
            <a:xfrm>
              <a:off x="3910" y="2599"/>
              <a:ext cx="291" cy="314"/>
            </a:xfrm>
            <a:prstGeom prst="rect">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82" name="Rectangle 14"/>
            <p:cNvSpPr>
              <a:spLocks noChangeArrowheads="1"/>
            </p:cNvSpPr>
            <p:nvPr/>
          </p:nvSpPr>
          <p:spPr bwMode="auto">
            <a:xfrm>
              <a:off x="3539" y="2202"/>
              <a:ext cx="570" cy="314"/>
            </a:xfrm>
            <a:prstGeom prst="rect">
              <a:avLst/>
            </a:prstGeom>
            <a:solidFill>
              <a:srgbClr val="7030A0"/>
            </a:solidFill>
            <a:ln w="9525">
              <a:solidFill>
                <a:srgbClr val="8064A2"/>
              </a:solidFill>
              <a:miter lim="800000"/>
              <a:headEnd/>
              <a:tailEnd/>
            </a:ln>
          </p:spPr>
          <p:txBody>
            <a:bodyPr vert="horz" wrap="square" lIns="91440" tIns="45720" rIns="91440" bIns="45720" numCol="1" anchor="t" anchorCtr="0" compatLnSpc="1">
              <a:prstTxWarp prst="textNoShape">
                <a:avLst/>
              </a:prstTxWarp>
            </a:bodyPr>
            <a:lstStyle/>
            <a:p>
              <a:r>
                <a:rPr lang="en-US" sz="1600" dirty="0" smtClean="0">
                  <a:solidFill>
                    <a:schemeClr val="bg1"/>
                  </a:solidFill>
                </a:rPr>
                <a:t>Variety</a:t>
              </a:r>
              <a:endParaRPr lang="en-US" sz="1600" dirty="0">
                <a:solidFill>
                  <a:schemeClr val="bg1"/>
                </a:solidFill>
              </a:endParaRPr>
            </a:p>
          </p:txBody>
        </p:sp>
      </p:grpSp>
      <p:sp>
        <p:nvSpPr>
          <p:cNvPr id="7183" name="Text Box 15"/>
          <p:cNvSpPr txBox="1">
            <a:spLocks noChangeArrowheads="1"/>
          </p:cNvSpPr>
          <p:nvPr/>
        </p:nvSpPr>
        <p:spPr bwMode="auto">
          <a:xfrm>
            <a:off x="611560" y="3507569"/>
            <a:ext cx="4536504" cy="360325"/>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cs typeface="Arial" pitchFamily="34" charset="0"/>
              </a:rPr>
              <a:t>18%          34%         35%          13%</a:t>
            </a:r>
          </a:p>
        </p:txBody>
      </p:sp>
      <p:sp>
        <p:nvSpPr>
          <p:cNvPr id="21" name="TextBox 20"/>
          <p:cNvSpPr txBox="1"/>
          <p:nvPr/>
        </p:nvSpPr>
        <p:spPr>
          <a:xfrm>
            <a:off x="539552" y="3930610"/>
            <a:ext cx="3057312" cy="369332"/>
          </a:xfrm>
          <a:prstGeom prst="rect">
            <a:avLst/>
          </a:prstGeom>
          <a:noFill/>
        </p:spPr>
        <p:txBody>
          <a:bodyPr wrap="none" rtlCol="0">
            <a:spAutoFit/>
          </a:bodyPr>
          <a:lstStyle/>
          <a:p>
            <a:r>
              <a:rPr lang="en-US" dirty="0" smtClean="0"/>
              <a:t>Urban           Suburban      Rural</a:t>
            </a:r>
            <a:endParaRPr lang="en-US" dirty="0"/>
          </a:p>
        </p:txBody>
      </p:sp>
      <p:cxnSp>
        <p:nvCxnSpPr>
          <p:cNvPr id="23" name="Straight Connector 22"/>
          <p:cNvCxnSpPr/>
          <p:nvPr/>
        </p:nvCxnSpPr>
        <p:spPr>
          <a:xfrm>
            <a:off x="611560" y="3407271"/>
            <a:ext cx="453650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Kid &amp; adult options; lunch &amp; dinner options</a:t>
            </a:r>
            <a:endParaRPr lang="en-US" sz="3200"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86</a:t>
            </a:fld>
            <a:endParaRPr lang="en-US"/>
          </a:p>
        </p:txBody>
      </p:sp>
      <p:sp>
        <p:nvSpPr>
          <p:cNvPr id="5" name="Footer Placeholder 4"/>
          <p:cNvSpPr>
            <a:spLocks noGrp="1"/>
          </p:cNvSpPr>
          <p:nvPr>
            <p:ph type="ftr" sz="quarter" idx="3"/>
          </p:nvPr>
        </p:nvSpPr>
        <p:spPr/>
        <p:txBody>
          <a:bodyPr/>
          <a:lstStyle/>
          <a:p>
            <a:r>
              <a:rPr lang="en-US" dirty="0" smtClean="0"/>
              <a:t>Pictures: 210 Analytics</a:t>
            </a:r>
            <a:endParaRPr lang="en-US" dirty="0"/>
          </a:p>
        </p:txBody>
      </p:sp>
      <p:pic>
        <p:nvPicPr>
          <p:cNvPr id="8" name="Picture 2"/>
          <p:cNvPicPr>
            <a:picLocks noChangeAspect="1" noChangeArrowheads="1"/>
          </p:cNvPicPr>
          <p:nvPr/>
        </p:nvPicPr>
        <p:blipFill>
          <a:blip r:embed="rId2" cstate="print"/>
          <a:srcRect t="31053" b="13496"/>
          <a:stretch>
            <a:fillRect/>
          </a:stretch>
        </p:blipFill>
        <p:spPr bwMode="auto">
          <a:xfrm>
            <a:off x="3203848" y="1275606"/>
            <a:ext cx="2434828" cy="1800200"/>
          </a:xfrm>
          <a:prstGeom prst="rect">
            <a:avLst/>
          </a:prstGeom>
          <a:noFill/>
          <a:ln w="9525">
            <a:noFill/>
            <a:miter lim="800000"/>
            <a:headEnd/>
            <a:tailEnd/>
          </a:ln>
        </p:spPr>
      </p:pic>
      <p:pic>
        <p:nvPicPr>
          <p:cNvPr id="11" name="Picture 3"/>
          <p:cNvPicPr>
            <a:picLocks noChangeAspect="1" noChangeArrowheads="1"/>
          </p:cNvPicPr>
          <p:nvPr/>
        </p:nvPicPr>
        <p:blipFill>
          <a:blip r:embed="rId3" cstate="print"/>
          <a:srcRect/>
          <a:stretch>
            <a:fillRect/>
          </a:stretch>
        </p:blipFill>
        <p:spPr bwMode="auto">
          <a:xfrm>
            <a:off x="611560" y="1275606"/>
            <a:ext cx="2434828" cy="3246437"/>
          </a:xfrm>
          <a:prstGeom prst="rect">
            <a:avLst/>
          </a:prstGeom>
          <a:noFill/>
          <a:ln w="9525">
            <a:noFill/>
            <a:miter lim="800000"/>
            <a:headEnd/>
            <a:tailEnd/>
          </a:ln>
        </p:spPr>
      </p:pic>
      <p:pic>
        <p:nvPicPr>
          <p:cNvPr id="21508" name="Picture 4"/>
          <p:cNvPicPr>
            <a:picLocks noGrp="1" noChangeAspect="1" noChangeArrowheads="1"/>
          </p:cNvPicPr>
          <p:nvPr>
            <p:ph idx="1"/>
          </p:nvPr>
        </p:nvPicPr>
        <p:blipFill>
          <a:blip r:embed="rId4" cstate="print"/>
          <a:srcRect/>
          <a:stretch>
            <a:fillRect/>
          </a:stretch>
        </p:blipFill>
        <p:spPr bwMode="auto">
          <a:xfrm>
            <a:off x="6241628" y="1275606"/>
            <a:ext cx="2434828" cy="3246437"/>
          </a:xfrm>
          <a:prstGeom prst="rect">
            <a:avLst/>
          </a:prstGeom>
          <a:noFill/>
          <a:ln w="9525">
            <a:noFill/>
            <a:miter lim="800000"/>
            <a:headEnd/>
            <a:tailEnd/>
          </a:ln>
        </p:spPr>
      </p:pic>
      <p:pic>
        <p:nvPicPr>
          <p:cNvPr id="13" name="Content Placeholder 5" descr="IMG_0588.JPG"/>
          <p:cNvPicPr>
            <a:picLocks noChangeAspect="1"/>
          </p:cNvPicPr>
          <p:nvPr/>
        </p:nvPicPr>
        <p:blipFill>
          <a:blip r:embed="rId5" cstate="print"/>
          <a:srcRect l="9060" r="9400"/>
          <a:stretch>
            <a:fillRect/>
          </a:stretch>
        </p:blipFill>
        <p:spPr>
          <a:xfrm rot="5400000">
            <a:off x="4278005" y="2937753"/>
            <a:ext cx="1944216" cy="1788275"/>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342.JPG"/>
          <p:cNvPicPr>
            <a:picLocks noChangeAspect="1"/>
          </p:cNvPicPr>
          <p:nvPr/>
        </p:nvPicPr>
        <p:blipFill>
          <a:blip r:embed="rId2" cstate="print"/>
          <a:srcRect l="38209"/>
          <a:stretch>
            <a:fillRect/>
          </a:stretch>
        </p:blipFill>
        <p:spPr>
          <a:xfrm>
            <a:off x="5364088" y="454942"/>
            <a:ext cx="3779911" cy="4688557"/>
          </a:xfrm>
          <a:prstGeom prst="rect">
            <a:avLst/>
          </a:prstGeom>
        </p:spPr>
      </p:pic>
      <p:sp>
        <p:nvSpPr>
          <p:cNvPr id="6" name="Title 5"/>
          <p:cNvSpPr>
            <a:spLocks noGrp="1"/>
          </p:cNvSpPr>
          <p:nvPr>
            <p:ph type="title"/>
          </p:nvPr>
        </p:nvSpPr>
        <p:spPr>
          <a:xfrm>
            <a:off x="722313" y="2211710"/>
            <a:ext cx="7772400" cy="1021556"/>
          </a:xfrm>
        </p:spPr>
        <p:txBody>
          <a:bodyPr/>
          <a:lstStyle/>
          <a:p>
            <a:r>
              <a:rPr lang="en-US" dirty="0" smtClean="0"/>
              <a:t>conclusions</a:t>
            </a:r>
            <a:endParaRPr lang="en-US" dirty="0"/>
          </a:p>
        </p:txBody>
      </p:sp>
      <p:sp>
        <p:nvSpPr>
          <p:cNvPr id="4" name="Slide Number Placeholder 3"/>
          <p:cNvSpPr>
            <a:spLocks noGrp="1"/>
          </p:cNvSpPr>
          <p:nvPr>
            <p:ph type="sldNum" sz="quarter" idx="12"/>
          </p:nvPr>
        </p:nvSpPr>
        <p:spPr/>
        <p:txBody>
          <a:bodyPr/>
          <a:lstStyle/>
          <a:p>
            <a:fld id="{3AA458A7-DFCD-4FD4-9550-F40348EC9665}" type="slidenum">
              <a:rPr lang="en-US" smtClean="0"/>
              <a:pPr/>
              <a:t>87</a:t>
            </a:fld>
            <a:endParaRPr lang="en-US"/>
          </a:p>
        </p:txBody>
      </p:sp>
      <p:sp>
        <p:nvSpPr>
          <p:cNvPr id="5" name="Footer Placeholder 4"/>
          <p:cNvSpPr>
            <a:spLocks noGrp="1"/>
          </p:cNvSpPr>
          <p:nvPr>
            <p:ph type="ftr" sz="quarter" idx="3"/>
          </p:nvPr>
        </p:nvSpPr>
        <p:spPr>
          <a:xfrm>
            <a:off x="452264" y="4767263"/>
            <a:ext cx="4911824" cy="273844"/>
          </a:xfrm>
        </p:spPr>
        <p:txBody>
          <a:bodyPr/>
          <a:lstStyle/>
          <a:p>
            <a:r>
              <a:rPr lang="en-US" dirty="0" smtClean="0"/>
              <a:t>FMI | The Power of Foodservice at Retail 2018©   |  Picture: 210 Analytics</a:t>
            </a:r>
            <a:endParaRPr lang="en-US" dirty="0"/>
          </a:p>
        </p:txBody>
      </p:sp>
      <p:sp>
        <p:nvSpPr>
          <p:cNvPr id="7" name="TextBox 6"/>
          <p:cNvSpPr txBox="1"/>
          <p:nvPr/>
        </p:nvSpPr>
        <p:spPr>
          <a:xfrm>
            <a:off x="698823" y="2883589"/>
            <a:ext cx="4577215" cy="1200329"/>
          </a:xfrm>
          <a:prstGeom prst="rect">
            <a:avLst/>
          </a:prstGeom>
          <a:noFill/>
        </p:spPr>
        <p:txBody>
          <a:bodyPr wrap="none" rtlCol="0">
            <a:spAutoFit/>
          </a:bodyPr>
          <a:lstStyle/>
          <a:p>
            <a:r>
              <a:rPr lang="en-US" sz="2400" dirty="0" smtClean="0"/>
              <a:t>Perfecting the deli “eco-system” to </a:t>
            </a:r>
            <a:br>
              <a:rPr lang="en-US" sz="2400" dirty="0" smtClean="0"/>
            </a:br>
            <a:r>
              <a:rPr lang="en-US" sz="2400" dirty="0" smtClean="0"/>
              <a:t>drive sales, loyalty and total store</a:t>
            </a:r>
            <a:br>
              <a:rPr lang="en-US" sz="2400" dirty="0" smtClean="0"/>
            </a:br>
            <a:r>
              <a:rPr lang="en-US" sz="2400" dirty="0" smtClean="0"/>
              <a:t>success</a:t>
            </a:r>
            <a:endParaRPr lang="en-US" sz="24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Growing foodservice at retail</a:t>
            </a:r>
            <a:endParaRPr lang="en-US" dirty="0"/>
          </a:p>
        </p:txBody>
      </p:sp>
      <p:sp>
        <p:nvSpPr>
          <p:cNvPr id="7" name="Content Placeholder 6"/>
          <p:cNvSpPr>
            <a:spLocks noGrp="1"/>
          </p:cNvSpPr>
          <p:nvPr>
            <p:ph idx="1"/>
          </p:nvPr>
        </p:nvSpPr>
        <p:spPr>
          <a:xfrm>
            <a:off x="457200" y="1347613"/>
            <a:ext cx="8686800" cy="3456385"/>
          </a:xfrm>
        </p:spPr>
        <p:txBody>
          <a:bodyPr>
            <a:normAutofit fontScale="62500" lnSpcReduction="20000"/>
          </a:bodyPr>
          <a:lstStyle/>
          <a:p>
            <a:pPr marL="514350" indent="-514350">
              <a:spcBef>
                <a:spcPts val="0"/>
              </a:spcBef>
              <a:spcAft>
                <a:spcPts val="1500"/>
              </a:spcAft>
              <a:buFont typeface="+mj-lt"/>
              <a:buAutoNum type="arabicPeriod"/>
            </a:pPr>
            <a:r>
              <a:rPr lang="en-US" sz="3200" b="1" dirty="0" smtClean="0"/>
              <a:t>Focus on conversion</a:t>
            </a:r>
            <a:r>
              <a:rPr lang="en-US" dirty="0" smtClean="0"/>
              <a:t/>
            </a:r>
            <a:br>
              <a:rPr lang="en-US" dirty="0" smtClean="0"/>
            </a:br>
            <a:r>
              <a:rPr lang="en-US" dirty="0" smtClean="0">
                <a:solidFill>
                  <a:schemeClr val="tx1">
                    <a:lumMod val="50000"/>
                    <a:lumOff val="50000"/>
                  </a:schemeClr>
                </a:solidFill>
              </a:rPr>
              <a:t>While in a store multiple times/week, shoppers buy deli prepared only every 3 weeks</a:t>
            </a:r>
          </a:p>
          <a:p>
            <a:pPr marL="514350" indent="-514350">
              <a:spcBef>
                <a:spcPts val="0"/>
              </a:spcBef>
              <a:spcAft>
                <a:spcPts val="1500"/>
              </a:spcAft>
              <a:buFont typeface="+mj-lt"/>
              <a:buAutoNum type="arabicPeriod"/>
            </a:pPr>
            <a:r>
              <a:rPr lang="en-US" sz="3200" b="1" dirty="0" smtClean="0"/>
              <a:t>Strive to be top of mind</a:t>
            </a:r>
            <a:r>
              <a:rPr lang="en-US" dirty="0" smtClean="0"/>
              <a:t> </a:t>
            </a:r>
            <a:br>
              <a:rPr lang="en-US" dirty="0" smtClean="0"/>
            </a:br>
            <a:r>
              <a:rPr lang="en-US" dirty="0" smtClean="0">
                <a:solidFill>
                  <a:schemeClr val="tx1">
                    <a:lumMod val="50000"/>
                    <a:lumOff val="50000"/>
                  </a:schemeClr>
                </a:solidFill>
              </a:rPr>
              <a:t>When in a rush or not in the mood to cook, restaurants are 2x as likely to get the biz</a:t>
            </a:r>
          </a:p>
          <a:p>
            <a:pPr marL="514350" indent="-514350">
              <a:spcBef>
                <a:spcPts val="0"/>
              </a:spcBef>
              <a:spcAft>
                <a:spcPts val="1500"/>
              </a:spcAft>
              <a:buFont typeface="+mj-lt"/>
              <a:buAutoNum type="arabicPeriod"/>
            </a:pPr>
            <a:r>
              <a:rPr lang="en-US" sz="3200" b="1" dirty="0" smtClean="0"/>
              <a:t>Leverage technology</a:t>
            </a:r>
            <a:r>
              <a:rPr lang="en-US" dirty="0" smtClean="0"/>
              <a:t/>
            </a:r>
            <a:br>
              <a:rPr lang="en-US" dirty="0" smtClean="0"/>
            </a:br>
            <a:r>
              <a:rPr lang="en-US" dirty="0" smtClean="0">
                <a:solidFill>
                  <a:schemeClr val="tx1">
                    <a:lumMod val="50000"/>
                    <a:lumOff val="50000"/>
                  </a:schemeClr>
                </a:solidFill>
              </a:rPr>
              <a:t>Improve visibility and awareness of foodservice as a viable restaurant alternative</a:t>
            </a:r>
          </a:p>
          <a:p>
            <a:pPr marL="514350" indent="-514350">
              <a:spcBef>
                <a:spcPts val="0"/>
              </a:spcBef>
              <a:spcAft>
                <a:spcPts val="1500"/>
              </a:spcAft>
              <a:buFont typeface="+mj-lt"/>
              <a:buAutoNum type="arabicPeriod"/>
            </a:pPr>
            <a:r>
              <a:rPr lang="en-US" sz="3200" b="1" dirty="0" smtClean="0"/>
              <a:t>Maximize your share of market </a:t>
            </a:r>
            <a:r>
              <a:rPr lang="en-US" dirty="0" smtClean="0"/>
              <a:t/>
            </a:r>
            <a:br>
              <a:rPr lang="en-US" dirty="0" smtClean="0"/>
            </a:br>
            <a:r>
              <a:rPr lang="en-US" dirty="0" smtClean="0">
                <a:solidFill>
                  <a:schemeClr val="tx1">
                    <a:lumMod val="50000"/>
                    <a:lumOff val="50000"/>
                  </a:schemeClr>
                </a:solidFill>
              </a:rPr>
              <a:t>Half of shoppers purchase deli prepared at stores beyond their primary grocer </a:t>
            </a:r>
          </a:p>
          <a:p>
            <a:pPr marL="514350" indent="-514350">
              <a:spcBef>
                <a:spcPts val="0"/>
              </a:spcBef>
              <a:spcAft>
                <a:spcPts val="1500"/>
              </a:spcAft>
              <a:buFont typeface="+mj-lt"/>
              <a:buAutoNum type="arabicPeriod"/>
            </a:pPr>
            <a:r>
              <a:rPr lang="en-US" sz="3200" b="1" dirty="0" smtClean="0"/>
              <a:t>Connect with shoppers</a:t>
            </a:r>
            <a:r>
              <a:rPr lang="en-US" dirty="0" smtClean="0"/>
              <a:t/>
            </a:r>
            <a:br>
              <a:rPr lang="en-US" dirty="0" smtClean="0"/>
            </a:br>
            <a:r>
              <a:rPr lang="en-US" dirty="0" smtClean="0">
                <a:solidFill>
                  <a:schemeClr val="tx1">
                    <a:lumMod val="50000"/>
                    <a:lumOff val="50000"/>
                  </a:schemeClr>
                </a:solidFill>
              </a:rPr>
              <a:t>Shoppers prefer email and text to learn about deli prepared offerings/promotions</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A458A7-DFCD-4FD4-9550-F40348EC9665}" type="slidenum">
              <a:rPr lang="en-US" smtClean="0"/>
              <a:pPr/>
              <a:t>88</a:t>
            </a:fld>
            <a:endParaRPr lang="en-US"/>
          </a:p>
        </p:txBody>
      </p:sp>
      <p:sp>
        <p:nvSpPr>
          <p:cNvPr id="5" name="Footer Placeholder 4"/>
          <p:cNvSpPr>
            <a:spLocks noGrp="1"/>
          </p:cNvSpPr>
          <p:nvPr>
            <p:ph type="ftr" sz="quarter" idx="3"/>
          </p:nvPr>
        </p:nvSpPr>
        <p:spPr>
          <a:xfrm>
            <a:off x="452264" y="4767263"/>
            <a:ext cx="4839816" cy="273844"/>
          </a:xfrm>
        </p:spPr>
        <p:txBody>
          <a:bodyPr/>
          <a:lstStyle/>
          <a:p>
            <a:pPr lvl="0">
              <a:defRPr/>
            </a:pPr>
            <a:r>
              <a:rPr lang="en-US" dirty="0" smtClean="0">
                <a:solidFill>
                  <a:schemeClr val="tx1">
                    <a:lumMod val="50000"/>
                    <a:lumOff val="50000"/>
                  </a:schemeClr>
                </a:solidFill>
              </a:rPr>
              <a:t>FMI | The Power of Foodservice at Retail 2018©</a:t>
            </a: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843559"/>
            <a:ext cx="8686800" cy="3960440"/>
          </a:xfrm>
        </p:spPr>
        <p:txBody>
          <a:bodyPr>
            <a:normAutofit fontScale="55000" lnSpcReduction="20000"/>
          </a:bodyPr>
          <a:lstStyle/>
          <a:p>
            <a:pPr marL="514350" indent="-514350">
              <a:spcBef>
                <a:spcPts val="0"/>
              </a:spcBef>
              <a:spcAft>
                <a:spcPts val="1500"/>
              </a:spcAft>
              <a:buFont typeface="+mj-lt"/>
              <a:buAutoNum type="arabicPeriod" startAt="6"/>
            </a:pPr>
            <a:r>
              <a:rPr lang="en-US" sz="3600" b="1" dirty="0" smtClean="0"/>
              <a:t>Provide options for speed-focused shoppers</a:t>
            </a:r>
            <a:r>
              <a:rPr lang="en-US" b="1" dirty="0" smtClean="0"/>
              <a:t/>
            </a:r>
            <a:br>
              <a:rPr lang="en-US" b="1" dirty="0" smtClean="0"/>
            </a:br>
            <a:r>
              <a:rPr lang="en-US" sz="3300" dirty="0" smtClean="0">
                <a:solidFill>
                  <a:schemeClr val="tx1">
                    <a:lumMod val="50000"/>
                    <a:lumOff val="50000"/>
                  </a:schemeClr>
                </a:solidFill>
              </a:rPr>
              <a:t>52% put speed as the 1</a:t>
            </a:r>
            <a:r>
              <a:rPr lang="en-US" sz="3300" baseline="30000" dirty="0" smtClean="0">
                <a:solidFill>
                  <a:schemeClr val="tx1">
                    <a:lumMod val="50000"/>
                    <a:lumOff val="50000"/>
                  </a:schemeClr>
                </a:solidFill>
              </a:rPr>
              <a:t>st</a:t>
            </a:r>
            <a:r>
              <a:rPr lang="en-US" sz="3300" dirty="0" smtClean="0">
                <a:solidFill>
                  <a:schemeClr val="tx1">
                    <a:lumMod val="50000"/>
                    <a:lumOff val="50000"/>
                  </a:schemeClr>
                </a:solidFill>
              </a:rPr>
              <a:t> or 2</a:t>
            </a:r>
            <a:r>
              <a:rPr lang="en-US" sz="3300" baseline="30000" dirty="0" smtClean="0">
                <a:solidFill>
                  <a:schemeClr val="tx1">
                    <a:lumMod val="50000"/>
                    <a:lumOff val="50000"/>
                  </a:schemeClr>
                </a:solidFill>
              </a:rPr>
              <a:t>nd</a:t>
            </a:r>
            <a:r>
              <a:rPr lang="en-US" sz="3300" dirty="0" smtClean="0">
                <a:solidFill>
                  <a:schemeClr val="tx1">
                    <a:lumMod val="50000"/>
                    <a:lumOff val="50000"/>
                  </a:schemeClr>
                </a:solidFill>
              </a:rPr>
              <a:t> highest decision factor for a quick dinner out</a:t>
            </a:r>
          </a:p>
          <a:p>
            <a:pPr marL="514350" indent="-514350">
              <a:spcBef>
                <a:spcPts val="0"/>
              </a:spcBef>
              <a:spcAft>
                <a:spcPts val="1500"/>
              </a:spcAft>
              <a:buFont typeface="+mj-lt"/>
              <a:buAutoNum type="arabicPeriod" startAt="6"/>
            </a:pPr>
            <a:r>
              <a:rPr lang="en-US" sz="3600" b="1" dirty="0" smtClean="0"/>
              <a:t>Answer health &amp; wellness calls</a:t>
            </a:r>
            <a:r>
              <a:rPr lang="en-US" b="1" dirty="0" smtClean="0"/>
              <a:t/>
            </a:r>
            <a:br>
              <a:rPr lang="en-US" b="1" dirty="0" smtClean="0"/>
            </a:br>
            <a:r>
              <a:rPr lang="en-US" sz="3300" dirty="0" smtClean="0">
                <a:solidFill>
                  <a:schemeClr val="tx1">
                    <a:lumMod val="50000"/>
                    <a:lumOff val="50000"/>
                  </a:schemeClr>
                </a:solidFill>
              </a:rPr>
              <a:t>Provide options for nutrition-focused shoppers who deemphasize price/speed but value customization</a:t>
            </a:r>
          </a:p>
          <a:p>
            <a:pPr marL="514350" indent="-514350">
              <a:spcBef>
                <a:spcPts val="0"/>
              </a:spcBef>
              <a:spcAft>
                <a:spcPts val="1500"/>
              </a:spcAft>
              <a:buFont typeface="+mj-lt"/>
              <a:buAutoNum type="arabicPeriod" startAt="6"/>
            </a:pPr>
            <a:r>
              <a:rPr lang="en-US" sz="3600" b="1" dirty="0" smtClean="0"/>
              <a:t>Leverage ambiance and customer service</a:t>
            </a:r>
            <a:r>
              <a:rPr lang="en-US" b="1" dirty="0" smtClean="0"/>
              <a:t/>
            </a:r>
            <a:br>
              <a:rPr lang="en-US" b="1" dirty="0" smtClean="0"/>
            </a:br>
            <a:r>
              <a:rPr lang="en-US" sz="3300" dirty="0" smtClean="0">
                <a:solidFill>
                  <a:schemeClr val="tx1">
                    <a:lumMod val="50000"/>
                    <a:lumOff val="50000"/>
                  </a:schemeClr>
                </a:solidFill>
              </a:rPr>
              <a:t>Millennials focus on ambiance; customer service helps differentiate from restaurants</a:t>
            </a:r>
          </a:p>
          <a:p>
            <a:pPr marL="514350" indent="-514350">
              <a:spcBef>
                <a:spcPts val="0"/>
              </a:spcBef>
              <a:spcAft>
                <a:spcPts val="1500"/>
              </a:spcAft>
              <a:buFont typeface="+mj-lt"/>
              <a:buAutoNum type="arabicPeriod" startAt="6"/>
            </a:pPr>
            <a:r>
              <a:rPr lang="en-US" sz="3600" b="1" dirty="0" smtClean="0"/>
              <a:t>Optimize assortment </a:t>
            </a:r>
            <a:r>
              <a:rPr lang="en-US" b="1" dirty="0" smtClean="0"/>
              <a:t/>
            </a:r>
            <a:br>
              <a:rPr lang="en-US" b="1" dirty="0" smtClean="0"/>
            </a:br>
            <a:r>
              <a:rPr lang="en-US" sz="3300" dirty="0" smtClean="0">
                <a:solidFill>
                  <a:schemeClr val="tx1">
                    <a:lumMod val="50000"/>
                    <a:lumOff val="50000"/>
                  </a:schemeClr>
                </a:solidFill>
              </a:rPr>
              <a:t>Expanded variety matched to the core consumer can win over shoppers at mealtime </a:t>
            </a:r>
          </a:p>
          <a:p>
            <a:pPr marL="514350" indent="-514350">
              <a:spcBef>
                <a:spcPts val="0"/>
              </a:spcBef>
              <a:spcAft>
                <a:spcPts val="1500"/>
              </a:spcAft>
              <a:buFont typeface="+mj-lt"/>
              <a:buAutoNum type="arabicPeriod" startAt="6"/>
            </a:pPr>
            <a:r>
              <a:rPr lang="en-US" sz="3600" b="1" dirty="0" smtClean="0"/>
              <a:t>Consider meal kits as a foodservice extension</a:t>
            </a:r>
            <a:r>
              <a:rPr lang="en-US" b="1" dirty="0" smtClean="0"/>
              <a:t/>
            </a:r>
            <a:br>
              <a:rPr lang="en-US" b="1" dirty="0" smtClean="0"/>
            </a:br>
            <a:r>
              <a:rPr lang="en-US" sz="3300" dirty="0" smtClean="0">
                <a:solidFill>
                  <a:schemeClr val="tx1">
                    <a:lumMod val="50000"/>
                    <a:lumOff val="50000"/>
                  </a:schemeClr>
                </a:solidFill>
              </a:rPr>
              <a:t>Interest and usage in meal kits greatly overlaps with strong interest for made-to-order, self-serve buffets and grab-and-go</a:t>
            </a:r>
          </a:p>
        </p:txBody>
      </p:sp>
      <p:sp>
        <p:nvSpPr>
          <p:cNvPr id="4" name="Slide Number Placeholder 3"/>
          <p:cNvSpPr>
            <a:spLocks noGrp="1"/>
          </p:cNvSpPr>
          <p:nvPr>
            <p:ph type="sldNum" sz="quarter" idx="12"/>
          </p:nvPr>
        </p:nvSpPr>
        <p:spPr/>
        <p:txBody>
          <a:bodyPr/>
          <a:lstStyle/>
          <a:p>
            <a:fld id="{3AA458A7-DFCD-4FD4-9550-F40348EC9665}" type="slidenum">
              <a:rPr lang="en-US" smtClean="0"/>
              <a:pPr/>
              <a:t>89</a:t>
            </a:fld>
            <a:endParaRPr lang="en-US"/>
          </a:p>
        </p:txBody>
      </p:sp>
      <p:sp>
        <p:nvSpPr>
          <p:cNvPr id="5" name="Footer Placeholder 4"/>
          <p:cNvSpPr>
            <a:spLocks noGrp="1"/>
          </p:cNvSpPr>
          <p:nvPr>
            <p:ph type="ftr" sz="quarter" idx="3"/>
          </p:nvPr>
        </p:nvSpPr>
        <p:spPr>
          <a:xfrm>
            <a:off x="452264" y="4767263"/>
            <a:ext cx="3903712" cy="273844"/>
          </a:xfrm>
        </p:spPr>
        <p:txBody>
          <a:bodyPr/>
          <a:lstStyle/>
          <a:p>
            <a:r>
              <a:rPr lang="en-US" dirty="0" smtClean="0"/>
              <a:t>FMI | The Power of Foodservice at Retail 2018©</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Finding growth &amp; differentiation</a:t>
            </a:r>
            <a:endParaRPr lang="en-US" sz="3200" dirty="0"/>
          </a:p>
        </p:txBody>
      </p:sp>
      <p:sp>
        <p:nvSpPr>
          <p:cNvPr id="7" name="TextBox 6"/>
          <p:cNvSpPr txBox="1"/>
          <p:nvPr/>
        </p:nvSpPr>
        <p:spPr>
          <a:xfrm>
            <a:off x="284261" y="1962150"/>
            <a:ext cx="2763739" cy="1200329"/>
          </a:xfrm>
          <a:prstGeom prst="rect">
            <a:avLst/>
          </a:prstGeom>
          <a:noFill/>
        </p:spPr>
        <p:txBody>
          <a:bodyPr wrap="square" rtlCol="0">
            <a:spAutoFit/>
          </a:bodyPr>
          <a:lstStyle/>
          <a:p>
            <a:pPr algn="ctr"/>
            <a:r>
              <a:rPr lang="en-US" sz="3200" b="1" dirty="0" smtClean="0">
                <a:solidFill>
                  <a:srgbClr val="92D050"/>
                </a:solidFill>
                <a:latin typeface="Open Sans" panose="020B0604020202020204" charset="0"/>
                <a:ea typeface="Open Sans" panose="020B0604020202020204" charset="0"/>
                <a:cs typeface="Open Sans" panose="020B0604020202020204" charset="0"/>
              </a:rPr>
              <a:t>$147M</a:t>
            </a:r>
          </a:p>
          <a:p>
            <a:pPr algn="ctr"/>
            <a:r>
              <a:rPr lang="en-US" sz="2000" dirty="0" smtClean="0">
                <a:solidFill>
                  <a:srgbClr val="92D050"/>
                </a:solidFill>
                <a:latin typeface="Open Sans" panose="020B0604020202020204" charset="0"/>
                <a:ea typeface="Open Sans" panose="020B0604020202020204" charset="0"/>
                <a:cs typeface="Open Sans" panose="020B0604020202020204" charset="0"/>
              </a:rPr>
              <a:t>Total fresh </a:t>
            </a:r>
          </a:p>
          <a:p>
            <a:pPr algn="ctr"/>
            <a:r>
              <a:rPr lang="en-US" sz="2000" dirty="0" smtClean="0">
                <a:solidFill>
                  <a:srgbClr val="92D050"/>
                </a:solidFill>
                <a:latin typeface="Open Sans" panose="020B0604020202020204" charset="0"/>
                <a:ea typeface="Open Sans" panose="020B0604020202020204" charset="0"/>
                <a:cs typeface="Open Sans" panose="020B0604020202020204" charset="0"/>
              </a:rPr>
              <a:t>dollars</a:t>
            </a:r>
            <a:endParaRPr lang="en-US" sz="2000" dirty="0">
              <a:solidFill>
                <a:srgbClr val="92D050"/>
              </a:solidFill>
              <a:latin typeface="Open Sans" panose="020B0604020202020204" charset="0"/>
              <a:ea typeface="Open Sans" panose="020B0604020202020204" charset="0"/>
              <a:cs typeface="Open Sans" panose="020B0604020202020204" charset="0"/>
            </a:endParaRPr>
          </a:p>
        </p:txBody>
      </p:sp>
      <p:sp>
        <p:nvSpPr>
          <p:cNvPr id="8" name="TextBox 7"/>
          <p:cNvSpPr txBox="1"/>
          <p:nvPr/>
        </p:nvSpPr>
        <p:spPr>
          <a:xfrm>
            <a:off x="913952" y="3460283"/>
            <a:ext cx="1676848" cy="707886"/>
          </a:xfrm>
          <a:prstGeom prst="rect">
            <a:avLst/>
          </a:prstGeom>
          <a:noFill/>
        </p:spPr>
        <p:txBody>
          <a:bodyPr wrap="square" rtlCol="0">
            <a:spAutoFit/>
          </a:bodyPr>
          <a:lstStyle/>
          <a:p>
            <a:pPr algn="ctr"/>
            <a:r>
              <a:rPr lang="en-US" sz="2000" dirty="0" smtClean="0">
                <a:latin typeface="Open Sans" panose="020B0604020202020204" charset="0"/>
                <a:ea typeface="Open Sans" panose="020B0604020202020204" charset="0"/>
                <a:cs typeface="Open Sans" panose="020B0604020202020204" charset="0"/>
              </a:rPr>
              <a:t>+0.8% </a:t>
            </a:r>
            <a:br>
              <a:rPr lang="en-US" sz="2000" dirty="0" smtClean="0">
                <a:latin typeface="Open Sans" panose="020B0604020202020204" charset="0"/>
                <a:ea typeface="Open Sans" panose="020B0604020202020204" charset="0"/>
                <a:cs typeface="Open Sans" panose="020B0604020202020204" charset="0"/>
              </a:rPr>
            </a:br>
            <a:r>
              <a:rPr lang="en-US" sz="2000" dirty="0" err="1" smtClean="0">
                <a:latin typeface="Open Sans" panose="020B0604020202020204" charset="0"/>
                <a:ea typeface="Open Sans" panose="020B0604020202020204" charset="0"/>
                <a:cs typeface="Open Sans" panose="020B0604020202020204" charset="0"/>
              </a:rPr>
              <a:t>vs</a:t>
            </a:r>
            <a:r>
              <a:rPr lang="en-US" sz="2000" dirty="0" smtClean="0">
                <a:latin typeface="Open Sans" panose="020B0604020202020204" charset="0"/>
                <a:ea typeface="Open Sans" panose="020B0604020202020204" charset="0"/>
                <a:cs typeface="Open Sans" panose="020B0604020202020204" charset="0"/>
              </a:rPr>
              <a:t> YAGO</a:t>
            </a:r>
            <a:endParaRPr lang="en-US" sz="2000" dirty="0">
              <a:latin typeface="Open Sans" panose="020B0604020202020204" charset="0"/>
              <a:ea typeface="Open Sans" panose="020B0604020202020204" charset="0"/>
              <a:cs typeface="Open Sans" panose="020B0604020202020204" charset="0"/>
            </a:endParaRPr>
          </a:p>
        </p:txBody>
      </p:sp>
      <p:sp>
        <p:nvSpPr>
          <p:cNvPr id="9" name="TextBox 8"/>
          <p:cNvSpPr txBox="1"/>
          <p:nvPr/>
        </p:nvSpPr>
        <p:spPr>
          <a:xfrm>
            <a:off x="4724400" y="1962150"/>
            <a:ext cx="2789296" cy="1200329"/>
          </a:xfrm>
          <a:prstGeom prst="rect">
            <a:avLst/>
          </a:prstGeom>
          <a:noFill/>
        </p:spPr>
        <p:txBody>
          <a:bodyPr wrap="square" rtlCol="0">
            <a:spAutoFit/>
          </a:bodyPr>
          <a:lstStyle/>
          <a:p>
            <a:pPr algn="ctr"/>
            <a:r>
              <a:rPr lang="en-US" sz="3200" b="1" dirty="0">
                <a:solidFill>
                  <a:schemeClr val="accent5"/>
                </a:solidFill>
                <a:latin typeface="Open Sans" panose="020B0604020202020204" charset="0"/>
                <a:ea typeface="Open Sans" panose="020B0604020202020204" charset="0"/>
                <a:cs typeface="Open Sans" panose="020B0604020202020204" charset="0"/>
              </a:rPr>
              <a:t>$</a:t>
            </a:r>
            <a:r>
              <a:rPr lang="en-US" sz="3200" b="1" dirty="0" smtClean="0">
                <a:solidFill>
                  <a:schemeClr val="accent5"/>
                </a:solidFill>
                <a:latin typeface="Open Sans" panose="020B0604020202020204" charset="0"/>
                <a:ea typeface="Open Sans" panose="020B0604020202020204" charset="0"/>
                <a:cs typeface="Open Sans" panose="020B0604020202020204" charset="0"/>
              </a:rPr>
              <a:t>324M</a:t>
            </a:r>
            <a:endParaRPr lang="en-US" sz="3200" b="1" dirty="0">
              <a:solidFill>
                <a:schemeClr val="accent5"/>
              </a:solidFill>
              <a:latin typeface="Open Sans" panose="020B0604020202020204" charset="0"/>
              <a:ea typeface="Open Sans" panose="020B0604020202020204" charset="0"/>
              <a:cs typeface="Open Sans" panose="020B0604020202020204" charset="0"/>
            </a:endParaRPr>
          </a:p>
          <a:p>
            <a:pPr algn="ctr"/>
            <a:r>
              <a:rPr lang="en-US" sz="2000" dirty="0">
                <a:solidFill>
                  <a:schemeClr val="accent5"/>
                </a:solidFill>
                <a:latin typeface="Open Sans" panose="020B0604020202020204" charset="0"/>
                <a:ea typeface="Open Sans" panose="020B0604020202020204" charset="0"/>
                <a:cs typeface="Open Sans" panose="020B0604020202020204" charset="0"/>
              </a:rPr>
              <a:t>Total </a:t>
            </a:r>
            <a:r>
              <a:rPr lang="en-US" sz="2000" dirty="0" smtClean="0">
                <a:solidFill>
                  <a:schemeClr val="accent5"/>
                </a:solidFill>
                <a:latin typeface="Open Sans" panose="020B0604020202020204" charset="0"/>
                <a:ea typeface="Open Sans" panose="020B0604020202020204" charset="0"/>
                <a:cs typeface="Open Sans" panose="020B0604020202020204" charset="0"/>
              </a:rPr>
              <a:t>center </a:t>
            </a:r>
            <a:endParaRPr lang="en-US" sz="2000" dirty="0">
              <a:solidFill>
                <a:schemeClr val="accent5"/>
              </a:solidFill>
              <a:latin typeface="Open Sans" panose="020B0604020202020204" charset="0"/>
              <a:ea typeface="Open Sans" panose="020B0604020202020204" charset="0"/>
              <a:cs typeface="Open Sans" panose="020B0604020202020204" charset="0"/>
            </a:endParaRPr>
          </a:p>
          <a:p>
            <a:pPr algn="ctr"/>
            <a:r>
              <a:rPr lang="en-US" sz="2000" dirty="0" smtClean="0">
                <a:solidFill>
                  <a:schemeClr val="accent5"/>
                </a:solidFill>
                <a:latin typeface="Open Sans" panose="020B0604020202020204" charset="0"/>
                <a:ea typeface="Open Sans" panose="020B0604020202020204" charset="0"/>
                <a:cs typeface="Open Sans" panose="020B0604020202020204" charset="0"/>
              </a:rPr>
              <a:t>store dollars</a:t>
            </a:r>
            <a:endParaRPr lang="en-US" sz="2000" dirty="0">
              <a:solidFill>
                <a:schemeClr val="accent5"/>
              </a:solidFill>
              <a:latin typeface="Open Sans" panose="020B0604020202020204" charset="0"/>
              <a:ea typeface="Open Sans" panose="020B0604020202020204" charset="0"/>
              <a:cs typeface="Open Sans" panose="020B0604020202020204" charset="0"/>
            </a:endParaRPr>
          </a:p>
        </p:txBody>
      </p:sp>
      <p:sp>
        <p:nvSpPr>
          <p:cNvPr id="14" name="Text Placeholder 2"/>
          <p:cNvSpPr txBox="1">
            <a:spLocks/>
          </p:cNvSpPr>
          <p:nvPr/>
        </p:nvSpPr>
        <p:spPr>
          <a:xfrm>
            <a:off x="464588" y="1131147"/>
            <a:ext cx="8211868" cy="288475"/>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
                <a:srgbClr val="990099"/>
              </a:buClr>
              <a:buSzTx/>
              <a:tabLst/>
              <a:defRPr/>
            </a:pPr>
            <a:r>
              <a:rPr kumimoji="0" 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While center store = 69% of sales, perimeter drives the growth</a:t>
            </a:r>
            <a:endParaRPr kumimoji="0" lang="en-US"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3" name="Group 37"/>
          <p:cNvGrpSpPr/>
          <p:nvPr/>
        </p:nvGrpSpPr>
        <p:grpSpPr>
          <a:xfrm rot="16200000">
            <a:off x="2800382" y="2114550"/>
            <a:ext cx="2215044" cy="1872208"/>
            <a:chOff x="532828" y="1923678"/>
            <a:chExt cx="1080120" cy="1008112"/>
          </a:xfrm>
        </p:grpSpPr>
        <p:grpSp>
          <p:nvGrpSpPr>
            <p:cNvPr id="5" name="Group 20"/>
            <p:cNvGrpSpPr/>
            <p:nvPr/>
          </p:nvGrpSpPr>
          <p:grpSpPr>
            <a:xfrm>
              <a:off x="532828" y="1923678"/>
              <a:ext cx="1080120" cy="1008112"/>
              <a:chOff x="604836" y="1923678"/>
              <a:chExt cx="1080120" cy="1008112"/>
            </a:xfrm>
          </p:grpSpPr>
          <p:sp>
            <p:nvSpPr>
              <p:cNvPr id="48" name="Rectangle 47"/>
              <p:cNvSpPr/>
              <p:nvPr/>
            </p:nvSpPr>
            <p:spPr>
              <a:xfrm>
                <a:off x="604836" y="1923678"/>
                <a:ext cx="1080120" cy="100811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48"/>
              <p:cNvSpPr/>
              <p:nvPr/>
            </p:nvSpPr>
            <p:spPr>
              <a:xfrm>
                <a:off x="715232" y="2029306"/>
                <a:ext cx="864096" cy="7920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0" name="Rectangle 39"/>
            <p:cNvSpPr/>
            <p:nvPr/>
          </p:nvSpPr>
          <p:spPr>
            <a:xfrm>
              <a:off x="789196" y="2434458"/>
              <a:ext cx="72008" cy="36526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40"/>
            <p:cNvSpPr/>
            <p:nvPr/>
          </p:nvSpPr>
          <p:spPr>
            <a:xfrm>
              <a:off x="964335" y="2429283"/>
              <a:ext cx="72008" cy="36526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p:cNvSpPr/>
            <p:nvPr/>
          </p:nvSpPr>
          <p:spPr>
            <a:xfrm>
              <a:off x="1138584" y="2430141"/>
              <a:ext cx="72008" cy="36526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Rectangle 42"/>
            <p:cNvSpPr/>
            <p:nvPr/>
          </p:nvSpPr>
          <p:spPr>
            <a:xfrm>
              <a:off x="1305508" y="2429283"/>
              <a:ext cx="72008" cy="36526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Rectangle 43"/>
            <p:cNvSpPr/>
            <p:nvPr/>
          </p:nvSpPr>
          <p:spPr>
            <a:xfrm>
              <a:off x="789196" y="2068589"/>
              <a:ext cx="73200" cy="31497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ectangle 44"/>
            <p:cNvSpPr/>
            <p:nvPr/>
          </p:nvSpPr>
          <p:spPr>
            <a:xfrm>
              <a:off x="964335" y="2067693"/>
              <a:ext cx="73200" cy="31497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Rectangle 45"/>
            <p:cNvSpPr/>
            <p:nvPr/>
          </p:nvSpPr>
          <p:spPr>
            <a:xfrm>
              <a:off x="1138584" y="2068551"/>
              <a:ext cx="73200" cy="31497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ectangle 46"/>
            <p:cNvSpPr/>
            <p:nvPr/>
          </p:nvSpPr>
          <p:spPr>
            <a:xfrm>
              <a:off x="1305508" y="2067693"/>
              <a:ext cx="73200" cy="31497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0" name="TextBox 49"/>
          <p:cNvSpPr txBox="1"/>
          <p:nvPr/>
        </p:nvSpPr>
        <p:spPr>
          <a:xfrm>
            <a:off x="5334000" y="3458542"/>
            <a:ext cx="1676848" cy="707886"/>
          </a:xfrm>
          <a:prstGeom prst="rect">
            <a:avLst/>
          </a:prstGeom>
          <a:noFill/>
        </p:spPr>
        <p:txBody>
          <a:bodyPr wrap="square" rtlCol="0">
            <a:spAutoFit/>
          </a:bodyPr>
          <a:lstStyle/>
          <a:p>
            <a:pPr algn="ctr"/>
            <a:r>
              <a:rPr lang="en-US" sz="2000" dirty="0" smtClean="0">
                <a:latin typeface="Open Sans" panose="020B0604020202020204" charset="0"/>
                <a:ea typeface="Open Sans" panose="020B0604020202020204" charset="0"/>
                <a:cs typeface="Open Sans" panose="020B0604020202020204" charset="0"/>
              </a:rPr>
              <a:t>-1.0% </a:t>
            </a:r>
            <a:br>
              <a:rPr lang="en-US" sz="2000" dirty="0" smtClean="0">
                <a:latin typeface="Open Sans" panose="020B0604020202020204" charset="0"/>
                <a:ea typeface="Open Sans" panose="020B0604020202020204" charset="0"/>
                <a:cs typeface="Open Sans" panose="020B0604020202020204" charset="0"/>
              </a:rPr>
            </a:br>
            <a:r>
              <a:rPr lang="en-US" sz="2000" dirty="0" err="1" smtClean="0">
                <a:latin typeface="Open Sans" panose="020B0604020202020204" charset="0"/>
                <a:ea typeface="Open Sans" panose="020B0604020202020204" charset="0"/>
                <a:cs typeface="Open Sans" panose="020B0604020202020204" charset="0"/>
              </a:rPr>
              <a:t>vs</a:t>
            </a:r>
            <a:r>
              <a:rPr lang="en-US" sz="2000" dirty="0" smtClean="0">
                <a:latin typeface="Open Sans" panose="020B0604020202020204" charset="0"/>
                <a:ea typeface="Open Sans" panose="020B0604020202020204" charset="0"/>
                <a:cs typeface="Open Sans" panose="020B0604020202020204" charset="0"/>
              </a:rPr>
              <a:t> YAGO</a:t>
            </a:r>
            <a:endParaRPr lang="en-US" sz="2000" dirty="0">
              <a:latin typeface="Open Sans" panose="020B0604020202020204" charset="0"/>
              <a:ea typeface="Open Sans" panose="020B0604020202020204" charset="0"/>
              <a:cs typeface="Open Sans" panose="020B0604020202020204" charset="0"/>
            </a:endParaRPr>
          </a:p>
        </p:txBody>
      </p:sp>
      <p:sp>
        <p:nvSpPr>
          <p:cNvPr id="52" name="Up-Down Arrow 51"/>
          <p:cNvSpPr/>
          <p:nvPr/>
        </p:nvSpPr>
        <p:spPr>
          <a:xfrm>
            <a:off x="685800" y="3591694"/>
            <a:ext cx="246116" cy="504056"/>
          </a:xfrm>
          <a:prstGeom prst="up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Up-Down Arrow 52"/>
          <p:cNvSpPr/>
          <p:nvPr/>
        </p:nvSpPr>
        <p:spPr>
          <a:xfrm>
            <a:off x="5105400" y="3562350"/>
            <a:ext cx="246116" cy="504056"/>
          </a:xfrm>
          <a:prstGeom prst="up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TextBox 53"/>
          <p:cNvSpPr txBox="1"/>
          <p:nvPr/>
        </p:nvSpPr>
        <p:spPr>
          <a:xfrm>
            <a:off x="541770" y="4752548"/>
            <a:ext cx="4519314" cy="276999"/>
          </a:xfrm>
          <a:prstGeom prst="rect">
            <a:avLst/>
          </a:prstGeom>
          <a:noFill/>
        </p:spPr>
        <p:txBody>
          <a:bodyPr wrap="none" rtlCol="0">
            <a:spAutoFit/>
          </a:bodyPr>
          <a:lstStyle/>
          <a:p>
            <a:r>
              <a:rPr lang="en-US" sz="1200" dirty="0" smtClean="0">
                <a:solidFill>
                  <a:schemeClr val="tx1">
                    <a:lumMod val="50000"/>
                    <a:lumOff val="50000"/>
                  </a:schemeClr>
                </a:solidFill>
              </a:rPr>
              <a:t>Source: Nielsen, 52 weeks ending 08/26/17   | Pictures: 210 Analytics</a:t>
            </a:r>
            <a:endParaRPr lang="en-US" sz="1200" dirty="0">
              <a:solidFill>
                <a:schemeClr val="tx1">
                  <a:lumMod val="50000"/>
                  <a:lumOff val="50000"/>
                </a:schemeClr>
              </a:solidFill>
            </a:endParaRPr>
          </a:p>
        </p:txBody>
      </p:sp>
      <p:pic>
        <p:nvPicPr>
          <p:cNvPr id="26" name="Picture 25" descr="IMG_2121.JPG"/>
          <p:cNvPicPr>
            <a:picLocks noChangeAspect="1"/>
          </p:cNvPicPr>
          <p:nvPr/>
        </p:nvPicPr>
        <p:blipFill>
          <a:blip r:embed="rId2" cstate="print"/>
          <a:srcRect l="39140" r="15955"/>
          <a:stretch>
            <a:fillRect/>
          </a:stretch>
        </p:blipFill>
        <p:spPr>
          <a:xfrm rot="5400000">
            <a:off x="7885233" y="3884733"/>
            <a:ext cx="897862" cy="1619672"/>
          </a:xfrm>
          <a:prstGeom prst="rect">
            <a:avLst/>
          </a:prstGeom>
        </p:spPr>
      </p:pic>
      <p:pic>
        <p:nvPicPr>
          <p:cNvPr id="27" name="Picture 26" descr="IMG_2195.JPG"/>
          <p:cNvPicPr>
            <a:picLocks noChangeAspect="1"/>
          </p:cNvPicPr>
          <p:nvPr/>
        </p:nvPicPr>
        <p:blipFill>
          <a:blip r:embed="rId3" cstate="print"/>
          <a:srcRect l="60364" r="1807"/>
          <a:stretch>
            <a:fillRect/>
          </a:stretch>
        </p:blipFill>
        <p:spPr>
          <a:xfrm rot="5400000">
            <a:off x="7941230" y="2098585"/>
            <a:ext cx="806514" cy="1599025"/>
          </a:xfrm>
          <a:prstGeom prst="rect">
            <a:avLst/>
          </a:prstGeom>
        </p:spPr>
      </p:pic>
      <p:pic>
        <p:nvPicPr>
          <p:cNvPr id="28" name="Picture 27" descr="IMG_2198.JPG"/>
          <p:cNvPicPr>
            <a:picLocks noChangeAspect="1"/>
          </p:cNvPicPr>
          <p:nvPr/>
        </p:nvPicPr>
        <p:blipFill>
          <a:blip r:embed="rId4" cstate="print"/>
          <a:srcRect l="27135" r="29343"/>
          <a:stretch>
            <a:fillRect/>
          </a:stretch>
        </p:blipFill>
        <p:spPr>
          <a:xfrm rot="5400000">
            <a:off x="7903667" y="2959027"/>
            <a:ext cx="860992" cy="1619671"/>
          </a:xfrm>
          <a:prstGeom prst="rect">
            <a:avLst/>
          </a:prstGeom>
        </p:spPr>
      </p:pic>
      <p:pic>
        <p:nvPicPr>
          <p:cNvPr id="29" name="Picture 28" descr="IMG_2259.JPG"/>
          <p:cNvPicPr>
            <a:picLocks noChangeAspect="1"/>
          </p:cNvPicPr>
          <p:nvPr/>
        </p:nvPicPr>
        <p:blipFill>
          <a:blip r:embed="rId5" cstate="print"/>
          <a:srcRect t="18841"/>
          <a:stretch>
            <a:fillRect/>
          </a:stretch>
        </p:blipFill>
        <p:spPr>
          <a:xfrm>
            <a:off x="7524328" y="1479947"/>
            <a:ext cx="1619672" cy="985887"/>
          </a:xfrm>
          <a:prstGeom prst="rect">
            <a:avLst/>
          </a:prstGeom>
        </p:spPr>
      </p:pic>
      <p:pic>
        <p:nvPicPr>
          <p:cNvPr id="30" name="Picture 29" descr="IMG_2328.JPG"/>
          <p:cNvPicPr>
            <a:picLocks noChangeAspect="1"/>
          </p:cNvPicPr>
          <p:nvPr/>
        </p:nvPicPr>
        <p:blipFill>
          <a:blip r:embed="rId6" cstate="print"/>
          <a:srcRect t="21127"/>
          <a:stretch>
            <a:fillRect/>
          </a:stretch>
        </p:blipFill>
        <p:spPr>
          <a:xfrm>
            <a:off x="7524328" y="452785"/>
            <a:ext cx="1619672" cy="985887"/>
          </a:xfrm>
          <a:prstGeom prst="rect">
            <a:avLst/>
          </a:prstGeom>
        </p:spPr>
      </p:pic>
      <p:sp>
        <p:nvSpPr>
          <p:cNvPr id="4" name="Slide Number Placeholder 3"/>
          <p:cNvSpPr>
            <a:spLocks noGrp="1"/>
          </p:cNvSpPr>
          <p:nvPr>
            <p:ph type="sldNum" sz="quarter" idx="12"/>
          </p:nvPr>
        </p:nvSpPr>
        <p:spPr>
          <a:xfrm>
            <a:off x="6974904" y="4767263"/>
            <a:ext cx="2133600" cy="273844"/>
          </a:xfrm>
        </p:spPr>
        <p:txBody>
          <a:bodyPr/>
          <a:lstStyle/>
          <a:p>
            <a:fld id="{3AA458A7-DFCD-4FD4-9550-F40348EC9665}"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400" dirty="0" smtClean="0"/>
              <a:t>The Power of Foodservice 2018</a:t>
            </a:r>
            <a:endParaRPr lang="en-US" sz="3400" dirty="0"/>
          </a:p>
        </p:txBody>
      </p:sp>
      <p:sp>
        <p:nvSpPr>
          <p:cNvPr id="6" name="Content Placeholder 5"/>
          <p:cNvSpPr>
            <a:spLocks noGrp="1"/>
          </p:cNvSpPr>
          <p:nvPr>
            <p:ph idx="1"/>
          </p:nvPr>
        </p:nvSpPr>
        <p:spPr>
          <a:xfrm>
            <a:off x="457200" y="1276350"/>
            <a:ext cx="8435280" cy="3467100"/>
          </a:xfrm>
        </p:spPr>
        <p:txBody>
          <a:bodyPr>
            <a:normAutofit/>
          </a:bodyPr>
          <a:lstStyle/>
          <a:p>
            <a:r>
              <a:rPr lang="en-US" sz="2400" dirty="0" smtClean="0"/>
              <a:t>Access your copy now: www.fmi.org/store/</a:t>
            </a:r>
            <a:br>
              <a:rPr lang="en-US" sz="2400" dirty="0" smtClean="0"/>
            </a:br>
            <a:endParaRPr lang="en-US" sz="2400" dirty="0" smtClean="0"/>
          </a:p>
          <a:p>
            <a:r>
              <a:rPr lang="en-US" sz="2400" dirty="0" smtClean="0"/>
              <a:t>For questions or information: </a:t>
            </a:r>
            <a:br>
              <a:rPr lang="en-US" sz="2400" dirty="0" smtClean="0"/>
            </a:br>
            <a:r>
              <a:rPr lang="en-US" sz="2400" dirty="0" smtClean="0"/>
              <a:t>Anne-Marie: aroerink@210analytics.com</a:t>
            </a:r>
            <a:br>
              <a:rPr lang="en-US" sz="2400" dirty="0" smtClean="0"/>
            </a:br>
            <a:r>
              <a:rPr lang="en-US" sz="2400" dirty="0" smtClean="0"/>
              <a:t>Rick: rstein@fmi.org</a:t>
            </a:r>
          </a:p>
        </p:txBody>
      </p:sp>
      <p:pic>
        <p:nvPicPr>
          <p:cNvPr id="19458" name="Picture 2" descr="http://championsforchildrentampabay.org/wp-content/uploads/2014/10/thankyou_Arizona.png"/>
          <p:cNvPicPr>
            <a:picLocks noChangeAspect="1" noChangeArrowheads="1"/>
          </p:cNvPicPr>
          <p:nvPr/>
        </p:nvPicPr>
        <p:blipFill>
          <a:blip r:embed="rId3" cstate="print"/>
          <a:srcRect/>
          <a:stretch>
            <a:fillRect/>
          </a:stretch>
        </p:blipFill>
        <p:spPr bwMode="auto">
          <a:xfrm>
            <a:off x="3729351" y="2355726"/>
            <a:ext cx="5198561" cy="2733537"/>
          </a:xfrm>
          <a:prstGeom prst="rect">
            <a:avLst/>
          </a:prstGeom>
          <a:noFill/>
        </p:spPr>
      </p:pic>
      <p:sp>
        <p:nvSpPr>
          <p:cNvPr id="7" name="Footer Placeholder 3"/>
          <p:cNvSpPr>
            <a:spLocks noGrp="1"/>
          </p:cNvSpPr>
          <p:nvPr>
            <p:ph type="ftr" sz="quarter" idx="3"/>
          </p:nvPr>
        </p:nvSpPr>
        <p:spPr>
          <a:xfrm>
            <a:off x="457200" y="4767263"/>
            <a:ext cx="3754760" cy="273844"/>
          </a:xfrm>
          <a:prstGeom prst="rect">
            <a:avLst/>
          </a:prstGeom>
        </p:spPr>
        <p:txBody>
          <a:bodyPr/>
          <a:lstStyle/>
          <a:p>
            <a:pPr algn="l"/>
            <a:r>
              <a:rPr lang="en-US" dirty="0" smtClean="0"/>
              <a:t>FMI | The Power of Foodservice at Retail 2018©</a:t>
            </a:r>
            <a:endParaRPr lang="en-US" dirty="0"/>
          </a:p>
        </p:txBody>
      </p:sp>
      <p:sp>
        <p:nvSpPr>
          <p:cNvPr id="8" name="Slide Number Placeholder 4"/>
          <p:cNvSpPr>
            <a:spLocks noGrp="1"/>
          </p:cNvSpPr>
          <p:nvPr>
            <p:ph type="sldNum" sz="quarter" idx="12"/>
          </p:nvPr>
        </p:nvSpPr>
        <p:spPr>
          <a:xfrm>
            <a:off x="6553200" y="4767263"/>
            <a:ext cx="2133600" cy="273844"/>
          </a:xfrm>
        </p:spPr>
        <p:txBody>
          <a:bodyPr/>
          <a:lstStyle/>
          <a:p>
            <a:fld id="{EB98B526-258F-4383-9798-B30D805CE68F}" type="slidenum">
              <a:rPr lang="en-US" smtClean="0"/>
              <a:pPr/>
              <a:t>90</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 Large Format">
  <a:themeElements>
    <a:clrScheme name="Custom 3">
      <a:dk1>
        <a:srgbClr val="616365"/>
      </a:dk1>
      <a:lt1>
        <a:sysClr val="window" lastClr="FFFFFF"/>
      </a:lt1>
      <a:dk2>
        <a:srgbClr val="616365"/>
      </a:dk2>
      <a:lt2>
        <a:srgbClr val="E0E1DD"/>
      </a:lt2>
      <a:accent1>
        <a:srgbClr val="002776"/>
      </a:accent1>
      <a:accent2>
        <a:srgbClr val="D2492A"/>
      </a:accent2>
      <a:accent3>
        <a:srgbClr val="009FDA"/>
      </a:accent3>
      <a:accent4>
        <a:srgbClr val="D47600"/>
      </a:accent4>
      <a:accent5>
        <a:srgbClr val="C9DD03"/>
      </a:accent5>
      <a:accent6>
        <a:srgbClr val="3F9C35"/>
      </a:accent6>
      <a:hlink>
        <a:srgbClr val="C9DD03"/>
      </a:hlink>
      <a:folHlink>
        <a:srgbClr val="C2DEEA"/>
      </a:folHlink>
    </a:clrScheme>
    <a:fontScheme name="Ir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20399</TotalTime>
  <Words>3453</Words>
  <Application>Microsoft Office PowerPoint</Application>
  <PresentationFormat>On-screen Show (16:9)</PresentationFormat>
  <Paragraphs>1138</Paragraphs>
  <Slides>90</Slides>
  <Notes>5</Notes>
  <HiddenSlides>0</HiddenSlides>
  <MMClips>0</MMClips>
  <ScaleCrop>false</ScaleCrop>
  <HeadingPairs>
    <vt:vector size="4" baseType="variant">
      <vt:variant>
        <vt:lpstr>Theme</vt:lpstr>
      </vt:variant>
      <vt:variant>
        <vt:i4>2</vt:i4>
      </vt:variant>
      <vt:variant>
        <vt:lpstr>Slide Titles</vt:lpstr>
      </vt:variant>
      <vt:variant>
        <vt:i4>90</vt:i4>
      </vt:variant>
    </vt:vector>
  </HeadingPairs>
  <TitlesOfParts>
    <vt:vector size="92" baseType="lpstr">
      <vt:lpstr>Office Theme</vt:lpstr>
      <vt:lpstr>IRI Large Format</vt:lpstr>
      <vt:lpstr>The Power of Foodservice at Retail 2018</vt:lpstr>
      <vt:lpstr>PowerPoint Presentation</vt:lpstr>
      <vt:lpstr>PowerPoint Presentation</vt:lpstr>
      <vt:lpstr>Fresh @ FMI</vt:lpstr>
      <vt:lpstr>FMI Fresh Foods</vt:lpstr>
      <vt:lpstr>FMI Fresh Executive Committee (FEC)</vt:lpstr>
      <vt:lpstr>FMI Fresh Foods Leadership Council</vt:lpstr>
      <vt:lpstr>Today’s reality: growing sales isn’t easy Focusing on pockets of growth</vt:lpstr>
      <vt:lpstr>Finding growth &amp; differentiation</vt:lpstr>
      <vt:lpstr>But not all fresh growth is equal Produce and foodservice drive performance for U.S. retailers</vt:lpstr>
      <vt:lpstr>Within deli, foodservice is the crown jewel</vt:lpstr>
      <vt:lpstr>Retailers seek to capitalize on its popularity Adding SKUs, space and labor to foodservice</vt:lpstr>
      <vt:lpstr>After all, there is great opportunity to grow While penetration is at 96%, room to improve purchase frequency &amp; spend per trip</vt:lpstr>
      <vt:lpstr>However, one size fits no one Sustaining growth requires constant innovation and tailored assortment</vt:lpstr>
      <vt:lpstr>The Power of Foodservice at Retail 2017</vt:lpstr>
      <vt:lpstr>Today’s agenda</vt:lpstr>
      <vt:lpstr>the opportunity</vt:lpstr>
      <vt:lpstr>Shoppers split up the week</vt:lpstr>
      <vt:lpstr>Consumers mix scratch with convenience</vt:lpstr>
      <vt:lpstr>Shoppers buy deli prepared once every 3 weeks</vt:lpstr>
      <vt:lpstr>The opportunity is clear, but how about reality?</vt:lpstr>
      <vt:lpstr>Directly reference being a restaurant alternative</vt:lpstr>
      <vt:lpstr>And, when not in the mood to cook?</vt:lpstr>
      <vt:lpstr>Why not foodservice? Not on the radar</vt:lpstr>
      <vt:lpstr>Fixing the disconnect</vt:lpstr>
      <vt:lpstr>Channel choice</vt:lpstr>
      <vt:lpstr>Supermarkets claim the top spot overall</vt:lpstr>
      <vt:lpstr>Deli prepared is a very scattered purchase</vt:lpstr>
      <vt:lpstr>The big question…  Do we “steal” from ourselves, or restaurants? Foodservice often replaces cooking</vt:lpstr>
      <vt:lpstr>technology</vt:lpstr>
      <vt:lpstr>Dinner planning frequently involves technology Matching restaurants in consumer-facing technology to elevate visibility</vt:lpstr>
      <vt:lpstr>Highly-desired functionality: menu, prices &amp; specials Technology-focused shoppers are more demanding, but also an interesting target for grocers </vt:lpstr>
      <vt:lpstr>Technology usage provides marketing venues Shoppers use an average of 4-5 platforms ideal to advertise foodservice specials</vt:lpstr>
      <vt:lpstr>Choosing the right vehicles</vt:lpstr>
      <vt:lpstr>Dinner decision tree</vt:lpstr>
      <vt:lpstr>Price dominates in “quick dinner out” decision Speed is second with nutrition a close third</vt:lpstr>
      <vt:lpstr>Ordering ease &amp; speed</vt:lpstr>
      <vt:lpstr>Speed-focused shopper profile</vt:lpstr>
      <vt:lpstr>Grab-and-go and ordering ahead highly-desired features Urban shoppers approach speed and ease differently  (    ) </vt:lpstr>
      <vt:lpstr>Leveraging technology to drive speed</vt:lpstr>
      <vt:lpstr>Emphasis on communicating speed across solutions</vt:lpstr>
      <vt:lpstr>From ready-to-eat to heat-and-eat</vt:lpstr>
      <vt:lpstr>Cross-merchandise for shopping speed/ease</vt:lpstr>
      <vt:lpstr>Nutrition, balance &amp;  health</vt:lpstr>
      <vt:lpstr>Healthy eating carries through in deli prepared choices Opportunity to emphasize nutrition and health callouts</vt:lpstr>
      <vt:lpstr>Nutrition-focused shopper profile</vt:lpstr>
      <vt:lpstr>Restaurants increasingly leverage health &amp; wellness</vt:lpstr>
      <vt:lpstr>Top nutrition features: info &amp; healthier alternatives Higher-income shoppers overindex for nearly all features </vt:lpstr>
      <vt:lpstr>Address different need states</vt:lpstr>
      <vt:lpstr>Rapid growth for health-focused items and claims</vt:lpstr>
      <vt:lpstr>Restaurant calorie labeling influences 1/3 Variety in portion sizes and healthier alternatives will help secure business</vt:lpstr>
      <vt:lpstr>Offer variety to win</vt:lpstr>
      <vt:lpstr>Leverage nutrition callouts on signage</vt:lpstr>
      <vt:lpstr>Various calorie &amp; nutritional insight approaches</vt:lpstr>
      <vt:lpstr>Ambiance &amp; customer  service</vt:lpstr>
      <vt:lpstr>Ambiance-focused shopper profile</vt:lpstr>
      <vt:lpstr>Restaurants, including fast food, are beefing up ambiance</vt:lpstr>
      <vt:lpstr>Top ambiance features: clean &amp; made-to-order Urban shoppers focus on in-store features (nice seating, Wi-Fi, service, patio, entertainment) </vt:lpstr>
      <vt:lpstr>PowerPoint Presentation</vt:lpstr>
      <vt:lpstr>Opportunity to drive the “chef angle” Customer service and consumer education will be increasingly important platforms</vt:lpstr>
      <vt:lpstr>Chef inspired</vt:lpstr>
      <vt:lpstr>Variety &amp; selection</vt:lpstr>
      <vt:lpstr>Careful, targeted investment can drive consumer interest Image influenced by shopping reality; expanding beyond basics will likely drive interest</vt:lpstr>
      <vt:lpstr>PowerPoint Presentation</vt:lpstr>
      <vt:lpstr>Shoppers who have variety, love variety Food destinations are on their shoppers’ radars </vt:lpstr>
      <vt:lpstr>Variety takes on many forms Creating the illusion of variety by item rotation rather than many cuisines alone</vt:lpstr>
      <vt:lpstr>Urban shoppers see variety very differently Emphasize features relative to in-store dining and transparency</vt:lpstr>
      <vt:lpstr>Shaking up the rotisserie case with meat variety</vt:lpstr>
      <vt:lpstr>Leveraging LTOs and seasonal</vt:lpstr>
      <vt:lpstr>Allow shoppers to look ahead</vt:lpstr>
      <vt:lpstr>Importance of steady featured days rises along with usage</vt:lpstr>
      <vt:lpstr>Offering customization wins hearts Importance rises along with usage; 75% of frequent deli users value customization</vt:lpstr>
      <vt:lpstr>Millennials emphasize customization</vt:lpstr>
      <vt:lpstr>The rise of meal adventures</vt:lpstr>
      <vt:lpstr>Universal appeal with a twist</vt:lpstr>
      <vt:lpstr>Hot new flavors Sales gains reflect better-for-you items, nostalgic, fun and flavorful</vt:lpstr>
      <vt:lpstr>Solution types &amp;  MEAL KITS</vt:lpstr>
      <vt:lpstr>Shopper interest is high across solution types Interest rises along with usage — underscoring the importance of driving trial</vt:lpstr>
      <vt:lpstr>Most have heard of meal kits, but haven’t used them</vt:lpstr>
      <vt:lpstr>Greater interest in primary store meal kits 73% of frequent foodservice users interested vs. 38% of infrequent users</vt:lpstr>
      <vt:lpstr>In-store meal kits show many variations</vt:lpstr>
      <vt:lpstr>From assembly-needed to oven-ready</vt:lpstr>
      <vt:lpstr>Ease of preparation is important 82% of frequent foodservice users interested in oven or  microwave-ready packaging vs. 51% of infrequent users</vt:lpstr>
      <vt:lpstr>Variety is key in meal kit offering Millennials more interested in ethnic dishes; Boomers in home-style</vt:lpstr>
      <vt:lpstr>Variety is key in portion sizes too Mostly driven by household size with strong area differences</vt:lpstr>
      <vt:lpstr>Kid &amp; adult options; lunch &amp; dinner options</vt:lpstr>
      <vt:lpstr>conclusions</vt:lpstr>
      <vt:lpstr>Growing foodservice at retail</vt:lpstr>
      <vt:lpstr>PowerPoint Presentation</vt:lpstr>
      <vt:lpstr>The Power of Foodservice 2018</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PoD</dc:title>
  <dc:creator>Anne-Marie Roerink</dc:creator>
  <cp:lastModifiedBy>Chad A. Ross  (FMI)</cp:lastModifiedBy>
  <cp:revision>153</cp:revision>
  <dcterms:created xsi:type="dcterms:W3CDTF">2016-07-06T18:19:12Z</dcterms:created>
  <dcterms:modified xsi:type="dcterms:W3CDTF">2018-01-12T14:21:42Z</dcterms:modified>
</cp:coreProperties>
</file>