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35"/>
  </p:notesMasterIdLst>
  <p:handoutMasterIdLst>
    <p:handoutMasterId r:id="rId36"/>
  </p:handoutMasterIdLst>
  <p:sldIdLst>
    <p:sldId id="406" r:id="rId2"/>
    <p:sldId id="397" r:id="rId3"/>
    <p:sldId id="398" r:id="rId4"/>
    <p:sldId id="405" r:id="rId5"/>
    <p:sldId id="325" r:id="rId6"/>
    <p:sldId id="354" r:id="rId7"/>
    <p:sldId id="355" r:id="rId8"/>
    <p:sldId id="356" r:id="rId9"/>
    <p:sldId id="357" r:id="rId10"/>
    <p:sldId id="359" r:id="rId11"/>
    <p:sldId id="358" r:id="rId12"/>
    <p:sldId id="360" r:id="rId13"/>
    <p:sldId id="361" r:id="rId14"/>
    <p:sldId id="362" r:id="rId15"/>
    <p:sldId id="364" r:id="rId16"/>
    <p:sldId id="363" r:id="rId17"/>
    <p:sldId id="365" r:id="rId18"/>
    <p:sldId id="403" r:id="rId19"/>
    <p:sldId id="414" r:id="rId20"/>
    <p:sldId id="399" r:id="rId21"/>
    <p:sldId id="409" r:id="rId22"/>
    <p:sldId id="391" r:id="rId23"/>
    <p:sldId id="393" r:id="rId24"/>
    <p:sldId id="317" r:id="rId25"/>
    <p:sldId id="401" r:id="rId26"/>
    <p:sldId id="413" r:id="rId27"/>
    <p:sldId id="412" r:id="rId28"/>
    <p:sldId id="408" r:id="rId29"/>
    <p:sldId id="404" r:id="rId30"/>
    <p:sldId id="372" r:id="rId31"/>
    <p:sldId id="410" r:id="rId32"/>
    <p:sldId id="382" r:id="rId33"/>
    <p:sldId id="417" r:id="rId34"/>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eith Swiednicki" initials="KS" lastIdx="3"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C27A0"/>
    <a:srgbClr val="FF6200"/>
    <a:srgbClr val="FF9709"/>
    <a:srgbClr val="FFAB00"/>
    <a:srgbClr val="FF3878"/>
    <a:srgbClr val="A92AB0"/>
    <a:srgbClr val="108FF0"/>
    <a:srgbClr val="D137D8"/>
    <a:srgbClr val="F5DDF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07" autoAdjust="0"/>
    <p:restoredTop sz="94674"/>
  </p:normalViewPr>
  <p:slideViewPr>
    <p:cSldViewPr snapToGrid="0" snapToObjects="1">
      <p:cViewPr varScale="1">
        <p:scale>
          <a:sx n="115" d="100"/>
          <a:sy n="115" d="100"/>
        </p:scale>
        <p:origin x="-186" y="-102"/>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43" Type="http://schemas.microsoft.com/office/2015/10/relationships/revisionInfo" Target="revisionInfo.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6.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xmlns="" id="{E96FEE4B-1769-4396-9F5B-4DFCABBDB4F7}"/>
              </a:ext>
            </a:extLst>
          </p:cNvPr>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CA"/>
          </a:p>
        </p:txBody>
      </p:sp>
      <p:sp>
        <p:nvSpPr>
          <p:cNvPr id="3" name="Date Placeholder 2">
            <a:extLst>
              <a:ext uri="{FF2B5EF4-FFF2-40B4-BE49-F238E27FC236}">
                <a16:creationId xmlns:a16="http://schemas.microsoft.com/office/drawing/2014/main" xmlns="" id="{785A4FA0-B3EE-47A9-9994-FFF9F8741E1B}"/>
              </a:ext>
            </a:extLst>
          </p:cNvPr>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625BB783-5C88-4331-9318-0BA53614C480}" type="datetimeFigureOut">
              <a:rPr lang="en-CA" smtClean="0"/>
              <a:t>29/03/2018</a:t>
            </a:fld>
            <a:endParaRPr lang="en-CA"/>
          </a:p>
        </p:txBody>
      </p:sp>
      <p:sp>
        <p:nvSpPr>
          <p:cNvPr id="4" name="Footer Placeholder 3">
            <a:extLst>
              <a:ext uri="{FF2B5EF4-FFF2-40B4-BE49-F238E27FC236}">
                <a16:creationId xmlns:a16="http://schemas.microsoft.com/office/drawing/2014/main" xmlns="" id="{9C732410-8CC5-4279-AC81-ECCEC9E40A80}"/>
              </a:ext>
            </a:extLst>
          </p:cNvPr>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a:extLst>
              <a:ext uri="{FF2B5EF4-FFF2-40B4-BE49-F238E27FC236}">
                <a16:creationId xmlns:a16="http://schemas.microsoft.com/office/drawing/2014/main" xmlns="" id="{27938329-2194-4ACB-86CB-CCBDD19D59D6}"/>
              </a:ext>
            </a:extLst>
          </p:cNvPr>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FA9BD2CE-57FC-471D-9A4A-4CB067748A12}" type="slidenum">
              <a:rPr lang="en-CA" smtClean="0"/>
              <a:t>‹#›</a:t>
            </a:fld>
            <a:endParaRPr lang="en-CA"/>
          </a:p>
        </p:txBody>
      </p:sp>
    </p:spTree>
    <p:extLst>
      <p:ext uri="{BB962C8B-B14F-4D97-AF65-F5344CB8AC3E}">
        <p14:creationId xmlns:p14="http://schemas.microsoft.com/office/powerpoint/2010/main" val="37564001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DF3670F7-59AA-E949-A1C6-7D7D61F221B6}" type="datetimeFigureOut">
              <a:rPr lang="en-US" smtClean="0"/>
              <a:t>3/29/2018</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DFA28BDD-27F1-164D-9A7D-453E15DD53E9}" type="slidenum">
              <a:rPr lang="en-US" smtClean="0"/>
              <a:t>‹#›</a:t>
            </a:fld>
            <a:endParaRPr lang="en-US"/>
          </a:p>
        </p:txBody>
      </p:sp>
    </p:spTree>
    <p:extLst>
      <p:ext uri="{BB962C8B-B14F-4D97-AF65-F5344CB8AC3E}">
        <p14:creationId xmlns:p14="http://schemas.microsoft.com/office/powerpoint/2010/main" val="1393520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3D0D66-2BD0-2243-B852-A28A559CB92E}" type="slidenum">
              <a:rPr lang="en-US" smtClean="0"/>
              <a:t>30</a:t>
            </a:fld>
            <a:endParaRPr lang="en-US"/>
          </a:p>
        </p:txBody>
      </p:sp>
    </p:spTree>
    <p:extLst>
      <p:ext uri="{BB962C8B-B14F-4D97-AF65-F5344CB8AC3E}">
        <p14:creationId xmlns:p14="http://schemas.microsoft.com/office/powerpoint/2010/main" val="13803450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999450A-1C55-4C56-88FB-E589CF206603}" type="datetime1">
              <a:rPr lang="en-US" smtClean="0"/>
              <a:t>3/29/2018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0C82B4-A617-4C4C-A927-AAF23DBD7435}" type="slidenum">
              <a:rPr lang="en-US" smtClean="0"/>
              <a:t>‹#›</a:t>
            </a:fld>
            <a:endParaRPr lang="en-US"/>
          </a:p>
        </p:txBody>
      </p:sp>
    </p:spTree>
    <p:extLst>
      <p:ext uri="{BB962C8B-B14F-4D97-AF65-F5344CB8AC3E}">
        <p14:creationId xmlns:p14="http://schemas.microsoft.com/office/powerpoint/2010/main" val="2304885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E383485-D911-4C3E-AEC2-9C8555F0F9D9}" type="datetime1">
              <a:rPr lang="en-US" smtClean="0"/>
              <a:t>3/29/2018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0C82B4-A617-4C4C-A927-AAF23DBD7435}" type="slidenum">
              <a:rPr lang="en-US" smtClean="0"/>
              <a:t>‹#›</a:t>
            </a:fld>
            <a:endParaRPr lang="en-US"/>
          </a:p>
        </p:txBody>
      </p:sp>
    </p:spTree>
    <p:extLst>
      <p:ext uri="{BB962C8B-B14F-4D97-AF65-F5344CB8AC3E}">
        <p14:creationId xmlns:p14="http://schemas.microsoft.com/office/powerpoint/2010/main" val="19426266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61375F5-0730-48B2-B114-D56DBB23CFA3}" type="datetime1">
              <a:rPr lang="en-US" smtClean="0"/>
              <a:t>3/29/2018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0C82B4-A617-4C4C-A927-AAF23DBD7435}" type="slidenum">
              <a:rPr lang="en-US" smtClean="0"/>
              <a:t>‹#›</a:t>
            </a:fld>
            <a:endParaRPr lang="en-US"/>
          </a:p>
        </p:txBody>
      </p:sp>
    </p:spTree>
    <p:extLst>
      <p:ext uri="{BB962C8B-B14F-4D97-AF65-F5344CB8AC3E}">
        <p14:creationId xmlns:p14="http://schemas.microsoft.com/office/powerpoint/2010/main" val="15318682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94EF88E-04E8-4F8B-B106-4920D7E1A771}" type="datetime1">
              <a:rPr lang="en-US" smtClean="0"/>
              <a:t>3/29/2018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0C82B4-A617-4C4C-A927-AAF23DBD7435}" type="slidenum">
              <a:rPr lang="en-US" smtClean="0"/>
              <a:t>‹#›</a:t>
            </a:fld>
            <a:endParaRPr lang="en-US"/>
          </a:p>
        </p:txBody>
      </p:sp>
    </p:spTree>
    <p:extLst>
      <p:ext uri="{BB962C8B-B14F-4D97-AF65-F5344CB8AC3E}">
        <p14:creationId xmlns:p14="http://schemas.microsoft.com/office/powerpoint/2010/main" val="19084476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BCDEE0B-690D-446E-9CAA-2A16E217BEDC}" type="datetime1">
              <a:rPr lang="en-US" smtClean="0"/>
              <a:t>3/29/2018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0C82B4-A617-4C4C-A927-AAF23DBD7435}" type="slidenum">
              <a:rPr lang="en-US" smtClean="0"/>
              <a:t>‹#›</a:t>
            </a:fld>
            <a:endParaRPr lang="en-US"/>
          </a:p>
        </p:txBody>
      </p:sp>
    </p:spTree>
    <p:extLst>
      <p:ext uri="{BB962C8B-B14F-4D97-AF65-F5344CB8AC3E}">
        <p14:creationId xmlns:p14="http://schemas.microsoft.com/office/powerpoint/2010/main" val="4643557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B9A37F5-5441-4734-9050-3499D471B405}" type="datetime1">
              <a:rPr lang="en-US" smtClean="0"/>
              <a:t>3/29/2018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0C82B4-A617-4C4C-A927-AAF23DBD7435}" type="slidenum">
              <a:rPr lang="en-US" smtClean="0"/>
              <a:t>‹#›</a:t>
            </a:fld>
            <a:endParaRPr lang="en-US"/>
          </a:p>
        </p:txBody>
      </p:sp>
    </p:spTree>
    <p:extLst>
      <p:ext uri="{BB962C8B-B14F-4D97-AF65-F5344CB8AC3E}">
        <p14:creationId xmlns:p14="http://schemas.microsoft.com/office/powerpoint/2010/main" val="4714666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F455D78-5B0B-48F6-B3AC-45EEDD89C8AC}" type="datetime1">
              <a:rPr lang="en-US" smtClean="0"/>
              <a:t>3/29/2018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A0C82B4-A617-4C4C-A927-AAF23DBD7435}" type="slidenum">
              <a:rPr lang="en-US" smtClean="0"/>
              <a:t>‹#›</a:t>
            </a:fld>
            <a:endParaRPr lang="en-US"/>
          </a:p>
        </p:txBody>
      </p:sp>
    </p:spTree>
    <p:extLst>
      <p:ext uri="{BB962C8B-B14F-4D97-AF65-F5344CB8AC3E}">
        <p14:creationId xmlns:p14="http://schemas.microsoft.com/office/powerpoint/2010/main" val="18724934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B79D446-605E-4539-ACBE-74CE1F3E7E5C}" type="datetime1">
              <a:rPr lang="en-US" smtClean="0"/>
              <a:t>3/29/2018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A0C82B4-A617-4C4C-A927-AAF23DBD7435}" type="slidenum">
              <a:rPr lang="en-US" smtClean="0"/>
              <a:t>‹#›</a:t>
            </a:fld>
            <a:endParaRPr lang="en-US"/>
          </a:p>
        </p:txBody>
      </p:sp>
    </p:spTree>
    <p:extLst>
      <p:ext uri="{BB962C8B-B14F-4D97-AF65-F5344CB8AC3E}">
        <p14:creationId xmlns:p14="http://schemas.microsoft.com/office/powerpoint/2010/main" val="17717821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2F2A15B-C34C-4BE3-8FD3-9D3F60E1D51A}" type="datetime1">
              <a:rPr lang="en-US" smtClean="0"/>
              <a:t>3/29/2018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A0C82B4-A617-4C4C-A927-AAF23DBD7435}" type="slidenum">
              <a:rPr lang="en-US" smtClean="0"/>
              <a:t>‹#›</a:t>
            </a:fld>
            <a:endParaRPr lang="en-US"/>
          </a:p>
        </p:txBody>
      </p:sp>
    </p:spTree>
    <p:extLst>
      <p:ext uri="{BB962C8B-B14F-4D97-AF65-F5344CB8AC3E}">
        <p14:creationId xmlns:p14="http://schemas.microsoft.com/office/powerpoint/2010/main" val="13335053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F745BB2-0945-4430-A113-ADF81F090E22}" type="datetime1">
              <a:rPr lang="en-US" smtClean="0"/>
              <a:t>3/29/2018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0C82B4-A617-4C4C-A927-AAF23DBD7435}" type="slidenum">
              <a:rPr lang="en-US" smtClean="0"/>
              <a:t>‹#›</a:t>
            </a:fld>
            <a:endParaRPr lang="en-US"/>
          </a:p>
        </p:txBody>
      </p:sp>
    </p:spTree>
    <p:extLst>
      <p:ext uri="{BB962C8B-B14F-4D97-AF65-F5344CB8AC3E}">
        <p14:creationId xmlns:p14="http://schemas.microsoft.com/office/powerpoint/2010/main" val="10858840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1AE62DA-8897-467D-8BB9-754B3240CDB6}" type="datetime1">
              <a:rPr lang="en-US" smtClean="0"/>
              <a:t>3/29/2018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0C82B4-A617-4C4C-A927-AAF23DBD7435}" type="slidenum">
              <a:rPr lang="en-US" smtClean="0"/>
              <a:t>‹#›</a:t>
            </a:fld>
            <a:endParaRPr lang="en-US"/>
          </a:p>
        </p:txBody>
      </p:sp>
    </p:spTree>
    <p:extLst>
      <p:ext uri="{BB962C8B-B14F-4D97-AF65-F5344CB8AC3E}">
        <p14:creationId xmlns:p14="http://schemas.microsoft.com/office/powerpoint/2010/main" val="11379356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133A40-DA0B-4AD2-BDD2-9716675FD5D6}" type="datetime1">
              <a:rPr lang="en-US" smtClean="0"/>
              <a:t>3/29/2018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0C82B4-A617-4C4C-A927-AAF23DBD7435}" type="slidenum">
              <a:rPr lang="en-US" smtClean="0"/>
              <a:t>‹#›</a:t>
            </a:fld>
            <a:endParaRPr lang="en-US"/>
          </a:p>
        </p:txBody>
      </p:sp>
    </p:spTree>
    <p:extLst>
      <p:ext uri="{BB962C8B-B14F-4D97-AF65-F5344CB8AC3E}">
        <p14:creationId xmlns:p14="http://schemas.microsoft.com/office/powerpoint/2010/main" val="20749222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tiff"/><Relationship Id="rId3" Type="http://schemas.openxmlformats.org/officeDocument/2006/relationships/image" Target="../media/image2.jpeg"/><Relationship Id="rId7" Type="http://schemas.openxmlformats.org/officeDocument/2006/relationships/image" Target="../media/image6.tiff"/><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jp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tiff"/></Relationships>
</file>

<file path=ppt/slides/_rels/slide10.xml.rels><?xml version="1.0" encoding="UTF-8" standalone="yes"?>
<Relationships xmlns="http://schemas.openxmlformats.org/package/2006/relationships"><Relationship Id="rId3" Type="http://schemas.openxmlformats.org/officeDocument/2006/relationships/image" Target="../media/image5.jpg"/><Relationship Id="rId7" Type="http://schemas.openxmlformats.org/officeDocument/2006/relationships/image" Target="../media/image46.tiff"/><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1.jpe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8" Type="http://schemas.openxmlformats.org/officeDocument/2006/relationships/image" Target="../media/image48.tiff"/><Relationship Id="rId13" Type="http://schemas.openxmlformats.org/officeDocument/2006/relationships/image" Target="../media/image50.tiff"/><Relationship Id="rId3" Type="http://schemas.openxmlformats.org/officeDocument/2006/relationships/image" Target="../media/image5.jpg"/><Relationship Id="rId7" Type="http://schemas.openxmlformats.org/officeDocument/2006/relationships/image" Target="../media/image47.tiff"/><Relationship Id="rId12" Type="http://schemas.openxmlformats.org/officeDocument/2006/relationships/hyperlink" Target="https://en.wikipedia.org/wiki/Jack_Ma#cite_note-bloomberg.com-24" TargetMode="External"/><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hyperlink" Target="https://en.wikipedia.org/wiki/KFC" TargetMode="External"/><Relationship Id="rId5" Type="http://schemas.openxmlformats.org/officeDocument/2006/relationships/image" Target="../media/image9.png"/><Relationship Id="rId10" Type="http://schemas.openxmlformats.org/officeDocument/2006/relationships/hyperlink" Target="https://en.wikipedia.org/wiki/Charlie_Rose" TargetMode="External"/><Relationship Id="rId4" Type="http://schemas.openxmlformats.org/officeDocument/2006/relationships/image" Target="../media/image1.jpeg"/><Relationship Id="rId9" Type="http://schemas.openxmlformats.org/officeDocument/2006/relationships/image" Target="../media/image49.tiff"/></Relationships>
</file>

<file path=ppt/slides/_rels/slide12.xml.rels><?xml version="1.0" encoding="UTF-8" standalone="yes"?>
<Relationships xmlns="http://schemas.openxmlformats.org/package/2006/relationships"><Relationship Id="rId8" Type="http://schemas.openxmlformats.org/officeDocument/2006/relationships/image" Target="../media/image49.tiff"/><Relationship Id="rId3" Type="http://schemas.openxmlformats.org/officeDocument/2006/relationships/image" Target="../media/image2.jpeg"/><Relationship Id="rId7"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video" Target="https://www.youtube.com/embed/XNt18b5hOVE" TargetMode="External"/><Relationship Id="rId6" Type="http://schemas.openxmlformats.org/officeDocument/2006/relationships/image" Target="../media/image9.png"/><Relationship Id="rId5" Type="http://schemas.openxmlformats.org/officeDocument/2006/relationships/image" Target="../media/image1.jpeg"/><Relationship Id="rId4" Type="http://schemas.openxmlformats.org/officeDocument/2006/relationships/image" Target="../media/image5.jpg"/><Relationship Id="rId9" Type="http://schemas.openxmlformats.org/officeDocument/2006/relationships/image" Target="../media/image51.jpeg"/></Relationships>
</file>

<file path=ppt/slides/_rels/slide13.xml.rels><?xml version="1.0" encoding="UTF-8" standalone="yes"?>
<Relationships xmlns="http://schemas.openxmlformats.org/package/2006/relationships"><Relationship Id="rId3" Type="http://schemas.openxmlformats.org/officeDocument/2006/relationships/image" Target="../media/image5.jpg"/><Relationship Id="rId7" Type="http://schemas.openxmlformats.org/officeDocument/2006/relationships/image" Target="../media/image52.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1.jpe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8" Type="http://schemas.openxmlformats.org/officeDocument/2006/relationships/image" Target="../media/image54.tiff"/><Relationship Id="rId3" Type="http://schemas.openxmlformats.org/officeDocument/2006/relationships/image" Target="../media/image5.jpg"/><Relationship Id="rId7" Type="http://schemas.openxmlformats.org/officeDocument/2006/relationships/image" Target="../media/image53.tiff"/><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9.png"/><Relationship Id="rId4" Type="http://schemas.openxmlformats.org/officeDocument/2006/relationships/image" Target="../media/image1.jpeg"/><Relationship Id="rId9" Type="http://schemas.openxmlformats.org/officeDocument/2006/relationships/image" Target="../media/image55.tiff"/></Relationships>
</file>

<file path=ppt/slides/_rels/slide15.xml.rels><?xml version="1.0" encoding="UTF-8" standalone="yes"?>
<Relationships xmlns="http://schemas.openxmlformats.org/package/2006/relationships"><Relationship Id="rId3" Type="http://schemas.openxmlformats.org/officeDocument/2006/relationships/image" Target="../media/image5.jpg"/><Relationship Id="rId7" Type="http://schemas.openxmlformats.org/officeDocument/2006/relationships/image" Target="../media/image56.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1.jpeg"/><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8" Type="http://schemas.openxmlformats.org/officeDocument/2006/relationships/hyperlink" Target="https://en.wikipedia.org/wiki/Elon_Musk#cite_note-rollingstone20171115-39" TargetMode="External"/><Relationship Id="rId3" Type="http://schemas.openxmlformats.org/officeDocument/2006/relationships/image" Target="../media/image5.jpg"/><Relationship Id="rId7" Type="http://schemas.openxmlformats.org/officeDocument/2006/relationships/image" Target="../media/image57.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hyperlink" Target="https://en.wikipedia.org/wiki/Elon_Musk#cite_note-auto-40" TargetMode="External"/><Relationship Id="rId5" Type="http://schemas.openxmlformats.org/officeDocument/2006/relationships/image" Target="../media/image9.png"/><Relationship Id="rId10" Type="http://schemas.openxmlformats.org/officeDocument/2006/relationships/hyperlink" Target="https://en.wikipedia.org/wiki/Consciousness" TargetMode="External"/><Relationship Id="rId4" Type="http://schemas.openxmlformats.org/officeDocument/2006/relationships/image" Target="../media/image1.jpeg"/><Relationship Id="rId9" Type="http://schemas.openxmlformats.org/officeDocument/2006/relationships/hyperlink" Target="https://en.wikipedia.org/wiki/Stairs"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9.png"/><Relationship Id="rId4" Type="http://schemas.openxmlformats.org/officeDocument/2006/relationships/image" Target="../media/image1.jpeg"/></Relationships>
</file>

<file path=ppt/slides/_rels/slide18.xml.rels><?xml version="1.0" encoding="UTF-8" standalone="yes"?>
<Relationships xmlns="http://schemas.openxmlformats.org/package/2006/relationships"><Relationship Id="rId8" Type="http://schemas.openxmlformats.org/officeDocument/2006/relationships/image" Target="../media/image5.jpg"/><Relationship Id="rId13" Type="http://schemas.openxmlformats.org/officeDocument/2006/relationships/image" Target="../media/image59.jpeg"/><Relationship Id="rId3" Type="http://schemas.openxmlformats.org/officeDocument/2006/relationships/video" Target="https://www.youtube.com/embed/XO7fvrdTCgs" TargetMode="External"/><Relationship Id="rId7" Type="http://schemas.openxmlformats.org/officeDocument/2006/relationships/image" Target="../media/image2.jpeg"/><Relationship Id="rId12" Type="http://schemas.openxmlformats.org/officeDocument/2006/relationships/image" Target="../media/image58.jpeg"/><Relationship Id="rId2" Type="http://schemas.openxmlformats.org/officeDocument/2006/relationships/video" Target="https://www.youtube.com/embed/bn5jjVKhFUs" TargetMode="External"/><Relationship Id="rId16" Type="http://schemas.openxmlformats.org/officeDocument/2006/relationships/image" Target="../media/image62.jpeg"/><Relationship Id="rId1" Type="http://schemas.openxmlformats.org/officeDocument/2006/relationships/video" Target="https://www.youtube.com/embed/aGB-rswI66U" TargetMode="External"/><Relationship Id="rId6" Type="http://schemas.openxmlformats.org/officeDocument/2006/relationships/slideLayout" Target="../slideLayouts/slideLayout2.xml"/><Relationship Id="rId11" Type="http://schemas.openxmlformats.org/officeDocument/2006/relationships/image" Target="../media/image9.png"/><Relationship Id="rId5" Type="http://schemas.openxmlformats.org/officeDocument/2006/relationships/video" Target="https://www.youtube.com/embed/6OD-xmOqEK0" TargetMode="External"/><Relationship Id="rId15" Type="http://schemas.openxmlformats.org/officeDocument/2006/relationships/image" Target="../media/image61.jpeg"/><Relationship Id="rId10" Type="http://schemas.openxmlformats.org/officeDocument/2006/relationships/image" Target="../media/image1.jpeg"/><Relationship Id="rId4" Type="http://schemas.openxmlformats.org/officeDocument/2006/relationships/video" Target="https://www.youtube.com/embed/XJqsdprXF5c" TargetMode="External"/><Relationship Id="rId9" Type="http://schemas.openxmlformats.org/officeDocument/2006/relationships/image" Target="../media/image4.png"/><Relationship Id="rId14" Type="http://schemas.openxmlformats.org/officeDocument/2006/relationships/image" Target="../media/image60.jpeg"/></Relationships>
</file>

<file path=ppt/slides/_rels/slide19.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video" Target="https://www.youtube.com/embed/NrmMk1Myrxc" TargetMode="External"/><Relationship Id="rId7" Type="http://schemas.openxmlformats.org/officeDocument/2006/relationships/image" Target="../media/image4.png"/><Relationship Id="rId12" Type="http://schemas.openxmlformats.org/officeDocument/2006/relationships/image" Target="../media/image65.jpeg"/><Relationship Id="rId2" Type="http://schemas.openxmlformats.org/officeDocument/2006/relationships/video" Target="https://www.youtube.com/embed/gvuvxLzUB-w" TargetMode="External"/><Relationship Id="rId1" Type="http://schemas.openxmlformats.org/officeDocument/2006/relationships/video" Target="https://www.youtube.com/embed/uoKsY9HDk6o" TargetMode="External"/><Relationship Id="rId6" Type="http://schemas.openxmlformats.org/officeDocument/2006/relationships/image" Target="../media/image5.jpg"/><Relationship Id="rId11" Type="http://schemas.openxmlformats.org/officeDocument/2006/relationships/image" Target="../media/image64.jpeg"/><Relationship Id="rId5" Type="http://schemas.openxmlformats.org/officeDocument/2006/relationships/image" Target="../media/image2.jpeg"/><Relationship Id="rId10" Type="http://schemas.openxmlformats.org/officeDocument/2006/relationships/image" Target="../media/image63.jpeg"/><Relationship Id="rId4" Type="http://schemas.openxmlformats.org/officeDocument/2006/relationships/slideLayout" Target="../slideLayouts/slideLayout2.xml"/><Relationship Id="rId9" Type="http://schemas.openxmlformats.org/officeDocument/2006/relationships/image" Target="../media/image9.pn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18" Type="http://schemas.openxmlformats.org/officeDocument/2006/relationships/image" Target="../media/image21.jpeg"/><Relationship Id="rId26" Type="http://schemas.openxmlformats.org/officeDocument/2006/relationships/image" Target="../media/image29.jpeg"/><Relationship Id="rId3" Type="http://schemas.openxmlformats.org/officeDocument/2006/relationships/image" Target="../media/image1.jpeg"/><Relationship Id="rId21" Type="http://schemas.openxmlformats.org/officeDocument/2006/relationships/image" Target="../media/image24.png"/><Relationship Id="rId34" Type="http://schemas.openxmlformats.org/officeDocument/2006/relationships/image" Target="../media/image37.tiff"/><Relationship Id="rId7" Type="http://schemas.openxmlformats.org/officeDocument/2006/relationships/image" Target="../media/image10.png"/><Relationship Id="rId12" Type="http://schemas.openxmlformats.org/officeDocument/2006/relationships/image" Target="../media/image15.png"/><Relationship Id="rId17" Type="http://schemas.openxmlformats.org/officeDocument/2006/relationships/image" Target="../media/image20.png"/><Relationship Id="rId25" Type="http://schemas.openxmlformats.org/officeDocument/2006/relationships/image" Target="../media/image28.png"/><Relationship Id="rId33" Type="http://schemas.openxmlformats.org/officeDocument/2006/relationships/image" Target="../media/image36.png"/><Relationship Id="rId2" Type="http://schemas.openxmlformats.org/officeDocument/2006/relationships/image" Target="../media/image2.jpeg"/><Relationship Id="rId16" Type="http://schemas.openxmlformats.org/officeDocument/2006/relationships/image" Target="../media/image19.png"/><Relationship Id="rId20" Type="http://schemas.openxmlformats.org/officeDocument/2006/relationships/image" Target="../media/image23.png"/><Relationship Id="rId29" Type="http://schemas.openxmlformats.org/officeDocument/2006/relationships/image" Target="../media/image32.jpeg"/><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14.png"/><Relationship Id="rId24" Type="http://schemas.openxmlformats.org/officeDocument/2006/relationships/image" Target="../media/image27.png"/><Relationship Id="rId32" Type="http://schemas.openxmlformats.org/officeDocument/2006/relationships/image" Target="../media/image35.png"/><Relationship Id="rId5" Type="http://schemas.openxmlformats.org/officeDocument/2006/relationships/image" Target="../media/image5.jpg"/><Relationship Id="rId15" Type="http://schemas.openxmlformats.org/officeDocument/2006/relationships/image" Target="../media/image18.png"/><Relationship Id="rId23" Type="http://schemas.openxmlformats.org/officeDocument/2006/relationships/image" Target="../media/image26.png"/><Relationship Id="rId28" Type="http://schemas.openxmlformats.org/officeDocument/2006/relationships/image" Target="../media/image31.png"/><Relationship Id="rId10" Type="http://schemas.openxmlformats.org/officeDocument/2006/relationships/image" Target="../media/image13.png"/><Relationship Id="rId19" Type="http://schemas.openxmlformats.org/officeDocument/2006/relationships/image" Target="../media/image22.jpeg"/><Relationship Id="rId31" Type="http://schemas.openxmlformats.org/officeDocument/2006/relationships/image" Target="../media/image34.tiff"/><Relationship Id="rId4" Type="http://schemas.openxmlformats.org/officeDocument/2006/relationships/image" Target="../media/image9.png"/><Relationship Id="rId9" Type="http://schemas.openxmlformats.org/officeDocument/2006/relationships/image" Target="../media/image12.png"/><Relationship Id="rId14" Type="http://schemas.openxmlformats.org/officeDocument/2006/relationships/image" Target="../media/image17.png"/><Relationship Id="rId22" Type="http://schemas.openxmlformats.org/officeDocument/2006/relationships/image" Target="../media/image25.jpeg"/><Relationship Id="rId27" Type="http://schemas.openxmlformats.org/officeDocument/2006/relationships/image" Target="../media/image30.tiff"/><Relationship Id="rId30" Type="http://schemas.openxmlformats.org/officeDocument/2006/relationships/image" Target="../media/image33.png"/><Relationship Id="rId35" Type="http://schemas.openxmlformats.org/officeDocument/2006/relationships/image" Target="../media/image38.tiff"/></Relationships>
</file>

<file path=ppt/slides/_rels/slide2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9.png"/><Relationship Id="rId4" Type="http://schemas.openxmlformats.org/officeDocument/2006/relationships/image" Target="../media/image1.jpeg"/></Relationships>
</file>

<file path=ppt/slides/_rels/slide21.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2.jpeg"/><Relationship Id="rId7"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9.png"/><Relationship Id="rId5" Type="http://schemas.openxmlformats.org/officeDocument/2006/relationships/image" Target="../media/image1.jpeg"/><Relationship Id="rId10" Type="http://schemas.openxmlformats.org/officeDocument/2006/relationships/image" Target="../media/image66.emf"/><Relationship Id="rId4" Type="http://schemas.openxmlformats.org/officeDocument/2006/relationships/image" Target="../media/image5.jpg"/><Relationship Id="rId9" Type="http://schemas.openxmlformats.org/officeDocument/2006/relationships/oleObject" Target="../embeddings/oleObject1.bin"/></Relationships>
</file>

<file path=ppt/slides/_rels/slide2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9.png"/><Relationship Id="rId4" Type="http://schemas.openxmlformats.org/officeDocument/2006/relationships/image" Target="../media/image1.jpeg"/></Relationships>
</file>

<file path=ppt/slides/_rels/slide2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9.png"/><Relationship Id="rId4" Type="http://schemas.openxmlformats.org/officeDocument/2006/relationships/image" Target="../media/image1.jpeg"/></Relationships>
</file>

<file path=ppt/slides/_rels/slide24.xml.rels><?xml version="1.0" encoding="UTF-8" standalone="yes"?>
<Relationships xmlns="http://schemas.openxmlformats.org/package/2006/relationships"><Relationship Id="rId3" Type="http://schemas.openxmlformats.org/officeDocument/2006/relationships/image" Target="../media/image69.png"/><Relationship Id="rId7" Type="http://schemas.openxmlformats.org/officeDocument/2006/relationships/image" Target="../media/image9.pn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1.jpeg"/><Relationship Id="rId5" Type="http://schemas.openxmlformats.org/officeDocument/2006/relationships/image" Target="../media/image4.png"/><Relationship Id="rId4" Type="http://schemas.openxmlformats.org/officeDocument/2006/relationships/image" Target="../media/image5.jpg"/></Relationships>
</file>

<file path=ppt/slides/_rels/slide2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9.png"/><Relationship Id="rId4" Type="http://schemas.openxmlformats.org/officeDocument/2006/relationships/image" Target="../media/image1.jpeg"/></Relationships>
</file>

<file path=ppt/slides/_rels/slide26.xml.rels><?xml version="1.0" encoding="UTF-8" standalone="yes"?>
<Relationships xmlns="http://schemas.openxmlformats.org/package/2006/relationships"><Relationship Id="rId8" Type="http://schemas.openxmlformats.org/officeDocument/2006/relationships/image" Target="../media/image71.emf"/><Relationship Id="rId3" Type="http://schemas.openxmlformats.org/officeDocument/2006/relationships/image" Target="../media/image5.jpg"/><Relationship Id="rId7" Type="http://schemas.openxmlformats.org/officeDocument/2006/relationships/image" Target="../media/image70.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9.png"/><Relationship Id="rId4" Type="http://schemas.openxmlformats.org/officeDocument/2006/relationships/image" Target="../media/image1.jpeg"/></Relationships>
</file>

<file path=ppt/slides/_rels/slide27.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5.jpg"/><Relationship Id="rId7" Type="http://schemas.openxmlformats.org/officeDocument/2006/relationships/image" Target="../media/image72.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9.png"/><Relationship Id="rId4" Type="http://schemas.openxmlformats.org/officeDocument/2006/relationships/image" Target="../media/image1.jpeg"/></Relationships>
</file>

<file path=ppt/slides/_rels/slide2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9.png"/><Relationship Id="rId4" Type="http://schemas.openxmlformats.org/officeDocument/2006/relationships/image" Target="../media/image1.jpeg"/></Relationships>
</file>

<file path=ppt/slides/_rels/slide29.xml.rels><?xml version="1.0" encoding="UTF-8" standalone="yes"?>
<Relationships xmlns="http://schemas.openxmlformats.org/package/2006/relationships"><Relationship Id="rId8" Type="http://schemas.openxmlformats.org/officeDocument/2006/relationships/image" Target="../media/image75.emf"/><Relationship Id="rId3" Type="http://schemas.openxmlformats.org/officeDocument/2006/relationships/image" Target="../media/image5.jpg"/><Relationship Id="rId7" Type="http://schemas.openxmlformats.org/officeDocument/2006/relationships/image" Target="../media/image74.emf"/><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9.png"/><Relationship Id="rId4" Type="http://schemas.openxmlformats.org/officeDocument/2006/relationships/image" Target="../media/image1.jpeg"/></Relationships>
</file>

<file path=ppt/slides/_rels/slide3.xml.rels><?xml version="1.0" encoding="UTF-8" standalone="yes"?>
<Relationships xmlns="http://schemas.openxmlformats.org/package/2006/relationships"><Relationship Id="rId8" Type="http://schemas.openxmlformats.org/officeDocument/2006/relationships/image" Target="../media/image40.emf"/><Relationship Id="rId3" Type="http://schemas.openxmlformats.org/officeDocument/2006/relationships/image" Target="../media/image1.jpeg"/><Relationship Id="rId7" Type="http://schemas.openxmlformats.org/officeDocument/2006/relationships/image" Target="../media/image39.emf"/><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5.jp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8" Type="http://schemas.openxmlformats.org/officeDocument/2006/relationships/image" Target="../media/image79.tiff"/><Relationship Id="rId3" Type="http://schemas.openxmlformats.org/officeDocument/2006/relationships/image" Target="../media/image2.jpeg"/><Relationship Id="rId7" Type="http://schemas.openxmlformats.org/officeDocument/2006/relationships/image" Target="../media/image5.jpg"/><Relationship Id="rId12" Type="http://schemas.openxmlformats.org/officeDocument/2006/relationships/image" Target="../media/image83.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8.png"/><Relationship Id="rId11" Type="http://schemas.openxmlformats.org/officeDocument/2006/relationships/image" Target="../media/image82.tiff"/><Relationship Id="rId5" Type="http://schemas.openxmlformats.org/officeDocument/2006/relationships/image" Target="../media/image77.png"/><Relationship Id="rId10" Type="http://schemas.openxmlformats.org/officeDocument/2006/relationships/image" Target="../media/image81.tiff"/><Relationship Id="rId4" Type="http://schemas.openxmlformats.org/officeDocument/2006/relationships/image" Target="../media/image76.png"/><Relationship Id="rId9" Type="http://schemas.openxmlformats.org/officeDocument/2006/relationships/image" Target="../media/image80.png"/></Relationships>
</file>

<file path=ppt/slides/_rels/slide31.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18" Type="http://schemas.openxmlformats.org/officeDocument/2006/relationships/image" Target="../media/image23.png"/><Relationship Id="rId26" Type="http://schemas.openxmlformats.org/officeDocument/2006/relationships/image" Target="../media/image31.png"/><Relationship Id="rId3" Type="http://schemas.openxmlformats.org/officeDocument/2006/relationships/image" Target="../media/image5.jpg"/><Relationship Id="rId21" Type="http://schemas.openxmlformats.org/officeDocument/2006/relationships/image" Target="../media/image26.png"/><Relationship Id="rId34" Type="http://schemas.openxmlformats.org/officeDocument/2006/relationships/image" Target="../media/image7.tiff"/><Relationship Id="rId7" Type="http://schemas.openxmlformats.org/officeDocument/2006/relationships/image" Target="../media/image12.png"/><Relationship Id="rId12" Type="http://schemas.openxmlformats.org/officeDocument/2006/relationships/image" Target="../media/image17.png"/><Relationship Id="rId17" Type="http://schemas.openxmlformats.org/officeDocument/2006/relationships/image" Target="../media/image22.jpeg"/><Relationship Id="rId25" Type="http://schemas.openxmlformats.org/officeDocument/2006/relationships/image" Target="../media/image30.tiff"/><Relationship Id="rId33" Type="http://schemas.openxmlformats.org/officeDocument/2006/relationships/image" Target="../media/image38.tiff"/><Relationship Id="rId2" Type="http://schemas.openxmlformats.org/officeDocument/2006/relationships/image" Target="../media/image2.jpeg"/><Relationship Id="rId16" Type="http://schemas.openxmlformats.org/officeDocument/2006/relationships/image" Target="../media/image21.jpeg"/><Relationship Id="rId20" Type="http://schemas.openxmlformats.org/officeDocument/2006/relationships/image" Target="../media/image25.jpeg"/><Relationship Id="rId29" Type="http://schemas.openxmlformats.org/officeDocument/2006/relationships/image" Target="../media/image34.tiff"/><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16.png"/><Relationship Id="rId24" Type="http://schemas.openxmlformats.org/officeDocument/2006/relationships/image" Target="../media/image29.jpeg"/><Relationship Id="rId32" Type="http://schemas.openxmlformats.org/officeDocument/2006/relationships/image" Target="../media/image37.tiff"/><Relationship Id="rId37" Type="http://schemas.openxmlformats.org/officeDocument/2006/relationships/image" Target="../media/image8.tiff"/><Relationship Id="rId5" Type="http://schemas.openxmlformats.org/officeDocument/2006/relationships/image" Target="../media/image10.png"/><Relationship Id="rId15" Type="http://schemas.openxmlformats.org/officeDocument/2006/relationships/image" Target="../media/image20.png"/><Relationship Id="rId23" Type="http://schemas.openxmlformats.org/officeDocument/2006/relationships/image" Target="../media/image28.png"/><Relationship Id="rId28" Type="http://schemas.openxmlformats.org/officeDocument/2006/relationships/image" Target="../media/image33.png"/><Relationship Id="rId36" Type="http://schemas.openxmlformats.org/officeDocument/2006/relationships/image" Target="../media/image6.tiff"/><Relationship Id="rId10" Type="http://schemas.openxmlformats.org/officeDocument/2006/relationships/image" Target="../media/image15.png"/><Relationship Id="rId19" Type="http://schemas.openxmlformats.org/officeDocument/2006/relationships/image" Target="../media/image24.png"/><Relationship Id="rId31" Type="http://schemas.openxmlformats.org/officeDocument/2006/relationships/image" Target="../media/image36.png"/><Relationship Id="rId4" Type="http://schemas.openxmlformats.org/officeDocument/2006/relationships/image" Target="../media/image4.png"/><Relationship Id="rId9" Type="http://schemas.openxmlformats.org/officeDocument/2006/relationships/image" Target="../media/image14.png"/><Relationship Id="rId14" Type="http://schemas.openxmlformats.org/officeDocument/2006/relationships/image" Target="../media/image19.png"/><Relationship Id="rId22" Type="http://schemas.openxmlformats.org/officeDocument/2006/relationships/image" Target="../media/image27.png"/><Relationship Id="rId27" Type="http://schemas.openxmlformats.org/officeDocument/2006/relationships/image" Target="../media/image32.jpeg"/><Relationship Id="rId30" Type="http://schemas.openxmlformats.org/officeDocument/2006/relationships/image" Target="../media/image35.png"/><Relationship Id="rId35" Type="http://schemas.openxmlformats.org/officeDocument/2006/relationships/image" Target="../media/image1.jpeg"/></Relationships>
</file>

<file path=ppt/slides/_rels/slide3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5.jp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5.jp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1.jpeg"/><Relationship Id="rId5" Type="http://schemas.openxmlformats.org/officeDocument/2006/relationships/image" Target="../media/image5.jp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1.jpeg"/><Relationship Id="rId5" Type="http://schemas.openxmlformats.org/officeDocument/2006/relationships/image" Target="../media/image9.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jpg"/><Relationship Id="rId7" Type="http://schemas.openxmlformats.org/officeDocument/2006/relationships/image" Target="../media/image1.jpeg"/><Relationship Id="rId2" Type="http://schemas.openxmlformats.org/officeDocument/2006/relationships/image" Target="../media/image2.jpe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41.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8" Type="http://schemas.openxmlformats.org/officeDocument/2006/relationships/hyperlink" Target="https://en.wikipedia.org/wiki/New_York_City" TargetMode="External"/><Relationship Id="rId13" Type="http://schemas.openxmlformats.org/officeDocument/2006/relationships/hyperlink" Target="https://en.wikipedia.org/wiki/Jeff_Bezos#cite_note-seatimes20120331-20" TargetMode="External"/><Relationship Id="rId3" Type="http://schemas.openxmlformats.org/officeDocument/2006/relationships/image" Target="../media/image5.jpg"/><Relationship Id="rId7" Type="http://schemas.openxmlformats.org/officeDocument/2006/relationships/hyperlink" Target="https://en.wikipedia.org/wiki/Amazon.com" TargetMode="External"/><Relationship Id="rId12" Type="http://schemas.openxmlformats.org/officeDocument/2006/relationships/hyperlink" Target="https://en.wikipedia.org/wiki/Quill_Corp._v._North_Dakota" TargetMode="External"/><Relationship Id="rId17" Type="http://schemas.openxmlformats.org/officeDocument/2006/relationships/image" Target="../media/image45.tiff"/><Relationship Id="rId2" Type="http://schemas.openxmlformats.org/officeDocument/2006/relationships/image" Target="../media/image2.jpeg"/><Relationship Id="rId16" Type="http://schemas.openxmlformats.org/officeDocument/2006/relationships/image" Target="../media/image44.tiff"/><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hyperlink" Target="https://en.wikipedia.org/wiki/Jeff_Bezos#cite_note-portfolio.com-31" TargetMode="External"/><Relationship Id="rId5" Type="http://schemas.openxmlformats.org/officeDocument/2006/relationships/image" Target="../media/image9.png"/><Relationship Id="rId15" Type="http://schemas.openxmlformats.org/officeDocument/2006/relationships/image" Target="../media/image43.tiff"/><Relationship Id="rId10" Type="http://schemas.openxmlformats.org/officeDocument/2006/relationships/hyperlink" Target="https://en.wikipedia.org/wiki/Business_plan" TargetMode="External"/><Relationship Id="rId4" Type="http://schemas.openxmlformats.org/officeDocument/2006/relationships/image" Target="../media/image1.jpeg"/><Relationship Id="rId9" Type="http://schemas.openxmlformats.org/officeDocument/2006/relationships/hyperlink" Target="https://en.wikipedia.org/wiki/Seattle" TargetMode="External"/><Relationship Id="rId14" Type="http://schemas.openxmlformats.org/officeDocument/2006/relationships/image" Target="../media/image4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a:xfrm rot="5400000" flipH="1">
            <a:off x="5328624" y="-5331440"/>
            <a:ext cx="45719" cy="10633033"/>
          </a:xfrm>
          <a:prstGeom prst="rect">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081" name="TextBox 32"/>
          <p:cNvSpPr txBox="1">
            <a:spLocks noChangeArrowheads="1"/>
          </p:cNvSpPr>
          <p:nvPr/>
        </p:nvSpPr>
        <p:spPr bwMode="auto">
          <a:xfrm>
            <a:off x="3175000" y="3276600"/>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endParaRPr lang="en-US"/>
          </a:p>
        </p:txBody>
      </p:sp>
      <p:pic>
        <p:nvPicPr>
          <p:cNvPr id="17" name="Picture 4" descr="http://www.progressivegrocer.com/sites/default/files/styles/article-full/public/PG%20Articles/FMI%20Logo%20Resized.jpg?itok=goyYOXxO"/>
          <p:cNvPicPr>
            <a:picLocks noChangeAspect="1" noChangeArrowheads="1"/>
          </p:cNvPicPr>
          <p:nvPr/>
        </p:nvPicPr>
        <p:blipFill rotWithShape="1">
          <a:blip r:embed="rId2" cstate="print">
            <a:alphaModFix/>
            <a:extLst>
              <a:ext uri="{28A0092B-C50C-407E-A947-70E740481C1C}">
                <a14:useLocalDpi xmlns:a14="http://schemas.microsoft.com/office/drawing/2010/main" val="0"/>
              </a:ext>
            </a:extLst>
          </a:blip>
          <a:srcRect t="18583" b="17293"/>
          <a:stretch/>
        </p:blipFill>
        <p:spPr bwMode="auto">
          <a:xfrm>
            <a:off x="3028278" y="4836747"/>
            <a:ext cx="2861087" cy="100806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9128" y="1875618"/>
            <a:ext cx="12192003" cy="1123384"/>
          </a:xfrm>
          <a:prstGeom prst="rect">
            <a:avLst/>
          </a:prstGeom>
          <a:solidFill>
            <a:srgbClr val="A92AB0"/>
          </a:solidFill>
        </p:spPr>
        <p:txBody>
          <a:bodyPr wrap="square">
            <a:spAutoFit/>
          </a:bodyPr>
          <a:lstStyle/>
          <a:p>
            <a:pPr algn="ctr"/>
            <a:endParaRPr lang="en-US" sz="1200" dirty="0">
              <a:solidFill>
                <a:srgbClr val="FFFFFF"/>
              </a:solidFill>
              <a:latin typeface="Arial Rounded MT Bold"/>
              <a:cs typeface="Arial Rounded MT Bold"/>
            </a:endParaRPr>
          </a:p>
          <a:p>
            <a:pPr algn="ctr"/>
            <a:r>
              <a:rPr lang="en-US" sz="3600" dirty="0">
                <a:solidFill>
                  <a:srgbClr val="FFFFFF"/>
                </a:solidFill>
                <a:latin typeface="Arial Rounded MT Bold"/>
                <a:cs typeface="Arial Rounded MT Bold"/>
              </a:rPr>
              <a:t>2018 SUPPLY CHAIN BENCHMARKING</a:t>
            </a:r>
          </a:p>
          <a:p>
            <a:pPr algn="ctr"/>
            <a:endParaRPr lang="en-US" dirty="0">
              <a:solidFill>
                <a:srgbClr val="FFFFFF"/>
              </a:solidFill>
              <a:latin typeface="Arial Rounded MT Bold"/>
              <a:cs typeface="Arial Rounded MT Bold"/>
            </a:endParaRPr>
          </a:p>
          <a:p>
            <a:endParaRPr lang="en-US" sz="100" dirty="0"/>
          </a:p>
        </p:txBody>
      </p:sp>
      <p:pic>
        <p:nvPicPr>
          <p:cNvPr id="8" name="Picture 24" descr="Mail_Signature_Stroke HD.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flipV="1">
            <a:off x="0" y="6553199"/>
            <a:ext cx="12139462" cy="304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4" descr="Mail_Signature_Stroke HD.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flipV="1">
            <a:off x="0" y="0"/>
            <a:ext cx="12192003" cy="67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flipH="1">
            <a:off x="-22860" y="0"/>
            <a:ext cx="45719" cy="6858000"/>
          </a:xfrm>
          <a:prstGeom prst="rect">
            <a:avLst/>
          </a:prstGeom>
          <a:solidFill>
            <a:srgbClr val="812469"/>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2" name="Rectangle 11"/>
          <p:cNvSpPr/>
          <p:nvPr/>
        </p:nvSpPr>
        <p:spPr>
          <a:xfrm flipH="1">
            <a:off x="12139461" y="7935"/>
            <a:ext cx="45719" cy="6812281"/>
          </a:xfrm>
          <a:prstGeom prst="rect">
            <a:avLst/>
          </a:prstGeom>
          <a:solidFill>
            <a:srgbClr val="812469"/>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4">
            <a:alphaModFix amt="70000"/>
            <a:extLst>
              <a:ext uri="{28A0092B-C50C-407E-A947-70E740481C1C}">
                <a14:useLocalDpi xmlns:a14="http://schemas.microsoft.com/office/drawing/2010/main" val="0"/>
              </a:ext>
            </a:extLst>
          </a:blip>
          <a:stretch>
            <a:fillRect/>
          </a:stretch>
        </p:blipFill>
        <p:spPr>
          <a:xfrm>
            <a:off x="11180076" y="118517"/>
            <a:ext cx="661111" cy="910549"/>
          </a:xfrm>
          <a:prstGeom prst="rect">
            <a:avLst/>
          </a:prstGeom>
        </p:spPr>
      </p:pic>
      <p:pic>
        <p:nvPicPr>
          <p:cNvPr id="16" name="Picture 15">
            <a:extLst>
              <a:ext uri="{FF2B5EF4-FFF2-40B4-BE49-F238E27FC236}">
                <a16:creationId xmlns:a16="http://schemas.microsoft.com/office/drawing/2014/main" xmlns="" id="{7052EB80-810B-402A-84DF-51CE317F416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68629" y="327621"/>
            <a:ext cx="1275707" cy="221743"/>
          </a:xfrm>
          <a:prstGeom prst="rect">
            <a:avLst/>
          </a:prstGeom>
        </p:spPr>
      </p:pic>
      <p:pic>
        <p:nvPicPr>
          <p:cNvPr id="18" name="Picture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6255" y="148786"/>
            <a:ext cx="1678978" cy="778500"/>
          </a:xfrm>
          <a:prstGeom prst="rect">
            <a:avLst/>
          </a:prstGeom>
        </p:spPr>
      </p:pic>
      <p:sp>
        <p:nvSpPr>
          <p:cNvPr id="3" name="Rectangle 2"/>
          <p:cNvSpPr/>
          <p:nvPr/>
        </p:nvSpPr>
        <p:spPr>
          <a:xfrm>
            <a:off x="3518528" y="3004140"/>
            <a:ext cx="4595875" cy="584775"/>
          </a:xfrm>
          <a:prstGeom prst="rect">
            <a:avLst/>
          </a:prstGeom>
          <a:solidFill>
            <a:schemeClr val="bg1"/>
          </a:solidFill>
        </p:spPr>
        <p:txBody>
          <a:bodyPr wrap="none">
            <a:spAutoFit/>
          </a:bodyPr>
          <a:lstStyle/>
          <a:p>
            <a:pPr algn="ctr"/>
            <a:r>
              <a:rPr lang="en-US" sz="3200" dirty="0">
                <a:solidFill>
                  <a:srgbClr val="9C27A0"/>
                </a:solidFill>
                <a:latin typeface="Arial Rounded MT Bold"/>
                <a:cs typeface="Arial Rounded MT Bold"/>
              </a:rPr>
              <a:t>SURVEY HIGHLIGHTS</a:t>
            </a:r>
          </a:p>
        </p:txBody>
      </p:sp>
      <p:pic>
        <p:nvPicPr>
          <p:cNvPr id="5" name="Picture 4"/>
          <p:cNvPicPr>
            <a:picLocks noChangeAspect="1"/>
          </p:cNvPicPr>
          <p:nvPr/>
        </p:nvPicPr>
        <p:blipFill>
          <a:blip r:embed="rId7"/>
          <a:stretch>
            <a:fillRect/>
          </a:stretch>
        </p:blipFill>
        <p:spPr>
          <a:xfrm>
            <a:off x="6272955" y="4836747"/>
            <a:ext cx="2811294" cy="938304"/>
          </a:xfrm>
          <a:prstGeom prst="rect">
            <a:avLst/>
          </a:prstGeom>
        </p:spPr>
      </p:pic>
      <p:sp>
        <p:nvSpPr>
          <p:cNvPr id="20" name="TextBox 19"/>
          <p:cNvSpPr txBox="1"/>
          <p:nvPr/>
        </p:nvSpPr>
        <p:spPr>
          <a:xfrm>
            <a:off x="7481183" y="202295"/>
            <a:ext cx="3633165" cy="523220"/>
          </a:xfrm>
          <a:prstGeom prst="rect">
            <a:avLst/>
          </a:prstGeom>
          <a:noFill/>
        </p:spPr>
        <p:txBody>
          <a:bodyPr wrap="square" rtlCol="0">
            <a:spAutoFit/>
          </a:bodyPr>
          <a:lstStyle/>
          <a:p>
            <a:r>
              <a:rPr lang="en-US" sz="1400" dirty="0">
                <a:solidFill>
                  <a:schemeClr val="bg1">
                    <a:lumMod val="65000"/>
                  </a:schemeClr>
                </a:solidFill>
                <a:latin typeface="Arial Rounded MT Bold" charset="0"/>
                <a:ea typeface="Arial Rounded MT Bold" charset="0"/>
                <a:cs typeface="Arial Rounded MT Bold" charset="0"/>
              </a:rPr>
              <a:t>PRESENTED BY: KEITH SWIEDNICKI</a:t>
            </a:r>
          </a:p>
          <a:p>
            <a:r>
              <a:rPr lang="en-US" sz="1400" dirty="0">
                <a:solidFill>
                  <a:schemeClr val="bg1">
                    <a:lumMod val="65000"/>
                  </a:schemeClr>
                </a:solidFill>
                <a:latin typeface="Arial Rounded MT Bold" charset="0"/>
                <a:ea typeface="Arial Rounded MT Bold" charset="0"/>
                <a:cs typeface="Arial Rounded MT Bold" charset="0"/>
              </a:rPr>
              <a:t>PRESIDENT &amp; CEO KSI</a:t>
            </a:r>
          </a:p>
        </p:txBody>
      </p:sp>
      <p:pic>
        <p:nvPicPr>
          <p:cNvPr id="6" name="Picture 5"/>
          <p:cNvPicPr>
            <a:picLocks noChangeAspect="1"/>
          </p:cNvPicPr>
          <p:nvPr/>
        </p:nvPicPr>
        <p:blipFill>
          <a:blip r:embed="rId8"/>
          <a:stretch>
            <a:fillRect/>
          </a:stretch>
        </p:blipFill>
        <p:spPr>
          <a:xfrm>
            <a:off x="94273" y="4806771"/>
            <a:ext cx="2635731" cy="836065"/>
          </a:xfrm>
          <a:prstGeom prst="rect">
            <a:avLst/>
          </a:prstGeom>
        </p:spPr>
      </p:pic>
      <p:pic>
        <p:nvPicPr>
          <p:cNvPr id="7" name="Picture 6"/>
          <p:cNvPicPr>
            <a:picLocks noChangeAspect="1"/>
          </p:cNvPicPr>
          <p:nvPr/>
        </p:nvPicPr>
        <p:blipFill rotWithShape="1">
          <a:blip r:embed="rId9"/>
          <a:srcRect t="23472" b="8716"/>
          <a:stretch/>
        </p:blipFill>
        <p:spPr>
          <a:xfrm>
            <a:off x="9335356" y="4919842"/>
            <a:ext cx="2665287" cy="609921"/>
          </a:xfrm>
          <a:prstGeom prst="rect">
            <a:avLst/>
          </a:prstGeom>
        </p:spPr>
      </p:pic>
    </p:spTree>
    <p:extLst>
      <p:ext uri="{BB962C8B-B14F-4D97-AF65-F5344CB8AC3E}">
        <p14:creationId xmlns:p14="http://schemas.microsoft.com/office/powerpoint/2010/main" val="28931956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a:xfrm rot="5400000" flipH="1">
            <a:off x="5328624" y="-5331440"/>
            <a:ext cx="45719" cy="10633033"/>
          </a:xfrm>
          <a:prstGeom prst="rect">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8" name="Picture 24" descr="Mail_Signature_Stroke HD.jpe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flipV="1">
            <a:off x="0" y="6709429"/>
            <a:ext cx="12139462" cy="148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4" descr="Mail_Signature_Stroke HD.jpe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flipV="1">
            <a:off x="0" y="0"/>
            <a:ext cx="12192003" cy="67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flipH="1">
            <a:off x="-22860" y="0"/>
            <a:ext cx="45719" cy="6858000"/>
          </a:xfrm>
          <a:prstGeom prst="rect">
            <a:avLst/>
          </a:prstGeom>
          <a:solidFill>
            <a:srgbClr val="812469"/>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2" name="Rectangle 11"/>
          <p:cNvSpPr/>
          <p:nvPr/>
        </p:nvSpPr>
        <p:spPr>
          <a:xfrm flipH="1">
            <a:off x="12139461" y="7935"/>
            <a:ext cx="45719" cy="6812281"/>
          </a:xfrm>
          <a:prstGeom prst="rect">
            <a:avLst/>
          </a:prstGeom>
          <a:solidFill>
            <a:srgbClr val="812469"/>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5716" y="137577"/>
            <a:ext cx="1190013" cy="551779"/>
          </a:xfrm>
          <a:prstGeom prst="rect">
            <a:avLst/>
          </a:prstGeom>
        </p:spPr>
      </p:pic>
      <p:sp>
        <p:nvSpPr>
          <p:cNvPr id="14" name="Rectangle 13"/>
          <p:cNvSpPr/>
          <p:nvPr/>
        </p:nvSpPr>
        <p:spPr>
          <a:xfrm>
            <a:off x="20305" y="1110835"/>
            <a:ext cx="7356638" cy="769441"/>
          </a:xfrm>
          <a:prstGeom prst="rect">
            <a:avLst/>
          </a:prstGeom>
          <a:solidFill>
            <a:srgbClr val="9C27A0"/>
          </a:solidFill>
        </p:spPr>
        <p:txBody>
          <a:bodyPr wrap="square">
            <a:spAutoFit/>
          </a:bodyPr>
          <a:lstStyle/>
          <a:p>
            <a:pPr algn="ctr"/>
            <a:endParaRPr lang="en-US" sz="1200" dirty="0">
              <a:solidFill>
                <a:srgbClr val="FFFFFF"/>
              </a:solidFill>
              <a:latin typeface="Arial Rounded MT Bold"/>
              <a:cs typeface="Arial Rounded MT Bold"/>
            </a:endParaRPr>
          </a:p>
          <a:p>
            <a:pPr algn="ctr"/>
            <a:r>
              <a:rPr lang="en-US" sz="3200" dirty="0">
                <a:solidFill>
                  <a:srgbClr val="FFFFFF"/>
                </a:solidFill>
                <a:latin typeface="Arial Rounded MT Bold"/>
                <a:cs typeface="Arial Rounded MT Bold"/>
              </a:rPr>
              <a:t>WHO IS THIS GUY?</a:t>
            </a:r>
            <a:endParaRPr lang="en-US" sz="200" dirty="0"/>
          </a:p>
        </p:txBody>
      </p:sp>
      <p:sp>
        <p:nvSpPr>
          <p:cNvPr id="15" name="Oval 14"/>
          <p:cNvSpPr/>
          <p:nvPr/>
        </p:nvSpPr>
        <p:spPr>
          <a:xfrm>
            <a:off x="7021244" y="852409"/>
            <a:ext cx="1173631" cy="1129283"/>
          </a:xfrm>
          <a:prstGeom prst="ellipse">
            <a:avLst/>
          </a:prstGeom>
          <a:solidFill>
            <a:srgbClr val="9C27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latin typeface="Arial Rounded MT Bold" charset="0"/>
              <a:ea typeface="Arial Rounded MT Bold" charset="0"/>
              <a:cs typeface="Arial Rounded MT Bold" charset="0"/>
            </a:endParaRPr>
          </a:p>
        </p:txBody>
      </p:sp>
      <p:pic>
        <p:nvPicPr>
          <p:cNvPr id="22" name="Picture 21">
            <a:extLst>
              <a:ext uri="{FF2B5EF4-FFF2-40B4-BE49-F238E27FC236}">
                <a16:creationId xmlns:a16="http://schemas.microsoft.com/office/drawing/2014/main" xmlns="" id="{7052EB80-810B-402A-84DF-51CE317F416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85291" y="258592"/>
            <a:ext cx="982759" cy="170823"/>
          </a:xfrm>
          <a:prstGeom prst="rect">
            <a:avLst/>
          </a:prstGeom>
        </p:spPr>
      </p:pic>
      <p:sp>
        <p:nvSpPr>
          <p:cNvPr id="7" name="TextBox 6"/>
          <p:cNvSpPr txBox="1"/>
          <p:nvPr/>
        </p:nvSpPr>
        <p:spPr>
          <a:xfrm>
            <a:off x="6096001" y="137547"/>
            <a:ext cx="6410039" cy="461665"/>
          </a:xfrm>
          <a:prstGeom prst="rect">
            <a:avLst/>
          </a:prstGeom>
          <a:noFill/>
        </p:spPr>
        <p:txBody>
          <a:bodyPr wrap="square" rtlCol="0">
            <a:spAutoFit/>
          </a:bodyPr>
          <a:lstStyle/>
          <a:p>
            <a:r>
              <a:rPr lang="en-US" sz="2400" dirty="0">
                <a:solidFill>
                  <a:schemeClr val="bg1">
                    <a:lumMod val="85000"/>
                  </a:schemeClr>
                </a:solidFill>
                <a:latin typeface="Arial Rounded MT Bold" charset="0"/>
                <a:ea typeface="Arial Rounded MT Bold" charset="0"/>
                <a:cs typeface="Arial Rounded MT Bold" charset="0"/>
              </a:rPr>
              <a:t>2018 SUPPLY CHAIN BENCHMARKING</a:t>
            </a:r>
          </a:p>
        </p:txBody>
      </p:sp>
      <p:pic>
        <p:nvPicPr>
          <p:cNvPr id="17" name="Picture 4" descr="http://www.progressivegrocer.com/sites/default/files/styles/article-full/public/PG%20Articles/FMI%20Logo%20Resized.jpg?itok=goyYOXxO"/>
          <p:cNvPicPr>
            <a:picLocks noChangeAspect="1" noChangeArrowheads="1"/>
          </p:cNvPicPr>
          <p:nvPr/>
        </p:nvPicPr>
        <p:blipFill rotWithShape="1">
          <a:blip r:embed="rId5" cstate="print">
            <a:alphaModFix amt="20000"/>
            <a:extLst>
              <a:ext uri="{28A0092B-C50C-407E-A947-70E740481C1C}">
                <a14:useLocalDpi xmlns:a14="http://schemas.microsoft.com/office/drawing/2010/main" val="0"/>
              </a:ext>
            </a:extLst>
          </a:blip>
          <a:srcRect t="18583" b="17293"/>
          <a:stretch/>
        </p:blipFill>
        <p:spPr bwMode="auto">
          <a:xfrm>
            <a:off x="4195954" y="5897868"/>
            <a:ext cx="1665259" cy="58672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xmlns="" id="{50AB0B8A-FE66-4B75-A779-4B6BE2CA2010}"/>
              </a:ext>
            </a:extLst>
          </p:cNvPr>
          <p:cNvPicPr>
            <a:picLocks noChangeAspect="1"/>
          </p:cNvPicPr>
          <p:nvPr/>
        </p:nvPicPr>
        <p:blipFill rotWithShape="1">
          <a:blip r:embed="rId6">
            <a:alphaModFix amt="24000"/>
          </a:blip>
          <a:srcRect l="67451" t="57976" r="24519" b="33135"/>
          <a:stretch/>
        </p:blipFill>
        <p:spPr>
          <a:xfrm>
            <a:off x="5783484" y="5878352"/>
            <a:ext cx="1740060" cy="577880"/>
          </a:xfrm>
          <a:prstGeom prst="rect">
            <a:avLst/>
          </a:prstGeom>
        </p:spPr>
      </p:pic>
      <p:pic>
        <p:nvPicPr>
          <p:cNvPr id="4" name="Picture 3"/>
          <p:cNvPicPr>
            <a:picLocks noChangeAspect="1"/>
          </p:cNvPicPr>
          <p:nvPr/>
        </p:nvPicPr>
        <p:blipFill rotWithShape="1">
          <a:blip r:embed="rId7"/>
          <a:srcRect l="13112" r="28512"/>
          <a:stretch/>
        </p:blipFill>
        <p:spPr>
          <a:xfrm>
            <a:off x="2930057" y="1899792"/>
            <a:ext cx="4446886" cy="3808858"/>
          </a:xfrm>
          <a:prstGeom prst="rect">
            <a:avLst/>
          </a:prstGeom>
          <a:effectLst>
            <a:softEdge rad="190500"/>
          </a:effectLst>
        </p:spPr>
      </p:pic>
      <p:sp>
        <p:nvSpPr>
          <p:cNvPr id="2" name="Slide Number Placeholder 1">
            <a:extLst>
              <a:ext uri="{FF2B5EF4-FFF2-40B4-BE49-F238E27FC236}">
                <a16:creationId xmlns:a16="http://schemas.microsoft.com/office/drawing/2014/main" xmlns="" id="{55C8C31D-E09E-4723-BB94-0E830800CC00}"/>
              </a:ext>
            </a:extLst>
          </p:cNvPr>
          <p:cNvSpPr>
            <a:spLocks noGrp="1"/>
          </p:cNvSpPr>
          <p:nvPr>
            <p:ph type="sldNum" sz="quarter" idx="12"/>
          </p:nvPr>
        </p:nvSpPr>
        <p:spPr/>
        <p:txBody>
          <a:bodyPr/>
          <a:lstStyle/>
          <a:p>
            <a:fld id="{CA0C82B4-A617-4C4C-A927-AAF23DBD7435}" type="slidenum">
              <a:rPr lang="en-US" smtClean="0"/>
              <a:t>10</a:t>
            </a:fld>
            <a:endParaRPr lang="en-US"/>
          </a:p>
        </p:txBody>
      </p:sp>
    </p:spTree>
    <p:extLst>
      <p:ext uri="{BB962C8B-B14F-4D97-AF65-F5344CB8AC3E}">
        <p14:creationId xmlns:p14="http://schemas.microsoft.com/office/powerpoint/2010/main" val="18862949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a:xfrm rot="5400000" flipH="1">
            <a:off x="5328624" y="-5331440"/>
            <a:ext cx="45719" cy="10633033"/>
          </a:xfrm>
          <a:prstGeom prst="rect">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8" name="Picture 24" descr="Mail_Signature_Stroke HD.jpe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flipV="1">
            <a:off x="0" y="6724891"/>
            <a:ext cx="12139462" cy="133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4" descr="Mail_Signature_Stroke HD.jpe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flipV="1">
            <a:off x="0" y="0"/>
            <a:ext cx="12192003" cy="67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flipH="1">
            <a:off x="-22860" y="0"/>
            <a:ext cx="45719" cy="6858000"/>
          </a:xfrm>
          <a:prstGeom prst="rect">
            <a:avLst/>
          </a:prstGeom>
          <a:solidFill>
            <a:srgbClr val="812469"/>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2" name="Rectangle 11"/>
          <p:cNvSpPr/>
          <p:nvPr/>
        </p:nvSpPr>
        <p:spPr>
          <a:xfrm flipH="1">
            <a:off x="12139461" y="7935"/>
            <a:ext cx="45719" cy="6812281"/>
          </a:xfrm>
          <a:prstGeom prst="rect">
            <a:avLst/>
          </a:prstGeom>
          <a:solidFill>
            <a:srgbClr val="812469"/>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5716" y="137577"/>
            <a:ext cx="1190013" cy="551779"/>
          </a:xfrm>
          <a:prstGeom prst="rect">
            <a:avLst/>
          </a:prstGeom>
        </p:spPr>
      </p:pic>
      <p:sp>
        <p:nvSpPr>
          <p:cNvPr id="14" name="Rectangle 13"/>
          <p:cNvSpPr/>
          <p:nvPr/>
        </p:nvSpPr>
        <p:spPr>
          <a:xfrm>
            <a:off x="20305" y="1110835"/>
            <a:ext cx="7356638" cy="769441"/>
          </a:xfrm>
          <a:prstGeom prst="rect">
            <a:avLst/>
          </a:prstGeom>
          <a:solidFill>
            <a:srgbClr val="9C27A0"/>
          </a:solidFill>
        </p:spPr>
        <p:txBody>
          <a:bodyPr wrap="square">
            <a:spAutoFit/>
          </a:bodyPr>
          <a:lstStyle/>
          <a:p>
            <a:pPr algn="ctr"/>
            <a:endParaRPr lang="en-US" sz="1200" dirty="0">
              <a:solidFill>
                <a:srgbClr val="FFFFFF"/>
              </a:solidFill>
              <a:latin typeface="Arial Rounded MT Bold"/>
              <a:cs typeface="Arial Rounded MT Bold"/>
            </a:endParaRPr>
          </a:p>
          <a:p>
            <a:pPr algn="ctr"/>
            <a:r>
              <a:rPr lang="en-US" sz="3200" dirty="0">
                <a:solidFill>
                  <a:srgbClr val="FFFFFF"/>
                </a:solidFill>
                <a:latin typeface="Arial Rounded MT Bold"/>
                <a:cs typeface="Arial Rounded MT Bold"/>
              </a:rPr>
              <a:t>JACK MA</a:t>
            </a:r>
            <a:endParaRPr lang="en-US" sz="200" dirty="0"/>
          </a:p>
        </p:txBody>
      </p:sp>
      <p:pic>
        <p:nvPicPr>
          <p:cNvPr id="20" name="Picture 4" descr="http://www.progressivegrocer.com/sites/default/files/styles/article-full/public/PG%20Articles/FMI%20Logo%20Resized.jpg?itok=goyYOXxO"/>
          <p:cNvPicPr>
            <a:picLocks noChangeAspect="1" noChangeArrowheads="1"/>
          </p:cNvPicPr>
          <p:nvPr/>
        </p:nvPicPr>
        <p:blipFill rotWithShape="1">
          <a:blip r:embed="rId4" cstate="print">
            <a:alphaModFix amt="20000"/>
            <a:extLst>
              <a:ext uri="{28A0092B-C50C-407E-A947-70E740481C1C}">
                <a14:useLocalDpi xmlns:a14="http://schemas.microsoft.com/office/drawing/2010/main" val="0"/>
              </a:ext>
            </a:extLst>
          </a:blip>
          <a:srcRect t="18583" b="17293"/>
          <a:stretch/>
        </p:blipFill>
        <p:spPr bwMode="auto">
          <a:xfrm>
            <a:off x="4195954" y="5897868"/>
            <a:ext cx="1665259" cy="586728"/>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xmlns="" id="{50AB0B8A-FE66-4B75-A779-4B6BE2CA2010}"/>
              </a:ext>
            </a:extLst>
          </p:cNvPr>
          <p:cNvPicPr>
            <a:picLocks noChangeAspect="1"/>
          </p:cNvPicPr>
          <p:nvPr/>
        </p:nvPicPr>
        <p:blipFill rotWithShape="1">
          <a:blip r:embed="rId5">
            <a:alphaModFix amt="24000"/>
          </a:blip>
          <a:srcRect l="67451" t="57976" r="24519" b="33135"/>
          <a:stretch/>
        </p:blipFill>
        <p:spPr>
          <a:xfrm>
            <a:off x="5783484" y="5843756"/>
            <a:ext cx="1844232" cy="612476"/>
          </a:xfrm>
          <a:prstGeom prst="rect">
            <a:avLst/>
          </a:prstGeom>
        </p:spPr>
      </p:pic>
      <p:pic>
        <p:nvPicPr>
          <p:cNvPr id="22" name="Picture 21">
            <a:extLst>
              <a:ext uri="{FF2B5EF4-FFF2-40B4-BE49-F238E27FC236}">
                <a16:creationId xmlns:a16="http://schemas.microsoft.com/office/drawing/2014/main" xmlns="" id="{7052EB80-810B-402A-84DF-51CE317F416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85291" y="258592"/>
            <a:ext cx="982759" cy="170823"/>
          </a:xfrm>
          <a:prstGeom prst="rect">
            <a:avLst/>
          </a:prstGeom>
        </p:spPr>
      </p:pic>
      <p:sp>
        <p:nvSpPr>
          <p:cNvPr id="7" name="TextBox 6"/>
          <p:cNvSpPr txBox="1"/>
          <p:nvPr/>
        </p:nvSpPr>
        <p:spPr>
          <a:xfrm>
            <a:off x="6096001" y="137547"/>
            <a:ext cx="6410039" cy="461665"/>
          </a:xfrm>
          <a:prstGeom prst="rect">
            <a:avLst/>
          </a:prstGeom>
          <a:noFill/>
        </p:spPr>
        <p:txBody>
          <a:bodyPr wrap="square" rtlCol="0">
            <a:spAutoFit/>
          </a:bodyPr>
          <a:lstStyle/>
          <a:p>
            <a:r>
              <a:rPr lang="en-US" sz="2400" dirty="0">
                <a:solidFill>
                  <a:schemeClr val="bg1">
                    <a:lumMod val="85000"/>
                  </a:schemeClr>
                </a:solidFill>
                <a:latin typeface="Arial Rounded MT Bold" charset="0"/>
                <a:ea typeface="Arial Rounded MT Bold" charset="0"/>
                <a:cs typeface="Arial Rounded MT Bold" charset="0"/>
              </a:rPr>
              <a:t>2018 SUPPLY CHAIN BENCHMARKING</a:t>
            </a:r>
          </a:p>
        </p:txBody>
      </p:sp>
      <p:sp>
        <p:nvSpPr>
          <p:cNvPr id="24" name="TextBox 23"/>
          <p:cNvSpPr txBox="1"/>
          <p:nvPr/>
        </p:nvSpPr>
        <p:spPr>
          <a:xfrm>
            <a:off x="7808249" y="1261910"/>
            <a:ext cx="4324389" cy="400110"/>
          </a:xfrm>
          <a:prstGeom prst="rect">
            <a:avLst/>
          </a:prstGeom>
          <a:solidFill>
            <a:srgbClr val="FF9709"/>
          </a:solidFill>
        </p:spPr>
        <p:txBody>
          <a:bodyPr wrap="square" rtlCol="0">
            <a:spAutoFit/>
          </a:bodyPr>
          <a:lstStyle/>
          <a:p>
            <a:r>
              <a:rPr lang="en-US" dirty="0">
                <a:solidFill>
                  <a:schemeClr val="bg1"/>
                </a:solidFill>
                <a:latin typeface="Arial Rounded MT Bold" charset="0"/>
                <a:ea typeface="Arial Rounded MT Bold" charset="0"/>
                <a:cs typeface="Arial Rounded MT Bold" charset="0"/>
              </a:rPr>
              <a:t>      </a:t>
            </a:r>
            <a:r>
              <a:rPr lang="en-US" sz="2000" dirty="0">
                <a:solidFill>
                  <a:schemeClr val="bg1"/>
                </a:solidFill>
                <a:latin typeface="Arial Rounded MT Bold" charset="0"/>
                <a:ea typeface="Arial Rounded MT Bold" charset="0"/>
                <a:cs typeface="Arial Rounded MT Bold" charset="0"/>
              </a:rPr>
              <a:t>GLOBAL RETAIL DISRUPTER</a:t>
            </a:r>
            <a:endParaRPr lang="en-US" sz="2800" dirty="0">
              <a:solidFill>
                <a:schemeClr val="bg1"/>
              </a:solidFill>
              <a:latin typeface="Arial Rounded MT Bold" charset="0"/>
              <a:ea typeface="Arial Rounded MT Bold" charset="0"/>
              <a:cs typeface="Arial Rounded MT Bold" charset="0"/>
            </a:endParaRPr>
          </a:p>
        </p:txBody>
      </p:sp>
      <p:sp>
        <p:nvSpPr>
          <p:cNvPr id="15" name="Oval 14"/>
          <p:cNvSpPr/>
          <p:nvPr/>
        </p:nvSpPr>
        <p:spPr>
          <a:xfrm>
            <a:off x="6923514" y="1041930"/>
            <a:ext cx="1016720" cy="924919"/>
          </a:xfrm>
          <a:prstGeom prst="ellipse">
            <a:avLst/>
          </a:prstGeom>
          <a:solidFill>
            <a:srgbClr val="FF97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latin typeface="Arial Rounded MT Bold" charset="0"/>
              <a:ea typeface="Arial Rounded MT Bold" charset="0"/>
              <a:cs typeface="Arial Rounded MT Bold" charset="0"/>
            </a:endParaRPr>
          </a:p>
        </p:txBody>
      </p:sp>
      <p:sp>
        <p:nvSpPr>
          <p:cNvPr id="26" name="TextBox 25"/>
          <p:cNvSpPr txBox="1"/>
          <p:nvPr/>
        </p:nvSpPr>
        <p:spPr>
          <a:xfrm>
            <a:off x="7895731" y="2378278"/>
            <a:ext cx="3975716" cy="1384995"/>
          </a:xfrm>
          <a:prstGeom prst="rect">
            <a:avLst/>
          </a:prstGeom>
          <a:solidFill>
            <a:srgbClr val="FF0000"/>
          </a:solidFill>
        </p:spPr>
        <p:txBody>
          <a:bodyPr wrap="square" rtlCol="0">
            <a:spAutoFit/>
          </a:bodyPr>
          <a:lstStyle/>
          <a:p>
            <a:pPr algn="ctr"/>
            <a:r>
              <a:rPr lang="en-US" dirty="0">
                <a:solidFill>
                  <a:schemeClr val="bg1"/>
                </a:solidFill>
                <a:latin typeface="Arial Rounded MT Bold" charset="0"/>
                <a:ea typeface="Arial Rounded MT Bold" charset="0"/>
                <a:cs typeface="Arial Rounded MT Bold" charset="0"/>
              </a:rPr>
              <a:t>   </a:t>
            </a:r>
            <a:r>
              <a:rPr lang="en-US" sz="2800" dirty="0">
                <a:solidFill>
                  <a:schemeClr val="bg1"/>
                </a:solidFill>
                <a:latin typeface="Arial Rounded MT Bold" charset="0"/>
                <a:ea typeface="Arial Rounded MT Bold" charset="0"/>
                <a:cs typeface="Arial Rounded MT Bold" charset="0"/>
              </a:rPr>
              <a:t>Does not operate with a</a:t>
            </a:r>
          </a:p>
          <a:p>
            <a:pPr algn="ctr"/>
            <a:r>
              <a:rPr lang="en-US" sz="2800" dirty="0">
                <a:solidFill>
                  <a:schemeClr val="bg1"/>
                </a:solidFill>
                <a:latin typeface="Arial Rounded MT Bold" charset="0"/>
                <a:ea typeface="Arial Rounded MT Bold" charset="0"/>
                <a:cs typeface="Arial Rounded MT Bold" charset="0"/>
              </a:rPr>
              <a:t> 1% net profit!</a:t>
            </a:r>
            <a:endParaRPr lang="en-US" sz="3600" dirty="0">
              <a:solidFill>
                <a:schemeClr val="bg1"/>
              </a:solidFill>
              <a:latin typeface="Arial Rounded MT Bold" charset="0"/>
              <a:ea typeface="Arial Rounded MT Bold" charset="0"/>
              <a:cs typeface="Arial Rounded MT Bold" charset="0"/>
            </a:endParaRPr>
          </a:p>
        </p:txBody>
      </p:sp>
      <p:pic>
        <p:nvPicPr>
          <p:cNvPr id="2" name="Picture 1"/>
          <p:cNvPicPr>
            <a:picLocks noChangeAspect="1"/>
          </p:cNvPicPr>
          <p:nvPr/>
        </p:nvPicPr>
        <p:blipFill>
          <a:blip r:embed="rId7"/>
          <a:stretch>
            <a:fillRect/>
          </a:stretch>
        </p:blipFill>
        <p:spPr>
          <a:xfrm>
            <a:off x="5665744" y="2135865"/>
            <a:ext cx="1294656" cy="589568"/>
          </a:xfrm>
          <a:prstGeom prst="rect">
            <a:avLst/>
          </a:prstGeom>
        </p:spPr>
      </p:pic>
      <p:pic>
        <p:nvPicPr>
          <p:cNvPr id="13" name="Picture 12"/>
          <p:cNvPicPr>
            <a:picLocks noChangeAspect="1"/>
          </p:cNvPicPr>
          <p:nvPr/>
        </p:nvPicPr>
        <p:blipFill>
          <a:blip r:embed="rId8"/>
          <a:stretch>
            <a:fillRect/>
          </a:stretch>
        </p:blipFill>
        <p:spPr>
          <a:xfrm>
            <a:off x="5652767" y="2944443"/>
            <a:ext cx="1597924" cy="616387"/>
          </a:xfrm>
          <a:prstGeom prst="rect">
            <a:avLst/>
          </a:prstGeom>
        </p:spPr>
      </p:pic>
      <p:pic>
        <p:nvPicPr>
          <p:cNvPr id="16" name="Picture 15"/>
          <p:cNvPicPr>
            <a:picLocks noChangeAspect="1"/>
          </p:cNvPicPr>
          <p:nvPr/>
        </p:nvPicPr>
        <p:blipFill>
          <a:blip r:embed="rId9"/>
          <a:stretch>
            <a:fillRect/>
          </a:stretch>
        </p:blipFill>
        <p:spPr>
          <a:xfrm>
            <a:off x="6066319" y="3662376"/>
            <a:ext cx="531080" cy="531080"/>
          </a:xfrm>
          <a:prstGeom prst="rect">
            <a:avLst/>
          </a:prstGeom>
        </p:spPr>
      </p:pic>
      <p:sp>
        <p:nvSpPr>
          <p:cNvPr id="19" name="TextBox 18"/>
          <p:cNvSpPr txBox="1"/>
          <p:nvPr/>
        </p:nvSpPr>
        <p:spPr>
          <a:xfrm>
            <a:off x="875819" y="4765978"/>
            <a:ext cx="10440364" cy="1200329"/>
          </a:xfrm>
          <a:prstGeom prst="rect">
            <a:avLst/>
          </a:prstGeom>
          <a:noFill/>
        </p:spPr>
        <p:txBody>
          <a:bodyPr wrap="square" rtlCol="0">
            <a:spAutoFit/>
          </a:bodyPr>
          <a:lstStyle/>
          <a:p>
            <a:r>
              <a:rPr lang="en-US" dirty="0">
                <a:solidFill>
                  <a:schemeClr val="tx1">
                    <a:lumMod val="65000"/>
                    <a:lumOff val="35000"/>
                  </a:schemeClr>
                </a:solidFill>
                <a:latin typeface="Arial Rounded MT Bold" charset="0"/>
                <a:ea typeface="Arial Rounded MT Bold" charset="0"/>
                <a:cs typeface="Arial Rounded MT Bold" charset="0"/>
              </a:rPr>
              <a:t>Jack Ma applied for 30 different jobs and got rejected by all. "I went for a job with the police; they said, 'you're no good,'" Ma told interviewer </a:t>
            </a:r>
            <a:r>
              <a:rPr lang="en-US" dirty="0">
                <a:solidFill>
                  <a:schemeClr val="tx1">
                    <a:lumMod val="65000"/>
                    <a:lumOff val="35000"/>
                  </a:schemeClr>
                </a:solidFill>
                <a:latin typeface="Arial Rounded MT Bold" charset="0"/>
                <a:ea typeface="Arial Rounded MT Bold" charset="0"/>
                <a:cs typeface="Arial Rounded MT Bold" charset="0"/>
                <a:hlinkClick r:id="rId10" tooltip="Charlie Rose"/>
              </a:rPr>
              <a:t>Charlie Rose</a:t>
            </a:r>
            <a:r>
              <a:rPr lang="en-US" dirty="0">
                <a:solidFill>
                  <a:schemeClr val="tx1">
                    <a:lumMod val="65000"/>
                    <a:lumOff val="35000"/>
                  </a:schemeClr>
                </a:solidFill>
                <a:latin typeface="Arial Rounded MT Bold" charset="0"/>
                <a:ea typeface="Arial Rounded MT Bold" charset="0"/>
                <a:cs typeface="Arial Rounded MT Bold" charset="0"/>
              </a:rPr>
              <a:t>. "I even went to </a:t>
            </a:r>
            <a:r>
              <a:rPr lang="en-US" dirty="0">
                <a:solidFill>
                  <a:schemeClr val="tx1">
                    <a:lumMod val="65000"/>
                    <a:lumOff val="35000"/>
                  </a:schemeClr>
                </a:solidFill>
                <a:latin typeface="Arial Rounded MT Bold" charset="0"/>
                <a:ea typeface="Arial Rounded MT Bold" charset="0"/>
                <a:cs typeface="Arial Rounded MT Bold" charset="0"/>
                <a:hlinkClick r:id="rId11" tooltip="KFC"/>
              </a:rPr>
              <a:t>KFC</a:t>
            </a:r>
            <a:r>
              <a:rPr lang="en-US" dirty="0">
                <a:solidFill>
                  <a:schemeClr val="tx1">
                    <a:lumMod val="65000"/>
                    <a:lumOff val="35000"/>
                  </a:schemeClr>
                </a:solidFill>
                <a:latin typeface="Arial Rounded MT Bold" charset="0"/>
                <a:ea typeface="Arial Rounded MT Bold" charset="0"/>
                <a:cs typeface="Arial Rounded MT Bold" charset="0"/>
              </a:rPr>
              <a:t> when it came to my city. Twenty-four people went for the job. Twenty-three were accepted. I was the only guy...".</a:t>
            </a:r>
            <a:r>
              <a:rPr lang="en-US" baseline="30000" dirty="0">
                <a:solidFill>
                  <a:schemeClr val="tx1">
                    <a:lumMod val="65000"/>
                    <a:lumOff val="35000"/>
                  </a:schemeClr>
                </a:solidFill>
                <a:latin typeface="Arial Rounded MT Bold" charset="0"/>
                <a:ea typeface="Arial Rounded MT Bold" charset="0"/>
                <a:cs typeface="Arial Rounded MT Bold" charset="0"/>
                <a:hlinkClick r:id="rId12"/>
              </a:rPr>
              <a:t>[24]</a:t>
            </a:r>
            <a:r>
              <a:rPr lang="en-US" dirty="0">
                <a:solidFill>
                  <a:schemeClr val="tx1">
                    <a:lumMod val="65000"/>
                    <a:lumOff val="35000"/>
                  </a:schemeClr>
                </a:solidFill>
                <a:latin typeface="Arial Rounded MT Bold" charset="0"/>
                <a:ea typeface="Arial Rounded MT Bold" charset="0"/>
                <a:cs typeface="Arial Rounded MT Bold" charset="0"/>
              </a:rPr>
              <a:t> In addition he applied 10 times for Harvard and got rejected</a:t>
            </a:r>
          </a:p>
        </p:txBody>
      </p:sp>
      <p:pic>
        <p:nvPicPr>
          <p:cNvPr id="27" name="Picture 26"/>
          <p:cNvPicPr>
            <a:picLocks noChangeAspect="1"/>
          </p:cNvPicPr>
          <p:nvPr/>
        </p:nvPicPr>
        <p:blipFill>
          <a:blip r:embed="rId13"/>
          <a:stretch>
            <a:fillRect/>
          </a:stretch>
        </p:blipFill>
        <p:spPr>
          <a:xfrm>
            <a:off x="1180567" y="1842109"/>
            <a:ext cx="4307187" cy="2424173"/>
          </a:xfrm>
          <a:prstGeom prst="rect">
            <a:avLst/>
          </a:prstGeom>
          <a:effectLst>
            <a:softEdge rad="88900"/>
          </a:effectLst>
        </p:spPr>
      </p:pic>
      <p:sp>
        <p:nvSpPr>
          <p:cNvPr id="3" name="Slide Number Placeholder 2">
            <a:extLst>
              <a:ext uri="{FF2B5EF4-FFF2-40B4-BE49-F238E27FC236}">
                <a16:creationId xmlns:a16="http://schemas.microsoft.com/office/drawing/2014/main" xmlns="" id="{5AA6AAE3-1C2B-4755-9AD3-4ED099B6E6BD}"/>
              </a:ext>
            </a:extLst>
          </p:cNvPr>
          <p:cNvSpPr>
            <a:spLocks noGrp="1"/>
          </p:cNvSpPr>
          <p:nvPr>
            <p:ph type="sldNum" sz="quarter" idx="12"/>
          </p:nvPr>
        </p:nvSpPr>
        <p:spPr/>
        <p:txBody>
          <a:bodyPr/>
          <a:lstStyle/>
          <a:p>
            <a:fld id="{CA0C82B4-A617-4C4C-A927-AAF23DBD7435}" type="slidenum">
              <a:rPr lang="en-US" smtClean="0"/>
              <a:t>11</a:t>
            </a:fld>
            <a:endParaRPr lang="en-US"/>
          </a:p>
        </p:txBody>
      </p:sp>
    </p:spTree>
    <p:extLst>
      <p:ext uri="{BB962C8B-B14F-4D97-AF65-F5344CB8AC3E}">
        <p14:creationId xmlns:p14="http://schemas.microsoft.com/office/powerpoint/2010/main" val="15291737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a:xfrm rot="5400000" flipH="1">
            <a:off x="5328624" y="-5331440"/>
            <a:ext cx="45719" cy="10633033"/>
          </a:xfrm>
          <a:prstGeom prst="rect">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8" name="Picture 24" descr="Mail_Signature_Stroke HD.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flipV="1">
            <a:off x="0" y="6724891"/>
            <a:ext cx="12139462" cy="133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4" descr="Mail_Signature_Stroke HD.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flipV="1">
            <a:off x="0" y="0"/>
            <a:ext cx="12192003" cy="67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flipH="1">
            <a:off x="-22860" y="0"/>
            <a:ext cx="45719" cy="6858000"/>
          </a:xfrm>
          <a:prstGeom prst="rect">
            <a:avLst/>
          </a:prstGeom>
          <a:solidFill>
            <a:srgbClr val="812469"/>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2" name="Rectangle 11"/>
          <p:cNvSpPr/>
          <p:nvPr/>
        </p:nvSpPr>
        <p:spPr>
          <a:xfrm flipH="1">
            <a:off x="12139461" y="7935"/>
            <a:ext cx="45719" cy="6812281"/>
          </a:xfrm>
          <a:prstGeom prst="rect">
            <a:avLst/>
          </a:prstGeom>
          <a:solidFill>
            <a:srgbClr val="812469"/>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18" name="Pictur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5716" y="137577"/>
            <a:ext cx="1190013" cy="551779"/>
          </a:xfrm>
          <a:prstGeom prst="rect">
            <a:avLst/>
          </a:prstGeom>
        </p:spPr>
      </p:pic>
      <p:sp>
        <p:nvSpPr>
          <p:cNvPr id="14" name="Rectangle 13"/>
          <p:cNvSpPr/>
          <p:nvPr/>
        </p:nvSpPr>
        <p:spPr>
          <a:xfrm>
            <a:off x="20305" y="1110835"/>
            <a:ext cx="7356638" cy="769441"/>
          </a:xfrm>
          <a:prstGeom prst="rect">
            <a:avLst/>
          </a:prstGeom>
          <a:solidFill>
            <a:srgbClr val="9C27A0"/>
          </a:solidFill>
        </p:spPr>
        <p:txBody>
          <a:bodyPr wrap="square">
            <a:spAutoFit/>
          </a:bodyPr>
          <a:lstStyle/>
          <a:p>
            <a:pPr algn="ctr"/>
            <a:endParaRPr lang="en-US" sz="1200" dirty="0">
              <a:solidFill>
                <a:srgbClr val="FFFFFF"/>
              </a:solidFill>
              <a:latin typeface="Arial Rounded MT Bold"/>
              <a:cs typeface="Arial Rounded MT Bold"/>
            </a:endParaRPr>
          </a:p>
          <a:p>
            <a:pPr algn="ctr"/>
            <a:r>
              <a:rPr lang="en-US" sz="3200" dirty="0">
                <a:solidFill>
                  <a:srgbClr val="FFFFFF"/>
                </a:solidFill>
                <a:latin typeface="Arial Rounded MT Bold"/>
                <a:cs typeface="Arial Rounded MT Bold"/>
              </a:rPr>
              <a:t>HEMA SUPERMARKETS </a:t>
            </a:r>
            <a:endParaRPr lang="en-US" sz="200" dirty="0"/>
          </a:p>
        </p:txBody>
      </p:sp>
      <p:pic>
        <p:nvPicPr>
          <p:cNvPr id="20" name="Picture 4" descr="http://www.progressivegrocer.com/sites/default/files/styles/article-full/public/PG%20Articles/FMI%20Logo%20Resized.jpg?itok=goyYOXxO"/>
          <p:cNvPicPr>
            <a:picLocks noChangeAspect="1" noChangeArrowheads="1"/>
          </p:cNvPicPr>
          <p:nvPr/>
        </p:nvPicPr>
        <p:blipFill rotWithShape="1">
          <a:blip r:embed="rId5" cstate="print">
            <a:alphaModFix amt="20000"/>
            <a:extLst>
              <a:ext uri="{28A0092B-C50C-407E-A947-70E740481C1C}">
                <a14:useLocalDpi xmlns:a14="http://schemas.microsoft.com/office/drawing/2010/main" val="0"/>
              </a:ext>
            </a:extLst>
          </a:blip>
          <a:srcRect t="18583" b="17293"/>
          <a:stretch/>
        </p:blipFill>
        <p:spPr bwMode="auto">
          <a:xfrm>
            <a:off x="4195954" y="5897868"/>
            <a:ext cx="1665259" cy="586728"/>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xmlns="" id="{50AB0B8A-FE66-4B75-A779-4B6BE2CA2010}"/>
              </a:ext>
            </a:extLst>
          </p:cNvPr>
          <p:cNvPicPr>
            <a:picLocks noChangeAspect="1"/>
          </p:cNvPicPr>
          <p:nvPr/>
        </p:nvPicPr>
        <p:blipFill rotWithShape="1">
          <a:blip r:embed="rId6">
            <a:alphaModFix amt="24000"/>
          </a:blip>
          <a:srcRect l="67451" t="57976" r="24519" b="33135"/>
          <a:stretch/>
        </p:blipFill>
        <p:spPr>
          <a:xfrm>
            <a:off x="5783484" y="5843756"/>
            <a:ext cx="1844232" cy="612476"/>
          </a:xfrm>
          <a:prstGeom prst="rect">
            <a:avLst/>
          </a:prstGeom>
        </p:spPr>
      </p:pic>
      <p:pic>
        <p:nvPicPr>
          <p:cNvPr id="22" name="Picture 21">
            <a:extLst>
              <a:ext uri="{FF2B5EF4-FFF2-40B4-BE49-F238E27FC236}">
                <a16:creationId xmlns:a16="http://schemas.microsoft.com/office/drawing/2014/main" xmlns="" id="{7052EB80-810B-402A-84DF-51CE317F416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85291" y="258592"/>
            <a:ext cx="982759" cy="170823"/>
          </a:xfrm>
          <a:prstGeom prst="rect">
            <a:avLst/>
          </a:prstGeom>
        </p:spPr>
      </p:pic>
      <p:sp>
        <p:nvSpPr>
          <p:cNvPr id="7" name="TextBox 6"/>
          <p:cNvSpPr txBox="1"/>
          <p:nvPr/>
        </p:nvSpPr>
        <p:spPr>
          <a:xfrm>
            <a:off x="6096001" y="137547"/>
            <a:ext cx="6410039" cy="461665"/>
          </a:xfrm>
          <a:prstGeom prst="rect">
            <a:avLst/>
          </a:prstGeom>
          <a:noFill/>
        </p:spPr>
        <p:txBody>
          <a:bodyPr wrap="square" rtlCol="0">
            <a:spAutoFit/>
          </a:bodyPr>
          <a:lstStyle/>
          <a:p>
            <a:r>
              <a:rPr lang="en-US" sz="2400" dirty="0">
                <a:solidFill>
                  <a:schemeClr val="bg1">
                    <a:lumMod val="85000"/>
                  </a:schemeClr>
                </a:solidFill>
                <a:latin typeface="Arial Rounded MT Bold" charset="0"/>
                <a:ea typeface="Arial Rounded MT Bold" charset="0"/>
                <a:cs typeface="Arial Rounded MT Bold" charset="0"/>
              </a:rPr>
              <a:t>2018 SUPPLY CHAIN BENCHMARKING</a:t>
            </a:r>
          </a:p>
        </p:txBody>
      </p:sp>
      <p:sp>
        <p:nvSpPr>
          <p:cNvPr id="24" name="TextBox 23"/>
          <p:cNvSpPr txBox="1"/>
          <p:nvPr/>
        </p:nvSpPr>
        <p:spPr>
          <a:xfrm>
            <a:off x="7808249" y="1261910"/>
            <a:ext cx="4324389" cy="400110"/>
          </a:xfrm>
          <a:prstGeom prst="rect">
            <a:avLst/>
          </a:prstGeom>
          <a:solidFill>
            <a:srgbClr val="FF9709"/>
          </a:solidFill>
        </p:spPr>
        <p:txBody>
          <a:bodyPr wrap="square" rtlCol="0">
            <a:spAutoFit/>
          </a:bodyPr>
          <a:lstStyle/>
          <a:p>
            <a:r>
              <a:rPr lang="en-US" dirty="0">
                <a:solidFill>
                  <a:schemeClr val="bg1"/>
                </a:solidFill>
                <a:latin typeface="Arial Rounded MT Bold" charset="0"/>
                <a:ea typeface="Arial Rounded MT Bold" charset="0"/>
                <a:cs typeface="Arial Rounded MT Bold" charset="0"/>
              </a:rPr>
              <a:t>      </a:t>
            </a:r>
            <a:r>
              <a:rPr lang="en-US" sz="2000" dirty="0">
                <a:solidFill>
                  <a:schemeClr val="bg1"/>
                </a:solidFill>
                <a:latin typeface="Arial Rounded MT Bold" charset="0"/>
                <a:ea typeface="Arial Rounded MT Bold" charset="0"/>
                <a:cs typeface="Arial Rounded MT Bold" charset="0"/>
              </a:rPr>
              <a:t>NEW RETAIL EXPERIENCE</a:t>
            </a:r>
            <a:endParaRPr lang="en-US" sz="2800" dirty="0">
              <a:solidFill>
                <a:schemeClr val="bg1"/>
              </a:solidFill>
              <a:latin typeface="Arial Rounded MT Bold" charset="0"/>
              <a:ea typeface="Arial Rounded MT Bold" charset="0"/>
              <a:cs typeface="Arial Rounded MT Bold" charset="0"/>
            </a:endParaRPr>
          </a:p>
        </p:txBody>
      </p:sp>
      <p:sp>
        <p:nvSpPr>
          <p:cNvPr id="15" name="Oval 14"/>
          <p:cNvSpPr/>
          <p:nvPr/>
        </p:nvSpPr>
        <p:spPr>
          <a:xfrm>
            <a:off x="6923514" y="1041930"/>
            <a:ext cx="1016720" cy="924919"/>
          </a:xfrm>
          <a:prstGeom prst="ellipse">
            <a:avLst/>
          </a:prstGeom>
          <a:solidFill>
            <a:srgbClr val="FF97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latin typeface="Arial Rounded MT Bold" charset="0"/>
              <a:ea typeface="Arial Rounded MT Bold" charset="0"/>
              <a:cs typeface="Arial Rounded MT Bold" charset="0"/>
            </a:endParaRPr>
          </a:p>
        </p:txBody>
      </p:sp>
      <p:pic>
        <p:nvPicPr>
          <p:cNvPr id="16" name="Picture 15"/>
          <p:cNvPicPr>
            <a:picLocks noChangeAspect="1"/>
          </p:cNvPicPr>
          <p:nvPr/>
        </p:nvPicPr>
        <p:blipFill>
          <a:blip r:embed="rId8"/>
          <a:stretch>
            <a:fillRect/>
          </a:stretch>
        </p:blipFill>
        <p:spPr>
          <a:xfrm>
            <a:off x="8439819" y="2041292"/>
            <a:ext cx="2228181" cy="2228181"/>
          </a:xfrm>
          <a:prstGeom prst="rect">
            <a:avLst/>
          </a:prstGeom>
        </p:spPr>
      </p:pic>
      <p:sp>
        <p:nvSpPr>
          <p:cNvPr id="25" name="TextBox 24"/>
          <p:cNvSpPr txBox="1"/>
          <p:nvPr/>
        </p:nvSpPr>
        <p:spPr>
          <a:xfrm>
            <a:off x="787227" y="5028328"/>
            <a:ext cx="10442923" cy="830997"/>
          </a:xfrm>
          <a:prstGeom prst="rect">
            <a:avLst/>
          </a:prstGeom>
          <a:noFill/>
        </p:spPr>
        <p:txBody>
          <a:bodyPr wrap="none" rtlCol="0">
            <a:spAutoFit/>
          </a:bodyPr>
          <a:lstStyle/>
          <a:p>
            <a:r>
              <a:rPr lang="en-US" sz="2400" dirty="0" err="1">
                <a:solidFill>
                  <a:schemeClr val="tx1">
                    <a:lumMod val="65000"/>
                    <a:lumOff val="35000"/>
                  </a:schemeClr>
                </a:solidFill>
                <a:latin typeface="Arial Rounded MT Bold" charset="0"/>
                <a:ea typeface="Arial Rounded MT Bold" charset="0"/>
                <a:cs typeface="Arial Rounded MT Bold" charset="0"/>
              </a:rPr>
              <a:t>Hema</a:t>
            </a:r>
            <a:r>
              <a:rPr lang="en-US" sz="2400" dirty="0">
                <a:solidFill>
                  <a:schemeClr val="tx1">
                    <a:lumMod val="65000"/>
                    <a:lumOff val="35000"/>
                  </a:schemeClr>
                </a:solidFill>
                <a:latin typeface="Arial Rounded MT Bold" charset="0"/>
                <a:ea typeface="Arial Rounded MT Bold" charset="0"/>
                <a:cs typeface="Arial Rounded MT Bold" charset="0"/>
              </a:rPr>
              <a:t> is Alibaba’s move into the retail food industry.  Currently, there </a:t>
            </a:r>
          </a:p>
          <a:p>
            <a:r>
              <a:rPr lang="en-US" sz="2400" dirty="0">
                <a:solidFill>
                  <a:schemeClr val="tx1">
                    <a:lumMod val="65000"/>
                    <a:lumOff val="35000"/>
                  </a:schemeClr>
                </a:solidFill>
                <a:latin typeface="Arial Rounded MT Bold" charset="0"/>
                <a:ea typeface="Arial Rounded MT Bold" charset="0"/>
                <a:cs typeface="Arial Rounded MT Bold" charset="0"/>
              </a:rPr>
              <a:t>are 14 stores open with several hundred planned for this year.</a:t>
            </a:r>
          </a:p>
        </p:txBody>
      </p:sp>
      <p:pic>
        <p:nvPicPr>
          <p:cNvPr id="29" name="XNt18b5hOVE"/>
          <p:cNvPicPr>
            <a:picLocks noGrp="1" noRot="1" noChangeAspect="1"/>
          </p:cNvPicPr>
          <p:nvPr>
            <p:ph idx="1"/>
            <a:videoFile r:link="rId1"/>
          </p:nvPr>
        </p:nvPicPr>
        <p:blipFill>
          <a:blip r:embed="rId9"/>
          <a:stretch>
            <a:fillRect/>
          </a:stretch>
        </p:blipFill>
        <p:spPr>
          <a:xfrm>
            <a:off x="2290286" y="2175186"/>
            <a:ext cx="4678072" cy="2631416"/>
          </a:xfrm>
          <a:prstGeom prst="rect">
            <a:avLst/>
          </a:prstGeom>
        </p:spPr>
      </p:pic>
      <p:sp>
        <p:nvSpPr>
          <p:cNvPr id="2" name="Slide Number Placeholder 1">
            <a:extLst>
              <a:ext uri="{FF2B5EF4-FFF2-40B4-BE49-F238E27FC236}">
                <a16:creationId xmlns:a16="http://schemas.microsoft.com/office/drawing/2014/main" xmlns="" id="{AE62867C-D2D0-4BF1-BFCF-27830BAA3FAE}"/>
              </a:ext>
            </a:extLst>
          </p:cNvPr>
          <p:cNvSpPr>
            <a:spLocks noGrp="1"/>
          </p:cNvSpPr>
          <p:nvPr>
            <p:ph type="sldNum" sz="quarter" idx="12"/>
          </p:nvPr>
        </p:nvSpPr>
        <p:spPr/>
        <p:txBody>
          <a:bodyPr/>
          <a:lstStyle/>
          <a:p>
            <a:fld id="{CA0C82B4-A617-4C4C-A927-AAF23DBD7435}" type="slidenum">
              <a:rPr lang="en-US" smtClean="0"/>
              <a:t>12</a:t>
            </a:fld>
            <a:endParaRPr lang="en-US"/>
          </a:p>
        </p:txBody>
      </p:sp>
    </p:spTree>
    <p:extLst>
      <p:ext uri="{BB962C8B-B14F-4D97-AF65-F5344CB8AC3E}">
        <p14:creationId xmlns:p14="http://schemas.microsoft.com/office/powerpoint/2010/main" val="18538213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a:xfrm rot="5400000" flipH="1">
            <a:off x="5328624" y="-5331440"/>
            <a:ext cx="45719" cy="10633033"/>
          </a:xfrm>
          <a:prstGeom prst="rect">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8" name="Picture 24" descr="Mail_Signature_Stroke HD.jpe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flipV="1">
            <a:off x="0" y="6709429"/>
            <a:ext cx="12139462" cy="148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4" descr="Mail_Signature_Stroke HD.jpe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flipV="1">
            <a:off x="0" y="0"/>
            <a:ext cx="12192003" cy="67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flipH="1">
            <a:off x="-22860" y="0"/>
            <a:ext cx="45719" cy="6858000"/>
          </a:xfrm>
          <a:prstGeom prst="rect">
            <a:avLst/>
          </a:prstGeom>
          <a:solidFill>
            <a:srgbClr val="812469"/>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2" name="Rectangle 11"/>
          <p:cNvSpPr/>
          <p:nvPr/>
        </p:nvSpPr>
        <p:spPr>
          <a:xfrm flipH="1">
            <a:off x="12139461" y="7935"/>
            <a:ext cx="45719" cy="6812281"/>
          </a:xfrm>
          <a:prstGeom prst="rect">
            <a:avLst/>
          </a:prstGeom>
          <a:solidFill>
            <a:srgbClr val="812469"/>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5716" y="137577"/>
            <a:ext cx="1190013" cy="551779"/>
          </a:xfrm>
          <a:prstGeom prst="rect">
            <a:avLst/>
          </a:prstGeom>
        </p:spPr>
      </p:pic>
      <p:sp>
        <p:nvSpPr>
          <p:cNvPr id="14" name="Rectangle 13"/>
          <p:cNvSpPr/>
          <p:nvPr/>
        </p:nvSpPr>
        <p:spPr>
          <a:xfrm>
            <a:off x="20305" y="1110835"/>
            <a:ext cx="7356638" cy="769441"/>
          </a:xfrm>
          <a:prstGeom prst="rect">
            <a:avLst/>
          </a:prstGeom>
          <a:solidFill>
            <a:srgbClr val="9C27A0"/>
          </a:solidFill>
        </p:spPr>
        <p:txBody>
          <a:bodyPr wrap="square">
            <a:spAutoFit/>
          </a:bodyPr>
          <a:lstStyle/>
          <a:p>
            <a:pPr algn="ctr"/>
            <a:endParaRPr lang="en-US" sz="1200" dirty="0">
              <a:solidFill>
                <a:srgbClr val="FFFFFF"/>
              </a:solidFill>
              <a:latin typeface="Arial Rounded MT Bold"/>
              <a:cs typeface="Arial Rounded MT Bold"/>
            </a:endParaRPr>
          </a:p>
          <a:p>
            <a:pPr algn="ctr"/>
            <a:r>
              <a:rPr lang="en-US" sz="3200" dirty="0">
                <a:solidFill>
                  <a:srgbClr val="FFFFFF"/>
                </a:solidFill>
                <a:latin typeface="Arial Rounded MT Bold"/>
                <a:cs typeface="Arial Rounded MT Bold"/>
              </a:rPr>
              <a:t>WHO ARE THESE GUYS?</a:t>
            </a:r>
            <a:endParaRPr lang="en-US" sz="200" dirty="0"/>
          </a:p>
        </p:txBody>
      </p:sp>
      <p:sp>
        <p:nvSpPr>
          <p:cNvPr id="15" name="Oval 14"/>
          <p:cNvSpPr/>
          <p:nvPr/>
        </p:nvSpPr>
        <p:spPr>
          <a:xfrm>
            <a:off x="7021244" y="852409"/>
            <a:ext cx="1173631" cy="1129283"/>
          </a:xfrm>
          <a:prstGeom prst="ellipse">
            <a:avLst/>
          </a:prstGeom>
          <a:solidFill>
            <a:srgbClr val="9C27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latin typeface="Arial Rounded MT Bold" charset="0"/>
              <a:ea typeface="Arial Rounded MT Bold" charset="0"/>
              <a:cs typeface="Arial Rounded MT Bold" charset="0"/>
            </a:endParaRPr>
          </a:p>
        </p:txBody>
      </p:sp>
      <p:pic>
        <p:nvPicPr>
          <p:cNvPr id="22" name="Picture 21">
            <a:extLst>
              <a:ext uri="{FF2B5EF4-FFF2-40B4-BE49-F238E27FC236}">
                <a16:creationId xmlns:a16="http://schemas.microsoft.com/office/drawing/2014/main" xmlns="" id="{7052EB80-810B-402A-84DF-51CE317F416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85291" y="258592"/>
            <a:ext cx="982759" cy="170823"/>
          </a:xfrm>
          <a:prstGeom prst="rect">
            <a:avLst/>
          </a:prstGeom>
        </p:spPr>
      </p:pic>
      <p:sp>
        <p:nvSpPr>
          <p:cNvPr id="7" name="TextBox 6"/>
          <p:cNvSpPr txBox="1"/>
          <p:nvPr/>
        </p:nvSpPr>
        <p:spPr>
          <a:xfrm>
            <a:off x="6096001" y="137547"/>
            <a:ext cx="6410039" cy="461665"/>
          </a:xfrm>
          <a:prstGeom prst="rect">
            <a:avLst/>
          </a:prstGeom>
          <a:noFill/>
        </p:spPr>
        <p:txBody>
          <a:bodyPr wrap="square" rtlCol="0">
            <a:spAutoFit/>
          </a:bodyPr>
          <a:lstStyle/>
          <a:p>
            <a:r>
              <a:rPr lang="en-US" sz="2400" dirty="0">
                <a:solidFill>
                  <a:schemeClr val="bg1">
                    <a:lumMod val="85000"/>
                  </a:schemeClr>
                </a:solidFill>
                <a:latin typeface="Arial Rounded MT Bold" charset="0"/>
                <a:ea typeface="Arial Rounded MT Bold" charset="0"/>
                <a:cs typeface="Arial Rounded MT Bold" charset="0"/>
              </a:rPr>
              <a:t>2018 SUPPLY CHAIN BENCHMARKING</a:t>
            </a:r>
          </a:p>
        </p:txBody>
      </p:sp>
      <p:pic>
        <p:nvPicPr>
          <p:cNvPr id="17" name="Picture 4" descr="http://www.progressivegrocer.com/sites/default/files/styles/article-full/public/PG%20Articles/FMI%20Logo%20Resized.jpg?itok=goyYOXxO"/>
          <p:cNvPicPr>
            <a:picLocks noChangeAspect="1" noChangeArrowheads="1"/>
          </p:cNvPicPr>
          <p:nvPr/>
        </p:nvPicPr>
        <p:blipFill rotWithShape="1">
          <a:blip r:embed="rId5" cstate="print">
            <a:alphaModFix amt="20000"/>
            <a:extLst>
              <a:ext uri="{28A0092B-C50C-407E-A947-70E740481C1C}">
                <a14:useLocalDpi xmlns:a14="http://schemas.microsoft.com/office/drawing/2010/main" val="0"/>
              </a:ext>
            </a:extLst>
          </a:blip>
          <a:srcRect t="18583" b="17293"/>
          <a:stretch/>
        </p:blipFill>
        <p:spPr bwMode="auto">
          <a:xfrm>
            <a:off x="4195954" y="5897868"/>
            <a:ext cx="1665259" cy="58672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xmlns="" id="{50AB0B8A-FE66-4B75-A779-4B6BE2CA2010}"/>
              </a:ext>
            </a:extLst>
          </p:cNvPr>
          <p:cNvPicPr>
            <a:picLocks noChangeAspect="1"/>
          </p:cNvPicPr>
          <p:nvPr/>
        </p:nvPicPr>
        <p:blipFill rotWithShape="1">
          <a:blip r:embed="rId6">
            <a:alphaModFix amt="24000"/>
          </a:blip>
          <a:srcRect l="67451" t="57976" r="24519" b="33135"/>
          <a:stretch/>
        </p:blipFill>
        <p:spPr>
          <a:xfrm>
            <a:off x="5783484" y="5878352"/>
            <a:ext cx="1740060" cy="577880"/>
          </a:xfrm>
          <a:prstGeom prst="rect">
            <a:avLst/>
          </a:prstGeom>
        </p:spPr>
      </p:pic>
      <p:pic>
        <p:nvPicPr>
          <p:cNvPr id="16" name="Picture 15"/>
          <p:cNvPicPr>
            <a:picLocks noChangeAspect="1"/>
          </p:cNvPicPr>
          <p:nvPr/>
        </p:nvPicPr>
        <p:blipFill>
          <a:blip r:embed="rId7"/>
          <a:stretch>
            <a:fillRect/>
          </a:stretch>
        </p:blipFill>
        <p:spPr>
          <a:xfrm>
            <a:off x="2228449" y="1854270"/>
            <a:ext cx="4980202" cy="3539797"/>
          </a:xfrm>
          <a:prstGeom prst="rect">
            <a:avLst/>
          </a:prstGeom>
          <a:effectLst>
            <a:softEdge rad="50800"/>
          </a:effectLst>
        </p:spPr>
      </p:pic>
      <p:sp>
        <p:nvSpPr>
          <p:cNvPr id="2" name="Slide Number Placeholder 1">
            <a:extLst>
              <a:ext uri="{FF2B5EF4-FFF2-40B4-BE49-F238E27FC236}">
                <a16:creationId xmlns:a16="http://schemas.microsoft.com/office/drawing/2014/main" xmlns="" id="{426F5A27-CADC-4FE7-8A52-913D737E776D}"/>
              </a:ext>
            </a:extLst>
          </p:cNvPr>
          <p:cNvSpPr>
            <a:spLocks noGrp="1"/>
          </p:cNvSpPr>
          <p:nvPr>
            <p:ph type="sldNum" sz="quarter" idx="12"/>
          </p:nvPr>
        </p:nvSpPr>
        <p:spPr/>
        <p:txBody>
          <a:bodyPr/>
          <a:lstStyle/>
          <a:p>
            <a:fld id="{CA0C82B4-A617-4C4C-A927-AAF23DBD7435}" type="slidenum">
              <a:rPr lang="en-US" smtClean="0"/>
              <a:t>13</a:t>
            </a:fld>
            <a:endParaRPr lang="en-US"/>
          </a:p>
        </p:txBody>
      </p:sp>
    </p:spTree>
    <p:extLst>
      <p:ext uri="{BB962C8B-B14F-4D97-AF65-F5344CB8AC3E}">
        <p14:creationId xmlns:p14="http://schemas.microsoft.com/office/powerpoint/2010/main" val="5201311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a:xfrm rot="5400000" flipH="1">
            <a:off x="5328624" y="-5331440"/>
            <a:ext cx="45719" cy="10633033"/>
          </a:xfrm>
          <a:prstGeom prst="rect">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8" name="Picture 24" descr="Mail_Signature_Stroke HD.jpe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flipV="1">
            <a:off x="0" y="6724891"/>
            <a:ext cx="12139462" cy="133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4" descr="Mail_Signature_Stroke HD.jpe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flipV="1">
            <a:off x="0" y="0"/>
            <a:ext cx="12192003" cy="67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flipH="1">
            <a:off x="-22860" y="0"/>
            <a:ext cx="45719" cy="6858000"/>
          </a:xfrm>
          <a:prstGeom prst="rect">
            <a:avLst/>
          </a:prstGeom>
          <a:solidFill>
            <a:srgbClr val="812469"/>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2" name="Rectangle 11"/>
          <p:cNvSpPr/>
          <p:nvPr/>
        </p:nvSpPr>
        <p:spPr>
          <a:xfrm flipH="1">
            <a:off x="12139461" y="7935"/>
            <a:ext cx="45719" cy="6812281"/>
          </a:xfrm>
          <a:prstGeom prst="rect">
            <a:avLst/>
          </a:prstGeom>
          <a:solidFill>
            <a:srgbClr val="812469"/>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5716" y="137577"/>
            <a:ext cx="1190013" cy="551779"/>
          </a:xfrm>
          <a:prstGeom prst="rect">
            <a:avLst/>
          </a:prstGeom>
        </p:spPr>
      </p:pic>
      <p:sp>
        <p:nvSpPr>
          <p:cNvPr id="14" name="Rectangle 13"/>
          <p:cNvSpPr/>
          <p:nvPr/>
        </p:nvSpPr>
        <p:spPr>
          <a:xfrm>
            <a:off x="20305" y="1110835"/>
            <a:ext cx="7356638" cy="769441"/>
          </a:xfrm>
          <a:prstGeom prst="rect">
            <a:avLst/>
          </a:prstGeom>
          <a:solidFill>
            <a:srgbClr val="9C27A0"/>
          </a:solidFill>
        </p:spPr>
        <p:txBody>
          <a:bodyPr wrap="square">
            <a:spAutoFit/>
          </a:bodyPr>
          <a:lstStyle/>
          <a:p>
            <a:pPr algn="ctr"/>
            <a:endParaRPr lang="en-US" sz="1200" dirty="0">
              <a:solidFill>
                <a:srgbClr val="FFFFFF"/>
              </a:solidFill>
              <a:latin typeface="Arial Rounded MT Bold"/>
              <a:cs typeface="Arial Rounded MT Bold"/>
            </a:endParaRPr>
          </a:p>
          <a:p>
            <a:pPr algn="ctr"/>
            <a:r>
              <a:rPr lang="en-US" sz="3200" dirty="0">
                <a:solidFill>
                  <a:srgbClr val="FFFFFF"/>
                </a:solidFill>
                <a:latin typeface="Arial Rounded MT Bold"/>
                <a:cs typeface="Arial Rounded MT Bold"/>
              </a:rPr>
              <a:t>ALBRECHT FAMILY</a:t>
            </a:r>
            <a:endParaRPr lang="en-US" sz="200" dirty="0"/>
          </a:p>
        </p:txBody>
      </p:sp>
      <p:pic>
        <p:nvPicPr>
          <p:cNvPr id="20" name="Picture 4" descr="http://www.progressivegrocer.com/sites/default/files/styles/article-full/public/PG%20Articles/FMI%20Logo%20Resized.jpg?itok=goyYOXxO"/>
          <p:cNvPicPr>
            <a:picLocks noChangeAspect="1" noChangeArrowheads="1"/>
          </p:cNvPicPr>
          <p:nvPr/>
        </p:nvPicPr>
        <p:blipFill rotWithShape="1">
          <a:blip r:embed="rId4" cstate="print">
            <a:alphaModFix amt="20000"/>
            <a:extLst>
              <a:ext uri="{28A0092B-C50C-407E-A947-70E740481C1C}">
                <a14:useLocalDpi xmlns:a14="http://schemas.microsoft.com/office/drawing/2010/main" val="0"/>
              </a:ext>
            </a:extLst>
          </a:blip>
          <a:srcRect t="18583" b="17293"/>
          <a:stretch/>
        </p:blipFill>
        <p:spPr bwMode="auto">
          <a:xfrm>
            <a:off x="4195954" y="5897868"/>
            <a:ext cx="1665259" cy="586728"/>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xmlns="" id="{50AB0B8A-FE66-4B75-A779-4B6BE2CA2010}"/>
              </a:ext>
            </a:extLst>
          </p:cNvPr>
          <p:cNvPicPr>
            <a:picLocks noChangeAspect="1"/>
          </p:cNvPicPr>
          <p:nvPr/>
        </p:nvPicPr>
        <p:blipFill rotWithShape="1">
          <a:blip r:embed="rId5">
            <a:alphaModFix amt="24000"/>
          </a:blip>
          <a:srcRect l="67451" t="57976" r="24519" b="33135"/>
          <a:stretch/>
        </p:blipFill>
        <p:spPr>
          <a:xfrm>
            <a:off x="5783484" y="5843756"/>
            <a:ext cx="1844232" cy="612476"/>
          </a:xfrm>
          <a:prstGeom prst="rect">
            <a:avLst/>
          </a:prstGeom>
        </p:spPr>
      </p:pic>
      <p:pic>
        <p:nvPicPr>
          <p:cNvPr id="22" name="Picture 21">
            <a:extLst>
              <a:ext uri="{FF2B5EF4-FFF2-40B4-BE49-F238E27FC236}">
                <a16:creationId xmlns:a16="http://schemas.microsoft.com/office/drawing/2014/main" xmlns="" id="{7052EB80-810B-402A-84DF-51CE317F416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85291" y="258592"/>
            <a:ext cx="982759" cy="170823"/>
          </a:xfrm>
          <a:prstGeom prst="rect">
            <a:avLst/>
          </a:prstGeom>
        </p:spPr>
      </p:pic>
      <p:sp>
        <p:nvSpPr>
          <p:cNvPr id="7" name="TextBox 6"/>
          <p:cNvSpPr txBox="1"/>
          <p:nvPr/>
        </p:nvSpPr>
        <p:spPr>
          <a:xfrm>
            <a:off x="6096001" y="137547"/>
            <a:ext cx="6410039" cy="461665"/>
          </a:xfrm>
          <a:prstGeom prst="rect">
            <a:avLst/>
          </a:prstGeom>
          <a:noFill/>
        </p:spPr>
        <p:txBody>
          <a:bodyPr wrap="square" rtlCol="0">
            <a:spAutoFit/>
          </a:bodyPr>
          <a:lstStyle/>
          <a:p>
            <a:r>
              <a:rPr lang="en-US" sz="2400" dirty="0">
                <a:solidFill>
                  <a:schemeClr val="bg1">
                    <a:lumMod val="85000"/>
                  </a:schemeClr>
                </a:solidFill>
                <a:latin typeface="Arial Rounded MT Bold" charset="0"/>
                <a:ea typeface="Arial Rounded MT Bold" charset="0"/>
                <a:cs typeface="Arial Rounded MT Bold" charset="0"/>
              </a:rPr>
              <a:t>2018 SUPPLY CHAIN BENCHMARKING</a:t>
            </a:r>
          </a:p>
        </p:txBody>
      </p:sp>
      <p:sp>
        <p:nvSpPr>
          <p:cNvPr id="24" name="TextBox 23"/>
          <p:cNvSpPr txBox="1"/>
          <p:nvPr/>
        </p:nvSpPr>
        <p:spPr>
          <a:xfrm>
            <a:off x="7808249" y="1261910"/>
            <a:ext cx="4324389" cy="400110"/>
          </a:xfrm>
          <a:prstGeom prst="rect">
            <a:avLst/>
          </a:prstGeom>
          <a:solidFill>
            <a:srgbClr val="FF9709"/>
          </a:solidFill>
        </p:spPr>
        <p:txBody>
          <a:bodyPr wrap="square" rtlCol="0">
            <a:spAutoFit/>
          </a:bodyPr>
          <a:lstStyle/>
          <a:p>
            <a:r>
              <a:rPr lang="en-US" dirty="0">
                <a:solidFill>
                  <a:schemeClr val="bg1"/>
                </a:solidFill>
                <a:latin typeface="Arial Rounded MT Bold" charset="0"/>
                <a:ea typeface="Arial Rounded MT Bold" charset="0"/>
                <a:cs typeface="Arial Rounded MT Bold" charset="0"/>
              </a:rPr>
              <a:t>   </a:t>
            </a:r>
            <a:r>
              <a:rPr lang="en-US" sz="2000" dirty="0">
                <a:solidFill>
                  <a:schemeClr val="bg1"/>
                </a:solidFill>
                <a:latin typeface="Arial Rounded MT Bold" charset="0"/>
                <a:ea typeface="Arial Rounded MT Bold" charset="0"/>
                <a:cs typeface="Arial Rounded MT Bold" charset="0"/>
              </a:rPr>
              <a:t>LEADING FOOD DISCOUNTERS</a:t>
            </a:r>
            <a:endParaRPr lang="en-US" sz="2800" dirty="0">
              <a:solidFill>
                <a:schemeClr val="bg1"/>
              </a:solidFill>
              <a:latin typeface="Arial Rounded MT Bold" charset="0"/>
              <a:ea typeface="Arial Rounded MT Bold" charset="0"/>
              <a:cs typeface="Arial Rounded MT Bold" charset="0"/>
            </a:endParaRPr>
          </a:p>
        </p:txBody>
      </p:sp>
      <p:sp>
        <p:nvSpPr>
          <p:cNvPr id="15" name="Oval 14"/>
          <p:cNvSpPr/>
          <p:nvPr/>
        </p:nvSpPr>
        <p:spPr>
          <a:xfrm>
            <a:off x="6923514" y="1041930"/>
            <a:ext cx="1016720" cy="924919"/>
          </a:xfrm>
          <a:prstGeom prst="ellipse">
            <a:avLst/>
          </a:prstGeom>
          <a:solidFill>
            <a:srgbClr val="FF97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latin typeface="Arial Rounded MT Bold" charset="0"/>
              <a:ea typeface="Arial Rounded MT Bold" charset="0"/>
              <a:cs typeface="Arial Rounded MT Bold" charset="0"/>
            </a:endParaRPr>
          </a:p>
        </p:txBody>
      </p:sp>
      <p:pic>
        <p:nvPicPr>
          <p:cNvPr id="2" name="Picture 1"/>
          <p:cNvPicPr>
            <a:picLocks noChangeAspect="1"/>
          </p:cNvPicPr>
          <p:nvPr/>
        </p:nvPicPr>
        <p:blipFill rotWithShape="1">
          <a:blip r:embed="rId7"/>
          <a:srcRect l="9387" t="8737" r="12601" b="7679"/>
          <a:stretch/>
        </p:blipFill>
        <p:spPr>
          <a:xfrm>
            <a:off x="6955074" y="2965013"/>
            <a:ext cx="843738" cy="989243"/>
          </a:xfrm>
          <a:prstGeom prst="rect">
            <a:avLst/>
          </a:prstGeom>
        </p:spPr>
      </p:pic>
      <p:sp>
        <p:nvSpPr>
          <p:cNvPr id="19" name="Content Placeholder 2"/>
          <p:cNvSpPr>
            <a:spLocks noGrp="1"/>
          </p:cNvSpPr>
          <p:nvPr>
            <p:ph idx="1"/>
          </p:nvPr>
        </p:nvSpPr>
        <p:spPr>
          <a:xfrm>
            <a:off x="888131" y="4428108"/>
            <a:ext cx="10515600" cy="1685386"/>
          </a:xfrm>
        </p:spPr>
        <p:txBody>
          <a:bodyPr>
            <a:normAutofit/>
          </a:bodyPr>
          <a:lstStyle/>
          <a:p>
            <a:r>
              <a:rPr lang="en-US" sz="2400" dirty="0">
                <a:solidFill>
                  <a:schemeClr val="tx1">
                    <a:lumMod val="65000"/>
                    <a:lumOff val="35000"/>
                  </a:schemeClr>
                </a:solidFill>
                <a:latin typeface="Arial Rounded MT Bold" charset="0"/>
                <a:ea typeface="Arial Rounded MT Bold" charset="0"/>
                <a:cs typeface="Arial Rounded MT Bold" charset="0"/>
              </a:rPr>
              <a:t>They are the leading food discounters in the world</a:t>
            </a:r>
          </a:p>
          <a:p>
            <a:r>
              <a:rPr lang="en-US" sz="2400" dirty="0">
                <a:solidFill>
                  <a:schemeClr val="tx1">
                    <a:lumMod val="65000"/>
                    <a:lumOff val="35000"/>
                  </a:schemeClr>
                </a:solidFill>
                <a:latin typeface="Arial Rounded MT Bold" charset="0"/>
                <a:ea typeface="Arial Rounded MT Bold" charset="0"/>
                <a:cs typeface="Arial Rounded MT Bold" charset="0"/>
              </a:rPr>
              <a:t>Discounters were laughed at when they entered the British Market.  They now hold 12% share.</a:t>
            </a:r>
          </a:p>
        </p:txBody>
      </p:sp>
      <p:pic>
        <p:nvPicPr>
          <p:cNvPr id="3" name="Picture 2"/>
          <p:cNvPicPr>
            <a:picLocks noChangeAspect="1"/>
          </p:cNvPicPr>
          <p:nvPr/>
        </p:nvPicPr>
        <p:blipFill>
          <a:blip r:embed="rId8"/>
          <a:stretch>
            <a:fillRect/>
          </a:stretch>
        </p:blipFill>
        <p:spPr>
          <a:xfrm>
            <a:off x="6700935" y="2176428"/>
            <a:ext cx="1352015" cy="576859"/>
          </a:xfrm>
          <a:prstGeom prst="rect">
            <a:avLst/>
          </a:prstGeom>
        </p:spPr>
      </p:pic>
      <p:pic>
        <p:nvPicPr>
          <p:cNvPr id="5" name="Picture 4"/>
          <p:cNvPicPr>
            <a:picLocks noChangeAspect="1"/>
          </p:cNvPicPr>
          <p:nvPr/>
        </p:nvPicPr>
        <p:blipFill>
          <a:blip r:embed="rId9"/>
          <a:stretch>
            <a:fillRect/>
          </a:stretch>
        </p:blipFill>
        <p:spPr>
          <a:xfrm>
            <a:off x="1252184" y="1952382"/>
            <a:ext cx="4967160" cy="2311250"/>
          </a:xfrm>
          <a:prstGeom prst="rect">
            <a:avLst/>
          </a:prstGeom>
          <a:effectLst>
            <a:softEdge rad="50800"/>
          </a:effectLst>
        </p:spPr>
      </p:pic>
      <p:sp>
        <p:nvSpPr>
          <p:cNvPr id="4" name="Slide Number Placeholder 3">
            <a:extLst>
              <a:ext uri="{FF2B5EF4-FFF2-40B4-BE49-F238E27FC236}">
                <a16:creationId xmlns:a16="http://schemas.microsoft.com/office/drawing/2014/main" xmlns="" id="{FAA75B1C-B8CF-42E8-8709-F0178A72B17D}"/>
              </a:ext>
            </a:extLst>
          </p:cNvPr>
          <p:cNvSpPr>
            <a:spLocks noGrp="1"/>
          </p:cNvSpPr>
          <p:nvPr>
            <p:ph type="sldNum" sz="quarter" idx="12"/>
          </p:nvPr>
        </p:nvSpPr>
        <p:spPr/>
        <p:txBody>
          <a:bodyPr/>
          <a:lstStyle/>
          <a:p>
            <a:fld id="{CA0C82B4-A617-4C4C-A927-AAF23DBD7435}" type="slidenum">
              <a:rPr lang="en-US" smtClean="0"/>
              <a:t>14</a:t>
            </a:fld>
            <a:endParaRPr lang="en-US"/>
          </a:p>
        </p:txBody>
      </p:sp>
    </p:spTree>
    <p:extLst>
      <p:ext uri="{BB962C8B-B14F-4D97-AF65-F5344CB8AC3E}">
        <p14:creationId xmlns:p14="http://schemas.microsoft.com/office/powerpoint/2010/main" val="7086669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a:xfrm rot="5400000" flipH="1">
            <a:off x="5328624" y="-5331440"/>
            <a:ext cx="45719" cy="10633033"/>
          </a:xfrm>
          <a:prstGeom prst="rect">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8" name="Picture 24" descr="Mail_Signature_Stroke HD.jpe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flipV="1">
            <a:off x="0" y="6709429"/>
            <a:ext cx="12139462" cy="148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4" descr="Mail_Signature_Stroke HD.jpe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flipV="1">
            <a:off x="0" y="0"/>
            <a:ext cx="12192003" cy="67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flipH="1">
            <a:off x="-22860" y="0"/>
            <a:ext cx="45719" cy="6858000"/>
          </a:xfrm>
          <a:prstGeom prst="rect">
            <a:avLst/>
          </a:prstGeom>
          <a:solidFill>
            <a:srgbClr val="812469"/>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2" name="Rectangle 11"/>
          <p:cNvSpPr/>
          <p:nvPr/>
        </p:nvSpPr>
        <p:spPr>
          <a:xfrm flipH="1">
            <a:off x="12139461" y="7935"/>
            <a:ext cx="45719" cy="6812281"/>
          </a:xfrm>
          <a:prstGeom prst="rect">
            <a:avLst/>
          </a:prstGeom>
          <a:solidFill>
            <a:srgbClr val="812469"/>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5716" y="137577"/>
            <a:ext cx="1190013" cy="551779"/>
          </a:xfrm>
          <a:prstGeom prst="rect">
            <a:avLst/>
          </a:prstGeom>
        </p:spPr>
      </p:pic>
      <p:sp>
        <p:nvSpPr>
          <p:cNvPr id="14" name="Rectangle 13"/>
          <p:cNvSpPr/>
          <p:nvPr/>
        </p:nvSpPr>
        <p:spPr>
          <a:xfrm>
            <a:off x="20305" y="1110835"/>
            <a:ext cx="7356638" cy="769441"/>
          </a:xfrm>
          <a:prstGeom prst="rect">
            <a:avLst/>
          </a:prstGeom>
          <a:solidFill>
            <a:srgbClr val="9C27A0"/>
          </a:solidFill>
        </p:spPr>
        <p:txBody>
          <a:bodyPr wrap="square">
            <a:spAutoFit/>
          </a:bodyPr>
          <a:lstStyle/>
          <a:p>
            <a:pPr algn="ctr"/>
            <a:endParaRPr lang="en-US" sz="1200" dirty="0">
              <a:solidFill>
                <a:srgbClr val="FFFFFF"/>
              </a:solidFill>
              <a:latin typeface="Arial Rounded MT Bold"/>
              <a:cs typeface="Arial Rounded MT Bold"/>
            </a:endParaRPr>
          </a:p>
          <a:p>
            <a:pPr algn="ctr"/>
            <a:r>
              <a:rPr lang="en-US" sz="3200" dirty="0">
                <a:solidFill>
                  <a:srgbClr val="FFFFFF"/>
                </a:solidFill>
                <a:latin typeface="Arial Rounded MT Bold"/>
                <a:cs typeface="Arial Rounded MT Bold"/>
              </a:rPr>
              <a:t>WHO IS THIS GUY?</a:t>
            </a:r>
            <a:endParaRPr lang="en-US" sz="200" dirty="0"/>
          </a:p>
        </p:txBody>
      </p:sp>
      <p:sp>
        <p:nvSpPr>
          <p:cNvPr id="15" name="Oval 14"/>
          <p:cNvSpPr/>
          <p:nvPr/>
        </p:nvSpPr>
        <p:spPr>
          <a:xfrm>
            <a:off x="7021244" y="852409"/>
            <a:ext cx="1173631" cy="1129283"/>
          </a:xfrm>
          <a:prstGeom prst="ellipse">
            <a:avLst/>
          </a:prstGeom>
          <a:solidFill>
            <a:srgbClr val="9C27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latin typeface="Arial Rounded MT Bold" charset="0"/>
              <a:ea typeface="Arial Rounded MT Bold" charset="0"/>
              <a:cs typeface="Arial Rounded MT Bold" charset="0"/>
            </a:endParaRPr>
          </a:p>
        </p:txBody>
      </p:sp>
      <p:pic>
        <p:nvPicPr>
          <p:cNvPr id="22" name="Picture 21">
            <a:extLst>
              <a:ext uri="{FF2B5EF4-FFF2-40B4-BE49-F238E27FC236}">
                <a16:creationId xmlns:a16="http://schemas.microsoft.com/office/drawing/2014/main" xmlns="" id="{7052EB80-810B-402A-84DF-51CE317F416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85291" y="258592"/>
            <a:ext cx="982759" cy="170823"/>
          </a:xfrm>
          <a:prstGeom prst="rect">
            <a:avLst/>
          </a:prstGeom>
        </p:spPr>
      </p:pic>
      <p:sp>
        <p:nvSpPr>
          <p:cNvPr id="7" name="TextBox 6"/>
          <p:cNvSpPr txBox="1"/>
          <p:nvPr/>
        </p:nvSpPr>
        <p:spPr>
          <a:xfrm>
            <a:off x="6096001" y="137547"/>
            <a:ext cx="6410039" cy="461665"/>
          </a:xfrm>
          <a:prstGeom prst="rect">
            <a:avLst/>
          </a:prstGeom>
          <a:noFill/>
        </p:spPr>
        <p:txBody>
          <a:bodyPr wrap="square" rtlCol="0">
            <a:spAutoFit/>
          </a:bodyPr>
          <a:lstStyle/>
          <a:p>
            <a:r>
              <a:rPr lang="en-US" sz="2400" dirty="0">
                <a:solidFill>
                  <a:schemeClr val="bg1">
                    <a:lumMod val="85000"/>
                  </a:schemeClr>
                </a:solidFill>
                <a:latin typeface="Arial Rounded MT Bold" charset="0"/>
                <a:ea typeface="Arial Rounded MT Bold" charset="0"/>
                <a:cs typeface="Arial Rounded MT Bold" charset="0"/>
              </a:rPr>
              <a:t>2018 SUPPLY CHAIN BENCHMARKING</a:t>
            </a:r>
          </a:p>
        </p:txBody>
      </p:sp>
      <p:pic>
        <p:nvPicPr>
          <p:cNvPr id="17" name="Picture 4" descr="http://www.progressivegrocer.com/sites/default/files/styles/article-full/public/PG%20Articles/FMI%20Logo%20Resized.jpg?itok=goyYOXxO"/>
          <p:cNvPicPr>
            <a:picLocks noChangeAspect="1" noChangeArrowheads="1"/>
          </p:cNvPicPr>
          <p:nvPr/>
        </p:nvPicPr>
        <p:blipFill rotWithShape="1">
          <a:blip r:embed="rId5" cstate="print">
            <a:alphaModFix amt="20000"/>
            <a:extLst>
              <a:ext uri="{28A0092B-C50C-407E-A947-70E740481C1C}">
                <a14:useLocalDpi xmlns:a14="http://schemas.microsoft.com/office/drawing/2010/main" val="0"/>
              </a:ext>
            </a:extLst>
          </a:blip>
          <a:srcRect t="18583" b="17293"/>
          <a:stretch/>
        </p:blipFill>
        <p:spPr bwMode="auto">
          <a:xfrm>
            <a:off x="4195954" y="5897868"/>
            <a:ext cx="1665259" cy="58672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xmlns="" id="{50AB0B8A-FE66-4B75-A779-4B6BE2CA2010}"/>
              </a:ext>
            </a:extLst>
          </p:cNvPr>
          <p:cNvPicPr>
            <a:picLocks noChangeAspect="1"/>
          </p:cNvPicPr>
          <p:nvPr/>
        </p:nvPicPr>
        <p:blipFill rotWithShape="1">
          <a:blip r:embed="rId6">
            <a:alphaModFix amt="24000"/>
          </a:blip>
          <a:srcRect l="67451" t="57976" r="24519" b="33135"/>
          <a:stretch/>
        </p:blipFill>
        <p:spPr>
          <a:xfrm>
            <a:off x="5783484" y="5878352"/>
            <a:ext cx="1740060" cy="577880"/>
          </a:xfrm>
          <a:prstGeom prst="rect">
            <a:avLst/>
          </a:prstGeom>
        </p:spPr>
      </p:pic>
      <p:pic>
        <p:nvPicPr>
          <p:cNvPr id="16" name="Picture 15"/>
          <p:cNvPicPr>
            <a:picLocks noChangeAspect="1"/>
          </p:cNvPicPr>
          <p:nvPr/>
        </p:nvPicPr>
        <p:blipFill>
          <a:blip r:embed="rId7"/>
          <a:stretch>
            <a:fillRect/>
          </a:stretch>
        </p:blipFill>
        <p:spPr>
          <a:xfrm>
            <a:off x="4421529" y="1903457"/>
            <a:ext cx="2592892" cy="3385273"/>
          </a:xfrm>
          <a:prstGeom prst="rect">
            <a:avLst/>
          </a:prstGeom>
          <a:effectLst>
            <a:softEdge rad="25400"/>
          </a:effectLst>
        </p:spPr>
      </p:pic>
      <p:sp>
        <p:nvSpPr>
          <p:cNvPr id="2" name="Slide Number Placeholder 1">
            <a:extLst>
              <a:ext uri="{FF2B5EF4-FFF2-40B4-BE49-F238E27FC236}">
                <a16:creationId xmlns:a16="http://schemas.microsoft.com/office/drawing/2014/main" xmlns="" id="{766E6BF8-9851-43B5-9874-90C3857B352D}"/>
              </a:ext>
            </a:extLst>
          </p:cNvPr>
          <p:cNvSpPr>
            <a:spLocks noGrp="1"/>
          </p:cNvSpPr>
          <p:nvPr>
            <p:ph type="sldNum" sz="quarter" idx="12"/>
          </p:nvPr>
        </p:nvSpPr>
        <p:spPr/>
        <p:txBody>
          <a:bodyPr/>
          <a:lstStyle/>
          <a:p>
            <a:fld id="{CA0C82B4-A617-4C4C-A927-AAF23DBD7435}" type="slidenum">
              <a:rPr lang="en-US" smtClean="0"/>
              <a:t>15</a:t>
            </a:fld>
            <a:endParaRPr lang="en-US"/>
          </a:p>
        </p:txBody>
      </p:sp>
    </p:spTree>
    <p:extLst>
      <p:ext uri="{BB962C8B-B14F-4D97-AF65-F5344CB8AC3E}">
        <p14:creationId xmlns:p14="http://schemas.microsoft.com/office/powerpoint/2010/main" val="13322288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a:xfrm rot="5400000" flipH="1">
            <a:off x="5328624" y="-5331440"/>
            <a:ext cx="45719" cy="10633033"/>
          </a:xfrm>
          <a:prstGeom prst="rect">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8" name="Picture 24" descr="Mail_Signature_Stroke HD.jpe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flipV="1">
            <a:off x="0" y="6724891"/>
            <a:ext cx="12139462" cy="133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4" descr="Mail_Signature_Stroke HD.jpe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flipV="1">
            <a:off x="0" y="0"/>
            <a:ext cx="12192003" cy="67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flipH="1">
            <a:off x="-22860" y="0"/>
            <a:ext cx="45719" cy="6858000"/>
          </a:xfrm>
          <a:prstGeom prst="rect">
            <a:avLst/>
          </a:prstGeom>
          <a:solidFill>
            <a:srgbClr val="812469"/>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2" name="Rectangle 11"/>
          <p:cNvSpPr/>
          <p:nvPr/>
        </p:nvSpPr>
        <p:spPr>
          <a:xfrm flipH="1">
            <a:off x="12139461" y="7935"/>
            <a:ext cx="45719" cy="6812281"/>
          </a:xfrm>
          <a:prstGeom prst="rect">
            <a:avLst/>
          </a:prstGeom>
          <a:solidFill>
            <a:srgbClr val="812469"/>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5716" y="137577"/>
            <a:ext cx="1190013" cy="551779"/>
          </a:xfrm>
          <a:prstGeom prst="rect">
            <a:avLst/>
          </a:prstGeom>
        </p:spPr>
      </p:pic>
      <p:sp>
        <p:nvSpPr>
          <p:cNvPr id="14" name="Rectangle 13"/>
          <p:cNvSpPr/>
          <p:nvPr/>
        </p:nvSpPr>
        <p:spPr>
          <a:xfrm>
            <a:off x="20305" y="1110835"/>
            <a:ext cx="7356638" cy="769441"/>
          </a:xfrm>
          <a:prstGeom prst="rect">
            <a:avLst/>
          </a:prstGeom>
          <a:solidFill>
            <a:srgbClr val="9C27A0"/>
          </a:solidFill>
        </p:spPr>
        <p:txBody>
          <a:bodyPr wrap="square">
            <a:spAutoFit/>
          </a:bodyPr>
          <a:lstStyle/>
          <a:p>
            <a:pPr algn="ctr"/>
            <a:endParaRPr lang="en-US" sz="1200" dirty="0">
              <a:solidFill>
                <a:srgbClr val="FFFFFF"/>
              </a:solidFill>
              <a:latin typeface="Arial Rounded MT Bold"/>
              <a:cs typeface="Arial Rounded MT Bold"/>
            </a:endParaRPr>
          </a:p>
          <a:p>
            <a:pPr algn="ctr"/>
            <a:r>
              <a:rPr lang="en-US" sz="3200" dirty="0">
                <a:solidFill>
                  <a:srgbClr val="FFFFFF"/>
                </a:solidFill>
                <a:latin typeface="Arial Rounded MT Bold"/>
                <a:cs typeface="Arial Rounded MT Bold"/>
              </a:rPr>
              <a:t>ELON MUSK</a:t>
            </a:r>
            <a:endParaRPr lang="en-US" sz="200" dirty="0"/>
          </a:p>
        </p:txBody>
      </p:sp>
      <p:pic>
        <p:nvPicPr>
          <p:cNvPr id="20" name="Picture 4" descr="http://www.progressivegrocer.com/sites/default/files/styles/article-full/public/PG%20Articles/FMI%20Logo%20Resized.jpg?itok=goyYOXxO"/>
          <p:cNvPicPr>
            <a:picLocks noChangeAspect="1" noChangeArrowheads="1"/>
          </p:cNvPicPr>
          <p:nvPr/>
        </p:nvPicPr>
        <p:blipFill rotWithShape="1">
          <a:blip r:embed="rId4" cstate="print">
            <a:alphaModFix amt="20000"/>
            <a:extLst>
              <a:ext uri="{28A0092B-C50C-407E-A947-70E740481C1C}">
                <a14:useLocalDpi xmlns:a14="http://schemas.microsoft.com/office/drawing/2010/main" val="0"/>
              </a:ext>
            </a:extLst>
          </a:blip>
          <a:srcRect t="18583" b="17293"/>
          <a:stretch/>
        </p:blipFill>
        <p:spPr bwMode="auto">
          <a:xfrm>
            <a:off x="4195954" y="5897868"/>
            <a:ext cx="1665259" cy="586728"/>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xmlns="" id="{50AB0B8A-FE66-4B75-A779-4B6BE2CA2010}"/>
              </a:ext>
            </a:extLst>
          </p:cNvPr>
          <p:cNvPicPr>
            <a:picLocks noChangeAspect="1"/>
          </p:cNvPicPr>
          <p:nvPr/>
        </p:nvPicPr>
        <p:blipFill rotWithShape="1">
          <a:blip r:embed="rId5">
            <a:alphaModFix amt="24000"/>
          </a:blip>
          <a:srcRect l="67451" t="57976" r="24519" b="33135"/>
          <a:stretch/>
        </p:blipFill>
        <p:spPr>
          <a:xfrm>
            <a:off x="5783484" y="5843756"/>
            <a:ext cx="1844232" cy="612476"/>
          </a:xfrm>
          <a:prstGeom prst="rect">
            <a:avLst/>
          </a:prstGeom>
        </p:spPr>
      </p:pic>
      <p:pic>
        <p:nvPicPr>
          <p:cNvPr id="22" name="Picture 21">
            <a:extLst>
              <a:ext uri="{FF2B5EF4-FFF2-40B4-BE49-F238E27FC236}">
                <a16:creationId xmlns:a16="http://schemas.microsoft.com/office/drawing/2014/main" xmlns="" id="{7052EB80-810B-402A-84DF-51CE317F416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85291" y="258592"/>
            <a:ext cx="982759" cy="170823"/>
          </a:xfrm>
          <a:prstGeom prst="rect">
            <a:avLst/>
          </a:prstGeom>
        </p:spPr>
      </p:pic>
      <p:sp>
        <p:nvSpPr>
          <p:cNvPr id="7" name="TextBox 6"/>
          <p:cNvSpPr txBox="1"/>
          <p:nvPr/>
        </p:nvSpPr>
        <p:spPr>
          <a:xfrm>
            <a:off x="6096001" y="137547"/>
            <a:ext cx="6410039" cy="461665"/>
          </a:xfrm>
          <a:prstGeom prst="rect">
            <a:avLst/>
          </a:prstGeom>
          <a:noFill/>
        </p:spPr>
        <p:txBody>
          <a:bodyPr wrap="square" rtlCol="0">
            <a:spAutoFit/>
          </a:bodyPr>
          <a:lstStyle/>
          <a:p>
            <a:r>
              <a:rPr lang="en-US" sz="2400" dirty="0">
                <a:solidFill>
                  <a:schemeClr val="bg1">
                    <a:lumMod val="85000"/>
                  </a:schemeClr>
                </a:solidFill>
                <a:latin typeface="Arial Rounded MT Bold" charset="0"/>
                <a:ea typeface="Arial Rounded MT Bold" charset="0"/>
                <a:cs typeface="Arial Rounded MT Bold" charset="0"/>
              </a:rPr>
              <a:t>2018 SUPPLY CHAIN BENCHMARKING</a:t>
            </a:r>
          </a:p>
        </p:txBody>
      </p:sp>
      <p:sp>
        <p:nvSpPr>
          <p:cNvPr id="24" name="TextBox 23"/>
          <p:cNvSpPr txBox="1"/>
          <p:nvPr/>
        </p:nvSpPr>
        <p:spPr>
          <a:xfrm>
            <a:off x="7808249" y="1261910"/>
            <a:ext cx="4324389" cy="369332"/>
          </a:xfrm>
          <a:prstGeom prst="rect">
            <a:avLst/>
          </a:prstGeom>
          <a:solidFill>
            <a:srgbClr val="FF9709"/>
          </a:solidFill>
        </p:spPr>
        <p:txBody>
          <a:bodyPr wrap="square" rtlCol="0">
            <a:spAutoFit/>
          </a:bodyPr>
          <a:lstStyle/>
          <a:p>
            <a:r>
              <a:rPr lang="en-US" dirty="0">
                <a:solidFill>
                  <a:schemeClr val="bg1"/>
                </a:solidFill>
                <a:latin typeface="Arial Rounded MT Bold" charset="0"/>
                <a:ea typeface="Arial Rounded MT Bold" charset="0"/>
                <a:cs typeface="Arial Rounded MT Bold" charset="0"/>
              </a:rPr>
              <a:t>      </a:t>
            </a:r>
            <a:endParaRPr lang="en-US" sz="2800" dirty="0">
              <a:solidFill>
                <a:schemeClr val="bg1"/>
              </a:solidFill>
              <a:latin typeface="Arial Rounded MT Bold" charset="0"/>
              <a:ea typeface="Arial Rounded MT Bold" charset="0"/>
              <a:cs typeface="Arial Rounded MT Bold" charset="0"/>
            </a:endParaRPr>
          </a:p>
        </p:txBody>
      </p:sp>
      <p:sp>
        <p:nvSpPr>
          <p:cNvPr id="15" name="Oval 14"/>
          <p:cNvSpPr/>
          <p:nvPr/>
        </p:nvSpPr>
        <p:spPr>
          <a:xfrm>
            <a:off x="6923514" y="1041930"/>
            <a:ext cx="1016720" cy="924919"/>
          </a:xfrm>
          <a:prstGeom prst="ellipse">
            <a:avLst/>
          </a:prstGeom>
          <a:solidFill>
            <a:srgbClr val="FF97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latin typeface="Arial Rounded MT Bold" charset="0"/>
              <a:ea typeface="Arial Rounded MT Bold" charset="0"/>
              <a:cs typeface="Arial Rounded MT Bold" charset="0"/>
            </a:endParaRPr>
          </a:p>
        </p:txBody>
      </p:sp>
      <p:sp>
        <p:nvSpPr>
          <p:cNvPr id="26" name="TextBox 25"/>
          <p:cNvSpPr txBox="1"/>
          <p:nvPr/>
        </p:nvSpPr>
        <p:spPr>
          <a:xfrm>
            <a:off x="7895731" y="2378278"/>
            <a:ext cx="3975716" cy="1384995"/>
          </a:xfrm>
          <a:prstGeom prst="rect">
            <a:avLst/>
          </a:prstGeom>
          <a:solidFill>
            <a:srgbClr val="FF0000"/>
          </a:solidFill>
        </p:spPr>
        <p:txBody>
          <a:bodyPr wrap="square" rtlCol="0">
            <a:spAutoFit/>
          </a:bodyPr>
          <a:lstStyle/>
          <a:p>
            <a:pPr algn="ctr"/>
            <a:r>
              <a:rPr lang="en-US" dirty="0">
                <a:solidFill>
                  <a:schemeClr val="bg1"/>
                </a:solidFill>
                <a:latin typeface="Arial Rounded MT Bold" charset="0"/>
                <a:ea typeface="Arial Rounded MT Bold" charset="0"/>
                <a:cs typeface="Arial Rounded MT Bold" charset="0"/>
              </a:rPr>
              <a:t>   </a:t>
            </a:r>
            <a:r>
              <a:rPr lang="en-US" sz="2800" dirty="0">
                <a:solidFill>
                  <a:schemeClr val="bg1"/>
                </a:solidFill>
                <a:latin typeface="Arial Rounded MT Bold" charset="0"/>
                <a:ea typeface="Arial Rounded MT Bold" charset="0"/>
                <a:cs typeface="Arial Rounded MT Bold" charset="0"/>
              </a:rPr>
              <a:t>Does not operate with a</a:t>
            </a:r>
          </a:p>
          <a:p>
            <a:pPr algn="ctr"/>
            <a:r>
              <a:rPr lang="en-US" sz="2800" dirty="0">
                <a:solidFill>
                  <a:schemeClr val="bg1"/>
                </a:solidFill>
                <a:latin typeface="Arial Rounded MT Bold" charset="0"/>
                <a:ea typeface="Arial Rounded MT Bold" charset="0"/>
                <a:cs typeface="Arial Rounded MT Bold" charset="0"/>
              </a:rPr>
              <a:t> 1% net profit!</a:t>
            </a:r>
            <a:endParaRPr lang="en-US" sz="3600" dirty="0">
              <a:solidFill>
                <a:schemeClr val="bg1"/>
              </a:solidFill>
              <a:latin typeface="Arial Rounded MT Bold" charset="0"/>
              <a:ea typeface="Arial Rounded MT Bold" charset="0"/>
              <a:cs typeface="Arial Rounded MT Bold" charset="0"/>
            </a:endParaRPr>
          </a:p>
        </p:txBody>
      </p:sp>
      <p:pic>
        <p:nvPicPr>
          <p:cNvPr id="23" name="Picture 22"/>
          <p:cNvPicPr>
            <a:picLocks noChangeAspect="1"/>
          </p:cNvPicPr>
          <p:nvPr/>
        </p:nvPicPr>
        <p:blipFill>
          <a:blip r:embed="rId7"/>
          <a:stretch>
            <a:fillRect/>
          </a:stretch>
        </p:blipFill>
        <p:spPr>
          <a:xfrm>
            <a:off x="1585291" y="1880193"/>
            <a:ext cx="5385486" cy="2819626"/>
          </a:xfrm>
          <a:prstGeom prst="rect">
            <a:avLst/>
          </a:prstGeom>
          <a:effectLst>
            <a:softEdge rad="38100"/>
          </a:effectLst>
        </p:spPr>
      </p:pic>
      <p:sp>
        <p:nvSpPr>
          <p:cNvPr id="25" name="Rectangle 24"/>
          <p:cNvSpPr/>
          <p:nvPr/>
        </p:nvSpPr>
        <p:spPr>
          <a:xfrm>
            <a:off x="574132" y="4740867"/>
            <a:ext cx="10984374" cy="584775"/>
          </a:xfrm>
          <a:prstGeom prst="rect">
            <a:avLst/>
          </a:prstGeom>
        </p:spPr>
        <p:txBody>
          <a:bodyPr wrap="square">
            <a:spAutoFit/>
          </a:bodyPr>
          <a:lstStyle/>
          <a:p>
            <a:r>
              <a:rPr lang="en-US" sz="1600" dirty="0">
                <a:solidFill>
                  <a:schemeClr val="tx1">
                    <a:lumMod val="65000"/>
                    <a:lumOff val="35000"/>
                  </a:schemeClr>
                </a:solidFill>
                <a:latin typeface="Arial Rounded MT Bold" charset="0"/>
                <a:ea typeface="Arial Rounded MT Bold" charset="0"/>
                <a:cs typeface="Arial Rounded MT Bold" charset="0"/>
              </a:rPr>
              <a:t>Musk was severely bullied throughout his childhood,</a:t>
            </a:r>
            <a:r>
              <a:rPr lang="en-US" sz="1600" baseline="30000" dirty="0">
                <a:solidFill>
                  <a:schemeClr val="tx1">
                    <a:lumMod val="65000"/>
                    <a:lumOff val="35000"/>
                  </a:schemeClr>
                </a:solidFill>
                <a:latin typeface="Arial Rounded MT Bold" charset="0"/>
                <a:ea typeface="Arial Rounded MT Bold" charset="0"/>
                <a:cs typeface="Arial Rounded MT Bold" charset="0"/>
                <a:hlinkClick r:id="rId8"/>
              </a:rPr>
              <a:t>[39]</a:t>
            </a:r>
            <a:r>
              <a:rPr lang="en-US" sz="1600" dirty="0">
                <a:solidFill>
                  <a:schemeClr val="tx1">
                    <a:lumMod val="65000"/>
                    <a:lumOff val="35000"/>
                  </a:schemeClr>
                </a:solidFill>
                <a:latin typeface="Arial Rounded MT Bold" charset="0"/>
                <a:ea typeface="Arial Rounded MT Bold" charset="0"/>
                <a:cs typeface="Arial Rounded MT Bold" charset="0"/>
              </a:rPr>
              <a:t> and was once hospitalized when a group of boys threw him down a flight of </a:t>
            </a:r>
            <a:r>
              <a:rPr lang="en-US" sz="1600" dirty="0">
                <a:solidFill>
                  <a:schemeClr val="tx1">
                    <a:lumMod val="65000"/>
                    <a:lumOff val="35000"/>
                  </a:schemeClr>
                </a:solidFill>
                <a:latin typeface="Arial Rounded MT Bold" charset="0"/>
                <a:ea typeface="Arial Rounded MT Bold" charset="0"/>
                <a:cs typeface="Arial Rounded MT Bold" charset="0"/>
                <a:hlinkClick r:id="rId9" tooltip="Stairs"/>
              </a:rPr>
              <a:t>stairs</a:t>
            </a:r>
            <a:r>
              <a:rPr lang="en-US" sz="1600" dirty="0">
                <a:solidFill>
                  <a:schemeClr val="tx1">
                    <a:lumMod val="65000"/>
                    <a:lumOff val="35000"/>
                  </a:schemeClr>
                </a:solidFill>
                <a:latin typeface="Arial Rounded MT Bold" charset="0"/>
                <a:ea typeface="Arial Rounded MT Bold" charset="0"/>
                <a:cs typeface="Arial Rounded MT Bold" charset="0"/>
              </a:rPr>
              <a:t> and then beat him until he lost </a:t>
            </a:r>
            <a:r>
              <a:rPr lang="en-US" sz="1600" dirty="0">
                <a:solidFill>
                  <a:schemeClr val="tx1">
                    <a:lumMod val="65000"/>
                    <a:lumOff val="35000"/>
                  </a:schemeClr>
                </a:solidFill>
                <a:latin typeface="Arial Rounded MT Bold" charset="0"/>
                <a:ea typeface="Arial Rounded MT Bold" charset="0"/>
                <a:cs typeface="Arial Rounded MT Bold" charset="0"/>
                <a:hlinkClick r:id="rId10" tooltip="Consciousness"/>
              </a:rPr>
              <a:t>consciousness</a:t>
            </a:r>
            <a:r>
              <a:rPr lang="en-US" sz="1600" dirty="0">
                <a:solidFill>
                  <a:schemeClr val="tx1">
                    <a:lumMod val="65000"/>
                    <a:lumOff val="35000"/>
                  </a:schemeClr>
                </a:solidFill>
                <a:latin typeface="Arial Rounded MT Bold" charset="0"/>
                <a:ea typeface="Arial Rounded MT Bold" charset="0"/>
                <a:cs typeface="Arial Rounded MT Bold" charset="0"/>
              </a:rPr>
              <a:t>.</a:t>
            </a:r>
            <a:r>
              <a:rPr lang="en-US" sz="1600" baseline="30000" dirty="0">
                <a:solidFill>
                  <a:schemeClr val="tx1">
                    <a:lumMod val="65000"/>
                    <a:lumOff val="35000"/>
                  </a:schemeClr>
                </a:solidFill>
                <a:latin typeface="Arial Rounded MT Bold" charset="0"/>
                <a:ea typeface="Arial Rounded MT Bold" charset="0"/>
                <a:cs typeface="Arial Rounded MT Bold" charset="0"/>
                <a:hlinkClick r:id="rId11"/>
              </a:rPr>
              <a:t>[40]</a:t>
            </a:r>
            <a:endParaRPr lang="en-US" sz="1600" dirty="0">
              <a:solidFill>
                <a:schemeClr val="tx1">
                  <a:lumMod val="65000"/>
                  <a:lumOff val="35000"/>
                </a:schemeClr>
              </a:solidFill>
              <a:latin typeface="Arial Rounded MT Bold" charset="0"/>
              <a:ea typeface="Arial Rounded MT Bold" charset="0"/>
              <a:cs typeface="Arial Rounded MT Bold" charset="0"/>
            </a:endParaRPr>
          </a:p>
        </p:txBody>
      </p:sp>
      <p:sp>
        <p:nvSpPr>
          <p:cNvPr id="4" name="Rectangle 3"/>
          <p:cNvSpPr/>
          <p:nvPr/>
        </p:nvSpPr>
        <p:spPr>
          <a:xfrm>
            <a:off x="574132" y="5431221"/>
            <a:ext cx="10915036" cy="584775"/>
          </a:xfrm>
          <a:prstGeom prst="rect">
            <a:avLst/>
          </a:prstGeom>
        </p:spPr>
        <p:txBody>
          <a:bodyPr wrap="square">
            <a:spAutoFit/>
          </a:bodyPr>
          <a:lstStyle/>
          <a:p>
            <a:r>
              <a:rPr lang="en-US" sz="1600" dirty="0">
                <a:solidFill>
                  <a:schemeClr val="tx1">
                    <a:lumMod val="65000"/>
                    <a:lumOff val="35000"/>
                  </a:schemeClr>
                </a:solidFill>
                <a:latin typeface="Arial Rounded MT Bold" charset="0"/>
                <a:ea typeface="Arial Rounded MT Bold" charset="0"/>
                <a:cs typeface="Arial Rounded MT Bold" charset="0"/>
              </a:rPr>
              <a:t>Just introduced an Electric Tractor, that will cost $150,000.  Has orders from major players such as Walmart, Meijer, Sysco</a:t>
            </a:r>
          </a:p>
        </p:txBody>
      </p:sp>
      <p:sp>
        <p:nvSpPr>
          <p:cNvPr id="29" name="TextBox 28"/>
          <p:cNvSpPr txBox="1"/>
          <p:nvPr/>
        </p:nvSpPr>
        <p:spPr>
          <a:xfrm>
            <a:off x="7808249" y="1261910"/>
            <a:ext cx="4324389" cy="353943"/>
          </a:xfrm>
          <a:prstGeom prst="rect">
            <a:avLst/>
          </a:prstGeom>
          <a:solidFill>
            <a:srgbClr val="FF9709"/>
          </a:solidFill>
        </p:spPr>
        <p:txBody>
          <a:bodyPr wrap="square" rtlCol="0">
            <a:spAutoFit/>
          </a:bodyPr>
          <a:lstStyle/>
          <a:p>
            <a:r>
              <a:rPr lang="en-US" sz="1700" dirty="0">
                <a:solidFill>
                  <a:schemeClr val="bg1"/>
                </a:solidFill>
                <a:latin typeface="Arial Rounded MT Bold" charset="0"/>
                <a:ea typeface="Arial Rounded MT Bold" charset="0"/>
                <a:cs typeface="Arial Rounded MT Bold" charset="0"/>
              </a:rPr>
              <a:t>REVOLUTIONIZING TRANSPORTATION</a:t>
            </a:r>
          </a:p>
        </p:txBody>
      </p:sp>
      <p:sp>
        <p:nvSpPr>
          <p:cNvPr id="2" name="Slide Number Placeholder 1">
            <a:extLst>
              <a:ext uri="{FF2B5EF4-FFF2-40B4-BE49-F238E27FC236}">
                <a16:creationId xmlns:a16="http://schemas.microsoft.com/office/drawing/2014/main" xmlns="" id="{1F1956F6-3DF7-4D54-8EF1-3C22CCE55F11}"/>
              </a:ext>
            </a:extLst>
          </p:cNvPr>
          <p:cNvSpPr>
            <a:spLocks noGrp="1"/>
          </p:cNvSpPr>
          <p:nvPr>
            <p:ph type="sldNum" sz="quarter" idx="12"/>
          </p:nvPr>
        </p:nvSpPr>
        <p:spPr/>
        <p:txBody>
          <a:bodyPr/>
          <a:lstStyle/>
          <a:p>
            <a:fld id="{CA0C82B4-A617-4C4C-A927-AAF23DBD7435}" type="slidenum">
              <a:rPr lang="en-US" smtClean="0"/>
              <a:t>16</a:t>
            </a:fld>
            <a:endParaRPr lang="en-US"/>
          </a:p>
        </p:txBody>
      </p:sp>
    </p:spTree>
    <p:extLst>
      <p:ext uri="{BB962C8B-B14F-4D97-AF65-F5344CB8AC3E}">
        <p14:creationId xmlns:p14="http://schemas.microsoft.com/office/powerpoint/2010/main" val="324058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a:xfrm rot="5400000" flipH="1">
            <a:off x="5328624" y="-5331440"/>
            <a:ext cx="45719" cy="10633033"/>
          </a:xfrm>
          <a:prstGeom prst="rect">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8" name="Picture 24" descr="Mail_Signature_Stroke HD.jpe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flipV="1">
            <a:off x="0" y="6724891"/>
            <a:ext cx="12139462" cy="133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4" descr="Mail_Signature_Stroke HD.jpe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flipV="1">
            <a:off x="0" y="0"/>
            <a:ext cx="12192003" cy="67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flipH="1">
            <a:off x="-22860" y="0"/>
            <a:ext cx="45719" cy="6858000"/>
          </a:xfrm>
          <a:prstGeom prst="rect">
            <a:avLst/>
          </a:prstGeom>
          <a:solidFill>
            <a:srgbClr val="812469"/>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2" name="Rectangle 11"/>
          <p:cNvSpPr/>
          <p:nvPr/>
        </p:nvSpPr>
        <p:spPr>
          <a:xfrm flipH="1">
            <a:off x="12139461" y="7935"/>
            <a:ext cx="45719" cy="6812281"/>
          </a:xfrm>
          <a:prstGeom prst="rect">
            <a:avLst/>
          </a:prstGeom>
          <a:solidFill>
            <a:srgbClr val="812469"/>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5716" y="137577"/>
            <a:ext cx="1190013" cy="551779"/>
          </a:xfrm>
          <a:prstGeom prst="rect">
            <a:avLst/>
          </a:prstGeom>
        </p:spPr>
      </p:pic>
      <p:sp>
        <p:nvSpPr>
          <p:cNvPr id="14" name="Rectangle 13"/>
          <p:cNvSpPr/>
          <p:nvPr/>
        </p:nvSpPr>
        <p:spPr>
          <a:xfrm>
            <a:off x="20305" y="1110835"/>
            <a:ext cx="7356638" cy="769441"/>
          </a:xfrm>
          <a:prstGeom prst="rect">
            <a:avLst/>
          </a:prstGeom>
          <a:solidFill>
            <a:srgbClr val="9C27A0"/>
          </a:solidFill>
        </p:spPr>
        <p:txBody>
          <a:bodyPr wrap="square">
            <a:spAutoFit/>
          </a:bodyPr>
          <a:lstStyle/>
          <a:p>
            <a:pPr algn="ctr"/>
            <a:endParaRPr lang="en-US" sz="1200" dirty="0">
              <a:solidFill>
                <a:srgbClr val="FFFFFF"/>
              </a:solidFill>
              <a:latin typeface="Arial Rounded MT Bold"/>
              <a:cs typeface="Arial Rounded MT Bold"/>
            </a:endParaRPr>
          </a:p>
          <a:p>
            <a:pPr algn="ctr"/>
            <a:r>
              <a:rPr lang="en-US" sz="3200" dirty="0">
                <a:solidFill>
                  <a:srgbClr val="FFFFFF"/>
                </a:solidFill>
                <a:latin typeface="Arial Rounded MT Bold"/>
                <a:cs typeface="Arial Rounded MT Bold"/>
              </a:rPr>
              <a:t>WHAT’S THE POINT?</a:t>
            </a:r>
            <a:endParaRPr lang="en-US" sz="200" dirty="0"/>
          </a:p>
        </p:txBody>
      </p:sp>
      <p:pic>
        <p:nvPicPr>
          <p:cNvPr id="20" name="Picture 4" descr="http://www.progressivegrocer.com/sites/default/files/styles/article-full/public/PG%20Articles/FMI%20Logo%20Resized.jpg?itok=goyYOXxO"/>
          <p:cNvPicPr>
            <a:picLocks noChangeAspect="1" noChangeArrowheads="1"/>
          </p:cNvPicPr>
          <p:nvPr/>
        </p:nvPicPr>
        <p:blipFill rotWithShape="1">
          <a:blip r:embed="rId4" cstate="print">
            <a:alphaModFix amt="20000"/>
            <a:extLst>
              <a:ext uri="{28A0092B-C50C-407E-A947-70E740481C1C}">
                <a14:useLocalDpi xmlns:a14="http://schemas.microsoft.com/office/drawing/2010/main" val="0"/>
              </a:ext>
            </a:extLst>
          </a:blip>
          <a:srcRect t="18583" b="17293"/>
          <a:stretch/>
        </p:blipFill>
        <p:spPr bwMode="auto">
          <a:xfrm>
            <a:off x="4195954" y="5897868"/>
            <a:ext cx="1665259" cy="586728"/>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xmlns="" id="{50AB0B8A-FE66-4B75-A779-4B6BE2CA2010}"/>
              </a:ext>
            </a:extLst>
          </p:cNvPr>
          <p:cNvPicPr>
            <a:picLocks noChangeAspect="1"/>
          </p:cNvPicPr>
          <p:nvPr/>
        </p:nvPicPr>
        <p:blipFill rotWithShape="1">
          <a:blip r:embed="rId5">
            <a:alphaModFix amt="24000"/>
          </a:blip>
          <a:srcRect l="67451" t="57976" r="24519" b="33135"/>
          <a:stretch/>
        </p:blipFill>
        <p:spPr>
          <a:xfrm>
            <a:off x="5783484" y="5843756"/>
            <a:ext cx="1844232" cy="612476"/>
          </a:xfrm>
          <a:prstGeom prst="rect">
            <a:avLst/>
          </a:prstGeom>
        </p:spPr>
      </p:pic>
      <p:pic>
        <p:nvPicPr>
          <p:cNvPr id="22" name="Picture 21">
            <a:extLst>
              <a:ext uri="{FF2B5EF4-FFF2-40B4-BE49-F238E27FC236}">
                <a16:creationId xmlns:a16="http://schemas.microsoft.com/office/drawing/2014/main" xmlns="" id="{7052EB80-810B-402A-84DF-51CE317F416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85291" y="258592"/>
            <a:ext cx="982759" cy="170823"/>
          </a:xfrm>
          <a:prstGeom prst="rect">
            <a:avLst/>
          </a:prstGeom>
        </p:spPr>
      </p:pic>
      <p:sp>
        <p:nvSpPr>
          <p:cNvPr id="7" name="TextBox 6"/>
          <p:cNvSpPr txBox="1"/>
          <p:nvPr/>
        </p:nvSpPr>
        <p:spPr>
          <a:xfrm>
            <a:off x="6096001" y="137547"/>
            <a:ext cx="6410039" cy="461665"/>
          </a:xfrm>
          <a:prstGeom prst="rect">
            <a:avLst/>
          </a:prstGeom>
          <a:noFill/>
        </p:spPr>
        <p:txBody>
          <a:bodyPr wrap="square" rtlCol="0">
            <a:spAutoFit/>
          </a:bodyPr>
          <a:lstStyle/>
          <a:p>
            <a:r>
              <a:rPr lang="en-US" sz="2400" dirty="0">
                <a:solidFill>
                  <a:schemeClr val="bg1">
                    <a:lumMod val="85000"/>
                  </a:schemeClr>
                </a:solidFill>
                <a:latin typeface="Arial Rounded MT Bold" charset="0"/>
                <a:ea typeface="Arial Rounded MT Bold" charset="0"/>
                <a:cs typeface="Arial Rounded MT Bold" charset="0"/>
              </a:rPr>
              <a:t>2018 SUPPLY CHAIN BENCHMARKING</a:t>
            </a:r>
          </a:p>
        </p:txBody>
      </p:sp>
      <p:sp>
        <p:nvSpPr>
          <p:cNvPr id="15" name="Oval 14"/>
          <p:cNvSpPr/>
          <p:nvPr/>
        </p:nvSpPr>
        <p:spPr>
          <a:xfrm>
            <a:off x="6923514" y="1041930"/>
            <a:ext cx="1016720" cy="924919"/>
          </a:xfrm>
          <a:prstGeom prst="ellipse">
            <a:avLst/>
          </a:prstGeom>
          <a:solidFill>
            <a:srgbClr val="9C27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latin typeface="Arial Rounded MT Bold" charset="0"/>
              <a:ea typeface="Arial Rounded MT Bold" charset="0"/>
              <a:cs typeface="Arial Rounded MT Bold" charset="0"/>
            </a:endParaRPr>
          </a:p>
        </p:txBody>
      </p:sp>
      <p:sp>
        <p:nvSpPr>
          <p:cNvPr id="27" name="Content Placeholder 2"/>
          <p:cNvSpPr>
            <a:spLocks noGrp="1"/>
          </p:cNvSpPr>
          <p:nvPr>
            <p:ph idx="1"/>
          </p:nvPr>
        </p:nvSpPr>
        <p:spPr>
          <a:xfrm>
            <a:off x="1873370" y="2946936"/>
            <a:ext cx="8445261" cy="3024871"/>
          </a:xfrm>
        </p:spPr>
        <p:txBody>
          <a:bodyPr/>
          <a:lstStyle/>
          <a:p>
            <a:endParaRPr lang="en-US" dirty="0">
              <a:solidFill>
                <a:schemeClr val="tx1">
                  <a:lumMod val="65000"/>
                  <a:lumOff val="35000"/>
                </a:schemeClr>
              </a:solidFill>
              <a:latin typeface="Arial Rounded MT Bold" charset="0"/>
              <a:ea typeface="Arial Rounded MT Bold" charset="0"/>
              <a:cs typeface="Arial Rounded MT Bold" charset="0"/>
            </a:endParaRPr>
          </a:p>
          <a:p>
            <a:r>
              <a:rPr lang="en-US" sz="2400" dirty="0">
                <a:solidFill>
                  <a:schemeClr val="tx1">
                    <a:lumMod val="65000"/>
                    <a:lumOff val="35000"/>
                  </a:schemeClr>
                </a:solidFill>
                <a:latin typeface="Arial Rounded MT Bold" charset="0"/>
                <a:ea typeface="Arial Rounded MT Bold" charset="0"/>
                <a:cs typeface="Arial Rounded MT Bold" charset="0"/>
              </a:rPr>
              <a:t>Their focus:</a:t>
            </a:r>
          </a:p>
          <a:p>
            <a:pPr lvl="1"/>
            <a:r>
              <a:rPr lang="en-US" sz="2000" dirty="0">
                <a:solidFill>
                  <a:schemeClr val="tx1">
                    <a:lumMod val="65000"/>
                    <a:lumOff val="35000"/>
                  </a:schemeClr>
                </a:solidFill>
                <a:latin typeface="Arial Rounded MT Bold" charset="0"/>
                <a:ea typeface="Arial Rounded MT Bold" charset="0"/>
                <a:cs typeface="Arial Rounded MT Bold" charset="0"/>
              </a:rPr>
              <a:t>Take care of customers no matter the costs.</a:t>
            </a:r>
          </a:p>
          <a:p>
            <a:pPr lvl="1"/>
            <a:r>
              <a:rPr lang="en-US" sz="2000" dirty="0">
                <a:solidFill>
                  <a:schemeClr val="tx1">
                    <a:lumMod val="65000"/>
                    <a:lumOff val="35000"/>
                  </a:schemeClr>
                </a:solidFill>
                <a:latin typeface="Arial Rounded MT Bold" charset="0"/>
                <a:ea typeface="Arial Rounded MT Bold" charset="0"/>
                <a:cs typeface="Arial Rounded MT Bold" charset="0"/>
              </a:rPr>
              <a:t>Make shopping easier, interesting, interactive</a:t>
            </a:r>
          </a:p>
          <a:p>
            <a:pPr lvl="1"/>
            <a:r>
              <a:rPr lang="en-US" sz="2000" dirty="0">
                <a:solidFill>
                  <a:schemeClr val="tx1">
                    <a:lumMod val="65000"/>
                    <a:lumOff val="35000"/>
                  </a:schemeClr>
                </a:solidFill>
                <a:latin typeface="Arial Rounded MT Bold" charset="0"/>
                <a:ea typeface="Arial Rounded MT Bold" charset="0"/>
                <a:cs typeface="Arial Rounded MT Bold" charset="0"/>
              </a:rPr>
              <a:t>Use tools: AI, Digital technology whenever possible/practical.</a:t>
            </a:r>
          </a:p>
          <a:p>
            <a:pPr lvl="1"/>
            <a:r>
              <a:rPr lang="en-US" sz="2000" dirty="0">
                <a:solidFill>
                  <a:schemeClr val="tx1">
                    <a:lumMod val="65000"/>
                    <a:lumOff val="35000"/>
                  </a:schemeClr>
                </a:solidFill>
                <a:latin typeface="Arial Rounded MT Bold" charset="0"/>
                <a:ea typeface="Arial Rounded MT Bold" charset="0"/>
                <a:cs typeface="Arial Rounded MT Bold" charset="0"/>
              </a:rPr>
              <a:t>Provide transparency throughout the supply chain</a:t>
            </a:r>
          </a:p>
          <a:p>
            <a:pPr lvl="1"/>
            <a:r>
              <a:rPr lang="en-US" sz="2000" dirty="0">
                <a:solidFill>
                  <a:schemeClr val="tx1">
                    <a:lumMod val="65000"/>
                    <a:lumOff val="35000"/>
                  </a:schemeClr>
                </a:solidFill>
                <a:latin typeface="Arial Rounded MT Bold" charset="0"/>
                <a:ea typeface="Arial Rounded MT Bold" charset="0"/>
                <a:cs typeface="Arial Rounded MT Bold" charset="0"/>
              </a:rPr>
              <a:t>Offer fresh product supported by speed in the supply chain</a:t>
            </a:r>
          </a:p>
          <a:p>
            <a:pPr lvl="1"/>
            <a:r>
              <a:rPr lang="en-US" sz="2000" dirty="0">
                <a:solidFill>
                  <a:schemeClr val="tx1">
                    <a:lumMod val="65000"/>
                    <a:lumOff val="35000"/>
                  </a:schemeClr>
                </a:solidFill>
                <a:latin typeface="Arial Rounded MT Bold" charset="0"/>
                <a:ea typeface="Arial Rounded MT Bold" charset="0"/>
                <a:cs typeface="Arial Rounded MT Bold" charset="0"/>
              </a:rPr>
              <a:t>Execute at the lowest cost</a:t>
            </a:r>
          </a:p>
        </p:txBody>
      </p:sp>
      <p:sp>
        <p:nvSpPr>
          <p:cNvPr id="2" name="Rectangle 1"/>
          <p:cNvSpPr/>
          <p:nvPr/>
        </p:nvSpPr>
        <p:spPr>
          <a:xfrm>
            <a:off x="1068304" y="2187442"/>
            <a:ext cx="11274591" cy="1077218"/>
          </a:xfrm>
          <a:prstGeom prst="rect">
            <a:avLst/>
          </a:prstGeom>
          <a:noFill/>
        </p:spPr>
        <p:txBody>
          <a:bodyPr wrap="square">
            <a:spAutoFit/>
          </a:bodyPr>
          <a:lstStyle/>
          <a:p>
            <a:r>
              <a:rPr lang="en-US" sz="3200" b="1" dirty="0">
                <a:solidFill>
                  <a:srgbClr val="FF0000"/>
                </a:solidFill>
                <a:latin typeface="Arial Rounded MT Bold" charset="0"/>
                <a:ea typeface="Arial Rounded MT Bold" charset="0"/>
                <a:cs typeface="Arial Rounded MT Bold" charset="0"/>
              </a:rPr>
              <a:t>“Outsiders, who have no background in the retail food industry are now setting the future!”</a:t>
            </a:r>
            <a:endParaRPr lang="en-US" sz="3200" b="1" dirty="0">
              <a:solidFill>
                <a:srgbClr val="FF0000"/>
              </a:solidFill>
            </a:endParaRPr>
          </a:p>
        </p:txBody>
      </p:sp>
      <p:sp>
        <p:nvSpPr>
          <p:cNvPr id="3" name="Slide Number Placeholder 2">
            <a:extLst>
              <a:ext uri="{FF2B5EF4-FFF2-40B4-BE49-F238E27FC236}">
                <a16:creationId xmlns:a16="http://schemas.microsoft.com/office/drawing/2014/main" xmlns="" id="{F963621A-8DE7-4CD3-98D8-2B3E2C03C326}"/>
              </a:ext>
            </a:extLst>
          </p:cNvPr>
          <p:cNvSpPr>
            <a:spLocks noGrp="1"/>
          </p:cNvSpPr>
          <p:nvPr>
            <p:ph type="sldNum" sz="quarter" idx="12"/>
          </p:nvPr>
        </p:nvSpPr>
        <p:spPr/>
        <p:txBody>
          <a:bodyPr/>
          <a:lstStyle/>
          <a:p>
            <a:fld id="{CA0C82B4-A617-4C4C-A927-AAF23DBD7435}" type="slidenum">
              <a:rPr lang="en-US" smtClean="0"/>
              <a:t>17</a:t>
            </a:fld>
            <a:endParaRPr lang="en-US"/>
          </a:p>
        </p:txBody>
      </p:sp>
    </p:spTree>
    <p:extLst>
      <p:ext uri="{BB962C8B-B14F-4D97-AF65-F5344CB8AC3E}">
        <p14:creationId xmlns:p14="http://schemas.microsoft.com/office/powerpoint/2010/main" val="18441533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a:xfrm rot="5400000" flipH="1">
            <a:off x="5328624" y="-5331440"/>
            <a:ext cx="45719" cy="10633033"/>
          </a:xfrm>
          <a:prstGeom prst="rect">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8" name="Picture 24" descr="Mail_Signature_Stroke HD.jpe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flipV="1">
            <a:off x="0" y="6709429"/>
            <a:ext cx="12139462" cy="148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4" descr="Mail_Signature_Stroke HD.jpe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flipV="1">
            <a:off x="0" y="0"/>
            <a:ext cx="12192003" cy="67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flipH="1">
            <a:off x="-22860" y="0"/>
            <a:ext cx="45719" cy="6858000"/>
          </a:xfrm>
          <a:prstGeom prst="rect">
            <a:avLst/>
          </a:prstGeom>
          <a:solidFill>
            <a:srgbClr val="812469"/>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2" name="Rectangle 11"/>
          <p:cNvSpPr/>
          <p:nvPr/>
        </p:nvSpPr>
        <p:spPr>
          <a:xfrm flipH="1">
            <a:off x="12139461" y="7935"/>
            <a:ext cx="45719" cy="6812281"/>
          </a:xfrm>
          <a:prstGeom prst="rect">
            <a:avLst/>
          </a:prstGeom>
          <a:solidFill>
            <a:srgbClr val="812469"/>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18" name="Picture 1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15716" y="137577"/>
            <a:ext cx="1190013" cy="551779"/>
          </a:xfrm>
          <a:prstGeom prst="rect">
            <a:avLst/>
          </a:prstGeom>
        </p:spPr>
      </p:pic>
      <p:pic>
        <p:nvPicPr>
          <p:cNvPr id="22" name="Picture 21">
            <a:extLst>
              <a:ext uri="{FF2B5EF4-FFF2-40B4-BE49-F238E27FC236}">
                <a16:creationId xmlns:a16="http://schemas.microsoft.com/office/drawing/2014/main" xmlns="" id="{7052EB80-810B-402A-84DF-51CE317F416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585291" y="258592"/>
            <a:ext cx="982759" cy="170823"/>
          </a:xfrm>
          <a:prstGeom prst="rect">
            <a:avLst/>
          </a:prstGeom>
        </p:spPr>
      </p:pic>
      <p:sp>
        <p:nvSpPr>
          <p:cNvPr id="7" name="TextBox 6"/>
          <p:cNvSpPr txBox="1"/>
          <p:nvPr/>
        </p:nvSpPr>
        <p:spPr>
          <a:xfrm>
            <a:off x="6096001" y="137547"/>
            <a:ext cx="6410039" cy="461665"/>
          </a:xfrm>
          <a:prstGeom prst="rect">
            <a:avLst/>
          </a:prstGeom>
          <a:noFill/>
        </p:spPr>
        <p:txBody>
          <a:bodyPr wrap="square" rtlCol="0">
            <a:spAutoFit/>
          </a:bodyPr>
          <a:lstStyle/>
          <a:p>
            <a:r>
              <a:rPr lang="en-US" sz="2400" dirty="0">
                <a:solidFill>
                  <a:schemeClr val="bg1">
                    <a:lumMod val="85000"/>
                  </a:schemeClr>
                </a:solidFill>
                <a:latin typeface="Arial Rounded MT Bold" charset="0"/>
                <a:ea typeface="Arial Rounded MT Bold" charset="0"/>
                <a:cs typeface="Arial Rounded MT Bold" charset="0"/>
              </a:rPr>
              <a:t>2018 SUPPLY CHAIN BENCHMARKING</a:t>
            </a:r>
          </a:p>
        </p:txBody>
      </p:sp>
      <p:pic>
        <p:nvPicPr>
          <p:cNvPr id="17" name="Picture 4" descr="http://www.progressivegrocer.com/sites/default/files/styles/article-full/public/PG%20Articles/FMI%20Logo%20Resized.jpg?itok=goyYOXxO"/>
          <p:cNvPicPr>
            <a:picLocks noChangeAspect="1" noChangeArrowheads="1"/>
          </p:cNvPicPr>
          <p:nvPr/>
        </p:nvPicPr>
        <p:blipFill rotWithShape="1">
          <a:blip r:embed="rId10" cstate="print">
            <a:alphaModFix amt="20000"/>
            <a:extLst>
              <a:ext uri="{28A0092B-C50C-407E-A947-70E740481C1C}">
                <a14:useLocalDpi xmlns:a14="http://schemas.microsoft.com/office/drawing/2010/main" val="0"/>
              </a:ext>
            </a:extLst>
          </a:blip>
          <a:srcRect t="18583" b="17293"/>
          <a:stretch/>
        </p:blipFill>
        <p:spPr bwMode="auto">
          <a:xfrm>
            <a:off x="4195954" y="5897868"/>
            <a:ext cx="1665259" cy="58672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xmlns="" id="{50AB0B8A-FE66-4B75-A779-4B6BE2CA2010}"/>
              </a:ext>
            </a:extLst>
          </p:cNvPr>
          <p:cNvPicPr>
            <a:picLocks noChangeAspect="1"/>
          </p:cNvPicPr>
          <p:nvPr/>
        </p:nvPicPr>
        <p:blipFill rotWithShape="1">
          <a:blip r:embed="rId11">
            <a:alphaModFix amt="24000"/>
          </a:blip>
          <a:srcRect l="67451" t="57976" r="24519" b="33135"/>
          <a:stretch/>
        </p:blipFill>
        <p:spPr>
          <a:xfrm>
            <a:off x="5783484" y="5878352"/>
            <a:ext cx="1740060" cy="577880"/>
          </a:xfrm>
          <a:prstGeom prst="rect">
            <a:avLst/>
          </a:prstGeom>
        </p:spPr>
      </p:pic>
      <p:pic>
        <p:nvPicPr>
          <p:cNvPr id="20" name="aGB-rswI66U">
            <a:extLst>
              <a:ext uri="{FF2B5EF4-FFF2-40B4-BE49-F238E27FC236}">
                <a16:creationId xmlns:a16="http://schemas.microsoft.com/office/drawing/2014/main" xmlns="" id="{9CB457EC-FC21-4B3B-AF19-9486169B710A}"/>
              </a:ext>
            </a:extLst>
          </p:cNvPr>
          <p:cNvPicPr>
            <a:picLocks noGrp="1" noRot="1" noChangeAspect="1"/>
          </p:cNvPicPr>
          <p:nvPr>
            <p:ph idx="1"/>
            <a:videoFile r:link="rId1"/>
          </p:nvPr>
        </p:nvPicPr>
        <p:blipFill>
          <a:blip r:embed="rId12"/>
          <a:stretch>
            <a:fillRect/>
          </a:stretch>
        </p:blipFill>
        <p:spPr>
          <a:xfrm>
            <a:off x="628650" y="1100519"/>
            <a:ext cx="3445043" cy="1899080"/>
          </a:xfrm>
          <a:prstGeom prst="rect">
            <a:avLst/>
          </a:prstGeom>
        </p:spPr>
      </p:pic>
      <p:pic>
        <p:nvPicPr>
          <p:cNvPr id="21" name="bn5jjVKhFUs">
            <a:extLst>
              <a:ext uri="{FF2B5EF4-FFF2-40B4-BE49-F238E27FC236}">
                <a16:creationId xmlns:a16="http://schemas.microsoft.com/office/drawing/2014/main" xmlns="" id="{BB14DA28-68F2-40CC-93EA-6A85CB8EE56E}"/>
              </a:ext>
            </a:extLst>
          </p:cNvPr>
          <p:cNvPicPr>
            <a:picLocks noRot="1" noChangeAspect="1"/>
          </p:cNvPicPr>
          <p:nvPr>
            <a:videoFile r:link="rId2"/>
          </p:nvPr>
        </p:nvPicPr>
        <p:blipFill>
          <a:blip r:embed="rId13"/>
          <a:stretch>
            <a:fillRect/>
          </a:stretch>
        </p:blipFill>
        <p:spPr>
          <a:xfrm>
            <a:off x="676275" y="3518362"/>
            <a:ext cx="3433731" cy="1918593"/>
          </a:xfrm>
          <a:prstGeom prst="rect">
            <a:avLst/>
          </a:prstGeom>
        </p:spPr>
      </p:pic>
      <p:pic>
        <p:nvPicPr>
          <p:cNvPr id="23" name="XO7fvrdTCgs">
            <a:extLst>
              <a:ext uri="{FF2B5EF4-FFF2-40B4-BE49-F238E27FC236}">
                <a16:creationId xmlns:a16="http://schemas.microsoft.com/office/drawing/2014/main" xmlns="" id="{8E9C1F1C-44BC-41FA-870B-A3816A93BE54}"/>
              </a:ext>
            </a:extLst>
          </p:cNvPr>
          <p:cNvPicPr>
            <a:picLocks noRot="1" noChangeAspect="1"/>
          </p:cNvPicPr>
          <p:nvPr>
            <a:videoFile r:link="rId3"/>
          </p:nvPr>
        </p:nvPicPr>
        <p:blipFill>
          <a:blip r:embed="rId14"/>
          <a:stretch>
            <a:fillRect/>
          </a:stretch>
        </p:blipFill>
        <p:spPr>
          <a:xfrm>
            <a:off x="8001000" y="1054164"/>
            <a:ext cx="3400393" cy="2051448"/>
          </a:xfrm>
          <a:prstGeom prst="rect">
            <a:avLst/>
          </a:prstGeom>
        </p:spPr>
      </p:pic>
      <p:pic>
        <p:nvPicPr>
          <p:cNvPr id="24" name="XJqsdprXF5c">
            <a:extLst>
              <a:ext uri="{FF2B5EF4-FFF2-40B4-BE49-F238E27FC236}">
                <a16:creationId xmlns:a16="http://schemas.microsoft.com/office/drawing/2014/main" xmlns="" id="{585D81D8-2A98-4D58-9D80-0F8BCB3451F5}"/>
              </a:ext>
            </a:extLst>
          </p:cNvPr>
          <p:cNvPicPr>
            <a:picLocks noRot="1" noChangeAspect="1"/>
          </p:cNvPicPr>
          <p:nvPr>
            <a:videoFile r:link="rId4"/>
          </p:nvPr>
        </p:nvPicPr>
        <p:blipFill>
          <a:blip r:embed="rId15"/>
          <a:stretch>
            <a:fillRect/>
          </a:stretch>
        </p:blipFill>
        <p:spPr>
          <a:xfrm>
            <a:off x="8033211" y="3502185"/>
            <a:ext cx="3396723" cy="1910855"/>
          </a:xfrm>
          <a:prstGeom prst="rect">
            <a:avLst/>
          </a:prstGeom>
        </p:spPr>
      </p:pic>
      <p:sp>
        <p:nvSpPr>
          <p:cNvPr id="25" name="Title 1">
            <a:extLst>
              <a:ext uri="{FF2B5EF4-FFF2-40B4-BE49-F238E27FC236}">
                <a16:creationId xmlns:a16="http://schemas.microsoft.com/office/drawing/2014/main" xmlns="" id="{9A6A4AE8-7E99-430A-B1F8-56BCC604B75D}"/>
              </a:ext>
            </a:extLst>
          </p:cNvPr>
          <p:cNvSpPr>
            <a:spLocks noGrp="1"/>
          </p:cNvSpPr>
          <p:nvPr>
            <p:ph type="title"/>
          </p:nvPr>
        </p:nvSpPr>
        <p:spPr>
          <a:xfrm>
            <a:off x="916197" y="539814"/>
            <a:ext cx="2870588" cy="819422"/>
          </a:xfrm>
        </p:spPr>
        <p:txBody>
          <a:bodyPr>
            <a:normAutofit/>
          </a:bodyPr>
          <a:lstStyle/>
          <a:p>
            <a:r>
              <a:rPr lang="en-US" sz="2400" dirty="0"/>
              <a:t>Amazon DC Robots</a:t>
            </a:r>
          </a:p>
        </p:txBody>
      </p:sp>
      <p:sp>
        <p:nvSpPr>
          <p:cNvPr id="26" name="Title 1">
            <a:extLst>
              <a:ext uri="{FF2B5EF4-FFF2-40B4-BE49-F238E27FC236}">
                <a16:creationId xmlns:a16="http://schemas.microsoft.com/office/drawing/2014/main" xmlns="" id="{983CB37D-55EF-4E16-81AC-B0F575C4E40E}"/>
              </a:ext>
            </a:extLst>
          </p:cNvPr>
          <p:cNvSpPr txBox="1">
            <a:spLocks/>
          </p:cNvSpPr>
          <p:nvPr/>
        </p:nvSpPr>
        <p:spPr>
          <a:xfrm>
            <a:off x="8267699" y="473139"/>
            <a:ext cx="3824281" cy="83919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dirty="0"/>
              <a:t>C&amp;S Newburgh, NY</a:t>
            </a:r>
          </a:p>
        </p:txBody>
      </p:sp>
      <p:sp>
        <p:nvSpPr>
          <p:cNvPr id="27" name="Title 1">
            <a:extLst>
              <a:ext uri="{FF2B5EF4-FFF2-40B4-BE49-F238E27FC236}">
                <a16:creationId xmlns:a16="http://schemas.microsoft.com/office/drawing/2014/main" xmlns="" id="{D77AD275-C7E7-4FED-A152-836FD1337AF4}"/>
              </a:ext>
            </a:extLst>
          </p:cNvPr>
          <p:cNvSpPr txBox="1">
            <a:spLocks/>
          </p:cNvSpPr>
          <p:nvPr/>
        </p:nvSpPr>
        <p:spPr>
          <a:xfrm>
            <a:off x="1171575" y="3171728"/>
            <a:ext cx="3430929" cy="412095"/>
          </a:xfrm>
          <a:prstGeom prst="rect">
            <a:avLst/>
          </a:prstGeom>
        </p:spPr>
        <p:txBody>
          <a:bodyPr vert="horz" lIns="91440" tIns="45720" rIns="91440" bIns="45720" rtlCol="0" anchor="ctr">
            <a:normAutofit fontScale="6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err="1"/>
              <a:t>Witron</a:t>
            </a:r>
            <a:r>
              <a:rPr lang="en-US" dirty="0"/>
              <a:t> Meijer</a:t>
            </a:r>
          </a:p>
        </p:txBody>
      </p:sp>
      <p:sp>
        <p:nvSpPr>
          <p:cNvPr id="29" name="Title 1">
            <a:extLst>
              <a:ext uri="{FF2B5EF4-FFF2-40B4-BE49-F238E27FC236}">
                <a16:creationId xmlns:a16="http://schemas.microsoft.com/office/drawing/2014/main" xmlns="" id="{09174720-E0B1-40C8-932B-F5F9230C3490}"/>
              </a:ext>
            </a:extLst>
          </p:cNvPr>
          <p:cNvSpPr txBox="1">
            <a:spLocks/>
          </p:cNvSpPr>
          <p:nvPr/>
        </p:nvSpPr>
        <p:spPr>
          <a:xfrm>
            <a:off x="9426170" y="3036516"/>
            <a:ext cx="2470873" cy="60212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err="1"/>
              <a:t>Ocado</a:t>
            </a:r>
            <a:endParaRPr lang="en-US" sz="2800" dirty="0"/>
          </a:p>
        </p:txBody>
      </p:sp>
      <p:sp>
        <p:nvSpPr>
          <p:cNvPr id="30" name="TextBox 29">
            <a:extLst>
              <a:ext uri="{FF2B5EF4-FFF2-40B4-BE49-F238E27FC236}">
                <a16:creationId xmlns:a16="http://schemas.microsoft.com/office/drawing/2014/main" xmlns="" id="{9B00B5A1-0087-48E8-9D30-A724087AD3C4}"/>
              </a:ext>
            </a:extLst>
          </p:cNvPr>
          <p:cNvSpPr txBox="1"/>
          <p:nvPr/>
        </p:nvSpPr>
        <p:spPr>
          <a:xfrm>
            <a:off x="6015664" y="6351121"/>
            <a:ext cx="5598649" cy="307777"/>
          </a:xfrm>
          <a:prstGeom prst="rect">
            <a:avLst/>
          </a:prstGeom>
          <a:noFill/>
        </p:spPr>
        <p:txBody>
          <a:bodyPr wrap="none" rtlCol="0">
            <a:spAutoFit/>
          </a:bodyPr>
          <a:lstStyle/>
          <a:p>
            <a:r>
              <a:rPr lang="en-US" sz="1400" dirty="0">
                <a:latin typeface="Arial Rounded MT Bold" charset="0"/>
                <a:ea typeface="Arial Rounded MT Bold" charset="0"/>
                <a:cs typeface="Arial Rounded MT Bold" charset="0"/>
              </a:rPr>
              <a:t>World’s Largest Direct to Consumer food supply chain system.</a:t>
            </a:r>
          </a:p>
        </p:txBody>
      </p:sp>
      <p:sp>
        <p:nvSpPr>
          <p:cNvPr id="2" name="Slide Number Placeholder 1">
            <a:extLst>
              <a:ext uri="{FF2B5EF4-FFF2-40B4-BE49-F238E27FC236}">
                <a16:creationId xmlns:a16="http://schemas.microsoft.com/office/drawing/2014/main" xmlns="" id="{89176D6E-BC5F-469C-A324-FD42E7D5B2C1}"/>
              </a:ext>
            </a:extLst>
          </p:cNvPr>
          <p:cNvSpPr>
            <a:spLocks noGrp="1"/>
          </p:cNvSpPr>
          <p:nvPr>
            <p:ph type="sldNum" sz="quarter" idx="12"/>
          </p:nvPr>
        </p:nvSpPr>
        <p:spPr/>
        <p:txBody>
          <a:bodyPr/>
          <a:lstStyle/>
          <a:p>
            <a:fld id="{CA0C82B4-A617-4C4C-A927-AAF23DBD7435}" type="slidenum">
              <a:rPr lang="en-US" smtClean="0"/>
              <a:t>18</a:t>
            </a:fld>
            <a:endParaRPr lang="en-US"/>
          </a:p>
        </p:txBody>
      </p:sp>
      <p:sp>
        <p:nvSpPr>
          <p:cNvPr id="3" name="TextBox 2">
            <a:extLst>
              <a:ext uri="{FF2B5EF4-FFF2-40B4-BE49-F238E27FC236}">
                <a16:creationId xmlns:a16="http://schemas.microsoft.com/office/drawing/2014/main" xmlns="" id="{E4AFE035-2465-452A-B42C-C2E59986FAA1}"/>
              </a:ext>
            </a:extLst>
          </p:cNvPr>
          <p:cNvSpPr txBox="1"/>
          <p:nvPr/>
        </p:nvSpPr>
        <p:spPr>
          <a:xfrm>
            <a:off x="3225498" y="5391150"/>
            <a:ext cx="8957703" cy="584775"/>
          </a:xfrm>
          <a:prstGeom prst="rect">
            <a:avLst/>
          </a:prstGeom>
          <a:noFill/>
        </p:spPr>
        <p:txBody>
          <a:bodyPr wrap="square" rtlCol="0">
            <a:spAutoFit/>
          </a:bodyPr>
          <a:lstStyle/>
          <a:p>
            <a:r>
              <a:rPr lang="en-CA" sz="1600" dirty="0"/>
              <a:t>No one wants to work in a Food DC, therefore look at these successful operations. </a:t>
            </a:r>
          </a:p>
          <a:p>
            <a:r>
              <a:rPr lang="en-CA" sz="1600" dirty="0"/>
              <a:t>Turnover costs are significant and expensive, look at new technologies</a:t>
            </a:r>
          </a:p>
        </p:txBody>
      </p:sp>
      <p:pic>
        <p:nvPicPr>
          <p:cNvPr id="4" name="Picture 4">
            <a:hlinkClick r:id="" action="ppaction://media"/>
            <a:extLst>
              <a:ext uri="{FF2B5EF4-FFF2-40B4-BE49-F238E27FC236}">
                <a16:creationId xmlns:a16="http://schemas.microsoft.com/office/drawing/2014/main" xmlns="" id="{68D167E9-65C1-4A5A-9D98-E662F9E9E9A7}"/>
              </a:ext>
            </a:extLst>
          </p:cNvPr>
          <p:cNvPicPr>
            <a:picLocks noRot="1" noChangeAspect="1"/>
          </p:cNvPicPr>
          <p:nvPr>
            <a:videoFile r:link="rId5"/>
          </p:nvPr>
        </p:nvPicPr>
        <p:blipFill>
          <a:blip r:embed="rId16"/>
          <a:stretch>
            <a:fillRect/>
          </a:stretch>
        </p:blipFill>
        <p:spPr>
          <a:xfrm>
            <a:off x="4343400" y="2435289"/>
            <a:ext cx="3434744" cy="1813580"/>
          </a:xfrm>
          <a:prstGeom prst="rect">
            <a:avLst/>
          </a:prstGeom>
        </p:spPr>
      </p:pic>
      <p:sp>
        <p:nvSpPr>
          <p:cNvPr id="6" name="Title 1">
            <a:extLst>
              <a:ext uri="{FF2B5EF4-FFF2-40B4-BE49-F238E27FC236}">
                <a16:creationId xmlns:a16="http://schemas.microsoft.com/office/drawing/2014/main" xmlns="" id="{C8CC50FC-56B4-4612-AA72-342EE66BE0A1}"/>
              </a:ext>
            </a:extLst>
          </p:cNvPr>
          <p:cNvSpPr txBox="1">
            <a:spLocks/>
          </p:cNvSpPr>
          <p:nvPr/>
        </p:nvSpPr>
        <p:spPr>
          <a:xfrm>
            <a:off x="4808308" y="1868719"/>
            <a:ext cx="3576573" cy="8191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dirty="0" err="1"/>
              <a:t>Kuecker's</a:t>
            </a:r>
            <a:r>
              <a:rPr lang="en-US" sz="2400" dirty="0"/>
              <a:t> Solution</a:t>
            </a:r>
            <a:endParaRPr lang="en-US" dirty="0"/>
          </a:p>
        </p:txBody>
      </p:sp>
    </p:spTree>
    <p:extLst>
      <p:ext uri="{BB962C8B-B14F-4D97-AF65-F5344CB8AC3E}">
        <p14:creationId xmlns:p14="http://schemas.microsoft.com/office/powerpoint/2010/main" val="4395153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a:xfrm rot="5400000" flipH="1">
            <a:off x="5328624" y="-5331440"/>
            <a:ext cx="45719" cy="10633033"/>
          </a:xfrm>
          <a:prstGeom prst="rect">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8" name="Picture 24" descr="Mail_Signature_Stroke HD.jpe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flipV="1">
            <a:off x="0" y="6709429"/>
            <a:ext cx="12139462" cy="148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4" descr="Mail_Signature_Stroke HD.jpe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flipV="1">
            <a:off x="0" y="0"/>
            <a:ext cx="12192003" cy="67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flipH="1">
            <a:off x="-22860" y="0"/>
            <a:ext cx="45719" cy="6858000"/>
          </a:xfrm>
          <a:prstGeom prst="rect">
            <a:avLst/>
          </a:prstGeom>
          <a:solidFill>
            <a:srgbClr val="812469"/>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2" name="Rectangle 11"/>
          <p:cNvSpPr/>
          <p:nvPr/>
        </p:nvSpPr>
        <p:spPr>
          <a:xfrm flipH="1">
            <a:off x="12139461" y="7935"/>
            <a:ext cx="45719" cy="6812281"/>
          </a:xfrm>
          <a:prstGeom prst="rect">
            <a:avLst/>
          </a:prstGeom>
          <a:solidFill>
            <a:srgbClr val="812469"/>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18" name="Picture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5716" y="137577"/>
            <a:ext cx="1190013" cy="551779"/>
          </a:xfrm>
          <a:prstGeom prst="rect">
            <a:avLst/>
          </a:prstGeom>
        </p:spPr>
      </p:pic>
      <p:pic>
        <p:nvPicPr>
          <p:cNvPr id="22" name="Picture 21">
            <a:extLst>
              <a:ext uri="{FF2B5EF4-FFF2-40B4-BE49-F238E27FC236}">
                <a16:creationId xmlns:a16="http://schemas.microsoft.com/office/drawing/2014/main" xmlns="" id="{7052EB80-810B-402A-84DF-51CE317F416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85291" y="258592"/>
            <a:ext cx="982759" cy="170823"/>
          </a:xfrm>
          <a:prstGeom prst="rect">
            <a:avLst/>
          </a:prstGeom>
        </p:spPr>
      </p:pic>
      <p:sp>
        <p:nvSpPr>
          <p:cNvPr id="7" name="TextBox 6"/>
          <p:cNvSpPr txBox="1"/>
          <p:nvPr/>
        </p:nvSpPr>
        <p:spPr>
          <a:xfrm>
            <a:off x="6096001" y="137547"/>
            <a:ext cx="6410039" cy="461665"/>
          </a:xfrm>
          <a:prstGeom prst="rect">
            <a:avLst/>
          </a:prstGeom>
          <a:noFill/>
        </p:spPr>
        <p:txBody>
          <a:bodyPr wrap="square" rtlCol="0">
            <a:spAutoFit/>
          </a:bodyPr>
          <a:lstStyle/>
          <a:p>
            <a:r>
              <a:rPr lang="en-US" sz="2400" dirty="0">
                <a:solidFill>
                  <a:schemeClr val="bg1">
                    <a:lumMod val="85000"/>
                  </a:schemeClr>
                </a:solidFill>
                <a:latin typeface="Arial Rounded MT Bold" charset="0"/>
                <a:ea typeface="Arial Rounded MT Bold" charset="0"/>
                <a:cs typeface="Arial Rounded MT Bold" charset="0"/>
              </a:rPr>
              <a:t>2018 SUPPLY CHAIN BENCHMARKING</a:t>
            </a:r>
          </a:p>
        </p:txBody>
      </p:sp>
      <p:pic>
        <p:nvPicPr>
          <p:cNvPr id="17" name="Picture 4" descr="http://www.progressivegrocer.com/sites/default/files/styles/article-full/public/PG%20Articles/FMI%20Logo%20Resized.jpg?itok=goyYOXxO"/>
          <p:cNvPicPr>
            <a:picLocks noChangeAspect="1" noChangeArrowheads="1"/>
          </p:cNvPicPr>
          <p:nvPr/>
        </p:nvPicPr>
        <p:blipFill rotWithShape="1">
          <a:blip r:embed="rId8" cstate="print">
            <a:alphaModFix amt="20000"/>
            <a:extLst>
              <a:ext uri="{28A0092B-C50C-407E-A947-70E740481C1C}">
                <a14:useLocalDpi xmlns:a14="http://schemas.microsoft.com/office/drawing/2010/main" val="0"/>
              </a:ext>
            </a:extLst>
          </a:blip>
          <a:srcRect t="18583" b="17293"/>
          <a:stretch/>
        </p:blipFill>
        <p:spPr bwMode="auto">
          <a:xfrm>
            <a:off x="4195954" y="5897868"/>
            <a:ext cx="1665259" cy="58672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xmlns="" id="{50AB0B8A-FE66-4B75-A779-4B6BE2CA2010}"/>
              </a:ext>
            </a:extLst>
          </p:cNvPr>
          <p:cNvPicPr>
            <a:picLocks noChangeAspect="1"/>
          </p:cNvPicPr>
          <p:nvPr/>
        </p:nvPicPr>
        <p:blipFill rotWithShape="1">
          <a:blip r:embed="rId9">
            <a:alphaModFix amt="24000"/>
          </a:blip>
          <a:srcRect l="67451" t="57976" r="24519" b="33135"/>
          <a:stretch/>
        </p:blipFill>
        <p:spPr>
          <a:xfrm>
            <a:off x="5783484" y="5878352"/>
            <a:ext cx="1740060" cy="577880"/>
          </a:xfrm>
          <a:prstGeom prst="rect">
            <a:avLst/>
          </a:prstGeom>
        </p:spPr>
      </p:pic>
      <p:sp>
        <p:nvSpPr>
          <p:cNvPr id="30" name="TextBox 29">
            <a:extLst>
              <a:ext uri="{FF2B5EF4-FFF2-40B4-BE49-F238E27FC236}">
                <a16:creationId xmlns:a16="http://schemas.microsoft.com/office/drawing/2014/main" xmlns="" id="{9B00B5A1-0087-48E8-9D30-A724087AD3C4}"/>
              </a:ext>
            </a:extLst>
          </p:cNvPr>
          <p:cNvSpPr txBox="1"/>
          <p:nvPr/>
        </p:nvSpPr>
        <p:spPr>
          <a:xfrm>
            <a:off x="6015664" y="6351121"/>
            <a:ext cx="5598649" cy="307777"/>
          </a:xfrm>
          <a:prstGeom prst="rect">
            <a:avLst/>
          </a:prstGeom>
          <a:noFill/>
        </p:spPr>
        <p:txBody>
          <a:bodyPr wrap="none" rtlCol="0">
            <a:spAutoFit/>
          </a:bodyPr>
          <a:lstStyle/>
          <a:p>
            <a:r>
              <a:rPr lang="en-US" sz="1400" dirty="0">
                <a:latin typeface="Arial Rounded MT Bold" charset="0"/>
                <a:ea typeface="Arial Rounded MT Bold" charset="0"/>
                <a:cs typeface="Arial Rounded MT Bold" charset="0"/>
              </a:rPr>
              <a:t>World’s Largest Direct to Consumer food supply chain system.</a:t>
            </a:r>
          </a:p>
        </p:txBody>
      </p:sp>
      <p:sp>
        <p:nvSpPr>
          <p:cNvPr id="2" name="Slide Number Placeholder 1">
            <a:extLst>
              <a:ext uri="{FF2B5EF4-FFF2-40B4-BE49-F238E27FC236}">
                <a16:creationId xmlns:a16="http://schemas.microsoft.com/office/drawing/2014/main" xmlns="" id="{89176D6E-BC5F-469C-A324-FD42E7D5B2C1}"/>
              </a:ext>
            </a:extLst>
          </p:cNvPr>
          <p:cNvSpPr>
            <a:spLocks noGrp="1"/>
          </p:cNvSpPr>
          <p:nvPr>
            <p:ph type="sldNum" sz="quarter" idx="12"/>
          </p:nvPr>
        </p:nvSpPr>
        <p:spPr/>
        <p:txBody>
          <a:bodyPr/>
          <a:lstStyle/>
          <a:p>
            <a:fld id="{CA0C82B4-A617-4C4C-A927-AAF23DBD7435}" type="slidenum">
              <a:rPr lang="en-US" smtClean="0"/>
              <a:t>19</a:t>
            </a:fld>
            <a:endParaRPr lang="en-US"/>
          </a:p>
        </p:txBody>
      </p:sp>
      <p:sp>
        <p:nvSpPr>
          <p:cNvPr id="6" name="Title 1">
            <a:extLst>
              <a:ext uri="{FF2B5EF4-FFF2-40B4-BE49-F238E27FC236}">
                <a16:creationId xmlns:a16="http://schemas.microsoft.com/office/drawing/2014/main" xmlns="" id="{C8CC50FC-56B4-4612-AA72-342EE66BE0A1}"/>
              </a:ext>
            </a:extLst>
          </p:cNvPr>
          <p:cNvSpPr txBox="1">
            <a:spLocks/>
          </p:cNvSpPr>
          <p:nvPr/>
        </p:nvSpPr>
        <p:spPr>
          <a:xfrm>
            <a:off x="4074723" y="527307"/>
            <a:ext cx="3576573" cy="8191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t>Amazon Go Store</a:t>
            </a:r>
          </a:p>
        </p:txBody>
      </p:sp>
      <p:pic>
        <p:nvPicPr>
          <p:cNvPr id="15" name="Picture 15">
            <a:hlinkClick r:id="" action="ppaction://media"/>
            <a:extLst>
              <a:ext uri="{FF2B5EF4-FFF2-40B4-BE49-F238E27FC236}">
                <a16:creationId xmlns:a16="http://schemas.microsoft.com/office/drawing/2014/main" xmlns="" id="{92E2ADF2-983D-4497-BD45-FBA9D35D9901}"/>
              </a:ext>
            </a:extLst>
          </p:cNvPr>
          <p:cNvPicPr>
            <a:picLocks noRot="1" noChangeAspect="1"/>
          </p:cNvPicPr>
          <p:nvPr>
            <a:videoFile r:link="rId1"/>
          </p:nvPr>
        </p:nvPicPr>
        <p:blipFill>
          <a:blip r:embed="rId10"/>
          <a:stretch>
            <a:fillRect/>
          </a:stretch>
        </p:blipFill>
        <p:spPr>
          <a:xfrm>
            <a:off x="1446311" y="1546289"/>
            <a:ext cx="3766810" cy="2071916"/>
          </a:xfrm>
          <a:prstGeom prst="rect">
            <a:avLst/>
          </a:prstGeom>
        </p:spPr>
      </p:pic>
      <p:pic>
        <p:nvPicPr>
          <p:cNvPr id="31" name="Picture 31">
            <a:hlinkClick r:id="" action="ppaction://media"/>
            <a:extLst>
              <a:ext uri="{FF2B5EF4-FFF2-40B4-BE49-F238E27FC236}">
                <a16:creationId xmlns:a16="http://schemas.microsoft.com/office/drawing/2014/main" xmlns="" id="{68EA0621-C758-4F7A-ADDD-39EDD60C259B}"/>
              </a:ext>
            </a:extLst>
          </p:cNvPr>
          <p:cNvPicPr>
            <a:picLocks noRot="1" noChangeAspect="1"/>
          </p:cNvPicPr>
          <p:nvPr>
            <a:videoFile r:link="rId2"/>
          </p:nvPr>
        </p:nvPicPr>
        <p:blipFill>
          <a:blip r:embed="rId11"/>
          <a:stretch>
            <a:fillRect/>
          </a:stretch>
        </p:blipFill>
        <p:spPr>
          <a:xfrm>
            <a:off x="5960603" y="1498664"/>
            <a:ext cx="3822411" cy="2127250"/>
          </a:xfrm>
          <a:prstGeom prst="rect">
            <a:avLst/>
          </a:prstGeom>
        </p:spPr>
      </p:pic>
      <p:pic>
        <p:nvPicPr>
          <p:cNvPr id="33" name="Picture 33">
            <a:hlinkClick r:id="" action="ppaction://media"/>
            <a:extLst>
              <a:ext uri="{FF2B5EF4-FFF2-40B4-BE49-F238E27FC236}">
                <a16:creationId xmlns:a16="http://schemas.microsoft.com/office/drawing/2014/main" xmlns="" id="{395F813A-EDB1-4A85-876C-C618F52BE1DA}"/>
              </a:ext>
            </a:extLst>
          </p:cNvPr>
          <p:cNvPicPr>
            <a:picLocks noRot="1" noChangeAspect="1"/>
          </p:cNvPicPr>
          <p:nvPr>
            <a:videoFile r:link="rId3"/>
          </p:nvPr>
        </p:nvPicPr>
        <p:blipFill>
          <a:blip r:embed="rId12"/>
          <a:stretch>
            <a:fillRect/>
          </a:stretch>
        </p:blipFill>
        <p:spPr>
          <a:xfrm>
            <a:off x="3836792" y="3670364"/>
            <a:ext cx="3822341" cy="2127453"/>
          </a:xfrm>
          <a:prstGeom prst="rect">
            <a:avLst/>
          </a:prstGeom>
        </p:spPr>
      </p:pic>
    </p:spTree>
    <p:extLst>
      <p:ext uri="{BB962C8B-B14F-4D97-AF65-F5344CB8AC3E}">
        <p14:creationId xmlns:p14="http://schemas.microsoft.com/office/powerpoint/2010/main" val="36170798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a:xfrm rot="5400000" flipH="1">
            <a:off x="5328624" y="-5331440"/>
            <a:ext cx="45719" cy="10633033"/>
          </a:xfrm>
          <a:prstGeom prst="rect">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081" name="TextBox 32"/>
          <p:cNvSpPr txBox="1">
            <a:spLocks noChangeArrowheads="1"/>
          </p:cNvSpPr>
          <p:nvPr/>
        </p:nvSpPr>
        <p:spPr bwMode="auto">
          <a:xfrm>
            <a:off x="3175000" y="3276600"/>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endParaRPr lang="en-US"/>
          </a:p>
        </p:txBody>
      </p:sp>
      <p:pic>
        <p:nvPicPr>
          <p:cNvPr id="8" name="Picture 24" descr="Mail_Signature_Stroke HD.jpe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flipV="1">
            <a:off x="0" y="6742080"/>
            <a:ext cx="12139462" cy="115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4" descr="Mail_Signature_Stroke HD.jpe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flipV="1">
            <a:off x="0" y="0"/>
            <a:ext cx="12192003" cy="67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flipH="1">
            <a:off x="-22860" y="0"/>
            <a:ext cx="45719" cy="6858000"/>
          </a:xfrm>
          <a:prstGeom prst="rect">
            <a:avLst/>
          </a:prstGeom>
          <a:solidFill>
            <a:srgbClr val="812469"/>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2" name="Rectangle 11"/>
          <p:cNvSpPr/>
          <p:nvPr/>
        </p:nvSpPr>
        <p:spPr>
          <a:xfrm flipH="1">
            <a:off x="12139461" y="7935"/>
            <a:ext cx="45719" cy="6812281"/>
          </a:xfrm>
          <a:prstGeom prst="rect">
            <a:avLst/>
          </a:prstGeom>
          <a:solidFill>
            <a:srgbClr val="812469"/>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4" name="Rectangle 13"/>
          <p:cNvSpPr/>
          <p:nvPr/>
        </p:nvSpPr>
        <p:spPr>
          <a:xfrm>
            <a:off x="34967" y="867829"/>
            <a:ext cx="7356638" cy="707886"/>
          </a:xfrm>
          <a:prstGeom prst="rect">
            <a:avLst/>
          </a:prstGeom>
          <a:solidFill>
            <a:srgbClr val="9C27A0"/>
          </a:solidFill>
        </p:spPr>
        <p:txBody>
          <a:bodyPr wrap="square">
            <a:spAutoFit/>
          </a:bodyPr>
          <a:lstStyle/>
          <a:p>
            <a:pPr algn="ctr"/>
            <a:endParaRPr lang="en-US" sz="1200" dirty="0">
              <a:solidFill>
                <a:srgbClr val="FFFFFF"/>
              </a:solidFill>
              <a:latin typeface="Arial Rounded MT Bold"/>
              <a:cs typeface="Arial Rounded MT Bold"/>
            </a:endParaRPr>
          </a:p>
          <a:p>
            <a:pPr algn="ctr"/>
            <a:r>
              <a:rPr lang="en-US" sz="2800" dirty="0">
                <a:solidFill>
                  <a:srgbClr val="FFFFFF"/>
                </a:solidFill>
                <a:latin typeface="Arial Rounded MT Bold"/>
                <a:cs typeface="Arial Rounded MT Bold"/>
              </a:rPr>
              <a:t>PARTICIPANTS</a:t>
            </a:r>
            <a:endParaRPr lang="en-US" sz="100" dirty="0"/>
          </a:p>
        </p:txBody>
      </p:sp>
      <p:sp>
        <p:nvSpPr>
          <p:cNvPr id="10" name="Rectangle 9"/>
          <p:cNvSpPr/>
          <p:nvPr/>
        </p:nvSpPr>
        <p:spPr>
          <a:xfrm>
            <a:off x="80308" y="1844332"/>
            <a:ext cx="12012950" cy="432869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6984986" y="771514"/>
            <a:ext cx="1026870" cy="964721"/>
          </a:xfrm>
          <a:prstGeom prst="ellipse">
            <a:avLst/>
          </a:prstGeom>
          <a:solidFill>
            <a:srgbClr val="FF97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latin typeface="Arial Rounded MT Bold" charset="0"/>
              <a:ea typeface="Arial Rounded MT Bold" charset="0"/>
              <a:cs typeface="Arial Rounded MT Bold" charset="0"/>
            </a:endParaRPr>
          </a:p>
        </p:txBody>
      </p:sp>
      <p:pic>
        <p:nvPicPr>
          <p:cNvPr id="20" name="Picture 4" descr="http://www.progressivegrocer.com/sites/default/files/styles/article-full/public/PG%20Articles/FMI%20Logo%20Resized.jpg?itok=goyYOXxO"/>
          <p:cNvPicPr>
            <a:picLocks noChangeAspect="1" noChangeArrowheads="1"/>
          </p:cNvPicPr>
          <p:nvPr/>
        </p:nvPicPr>
        <p:blipFill rotWithShape="1">
          <a:blip r:embed="rId3" cstate="print">
            <a:alphaModFix amt="20000"/>
            <a:extLst>
              <a:ext uri="{28A0092B-C50C-407E-A947-70E740481C1C}">
                <a14:useLocalDpi xmlns:a14="http://schemas.microsoft.com/office/drawing/2010/main" val="0"/>
              </a:ext>
            </a:extLst>
          </a:blip>
          <a:srcRect t="18583" b="17293"/>
          <a:stretch/>
        </p:blipFill>
        <p:spPr bwMode="auto">
          <a:xfrm>
            <a:off x="4224758" y="6172668"/>
            <a:ext cx="1556423" cy="54838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xmlns="" id="{50AB0B8A-FE66-4B75-A779-4B6BE2CA2010}"/>
              </a:ext>
            </a:extLst>
          </p:cNvPr>
          <p:cNvPicPr>
            <a:picLocks noChangeAspect="1"/>
          </p:cNvPicPr>
          <p:nvPr/>
        </p:nvPicPr>
        <p:blipFill rotWithShape="1">
          <a:blip r:embed="rId4">
            <a:alphaModFix amt="24000"/>
          </a:blip>
          <a:srcRect l="67451" t="57976" r="24519" b="33135"/>
          <a:stretch/>
        </p:blipFill>
        <p:spPr>
          <a:xfrm>
            <a:off x="5743922" y="6121747"/>
            <a:ext cx="1647684" cy="547202"/>
          </a:xfrm>
          <a:prstGeom prst="rect">
            <a:avLst/>
          </a:prstGeom>
        </p:spPr>
      </p:pic>
      <p:sp>
        <p:nvSpPr>
          <p:cNvPr id="3" name="TextBox 2"/>
          <p:cNvSpPr txBox="1"/>
          <p:nvPr/>
        </p:nvSpPr>
        <p:spPr>
          <a:xfrm>
            <a:off x="7085528" y="1006599"/>
            <a:ext cx="926327" cy="461665"/>
          </a:xfrm>
          <a:prstGeom prst="rect">
            <a:avLst/>
          </a:prstGeom>
          <a:noFill/>
        </p:spPr>
        <p:txBody>
          <a:bodyPr wrap="square" rtlCol="0">
            <a:spAutoFit/>
          </a:bodyPr>
          <a:lstStyle/>
          <a:p>
            <a:r>
              <a:rPr lang="en-US" sz="2400" dirty="0">
                <a:solidFill>
                  <a:schemeClr val="bg1"/>
                </a:solidFill>
                <a:latin typeface="Arial Rounded MT Bold" charset="0"/>
                <a:ea typeface="Arial Rounded MT Bold" charset="0"/>
                <a:cs typeface="Arial Rounded MT Bold" charset="0"/>
              </a:rPr>
              <a:t>2018</a:t>
            </a:r>
          </a:p>
        </p:txBody>
      </p:sp>
      <p:sp>
        <p:nvSpPr>
          <p:cNvPr id="7" name="TextBox 6"/>
          <p:cNvSpPr txBox="1"/>
          <p:nvPr/>
        </p:nvSpPr>
        <p:spPr>
          <a:xfrm>
            <a:off x="6096001" y="137547"/>
            <a:ext cx="6410039" cy="461665"/>
          </a:xfrm>
          <a:prstGeom prst="rect">
            <a:avLst/>
          </a:prstGeom>
          <a:noFill/>
        </p:spPr>
        <p:txBody>
          <a:bodyPr wrap="square" rtlCol="0">
            <a:spAutoFit/>
          </a:bodyPr>
          <a:lstStyle/>
          <a:p>
            <a:r>
              <a:rPr lang="en-US" sz="2400" dirty="0">
                <a:solidFill>
                  <a:schemeClr val="bg1">
                    <a:lumMod val="85000"/>
                  </a:schemeClr>
                </a:solidFill>
                <a:latin typeface="Arial Rounded MT Bold" charset="0"/>
                <a:ea typeface="Arial Rounded MT Bold" charset="0"/>
                <a:cs typeface="Arial Rounded MT Bold" charset="0"/>
              </a:rPr>
              <a:t>2018 SUPPLY CHAIN BENCHMARKING</a:t>
            </a:r>
          </a:p>
        </p:txBody>
      </p:sp>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5716" y="137577"/>
            <a:ext cx="1190013" cy="551779"/>
          </a:xfrm>
          <a:prstGeom prst="rect">
            <a:avLst/>
          </a:prstGeom>
        </p:spPr>
      </p:pic>
      <p:pic>
        <p:nvPicPr>
          <p:cNvPr id="24" name="Picture 23">
            <a:extLst>
              <a:ext uri="{FF2B5EF4-FFF2-40B4-BE49-F238E27FC236}">
                <a16:creationId xmlns:a16="http://schemas.microsoft.com/office/drawing/2014/main" xmlns="" id="{7052EB80-810B-402A-84DF-51CE317F416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94320" y="258592"/>
            <a:ext cx="982759" cy="170823"/>
          </a:xfrm>
          <a:prstGeom prst="rect">
            <a:avLst/>
          </a:prstGeom>
        </p:spPr>
      </p:pic>
      <p:pic>
        <p:nvPicPr>
          <p:cNvPr id="22" name="Picture 21"/>
          <p:cNvPicPr>
            <a:picLocks noChangeAspect="1"/>
          </p:cNvPicPr>
          <p:nvPr/>
        </p:nvPicPr>
        <p:blipFill rotWithShape="1">
          <a:blip r:embed="rId7"/>
          <a:srcRect l="9784" t="7644" r="12395" b="16135"/>
          <a:stretch/>
        </p:blipFill>
        <p:spPr>
          <a:xfrm>
            <a:off x="173709" y="2767006"/>
            <a:ext cx="1154727" cy="578046"/>
          </a:xfrm>
          <a:prstGeom prst="rect">
            <a:avLst/>
          </a:prstGeom>
        </p:spPr>
      </p:pic>
      <p:pic>
        <p:nvPicPr>
          <p:cNvPr id="25" name="Picture 24"/>
          <p:cNvPicPr>
            <a:picLocks noChangeAspect="1"/>
          </p:cNvPicPr>
          <p:nvPr/>
        </p:nvPicPr>
        <p:blipFill rotWithShape="1">
          <a:blip r:embed="rId8"/>
          <a:srcRect l="7500" t="14145" r="8440" b="13176"/>
          <a:stretch/>
        </p:blipFill>
        <p:spPr>
          <a:xfrm>
            <a:off x="2049629" y="2706975"/>
            <a:ext cx="2504800" cy="982029"/>
          </a:xfrm>
          <a:prstGeom prst="rect">
            <a:avLst/>
          </a:prstGeom>
          <a:scene3d>
            <a:camera prst="orthographicFront"/>
            <a:lightRig rig="threePt" dir="t"/>
          </a:scene3d>
          <a:sp3d contourW="12700">
            <a:contourClr>
              <a:srgbClr val="FF0000"/>
            </a:contourClr>
          </a:sp3d>
        </p:spPr>
      </p:pic>
      <p:pic>
        <p:nvPicPr>
          <p:cNvPr id="26" name="Picture 25"/>
          <p:cNvPicPr>
            <a:picLocks noChangeAspect="1"/>
          </p:cNvPicPr>
          <p:nvPr/>
        </p:nvPicPr>
        <p:blipFill rotWithShape="1">
          <a:blip r:embed="rId9"/>
          <a:srcRect l="1703" t="14065" r="1826" b="22888"/>
          <a:stretch/>
        </p:blipFill>
        <p:spPr>
          <a:xfrm>
            <a:off x="2069197" y="1870535"/>
            <a:ext cx="911294" cy="595570"/>
          </a:xfrm>
          <a:prstGeom prst="rect">
            <a:avLst/>
          </a:prstGeom>
        </p:spPr>
      </p:pic>
      <p:pic>
        <p:nvPicPr>
          <p:cNvPr id="27" name="Picture 26"/>
          <p:cNvPicPr>
            <a:picLocks noChangeAspect="1"/>
          </p:cNvPicPr>
          <p:nvPr/>
        </p:nvPicPr>
        <p:blipFill>
          <a:blip r:embed="rId10"/>
          <a:stretch>
            <a:fillRect/>
          </a:stretch>
        </p:blipFill>
        <p:spPr>
          <a:xfrm>
            <a:off x="266342" y="1866671"/>
            <a:ext cx="1442295" cy="816150"/>
          </a:xfrm>
          <a:prstGeom prst="rect">
            <a:avLst/>
          </a:prstGeom>
        </p:spPr>
      </p:pic>
      <p:pic>
        <p:nvPicPr>
          <p:cNvPr id="29" name="Picture 28"/>
          <p:cNvPicPr>
            <a:picLocks noChangeAspect="1"/>
          </p:cNvPicPr>
          <p:nvPr/>
        </p:nvPicPr>
        <p:blipFill>
          <a:blip r:embed="rId11"/>
          <a:stretch>
            <a:fillRect/>
          </a:stretch>
        </p:blipFill>
        <p:spPr>
          <a:xfrm>
            <a:off x="362982" y="4053618"/>
            <a:ext cx="620250" cy="620250"/>
          </a:xfrm>
          <a:prstGeom prst="rect">
            <a:avLst/>
          </a:prstGeom>
        </p:spPr>
      </p:pic>
      <p:pic>
        <p:nvPicPr>
          <p:cNvPr id="30" name="Picture 29"/>
          <p:cNvPicPr>
            <a:picLocks noChangeAspect="1"/>
          </p:cNvPicPr>
          <p:nvPr/>
        </p:nvPicPr>
        <p:blipFill>
          <a:blip r:embed="rId12"/>
          <a:stretch>
            <a:fillRect/>
          </a:stretch>
        </p:blipFill>
        <p:spPr>
          <a:xfrm>
            <a:off x="10986041" y="4719014"/>
            <a:ext cx="1095971" cy="466671"/>
          </a:xfrm>
          <a:prstGeom prst="rect">
            <a:avLst/>
          </a:prstGeom>
        </p:spPr>
      </p:pic>
      <p:pic>
        <p:nvPicPr>
          <p:cNvPr id="31" name="Picture 30"/>
          <p:cNvPicPr>
            <a:picLocks noChangeAspect="1"/>
          </p:cNvPicPr>
          <p:nvPr/>
        </p:nvPicPr>
        <p:blipFill rotWithShape="1">
          <a:blip r:embed="rId13"/>
          <a:srcRect l="13063" t="27595" r="11822" b="26609"/>
          <a:stretch/>
        </p:blipFill>
        <p:spPr>
          <a:xfrm>
            <a:off x="11074942" y="3429000"/>
            <a:ext cx="946347" cy="432727"/>
          </a:xfrm>
          <a:prstGeom prst="rect">
            <a:avLst/>
          </a:prstGeom>
        </p:spPr>
      </p:pic>
      <p:pic>
        <p:nvPicPr>
          <p:cNvPr id="32" name="Content Placeholder 3">
            <a:extLst>
              <a:ext uri="{FF2B5EF4-FFF2-40B4-BE49-F238E27FC236}">
                <a16:creationId xmlns:a16="http://schemas.microsoft.com/office/drawing/2014/main" xmlns="" id="{9A010F63-507F-46B2-9D44-8B9FF6967599}"/>
              </a:ext>
            </a:extLst>
          </p:cNvPr>
          <p:cNvPicPr>
            <a:picLocks noChangeAspect="1"/>
          </p:cNvPicPr>
          <p:nvPr/>
        </p:nvPicPr>
        <p:blipFill rotWithShape="1">
          <a:blip r:embed="rId14"/>
          <a:srcRect l="17843" t="24625" r="16656" b="25160"/>
          <a:stretch/>
        </p:blipFill>
        <p:spPr>
          <a:xfrm>
            <a:off x="8469622" y="3877664"/>
            <a:ext cx="1986473" cy="1015278"/>
          </a:xfrm>
          <a:prstGeom prst="rect">
            <a:avLst/>
          </a:prstGeom>
          <a:scene3d>
            <a:camera prst="orthographicFront"/>
            <a:lightRig rig="threePt" dir="t"/>
          </a:scene3d>
          <a:sp3d contourW="12700">
            <a:contourClr>
              <a:srgbClr val="FF0000"/>
            </a:contourClr>
          </a:sp3d>
        </p:spPr>
      </p:pic>
      <p:pic>
        <p:nvPicPr>
          <p:cNvPr id="34" name="Picture 33">
            <a:extLst>
              <a:ext uri="{FF2B5EF4-FFF2-40B4-BE49-F238E27FC236}">
                <a16:creationId xmlns:a16="http://schemas.microsoft.com/office/drawing/2014/main" xmlns="" id="{D109392E-4625-4BC7-8F0A-8EE63F416A9E}"/>
              </a:ext>
            </a:extLst>
          </p:cNvPr>
          <p:cNvPicPr>
            <a:picLocks noChangeAspect="1"/>
          </p:cNvPicPr>
          <p:nvPr/>
        </p:nvPicPr>
        <p:blipFill rotWithShape="1">
          <a:blip r:embed="rId15"/>
          <a:srcRect t="18792" b="17511"/>
          <a:stretch/>
        </p:blipFill>
        <p:spPr>
          <a:xfrm>
            <a:off x="6159631" y="1944177"/>
            <a:ext cx="1446536" cy="441019"/>
          </a:xfrm>
          <a:prstGeom prst="rect">
            <a:avLst/>
          </a:prstGeom>
        </p:spPr>
      </p:pic>
      <p:pic>
        <p:nvPicPr>
          <p:cNvPr id="35" name="Picture 34">
            <a:extLst>
              <a:ext uri="{FF2B5EF4-FFF2-40B4-BE49-F238E27FC236}">
                <a16:creationId xmlns:a16="http://schemas.microsoft.com/office/drawing/2014/main" xmlns="" id="{6F237AF7-09C1-4C45-B6E7-38C6DEF34016}"/>
              </a:ext>
            </a:extLst>
          </p:cNvPr>
          <p:cNvPicPr>
            <a:picLocks noChangeAspect="1"/>
          </p:cNvPicPr>
          <p:nvPr/>
        </p:nvPicPr>
        <p:blipFill rotWithShape="1">
          <a:blip r:embed="rId16"/>
          <a:srcRect l="20511" t="27921" r="21883" b="26461"/>
          <a:stretch/>
        </p:blipFill>
        <p:spPr>
          <a:xfrm>
            <a:off x="152649" y="4763770"/>
            <a:ext cx="1248056" cy="509735"/>
          </a:xfrm>
          <a:prstGeom prst="rect">
            <a:avLst/>
          </a:prstGeom>
        </p:spPr>
      </p:pic>
      <p:pic>
        <p:nvPicPr>
          <p:cNvPr id="36" name="Picture 35">
            <a:extLst>
              <a:ext uri="{FF2B5EF4-FFF2-40B4-BE49-F238E27FC236}">
                <a16:creationId xmlns:a16="http://schemas.microsoft.com/office/drawing/2014/main" xmlns="" id="{94467B29-2FEE-4B33-8FF8-AB281206302F}"/>
              </a:ext>
            </a:extLst>
          </p:cNvPr>
          <p:cNvPicPr>
            <a:picLocks noChangeAspect="1"/>
          </p:cNvPicPr>
          <p:nvPr/>
        </p:nvPicPr>
        <p:blipFill>
          <a:blip r:embed="rId17"/>
          <a:stretch>
            <a:fillRect/>
          </a:stretch>
        </p:blipFill>
        <p:spPr>
          <a:xfrm>
            <a:off x="2029087" y="3915105"/>
            <a:ext cx="2195494" cy="1067440"/>
          </a:xfrm>
          <a:prstGeom prst="rect">
            <a:avLst/>
          </a:prstGeom>
          <a:scene3d>
            <a:camera prst="orthographicFront"/>
            <a:lightRig rig="threePt" dir="t"/>
          </a:scene3d>
          <a:sp3d contourW="12700">
            <a:contourClr>
              <a:srgbClr val="FF0000"/>
            </a:contourClr>
          </a:sp3d>
        </p:spPr>
      </p:pic>
      <p:pic>
        <p:nvPicPr>
          <p:cNvPr id="37" name="Picture 36">
            <a:extLst>
              <a:ext uri="{FF2B5EF4-FFF2-40B4-BE49-F238E27FC236}">
                <a16:creationId xmlns:a16="http://schemas.microsoft.com/office/drawing/2014/main" xmlns="" id="{162B9465-8551-43DF-8020-DF1672CD54EA}"/>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1001625" y="4008561"/>
            <a:ext cx="1019664" cy="557416"/>
          </a:xfrm>
          <a:prstGeom prst="rect">
            <a:avLst/>
          </a:prstGeom>
        </p:spPr>
      </p:pic>
      <p:pic>
        <p:nvPicPr>
          <p:cNvPr id="38" name="Picture 37">
            <a:extLst>
              <a:ext uri="{FF2B5EF4-FFF2-40B4-BE49-F238E27FC236}">
                <a16:creationId xmlns:a16="http://schemas.microsoft.com/office/drawing/2014/main" xmlns="" id="{BCCAFAAF-864A-4583-B789-4723B7799EED}"/>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910476" y="5361805"/>
            <a:ext cx="2064539" cy="508454"/>
          </a:xfrm>
          <a:prstGeom prst="rect">
            <a:avLst/>
          </a:prstGeom>
        </p:spPr>
      </p:pic>
      <p:pic>
        <p:nvPicPr>
          <p:cNvPr id="39" name="Picture 38">
            <a:extLst>
              <a:ext uri="{FF2B5EF4-FFF2-40B4-BE49-F238E27FC236}">
                <a16:creationId xmlns:a16="http://schemas.microsoft.com/office/drawing/2014/main" xmlns="" id="{90329CD2-9BAE-41D1-8693-722BFAA0C494}"/>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0202944" y="1913634"/>
            <a:ext cx="1669365" cy="418491"/>
          </a:xfrm>
          <a:prstGeom prst="rect">
            <a:avLst/>
          </a:prstGeom>
        </p:spPr>
      </p:pic>
      <p:pic>
        <p:nvPicPr>
          <p:cNvPr id="40" name="Picture 39">
            <a:extLst>
              <a:ext uri="{FF2B5EF4-FFF2-40B4-BE49-F238E27FC236}">
                <a16:creationId xmlns:a16="http://schemas.microsoft.com/office/drawing/2014/main" xmlns="" id="{02F672A8-B5B4-4D59-BF7F-2ACA1373D499}"/>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4319377" y="3930372"/>
            <a:ext cx="1744028" cy="1029655"/>
          </a:xfrm>
          <a:prstGeom prst="rect">
            <a:avLst/>
          </a:prstGeom>
          <a:scene3d>
            <a:camera prst="orthographicFront"/>
            <a:lightRig rig="threePt" dir="t"/>
          </a:scene3d>
          <a:sp3d contourW="12700">
            <a:contourClr>
              <a:srgbClr val="FF0000"/>
            </a:contourClr>
          </a:sp3d>
        </p:spPr>
      </p:pic>
      <p:pic>
        <p:nvPicPr>
          <p:cNvPr id="41" name="Picture 40">
            <a:extLst>
              <a:ext uri="{FF2B5EF4-FFF2-40B4-BE49-F238E27FC236}">
                <a16:creationId xmlns:a16="http://schemas.microsoft.com/office/drawing/2014/main" xmlns="" id="{7B3F832A-3C83-4F4D-8F00-94AFA2E7FF36}"/>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4770714" y="2745153"/>
            <a:ext cx="3224102" cy="846638"/>
          </a:xfrm>
          <a:prstGeom prst="rect">
            <a:avLst/>
          </a:prstGeom>
          <a:scene3d>
            <a:camera prst="orthographicFront"/>
            <a:lightRig rig="threePt" dir="t"/>
          </a:scene3d>
          <a:sp3d contourW="12700">
            <a:contourClr>
              <a:srgbClr val="FF0000"/>
            </a:contourClr>
          </a:sp3d>
        </p:spPr>
      </p:pic>
      <p:pic>
        <p:nvPicPr>
          <p:cNvPr id="42" name="Picture 41">
            <a:extLst>
              <a:ext uri="{FF2B5EF4-FFF2-40B4-BE49-F238E27FC236}">
                <a16:creationId xmlns:a16="http://schemas.microsoft.com/office/drawing/2014/main" xmlns="" id="{3EB6B3C9-B192-47E9-879A-C7E25A8D8B5E}"/>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117655" y="3505594"/>
            <a:ext cx="1438304" cy="435403"/>
          </a:xfrm>
          <a:prstGeom prst="rect">
            <a:avLst/>
          </a:prstGeom>
        </p:spPr>
      </p:pic>
      <p:pic>
        <p:nvPicPr>
          <p:cNvPr id="43" name="Picture 42">
            <a:extLst>
              <a:ext uri="{FF2B5EF4-FFF2-40B4-BE49-F238E27FC236}">
                <a16:creationId xmlns:a16="http://schemas.microsoft.com/office/drawing/2014/main" xmlns="" id="{C046EFA4-A4A3-41A6-8412-F80B36CEC5B1}"/>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3327591" y="1860300"/>
            <a:ext cx="1269010" cy="555192"/>
          </a:xfrm>
          <a:prstGeom prst="rect">
            <a:avLst/>
          </a:prstGeom>
        </p:spPr>
      </p:pic>
      <p:pic>
        <p:nvPicPr>
          <p:cNvPr id="44" name="Picture 43">
            <a:extLst>
              <a:ext uri="{FF2B5EF4-FFF2-40B4-BE49-F238E27FC236}">
                <a16:creationId xmlns:a16="http://schemas.microsoft.com/office/drawing/2014/main" xmlns="" id="{77905EB5-E4C8-4CE0-84BF-CFCC52A17A2C}"/>
              </a:ext>
            </a:extLst>
          </p:cNvPr>
          <p:cNvPicPr>
            <a:picLocks noChangeAspect="1"/>
          </p:cNvPicPr>
          <p:nvPr/>
        </p:nvPicPr>
        <p:blipFill rotWithShape="1">
          <a:blip r:embed="rId25">
            <a:extLst>
              <a:ext uri="{28A0092B-C50C-407E-A947-70E740481C1C}">
                <a14:useLocalDpi xmlns:a14="http://schemas.microsoft.com/office/drawing/2010/main" val="0"/>
              </a:ext>
            </a:extLst>
          </a:blip>
          <a:srcRect t="12843" b="6144"/>
          <a:stretch/>
        </p:blipFill>
        <p:spPr>
          <a:xfrm>
            <a:off x="5011765" y="1868249"/>
            <a:ext cx="795015" cy="644064"/>
          </a:xfrm>
          <a:prstGeom prst="rect">
            <a:avLst/>
          </a:prstGeom>
        </p:spPr>
      </p:pic>
      <p:pic>
        <p:nvPicPr>
          <p:cNvPr id="45" name="Picture 44">
            <a:extLst>
              <a:ext uri="{FF2B5EF4-FFF2-40B4-BE49-F238E27FC236}">
                <a16:creationId xmlns:a16="http://schemas.microsoft.com/office/drawing/2014/main" xmlns="" id="{01F3024A-D7ED-4BC3-B09F-8EDC40AD3A45}"/>
              </a:ext>
            </a:extLst>
          </p:cNvPr>
          <p:cNvPicPr>
            <a:picLocks noChangeAspect="1"/>
          </p:cNvPicPr>
          <p:nvPr/>
        </p:nvPicPr>
        <p:blipFill rotWithShape="1">
          <a:blip r:embed="rId26" cstate="print">
            <a:extLst>
              <a:ext uri="{28A0092B-C50C-407E-A947-70E740481C1C}">
                <a14:useLocalDpi xmlns:a14="http://schemas.microsoft.com/office/drawing/2010/main" val="0"/>
              </a:ext>
            </a:extLst>
          </a:blip>
          <a:srcRect l="3197" t="5592" b="10947"/>
          <a:stretch/>
        </p:blipFill>
        <p:spPr>
          <a:xfrm>
            <a:off x="6734758" y="5436003"/>
            <a:ext cx="618309" cy="514459"/>
          </a:xfrm>
          <a:prstGeom prst="rect">
            <a:avLst/>
          </a:prstGeom>
        </p:spPr>
      </p:pic>
      <p:pic>
        <p:nvPicPr>
          <p:cNvPr id="13" name="Picture 12"/>
          <p:cNvPicPr>
            <a:picLocks noChangeAspect="1"/>
          </p:cNvPicPr>
          <p:nvPr/>
        </p:nvPicPr>
        <p:blipFill>
          <a:blip r:embed="rId27"/>
          <a:stretch>
            <a:fillRect/>
          </a:stretch>
        </p:blipFill>
        <p:spPr>
          <a:xfrm>
            <a:off x="8230146" y="2706975"/>
            <a:ext cx="2208255" cy="1052601"/>
          </a:xfrm>
          <a:prstGeom prst="rect">
            <a:avLst/>
          </a:prstGeom>
          <a:scene3d>
            <a:camera prst="orthographicFront"/>
            <a:lightRig rig="threePt" dir="t"/>
          </a:scene3d>
          <a:sp3d contourW="12700">
            <a:contourClr>
              <a:srgbClr val="FF0000"/>
            </a:contourClr>
          </a:sp3d>
        </p:spPr>
      </p:pic>
      <p:pic>
        <p:nvPicPr>
          <p:cNvPr id="46" name="Picture 45">
            <a:extLst>
              <a:ext uri="{FF2B5EF4-FFF2-40B4-BE49-F238E27FC236}">
                <a16:creationId xmlns:a16="http://schemas.microsoft.com/office/drawing/2014/main" xmlns="" id="{63381BA4-683C-4A61-808D-A67BB313A7A7}"/>
              </a:ext>
            </a:extLst>
          </p:cNvPr>
          <p:cNvPicPr>
            <a:picLocks noChangeAspect="1"/>
          </p:cNvPicPr>
          <p:nvPr/>
        </p:nvPicPr>
        <p:blipFill rotWithShape="1">
          <a:blip r:embed="rId28" cstate="print">
            <a:extLst>
              <a:ext uri="{28A0092B-C50C-407E-A947-70E740481C1C}">
                <a14:useLocalDpi xmlns:a14="http://schemas.microsoft.com/office/drawing/2010/main" val="0"/>
              </a:ext>
            </a:extLst>
          </a:blip>
          <a:srcRect l="1598" t="3228" r="1598" b="8417"/>
          <a:stretch/>
        </p:blipFill>
        <p:spPr>
          <a:xfrm>
            <a:off x="7569144" y="5391683"/>
            <a:ext cx="1236169" cy="545337"/>
          </a:xfrm>
          <a:prstGeom prst="rect">
            <a:avLst/>
          </a:prstGeom>
        </p:spPr>
      </p:pic>
      <p:pic>
        <p:nvPicPr>
          <p:cNvPr id="47" name="Picture 46">
            <a:extLst>
              <a:ext uri="{FF2B5EF4-FFF2-40B4-BE49-F238E27FC236}">
                <a16:creationId xmlns:a16="http://schemas.microsoft.com/office/drawing/2014/main" xmlns="" id="{1355AE8C-84C2-401F-90E1-E7F7D9FC7CCF}"/>
              </a:ext>
            </a:extLst>
          </p:cNvPr>
          <p:cNvPicPr>
            <a:picLocks noChangeAspect="1"/>
          </p:cNvPicPr>
          <p:nvPr/>
        </p:nvPicPr>
        <p:blipFill rotWithShape="1">
          <a:blip r:embed="rId29" cstate="print">
            <a:extLst>
              <a:ext uri="{28A0092B-C50C-407E-A947-70E740481C1C}">
                <a14:useLocalDpi xmlns:a14="http://schemas.microsoft.com/office/drawing/2010/main" val="0"/>
              </a:ext>
            </a:extLst>
          </a:blip>
          <a:srcRect l="1748" t="7431" r="1748" b="8159"/>
          <a:stretch/>
        </p:blipFill>
        <p:spPr>
          <a:xfrm>
            <a:off x="201047" y="5348394"/>
            <a:ext cx="1398518" cy="563154"/>
          </a:xfrm>
          <a:prstGeom prst="rect">
            <a:avLst/>
          </a:prstGeom>
        </p:spPr>
      </p:pic>
      <p:pic>
        <p:nvPicPr>
          <p:cNvPr id="48" name="Picture 47">
            <a:extLst>
              <a:ext uri="{FF2B5EF4-FFF2-40B4-BE49-F238E27FC236}">
                <a16:creationId xmlns:a16="http://schemas.microsoft.com/office/drawing/2014/main" xmlns="" id="{7BA6E4EE-00E6-4960-B405-44D9DACF40D7}"/>
              </a:ext>
            </a:extLst>
          </p:cNvPr>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10608012" y="5391683"/>
            <a:ext cx="1370663" cy="520852"/>
          </a:xfrm>
          <a:prstGeom prst="rect">
            <a:avLst/>
          </a:prstGeom>
        </p:spPr>
      </p:pic>
      <p:pic>
        <p:nvPicPr>
          <p:cNvPr id="16" name="Picture 15"/>
          <p:cNvPicPr>
            <a:picLocks noChangeAspect="1"/>
          </p:cNvPicPr>
          <p:nvPr/>
        </p:nvPicPr>
        <p:blipFill>
          <a:blip r:embed="rId31"/>
          <a:stretch>
            <a:fillRect/>
          </a:stretch>
        </p:blipFill>
        <p:spPr>
          <a:xfrm>
            <a:off x="6208776" y="3880814"/>
            <a:ext cx="2092878" cy="1007165"/>
          </a:xfrm>
          <a:prstGeom prst="rect">
            <a:avLst/>
          </a:prstGeom>
          <a:scene3d>
            <a:camera prst="orthographicFront"/>
            <a:lightRig rig="threePt" dir="t"/>
          </a:scene3d>
          <a:sp3d contourW="12700">
            <a:contourClr>
              <a:srgbClr val="FF0000"/>
            </a:contourClr>
          </a:sp3d>
        </p:spPr>
      </p:pic>
      <p:pic>
        <p:nvPicPr>
          <p:cNvPr id="49" name="Picture 48">
            <a:extLst>
              <a:ext uri="{FF2B5EF4-FFF2-40B4-BE49-F238E27FC236}">
                <a16:creationId xmlns:a16="http://schemas.microsoft.com/office/drawing/2014/main" xmlns="" id="{37BADCDA-37B0-465F-A403-C7C699E13984}"/>
              </a:ext>
            </a:extLst>
          </p:cNvPr>
          <p:cNvPicPr>
            <a:picLocks noChangeAspect="1"/>
          </p:cNvPicPr>
          <p:nvPr/>
        </p:nvPicPr>
        <p:blipFill rotWithShape="1">
          <a:blip r:embed="rId32">
            <a:extLst>
              <a:ext uri="{28A0092B-C50C-407E-A947-70E740481C1C}">
                <a14:useLocalDpi xmlns:a14="http://schemas.microsoft.com/office/drawing/2010/main" val="0"/>
              </a:ext>
            </a:extLst>
          </a:blip>
          <a:srcRect l="3209" t="21699" r="3830" b="28378"/>
          <a:stretch/>
        </p:blipFill>
        <p:spPr>
          <a:xfrm>
            <a:off x="9092013" y="5400137"/>
            <a:ext cx="1229299" cy="425279"/>
          </a:xfrm>
          <a:prstGeom prst="rect">
            <a:avLst/>
          </a:prstGeom>
        </p:spPr>
      </p:pic>
      <p:pic>
        <p:nvPicPr>
          <p:cNvPr id="50" name="Picture 49">
            <a:extLst>
              <a:ext uri="{FF2B5EF4-FFF2-40B4-BE49-F238E27FC236}">
                <a16:creationId xmlns:a16="http://schemas.microsoft.com/office/drawing/2014/main" xmlns="" id="{DDA256E6-07E5-48AE-841D-4CCA5B4C0781}"/>
              </a:ext>
            </a:extLst>
          </p:cNvPr>
          <p:cNvPicPr>
            <a:picLocks noChangeAspect="1"/>
          </p:cNvPicPr>
          <p:nvPr/>
        </p:nvPicPr>
        <p:blipFill rotWithShape="1">
          <a:blip r:embed="rId33">
            <a:extLst>
              <a:ext uri="{28A0092B-C50C-407E-A947-70E740481C1C}">
                <a14:useLocalDpi xmlns:a14="http://schemas.microsoft.com/office/drawing/2010/main" val="0"/>
              </a:ext>
            </a:extLst>
          </a:blip>
          <a:srcRect l="24050" t="5737" r="25012" b="-2385"/>
          <a:stretch/>
        </p:blipFill>
        <p:spPr>
          <a:xfrm>
            <a:off x="11087222" y="2475503"/>
            <a:ext cx="757533" cy="752218"/>
          </a:xfrm>
          <a:prstGeom prst="rect">
            <a:avLst/>
          </a:prstGeom>
        </p:spPr>
      </p:pic>
      <p:pic>
        <p:nvPicPr>
          <p:cNvPr id="17" name="Picture 16"/>
          <p:cNvPicPr>
            <a:picLocks noChangeAspect="1"/>
          </p:cNvPicPr>
          <p:nvPr/>
        </p:nvPicPr>
        <p:blipFill>
          <a:blip r:embed="rId34"/>
          <a:stretch>
            <a:fillRect/>
          </a:stretch>
        </p:blipFill>
        <p:spPr>
          <a:xfrm>
            <a:off x="8089014" y="1893252"/>
            <a:ext cx="1761390" cy="573828"/>
          </a:xfrm>
          <a:prstGeom prst="rect">
            <a:avLst/>
          </a:prstGeom>
        </p:spPr>
      </p:pic>
      <p:pic>
        <p:nvPicPr>
          <p:cNvPr id="53" name="Picture 52"/>
          <p:cNvPicPr>
            <a:picLocks noChangeAspect="1"/>
          </p:cNvPicPr>
          <p:nvPr/>
        </p:nvPicPr>
        <p:blipFill>
          <a:blip r:embed="rId35"/>
          <a:stretch>
            <a:fillRect/>
          </a:stretch>
        </p:blipFill>
        <p:spPr>
          <a:xfrm>
            <a:off x="4425147" y="5311330"/>
            <a:ext cx="2112660" cy="739524"/>
          </a:xfrm>
          <a:prstGeom prst="rect">
            <a:avLst/>
          </a:prstGeom>
        </p:spPr>
      </p:pic>
      <p:sp>
        <p:nvSpPr>
          <p:cNvPr id="2" name="Slide Number Placeholder 1">
            <a:extLst>
              <a:ext uri="{FF2B5EF4-FFF2-40B4-BE49-F238E27FC236}">
                <a16:creationId xmlns:a16="http://schemas.microsoft.com/office/drawing/2014/main" xmlns="" id="{0D0AAE00-AF3B-47D6-9B81-60DD99712349}"/>
              </a:ext>
            </a:extLst>
          </p:cNvPr>
          <p:cNvSpPr>
            <a:spLocks noGrp="1"/>
          </p:cNvSpPr>
          <p:nvPr>
            <p:ph type="sldNum" sz="quarter" idx="12"/>
          </p:nvPr>
        </p:nvSpPr>
        <p:spPr/>
        <p:txBody>
          <a:bodyPr/>
          <a:lstStyle/>
          <a:p>
            <a:fld id="{CA0C82B4-A617-4C4C-A927-AAF23DBD7435}" type="slidenum">
              <a:rPr lang="en-US" smtClean="0"/>
              <a:t>2</a:t>
            </a:fld>
            <a:endParaRPr lang="en-US"/>
          </a:p>
        </p:txBody>
      </p:sp>
    </p:spTree>
    <p:extLst>
      <p:ext uri="{BB962C8B-B14F-4D97-AF65-F5344CB8AC3E}">
        <p14:creationId xmlns:p14="http://schemas.microsoft.com/office/powerpoint/2010/main" val="10981577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a:xfrm rot="5400000" flipH="1">
            <a:off x="5328624" y="-5331440"/>
            <a:ext cx="45719" cy="10633033"/>
          </a:xfrm>
          <a:prstGeom prst="rect">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8" name="Picture 24" descr="Mail_Signature_Stroke HD.jpe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flipV="1">
            <a:off x="0" y="6724891"/>
            <a:ext cx="12139462" cy="133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4" descr="Mail_Signature_Stroke HD.jpe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flipV="1">
            <a:off x="0" y="0"/>
            <a:ext cx="12192003" cy="67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flipH="1">
            <a:off x="-22860" y="0"/>
            <a:ext cx="45719" cy="6858000"/>
          </a:xfrm>
          <a:prstGeom prst="rect">
            <a:avLst/>
          </a:prstGeom>
          <a:solidFill>
            <a:srgbClr val="812469"/>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2" name="Rectangle 11"/>
          <p:cNvSpPr/>
          <p:nvPr/>
        </p:nvSpPr>
        <p:spPr>
          <a:xfrm flipH="1">
            <a:off x="12139461" y="7935"/>
            <a:ext cx="45719" cy="6812281"/>
          </a:xfrm>
          <a:prstGeom prst="rect">
            <a:avLst/>
          </a:prstGeom>
          <a:solidFill>
            <a:srgbClr val="812469"/>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5716" y="137577"/>
            <a:ext cx="1190013" cy="551779"/>
          </a:xfrm>
          <a:prstGeom prst="rect">
            <a:avLst/>
          </a:prstGeom>
        </p:spPr>
      </p:pic>
      <p:sp>
        <p:nvSpPr>
          <p:cNvPr id="14" name="Rectangle 13"/>
          <p:cNvSpPr/>
          <p:nvPr/>
        </p:nvSpPr>
        <p:spPr>
          <a:xfrm>
            <a:off x="20305" y="1110835"/>
            <a:ext cx="7356638" cy="769441"/>
          </a:xfrm>
          <a:prstGeom prst="rect">
            <a:avLst/>
          </a:prstGeom>
          <a:solidFill>
            <a:srgbClr val="9C27A0"/>
          </a:solidFill>
        </p:spPr>
        <p:txBody>
          <a:bodyPr wrap="square">
            <a:spAutoFit/>
          </a:bodyPr>
          <a:lstStyle/>
          <a:p>
            <a:pPr algn="ctr"/>
            <a:endParaRPr lang="en-US" sz="1200" dirty="0">
              <a:solidFill>
                <a:srgbClr val="FFFFFF"/>
              </a:solidFill>
              <a:latin typeface="Arial Rounded MT Bold"/>
              <a:cs typeface="Arial Rounded MT Bold"/>
            </a:endParaRPr>
          </a:p>
          <a:p>
            <a:pPr algn="ctr"/>
            <a:r>
              <a:rPr lang="en-US" sz="3200" dirty="0">
                <a:solidFill>
                  <a:srgbClr val="FFFFFF"/>
                </a:solidFill>
                <a:latin typeface="Arial Rounded MT Bold"/>
                <a:cs typeface="Arial Rounded MT Bold"/>
              </a:rPr>
              <a:t>INVENTORY OPPORTUNITIES</a:t>
            </a:r>
            <a:endParaRPr lang="en-US" sz="200" dirty="0"/>
          </a:p>
        </p:txBody>
      </p:sp>
      <p:pic>
        <p:nvPicPr>
          <p:cNvPr id="20" name="Picture 4" descr="http://www.progressivegrocer.com/sites/default/files/styles/article-full/public/PG%20Articles/FMI%20Logo%20Resized.jpg?itok=goyYOXxO"/>
          <p:cNvPicPr>
            <a:picLocks noChangeAspect="1" noChangeArrowheads="1"/>
          </p:cNvPicPr>
          <p:nvPr/>
        </p:nvPicPr>
        <p:blipFill rotWithShape="1">
          <a:blip r:embed="rId4" cstate="print">
            <a:alphaModFix amt="20000"/>
            <a:extLst>
              <a:ext uri="{28A0092B-C50C-407E-A947-70E740481C1C}">
                <a14:useLocalDpi xmlns:a14="http://schemas.microsoft.com/office/drawing/2010/main" val="0"/>
              </a:ext>
            </a:extLst>
          </a:blip>
          <a:srcRect t="18583" b="17293"/>
          <a:stretch/>
        </p:blipFill>
        <p:spPr bwMode="auto">
          <a:xfrm>
            <a:off x="4195954" y="5897868"/>
            <a:ext cx="1665259" cy="586728"/>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xmlns="" id="{50AB0B8A-FE66-4B75-A779-4B6BE2CA2010}"/>
              </a:ext>
            </a:extLst>
          </p:cNvPr>
          <p:cNvPicPr>
            <a:picLocks noChangeAspect="1"/>
          </p:cNvPicPr>
          <p:nvPr/>
        </p:nvPicPr>
        <p:blipFill rotWithShape="1">
          <a:blip r:embed="rId5">
            <a:alphaModFix amt="24000"/>
          </a:blip>
          <a:srcRect l="67451" t="57976" r="24519" b="33135"/>
          <a:stretch/>
        </p:blipFill>
        <p:spPr>
          <a:xfrm>
            <a:off x="5783484" y="5843756"/>
            <a:ext cx="1844232" cy="612476"/>
          </a:xfrm>
          <a:prstGeom prst="rect">
            <a:avLst/>
          </a:prstGeom>
        </p:spPr>
      </p:pic>
      <p:pic>
        <p:nvPicPr>
          <p:cNvPr id="22" name="Picture 21">
            <a:extLst>
              <a:ext uri="{FF2B5EF4-FFF2-40B4-BE49-F238E27FC236}">
                <a16:creationId xmlns:a16="http://schemas.microsoft.com/office/drawing/2014/main" xmlns="" id="{7052EB80-810B-402A-84DF-51CE317F416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85291" y="258592"/>
            <a:ext cx="982759" cy="170823"/>
          </a:xfrm>
          <a:prstGeom prst="rect">
            <a:avLst/>
          </a:prstGeom>
        </p:spPr>
      </p:pic>
      <p:sp>
        <p:nvSpPr>
          <p:cNvPr id="7" name="TextBox 6"/>
          <p:cNvSpPr txBox="1"/>
          <p:nvPr/>
        </p:nvSpPr>
        <p:spPr>
          <a:xfrm>
            <a:off x="6096001" y="137547"/>
            <a:ext cx="6410039" cy="461665"/>
          </a:xfrm>
          <a:prstGeom prst="rect">
            <a:avLst/>
          </a:prstGeom>
          <a:noFill/>
        </p:spPr>
        <p:txBody>
          <a:bodyPr wrap="square" rtlCol="0">
            <a:spAutoFit/>
          </a:bodyPr>
          <a:lstStyle/>
          <a:p>
            <a:r>
              <a:rPr lang="en-US" sz="2400" dirty="0">
                <a:solidFill>
                  <a:schemeClr val="bg1">
                    <a:lumMod val="85000"/>
                  </a:schemeClr>
                </a:solidFill>
                <a:latin typeface="Arial Rounded MT Bold" charset="0"/>
                <a:ea typeface="Arial Rounded MT Bold" charset="0"/>
                <a:cs typeface="Arial Rounded MT Bold" charset="0"/>
              </a:rPr>
              <a:t>2018 SUPPLY CHAIN BENCHMARKING</a:t>
            </a:r>
          </a:p>
        </p:txBody>
      </p:sp>
      <p:sp>
        <p:nvSpPr>
          <p:cNvPr id="15" name="Oval 14"/>
          <p:cNvSpPr/>
          <p:nvPr/>
        </p:nvSpPr>
        <p:spPr>
          <a:xfrm>
            <a:off x="6923514" y="1041930"/>
            <a:ext cx="1016720" cy="924919"/>
          </a:xfrm>
          <a:prstGeom prst="ellipse">
            <a:avLst/>
          </a:prstGeom>
          <a:solidFill>
            <a:srgbClr val="9C27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latin typeface="Arial Rounded MT Bold" charset="0"/>
              <a:ea typeface="Arial Rounded MT Bold" charset="0"/>
              <a:cs typeface="Arial Rounded MT Bold" charset="0"/>
            </a:endParaRPr>
          </a:p>
        </p:txBody>
      </p:sp>
      <p:sp>
        <p:nvSpPr>
          <p:cNvPr id="17" name="Content Placeholder 2"/>
          <p:cNvSpPr>
            <a:spLocks noGrp="1"/>
          </p:cNvSpPr>
          <p:nvPr>
            <p:ph idx="1"/>
          </p:nvPr>
        </p:nvSpPr>
        <p:spPr>
          <a:xfrm>
            <a:off x="1170709" y="2542648"/>
            <a:ext cx="10515600" cy="2584624"/>
          </a:xfrm>
        </p:spPr>
        <p:txBody>
          <a:bodyPr/>
          <a:lstStyle/>
          <a:p>
            <a:r>
              <a:rPr lang="en-US" sz="2400" dirty="0">
                <a:solidFill>
                  <a:schemeClr val="tx1">
                    <a:lumMod val="75000"/>
                    <a:lumOff val="25000"/>
                  </a:schemeClr>
                </a:solidFill>
                <a:latin typeface="Arial Rounded MT Bold" charset="0"/>
                <a:ea typeface="Arial Rounded MT Bold" charset="0"/>
                <a:cs typeface="Arial Rounded MT Bold" charset="0"/>
              </a:rPr>
              <a:t>Over half of the participating companies reported inventory cube exceeding 80% space capacity.</a:t>
            </a:r>
          </a:p>
          <a:p>
            <a:r>
              <a:rPr lang="en-US" sz="2400" dirty="0">
                <a:solidFill>
                  <a:schemeClr val="tx1">
                    <a:lumMod val="75000"/>
                    <a:lumOff val="25000"/>
                  </a:schemeClr>
                </a:solidFill>
                <a:latin typeface="Arial Rounded MT Bold" charset="0"/>
                <a:ea typeface="Arial Rounded MT Bold" charset="0"/>
                <a:cs typeface="Arial Rounded MT Bold" charset="0"/>
              </a:rPr>
              <a:t>55% indicate that they are holding inventory in outside storage.</a:t>
            </a:r>
          </a:p>
          <a:p>
            <a:r>
              <a:rPr lang="en-US" sz="2400" dirty="0">
                <a:solidFill>
                  <a:schemeClr val="tx1">
                    <a:lumMod val="75000"/>
                    <a:lumOff val="25000"/>
                  </a:schemeClr>
                </a:solidFill>
                <a:latin typeface="Arial Rounded MT Bold" charset="0"/>
                <a:ea typeface="Arial Rounded MT Bold" charset="0"/>
                <a:cs typeface="Arial Rounded MT Bold" charset="0"/>
              </a:rPr>
              <a:t>As a result, many DC’s are experiencing negative productivity issues and additional costs.</a:t>
            </a:r>
          </a:p>
          <a:p>
            <a:pPr marL="0" indent="0">
              <a:buNone/>
            </a:pPr>
            <a:endParaRPr lang="en-US" dirty="0"/>
          </a:p>
        </p:txBody>
      </p:sp>
      <p:sp>
        <p:nvSpPr>
          <p:cNvPr id="2" name="Slide Number Placeholder 1">
            <a:extLst>
              <a:ext uri="{FF2B5EF4-FFF2-40B4-BE49-F238E27FC236}">
                <a16:creationId xmlns:a16="http://schemas.microsoft.com/office/drawing/2014/main" xmlns="" id="{A2F28441-7EEE-4590-82F2-1D9C1B1D51B4}"/>
              </a:ext>
            </a:extLst>
          </p:cNvPr>
          <p:cNvSpPr>
            <a:spLocks noGrp="1"/>
          </p:cNvSpPr>
          <p:nvPr>
            <p:ph type="sldNum" sz="quarter" idx="12"/>
          </p:nvPr>
        </p:nvSpPr>
        <p:spPr/>
        <p:txBody>
          <a:bodyPr/>
          <a:lstStyle/>
          <a:p>
            <a:fld id="{CA0C82B4-A617-4C4C-A927-AAF23DBD7435}" type="slidenum">
              <a:rPr lang="en-US" smtClean="0"/>
              <a:t>20</a:t>
            </a:fld>
            <a:endParaRPr lang="en-US"/>
          </a:p>
        </p:txBody>
      </p:sp>
    </p:spTree>
    <p:extLst>
      <p:ext uri="{BB962C8B-B14F-4D97-AF65-F5344CB8AC3E}">
        <p14:creationId xmlns:p14="http://schemas.microsoft.com/office/powerpoint/2010/main" val="8216298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a:xfrm rot="5400000" flipH="1">
            <a:off x="5328624" y="-5331440"/>
            <a:ext cx="45719" cy="10633033"/>
          </a:xfrm>
          <a:prstGeom prst="rect">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8" name="Picture 24" descr="Mail_Signature_Stroke HD.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flipV="1">
            <a:off x="0" y="6724891"/>
            <a:ext cx="12139462" cy="133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4" descr="Mail_Signature_Stroke HD.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flipV="1">
            <a:off x="0" y="0"/>
            <a:ext cx="12192003" cy="67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flipH="1">
            <a:off x="-22860" y="0"/>
            <a:ext cx="45719" cy="6858000"/>
          </a:xfrm>
          <a:prstGeom prst="rect">
            <a:avLst/>
          </a:prstGeom>
          <a:solidFill>
            <a:srgbClr val="812469"/>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2" name="Rectangle 11"/>
          <p:cNvSpPr/>
          <p:nvPr/>
        </p:nvSpPr>
        <p:spPr>
          <a:xfrm flipH="1">
            <a:off x="12139461" y="7935"/>
            <a:ext cx="45719" cy="6812281"/>
          </a:xfrm>
          <a:prstGeom prst="rect">
            <a:avLst/>
          </a:prstGeom>
          <a:solidFill>
            <a:srgbClr val="812469"/>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18" name="Pictur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5716" y="137577"/>
            <a:ext cx="1190013" cy="551779"/>
          </a:xfrm>
          <a:prstGeom prst="rect">
            <a:avLst/>
          </a:prstGeom>
        </p:spPr>
      </p:pic>
      <p:sp>
        <p:nvSpPr>
          <p:cNvPr id="14" name="Rectangle 13"/>
          <p:cNvSpPr/>
          <p:nvPr/>
        </p:nvSpPr>
        <p:spPr>
          <a:xfrm>
            <a:off x="20305" y="1110835"/>
            <a:ext cx="7356638" cy="769441"/>
          </a:xfrm>
          <a:prstGeom prst="rect">
            <a:avLst/>
          </a:prstGeom>
          <a:solidFill>
            <a:srgbClr val="9C27A0"/>
          </a:solidFill>
        </p:spPr>
        <p:txBody>
          <a:bodyPr wrap="square">
            <a:spAutoFit/>
          </a:bodyPr>
          <a:lstStyle/>
          <a:p>
            <a:pPr algn="ctr"/>
            <a:endParaRPr lang="en-US" sz="1200" dirty="0">
              <a:solidFill>
                <a:srgbClr val="FFFFFF"/>
              </a:solidFill>
              <a:latin typeface="Arial Rounded MT Bold"/>
              <a:cs typeface="Arial Rounded MT Bold"/>
            </a:endParaRPr>
          </a:p>
          <a:p>
            <a:pPr algn="ctr"/>
            <a:r>
              <a:rPr lang="en-US" sz="3200" dirty="0">
                <a:solidFill>
                  <a:srgbClr val="FFFFFF"/>
                </a:solidFill>
                <a:latin typeface="Arial Rounded MT Bold"/>
                <a:cs typeface="Arial Rounded MT Bold"/>
              </a:rPr>
              <a:t>INVENTORY OPPORTUNITIES</a:t>
            </a:r>
            <a:endParaRPr lang="en-US" sz="200" dirty="0"/>
          </a:p>
        </p:txBody>
      </p:sp>
      <p:pic>
        <p:nvPicPr>
          <p:cNvPr id="20" name="Picture 4" descr="http://www.progressivegrocer.com/sites/default/files/styles/article-full/public/PG%20Articles/FMI%20Logo%20Resized.jpg?itok=goyYOXxO"/>
          <p:cNvPicPr>
            <a:picLocks noChangeAspect="1" noChangeArrowheads="1"/>
          </p:cNvPicPr>
          <p:nvPr/>
        </p:nvPicPr>
        <p:blipFill rotWithShape="1">
          <a:blip r:embed="rId5" cstate="print">
            <a:alphaModFix amt="20000"/>
            <a:extLst>
              <a:ext uri="{28A0092B-C50C-407E-A947-70E740481C1C}">
                <a14:useLocalDpi xmlns:a14="http://schemas.microsoft.com/office/drawing/2010/main" val="0"/>
              </a:ext>
            </a:extLst>
          </a:blip>
          <a:srcRect t="18583" b="17293"/>
          <a:stretch/>
        </p:blipFill>
        <p:spPr bwMode="auto">
          <a:xfrm>
            <a:off x="4195954" y="5897868"/>
            <a:ext cx="1665259" cy="586728"/>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xmlns="" id="{50AB0B8A-FE66-4B75-A779-4B6BE2CA2010}"/>
              </a:ext>
            </a:extLst>
          </p:cNvPr>
          <p:cNvPicPr>
            <a:picLocks noChangeAspect="1"/>
          </p:cNvPicPr>
          <p:nvPr/>
        </p:nvPicPr>
        <p:blipFill rotWithShape="1">
          <a:blip r:embed="rId6">
            <a:alphaModFix amt="24000"/>
          </a:blip>
          <a:srcRect l="67451" t="57976" r="24519" b="33135"/>
          <a:stretch/>
        </p:blipFill>
        <p:spPr>
          <a:xfrm>
            <a:off x="5783484" y="5843756"/>
            <a:ext cx="1844232" cy="612476"/>
          </a:xfrm>
          <a:prstGeom prst="rect">
            <a:avLst/>
          </a:prstGeom>
        </p:spPr>
      </p:pic>
      <p:pic>
        <p:nvPicPr>
          <p:cNvPr id="22" name="Picture 21">
            <a:extLst>
              <a:ext uri="{FF2B5EF4-FFF2-40B4-BE49-F238E27FC236}">
                <a16:creationId xmlns:a16="http://schemas.microsoft.com/office/drawing/2014/main" xmlns="" id="{7052EB80-810B-402A-84DF-51CE317F416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85291" y="258592"/>
            <a:ext cx="982759" cy="170823"/>
          </a:xfrm>
          <a:prstGeom prst="rect">
            <a:avLst/>
          </a:prstGeom>
        </p:spPr>
      </p:pic>
      <p:sp>
        <p:nvSpPr>
          <p:cNvPr id="7" name="TextBox 6"/>
          <p:cNvSpPr txBox="1"/>
          <p:nvPr/>
        </p:nvSpPr>
        <p:spPr>
          <a:xfrm>
            <a:off x="6096001" y="137547"/>
            <a:ext cx="6410039" cy="461665"/>
          </a:xfrm>
          <a:prstGeom prst="rect">
            <a:avLst/>
          </a:prstGeom>
          <a:noFill/>
        </p:spPr>
        <p:txBody>
          <a:bodyPr wrap="square" rtlCol="0">
            <a:spAutoFit/>
          </a:bodyPr>
          <a:lstStyle/>
          <a:p>
            <a:r>
              <a:rPr lang="en-US" sz="2400" dirty="0">
                <a:solidFill>
                  <a:schemeClr val="bg1">
                    <a:lumMod val="85000"/>
                  </a:schemeClr>
                </a:solidFill>
                <a:latin typeface="Arial Rounded MT Bold" charset="0"/>
                <a:ea typeface="Arial Rounded MT Bold" charset="0"/>
                <a:cs typeface="Arial Rounded MT Bold" charset="0"/>
              </a:rPr>
              <a:t>2018 SUPPLY CHAIN BENCHMARKING</a:t>
            </a:r>
          </a:p>
        </p:txBody>
      </p:sp>
      <p:sp>
        <p:nvSpPr>
          <p:cNvPr id="15" name="Oval 14"/>
          <p:cNvSpPr/>
          <p:nvPr/>
        </p:nvSpPr>
        <p:spPr>
          <a:xfrm>
            <a:off x="6923514" y="1041930"/>
            <a:ext cx="1016720" cy="924919"/>
          </a:xfrm>
          <a:prstGeom prst="ellipse">
            <a:avLst/>
          </a:prstGeom>
          <a:solidFill>
            <a:srgbClr val="9C27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latin typeface="Arial Rounded MT Bold" charset="0"/>
              <a:ea typeface="Arial Rounded MT Bold" charset="0"/>
              <a:cs typeface="Arial Rounded MT Bold" charset="0"/>
            </a:endParaRPr>
          </a:p>
        </p:txBody>
      </p:sp>
      <p:sp>
        <p:nvSpPr>
          <p:cNvPr id="16" name="Content Placeholder 3"/>
          <p:cNvSpPr>
            <a:spLocks noGrp="1"/>
          </p:cNvSpPr>
          <p:nvPr>
            <p:ph sz="half" idx="1"/>
          </p:nvPr>
        </p:nvSpPr>
        <p:spPr>
          <a:xfrm>
            <a:off x="549496" y="2120571"/>
            <a:ext cx="5181600" cy="4351338"/>
          </a:xfrm>
        </p:spPr>
        <p:txBody>
          <a:bodyPr>
            <a:normAutofit/>
          </a:bodyPr>
          <a:lstStyle/>
          <a:p>
            <a:pPr marL="0" indent="0">
              <a:buNone/>
            </a:pPr>
            <a:r>
              <a:rPr lang="en-US" sz="2400" dirty="0">
                <a:solidFill>
                  <a:schemeClr val="tx1">
                    <a:lumMod val="65000"/>
                    <a:lumOff val="35000"/>
                  </a:schemeClr>
                </a:solidFill>
                <a:latin typeface="Arial Rounded MT Bold" charset="0"/>
                <a:ea typeface="Arial Rounded MT Bold" charset="0"/>
                <a:cs typeface="Arial Rounded MT Bold" charset="0"/>
              </a:rPr>
              <a:t>Current Days/Supply by Product</a:t>
            </a:r>
          </a:p>
          <a:p>
            <a:pPr marL="0" indent="0">
              <a:buNone/>
            </a:pPr>
            <a:endParaRPr lang="en-US" sz="2400" dirty="0">
              <a:solidFill>
                <a:schemeClr val="tx1">
                  <a:lumMod val="65000"/>
                  <a:lumOff val="35000"/>
                </a:schemeClr>
              </a:solidFill>
              <a:latin typeface="Arial Rounded MT Bold" charset="0"/>
              <a:ea typeface="Arial Rounded MT Bold" charset="0"/>
              <a:cs typeface="Arial Rounded MT Bold" charset="0"/>
            </a:endParaRPr>
          </a:p>
        </p:txBody>
      </p:sp>
      <p:sp>
        <p:nvSpPr>
          <p:cNvPr id="19" name="Content Placeholder 4"/>
          <p:cNvSpPr txBox="1">
            <a:spLocks/>
          </p:cNvSpPr>
          <p:nvPr/>
        </p:nvSpPr>
        <p:spPr>
          <a:xfrm>
            <a:off x="6301107" y="2104894"/>
            <a:ext cx="5181600" cy="4351338"/>
          </a:xfrm>
          <a:prstGeom prst="rect">
            <a:avLst/>
          </a:prstGeom>
        </p:spPr>
        <p:txBody>
          <a:bodyPr>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endParaRPr lang="en-US" sz="2400" dirty="0">
              <a:solidFill>
                <a:schemeClr val="tx1">
                  <a:lumMod val="65000"/>
                  <a:lumOff val="35000"/>
                </a:schemeClr>
              </a:solidFill>
              <a:latin typeface="Arial Rounded MT Bold" charset="0"/>
              <a:ea typeface="Arial Rounded MT Bold" charset="0"/>
              <a:cs typeface="Arial Rounded MT Bold" charset="0"/>
            </a:endParaRPr>
          </a:p>
        </p:txBody>
      </p:sp>
      <p:pic>
        <p:nvPicPr>
          <p:cNvPr id="2" name="Picture 1">
            <a:extLst>
              <a:ext uri="{FF2B5EF4-FFF2-40B4-BE49-F238E27FC236}">
                <a16:creationId xmlns:a16="http://schemas.microsoft.com/office/drawing/2014/main" xmlns="" id="{788AC118-B460-45CF-87A2-C117A35D1ED9}"/>
              </a:ext>
            </a:extLst>
          </p:cNvPr>
          <p:cNvPicPr>
            <a:picLocks noChangeAspect="1"/>
          </p:cNvPicPr>
          <p:nvPr/>
        </p:nvPicPr>
        <p:blipFill>
          <a:blip r:embed="rId8"/>
          <a:stretch>
            <a:fillRect/>
          </a:stretch>
        </p:blipFill>
        <p:spPr>
          <a:xfrm>
            <a:off x="6301106" y="2256776"/>
            <a:ext cx="5150443" cy="3099867"/>
          </a:xfrm>
          <a:prstGeom prst="rect">
            <a:avLst/>
          </a:prstGeom>
        </p:spPr>
      </p:pic>
      <p:graphicFrame>
        <p:nvGraphicFramePr>
          <p:cNvPr id="3" name="Object 2">
            <a:extLst>
              <a:ext uri="{FF2B5EF4-FFF2-40B4-BE49-F238E27FC236}">
                <a16:creationId xmlns:a16="http://schemas.microsoft.com/office/drawing/2014/main" xmlns="" id="{31BC486C-7586-49D3-98BF-13ABA7517859}"/>
              </a:ext>
            </a:extLst>
          </p:cNvPr>
          <p:cNvGraphicFramePr>
            <a:graphicFrameLocks noChangeAspect="1"/>
          </p:cNvGraphicFramePr>
          <p:nvPr>
            <p:extLst>
              <p:ext uri="{D42A27DB-BD31-4B8C-83A1-F6EECF244321}">
                <p14:modId xmlns:p14="http://schemas.microsoft.com/office/powerpoint/2010/main" val="716994230"/>
              </p:ext>
            </p:extLst>
          </p:nvPr>
        </p:nvGraphicFramePr>
        <p:xfrm>
          <a:off x="592870" y="2753365"/>
          <a:ext cx="5310941" cy="1800266"/>
        </p:xfrm>
        <a:graphic>
          <a:graphicData uri="http://schemas.openxmlformats.org/presentationml/2006/ole">
            <mc:AlternateContent xmlns:mc="http://schemas.openxmlformats.org/markup-compatibility/2006">
              <mc:Choice xmlns:v="urn:schemas-microsoft-com:vml" Requires="v">
                <p:oleObj spid="_x0000_s34825" name="Worksheet" r:id="rId9" imgW="2720234" imgH="922224" progId="Excel.Sheet.12">
                  <p:embed/>
                </p:oleObj>
              </mc:Choice>
              <mc:Fallback>
                <p:oleObj name="Worksheet" r:id="rId9" imgW="2720234" imgH="922224" progId="Excel.Sheet.12">
                  <p:embed/>
                  <p:pic>
                    <p:nvPicPr>
                      <p:cNvPr id="3" name="Object 2">
                        <a:extLst>
                          <a:ext uri="{FF2B5EF4-FFF2-40B4-BE49-F238E27FC236}">
                            <a16:creationId xmlns:a16="http://schemas.microsoft.com/office/drawing/2014/main" xmlns="" id="{31BC486C-7586-49D3-98BF-13ABA7517859}"/>
                          </a:ext>
                        </a:extLst>
                      </p:cNvPr>
                      <p:cNvPicPr/>
                      <p:nvPr/>
                    </p:nvPicPr>
                    <p:blipFill>
                      <a:blip r:embed="rId10"/>
                      <a:stretch>
                        <a:fillRect/>
                      </a:stretch>
                    </p:blipFill>
                    <p:spPr>
                      <a:xfrm>
                        <a:off x="592870" y="2753365"/>
                        <a:ext cx="5310941" cy="1800266"/>
                      </a:xfrm>
                      <a:prstGeom prst="rect">
                        <a:avLst/>
                      </a:prstGeom>
                    </p:spPr>
                  </p:pic>
                </p:oleObj>
              </mc:Fallback>
            </mc:AlternateContent>
          </a:graphicData>
        </a:graphic>
      </p:graphicFrame>
      <p:sp>
        <p:nvSpPr>
          <p:cNvPr id="4" name="Rectangle 3">
            <a:extLst>
              <a:ext uri="{FF2B5EF4-FFF2-40B4-BE49-F238E27FC236}">
                <a16:creationId xmlns:a16="http://schemas.microsoft.com/office/drawing/2014/main" xmlns="" id="{3FF204CE-567B-4757-AEFB-79CD12725937}"/>
              </a:ext>
            </a:extLst>
          </p:cNvPr>
          <p:cNvSpPr/>
          <p:nvPr/>
        </p:nvSpPr>
        <p:spPr>
          <a:xfrm>
            <a:off x="113983" y="5455348"/>
            <a:ext cx="6096000" cy="1200329"/>
          </a:xfrm>
          <a:prstGeom prst="rect">
            <a:avLst/>
          </a:prstGeom>
        </p:spPr>
        <p:txBody>
          <a:bodyPr>
            <a:spAutoFit/>
          </a:bodyPr>
          <a:lstStyle/>
          <a:p>
            <a:r>
              <a:rPr lang="en-US" dirty="0">
                <a:solidFill>
                  <a:schemeClr val="bg2">
                    <a:lumMod val="90000"/>
                  </a:schemeClr>
                </a:solidFill>
                <a:latin typeface="Arial Rounded MT Bold" charset="0"/>
                <a:ea typeface="Arial Rounded MT Bold" charset="0"/>
                <a:cs typeface="Arial Rounded MT Bold" charset="0"/>
              </a:rPr>
              <a:t>Expected Days/Supply by Product</a:t>
            </a:r>
          </a:p>
          <a:p>
            <a:r>
              <a:rPr lang="en-US" dirty="0">
                <a:solidFill>
                  <a:schemeClr val="bg2">
                    <a:lumMod val="90000"/>
                  </a:schemeClr>
                </a:solidFill>
                <a:latin typeface="Arial Rounded MT Bold" charset="0"/>
                <a:ea typeface="Arial Rounded MT Bold" charset="0"/>
                <a:cs typeface="Arial Rounded MT Bold" charset="0"/>
              </a:rPr>
              <a:t>- Produce  &lt;5 days</a:t>
            </a:r>
          </a:p>
          <a:p>
            <a:r>
              <a:rPr lang="en-US" dirty="0">
                <a:solidFill>
                  <a:schemeClr val="bg2">
                    <a:lumMod val="90000"/>
                  </a:schemeClr>
                </a:solidFill>
                <a:latin typeface="Arial Rounded MT Bold" charset="0"/>
                <a:ea typeface="Arial Rounded MT Bold" charset="0"/>
                <a:cs typeface="Arial Rounded MT Bold" charset="0"/>
              </a:rPr>
              <a:t>- Meat/Dairy/Del:  10 days</a:t>
            </a:r>
          </a:p>
          <a:p>
            <a:r>
              <a:rPr lang="en-US" dirty="0">
                <a:solidFill>
                  <a:schemeClr val="bg2">
                    <a:lumMod val="90000"/>
                  </a:schemeClr>
                </a:solidFill>
                <a:latin typeface="Arial Rounded MT Bold" charset="0"/>
                <a:ea typeface="Arial Rounded MT Bold" charset="0"/>
                <a:cs typeface="Arial Rounded MT Bold" charset="0"/>
              </a:rPr>
              <a:t>- Grocery/Frozen: 14 Days</a:t>
            </a:r>
          </a:p>
        </p:txBody>
      </p:sp>
    </p:spTree>
    <p:extLst>
      <p:ext uri="{BB962C8B-B14F-4D97-AF65-F5344CB8AC3E}">
        <p14:creationId xmlns:p14="http://schemas.microsoft.com/office/powerpoint/2010/main" val="15866181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a:xfrm rot="5400000" flipH="1">
            <a:off x="5328624" y="-5331440"/>
            <a:ext cx="45719" cy="10633033"/>
          </a:xfrm>
          <a:prstGeom prst="rect">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081" name="TextBox 32"/>
          <p:cNvSpPr txBox="1">
            <a:spLocks noChangeArrowheads="1"/>
          </p:cNvSpPr>
          <p:nvPr/>
        </p:nvSpPr>
        <p:spPr bwMode="auto">
          <a:xfrm>
            <a:off x="3175000" y="3276600"/>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endParaRPr lang="en-US"/>
          </a:p>
        </p:txBody>
      </p:sp>
      <p:sp>
        <p:nvSpPr>
          <p:cNvPr id="2" name="Rectangle 1"/>
          <p:cNvSpPr/>
          <p:nvPr/>
        </p:nvSpPr>
        <p:spPr>
          <a:xfrm>
            <a:off x="-882" y="811648"/>
            <a:ext cx="6351764" cy="830997"/>
          </a:xfrm>
          <a:prstGeom prst="rect">
            <a:avLst/>
          </a:prstGeom>
          <a:solidFill>
            <a:srgbClr val="9C27A0"/>
          </a:solidFill>
        </p:spPr>
        <p:txBody>
          <a:bodyPr wrap="square">
            <a:spAutoFit/>
          </a:bodyPr>
          <a:lstStyle/>
          <a:p>
            <a:pPr algn="ctr"/>
            <a:endParaRPr lang="en-US" sz="1200" dirty="0">
              <a:solidFill>
                <a:srgbClr val="FFFFFF"/>
              </a:solidFill>
              <a:latin typeface="Arial Rounded MT Bold"/>
              <a:cs typeface="Arial Rounded MT Bold"/>
            </a:endParaRPr>
          </a:p>
          <a:p>
            <a:pPr algn="ctr"/>
            <a:r>
              <a:rPr lang="en-US" sz="3600" dirty="0">
                <a:solidFill>
                  <a:srgbClr val="FFFFFF"/>
                </a:solidFill>
                <a:latin typeface="Arial Rounded MT Bold"/>
                <a:cs typeface="Arial Rounded MT Bold"/>
              </a:rPr>
              <a:t>LABOR RETENTION</a:t>
            </a:r>
            <a:endParaRPr lang="en-US" sz="300" dirty="0"/>
          </a:p>
        </p:txBody>
      </p:sp>
      <p:pic>
        <p:nvPicPr>
          <p:cNvPr id="8" name="Picture 24" descr="Mail_Signature_Stroke HD.jpe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flipV="1">
            <a:off x="0" y="6761909"/>
            <a:ext cx="12139462" cy="9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4" descr="Mail_Signature_Stroke HD.jpe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flipV="1">
            <a:off x="0" y="0"/>
            <a:ext cx="12192003" cy="67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flipH="1">
            <a:off x="-22860" y="0"/>
            <a:ext cx="45719" cy="6858000"/>
          </a:xfrm>
          <a:prstGeom prst="rect">
            <a:avLst/>
          </a:prstGeom>
          <a:solidFill>
            <a:srgbClr val="812469"/>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2" name="Rectangle 11"/>
          <p:cNvSpPr/>
          <p:nvPr/>
        </p:nvSpPr>
        <p:spPr>
          <a:xfrm flipH="1">
            <a:off x="12139461" y="7935"/>
            <a:ext cx="45719" cy="6812281"/>
          </a:xfrm>
          <a:prstGeom prst="rect">
            <a:avLst/>
          </a:prstGeom>
          <a:solidFill>
            <a:srgbClr val="812469"/>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TextBox 6"/>
          <p:cNvSpPr txBox="1"/>
          <p:nvPr/>
        </p:nvSpPr>
        <p:spPr>
          <a:xfrm>
            <a:off x="652321" y="1702557"/>
            <a:ext cx="10887357" cy="4093428"/>
          </a:xfrm>
          <a:prstGeom prst="rect">
            <a:avLst/>
          </a:prstGeom>
          <a:noFill/>
        </p:spPr>
        <p:txBody>
          <a:bodyPr wrap="square" rtlCol="0">
            <a:spAutoFit/>
          </a:bodyPr>
          <a:lstStyle/>
          <a:p>
            <a:r>
              <a:rPr lang="en-CA" sz="2000" dirty="0">
                <a:solidFill>
                  <a:schemeClr val="tx1">
                    <a:lumMod val="65000"/>
                    <a:lumOff val="35000"/>
                  </a:schemeClr>
                </a:solidFill>
                <a:latin typeface="Arial Rounded MT Bold" charset="0"/>
              </a:rPr>
              <a:t>People don't want to work in a food distribution center no matter what you pay.</a:t>
            </a:r>
          </a:p>
          <a:p>
            <a:endParaRPr lang="en-CA" sz="2000" dirty="0">
              <a:solidFill>
                <a:schemeClr val="tx1">
                  <a:lumMod val="65000"/>
                  <a:lumOff val="35000"/>
                </a:schemeClr>
              </a:solidFill>
              <a:latin typeface="Arial Rounded MT Bold" charset="0"/>
            </a:endParaRPr>
          </a:p>
          <a:p>
            <a:pPr marL="800100" lvl="1" indent="-342900">
              <a:buFont typeface="Wingdings" charset="2"/>
              <a:buChar char="§"/>
            </a:pPr>
            <a:r>
              <a:rPr lang="en-CA" sz="2000" dirty="0">
                <a:solidFill>
                  <a:schemeClr val="tx1">
                    <a:lumMod val="65000"/>
                    <a:lumOff val="35000"/>
                  </a:schemeClr>
                </a:solidFill>
                <a:latin typeface="Arial Rounded MT Bold" charset="0"/>
              </a:rPr>
              <a:t>The work is hard..........boring.............physical.</a:t>
            </a:r>
          </a:p>
          <a:p>
            <a:pPr marL="800100" lvl="1" indent="-342900">
              <a:buFont typeface="Wingdings" charset="2"/>
              <a:buChar char="§"/>
            </a:pPr>
            <a:r>
              <a:rPr lang="en-CA" sz="2000" dirty="0">
                <a:solidFill>
                  <a:schemeClr val="tx1">
                    <a:lumMod val="65000"/>
                    <a:lumOff val="35000"/>
                  </a:schemeClr>
                </a:solidFill>
                <a:latin typeface="Arial Rounded MT Bold" charset="0"/>
              </a:rPr>
              <a:t>Not interested in working nights or weekends</a:t>
            </a:r>
          </a:p>
          <a:p>
            <a:pPr marL="800100" lvl="1" indent="-342900">
              <a:buFont typeface="Wingdings" charset="2"/>
              <a:buChar char="§"/>
            </a:pPr>
            <a:r>
              <a:rPr lang="en-CA" sz="2000" dirty="0">
                <a:solidFill>
                  <a:schemeClr val="tx1">
                    <a:lumMod val="65000"/>
                    <a:lumOff val="35000"/>
                  </a:schemeClr>
                </a:solidFill>
                <a:latin typeface="Arial Rounded MT Bold" charset="0"/>
              </a:rPr>
              <a:t>No longer viewed as a career!</a:t>
            </a:r>
          </a:p>
          <a:p>
            <a:pPr marL="800100" lvl="1" indent="-342900">
              <a:buFont typeface="Wingdings" charset="2"/>
              <a:buChar char="§"/>
            </a:pPr>
            <a:endParaRPr lang="en-CA" sz="2000" dirty="0">
              <a:solidFill>
                <a:schemeClr val="tx1">
                  <a:lumMod val="65000"/>
                  <a:lumOff val="35000"/>
                </a:schemeClr>
              </a:solidFill>
              <a:latin typeface="Arial Rounded MT Bold" charset="0"/>
            </a:endParaRPr>
          </a:p>
          <a:p>
            <a:r>
              <a:rPr lang="en-CA" sz="2000" dirty="0">
                <a:solidFill>
                  <a:schemeClr val="tx1">
                    <a:lumMod val="65000"/>
                    <a:lumOff val="35000"/>
                  </a:schemeClr>
                </a:solidFill>
                <a:latin typeface="Arial Rounded MT Bold" charset="0"/>
              </a:rPr>
              <a:t>           </a:t>
            </a:r>
            <a:r>
              <a:rPr lang="en-CA" sz="2000" dirty="0">
                <a:solidFill>
                  <a:schemeClr val="accent2"/>
                </a:solidFill>
                <a:latin typeface="Arial Rounded MT Bold" charset="0"/>
              </a:rPr>
              <a:t>NET RESULT: TURNOVER: Over 83% identified a problem</a:t>
            </a:r>
          </a:p>
          <a:p>
            <a:endParaRPr lang="en-CA" sz="2000" dirty="0">
              <a:solidFill>
                <a:schemeClr val="accent2"/>
              </a:solidFill>
              <a:latin typeface="Arial Rounded MT Bold" charset="0"/>
            </a:endParaRPr>
          </a:p>
          <a:p>
            <a:r>
              <a:rPr lang="en-CA" sz="2000" dirty="0">
                <a:solidFill>
                  <a:schemeClr val="tx1">
                    <a:lumMod val="65000"/>
                    <a:lumOff val="35000"/>
                  </a:schemeClr>
                </a:solidFill>
                <a:latin typeface="Arial Rounded MT Bold" charset="0"/>
              </a:rPr>
              <a:t>Turnover is expensive.................$4-10,000 per employee due to hiring costs, drug tests, lost productivity, mistakes, damage, poor customer service.</a:t>
            </a:r>
          </a:p>
          <a:p>
            <a:endParaRPr lang="en-CA" sz="2000" dirty="0">
              <a:solidFill>
                <a:schemeClr val="tx1">
                  <a:lumMod val="65000"/>
                  <a:lumOff val="35000"/>
                </a:schemeClr>
              </a:solidFill>
              <a:latin typeface="Arial Rounded MT Bold" charset="0"/>
            </a:endParaRPr>
          </a:p>
          <a:p>
            <a:pPr marL="342900" indent="-342900">
              <a:buFont typeface="Wingdings" charset="2"/>
              <a:buChar char="§"/>
            </a:pPr>
            <a:r>
              <a:rPr lang="en-CA" sz="2000" dirty="0">
                <a:solidFill>
                  <a:schemeClr val="tx1">
                    <a:lumMod val="65000"/>
                    <a:lumOff val="35000"/>
                  </a:schemeClr>
                </a:solidFill>
                <a:latin typeface="Arial Rounded MT Bold" charset="0"/>
              </a:rPr>
              <a:t>Late deliveries and out of stocks anger your customers</a:t>
            </a:r>
          </a:p>
          <a:p>
            <a:r>
              <a:rPr lang="en-CA" sz="2000" dirty="0">
                <a:solidFill>
                  <a:schemeClr val="tx1">
                    <a:lumMod val="65000"/>
                    <a:lumOff val="35000"/>
                  </a:schemeClr>
                </a:solidFill>
                <a:latin typeface="Arial Rounded MT Bold" charset="0"/>
              </a:rPr>
              <a:t> </a:t>
            </a:r>
          </a:p>
        </p:txBody>
      </p:sp>
      <p:sp>
        <p:nvSpPr>
          <p:cNvPr id="15" name="Oval 14"/>
          <p:cNvSpPr/>
          <p:nvPr/>
        </p:nvSpPr>
        <p:spPr>
          <a:xfrm>
            <a:off x="6143999" y="693131"/>
            <a:ext cx="1152941" cy="1116913"/>
          </a:xfrm>
          <a:prstGeom prst="ellipse">
            <a:avLst/>
          </a:prstGeom>
          <a:solidFill>
            <a:srgbClr val="9C27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latin typeface="Arial Rounded MT Bold" charset="0"/>
              <a:ea typeface="Arial Rounded MT Bold" charset="0"/>
              <a:cs typeface="Arial Rounded MT Bold" charset="0"/>
            </a:endParaRPr>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8582" y="141661"/>
            <a:ext cx="1315738" cy="610075"/>
          </a:xfrm>
          <a:prstGeom prst="rect">
            <a:avLst/>
          </a:prstGeom>
        </p:spPr>
      </p:pic>
      <p:pic>
        <p:nvPicPr>
          <p:cNvPr id="16" name="Picture 4" descr="http://www.progressivegrocer.com/sites/default/files/styles/article-full/public/PG%20Articles/FMI%20Logo%20Resized.jpg?itok=goyYOXxO"/>
          <p:cNvPicPr>
            <a:picLocks noChangeAspect="1" noChangeArrowheads="1"/>
          </p:cNvPicPr>
          <p:nvPr/>
        </p:nvPicPr>
        <p:blipFill rotWithShape="1">
          <a:blip r:embed="rId4" cstate="print">
            <a:alphaModFix amt="20000"/>
            <a:extLst>
              <a:ext uri="{28A0092B-C50C-407E-A947-70E740481C1C}">
                <a14:useLocalDpi xmlns:a14="http://schemas.microsoft.com/office/drawing/2010/main" val="0"/>
              </a:ext>
            </a:extLst>
          </a:blip>
          <a:srcRect t="18583" b="17293"/>
          <a:stretch/>
        </p:blipFill>
        <p:spPr bwMode="auto">
          <a:xfrm>
            <a:off x="4195954" y="5897868"/>
            <a:ext cx="1665259" cy="58672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xmlns="" id="{50AB0B8A-FE66-4B75-A779-4B6BE2CA2010}"/>
              </a:ext>
            </a:extLst>
          </p:cNvPr>
          <p:cNvPicPr>
            <a:picLocks noChangeAspect="1"/>
          </p:cNvPicPr>
          <p:nvPr/>
        </p:nvPicPr>
        <p:blipFill rotWithShape="1">
          <a:blip r:embed="rId5">
            <a:alphaModFix amt="24000"/>
          </a:blip>
          <a:srcRect l="67451" t="57976" r="24519" b="33135"/>
          <a:stretch/>
        </p:blipFill>
        <p:spPr>
          <a:xfrm>
            <a:off x="5783484" y="5843756"/>
            <a:ext cx="1844232" cy="612476"/>
          </a:xfrm>
          <a:prstGeom prst="rect">
            <a:avLst/>
          </a:prstGeom>
        </p:spPr>
      </p:pic>
      <p:sp>
        <p:nvSpPr>
          <p:cNvPr id="18" name="TextBox 17"/>
          <p:cNvSpPr txBox="1"/>
          <p:nvPr/>
        </p:nvSpPr>
        <p:spPr>
          <a:xfrm>
            <a:off x="6096001" y="137547"/>
            <a:ext cx="6410039" cy="461665"/>
          </a:xfrm>
          <a:prstGeom prst="rect">
            <a:avLst/>
          </a:prstGeom>
          <a:noFill/>
        </p:spPr>
        <p:txBody>
          <a:bodyPr wrap="square" rtlCol="0">
            <a:spAutoFit/>
          </a:bodyPr>
          <a:lstStyle/>
          <a:p>
            <a:r>
              <a:rPr lang="en-US" sz="2400" dirty="0">
                <a:solidFill>
                  <a:schemeClr val="bg1">
                    <a:lumMod val="85000"/>
                  </a:schemeClr>
                </a:solidFill>
                <a:latin typeface="Arial Rounded MT Bold" charset="0"/>
                <a:ea typeface="Arial Rounded MT Bold" charset="0"/>
                <a:cs typeface="Arial Rounded MT Bold" charset="0"/>
              </a:rPr>
              <a:t>2018 SUPPLY CHAIN BENCHMARKING</a:t>
            </a:r>
          </a:p>
        </p:txBody>
      </p:sp>
      <p:pic>
        <p:nvPicPr>
          <p:cNvPr id="19" name="Picture 18">
            <a:extLst>
              <a:ext uri="{FF2B5EF4-FFF2-40B4-BE49-F238E27FC236}">
                <a16:creationId xmlns:a16="http://schemas.microsoft.com/office/drawing/2014/main" xmlns="" id="{7052EB80-810B-402A-84DF-51CE317F416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85291" y="258592"/>
            <a:ext cx="982759" cy="170823"/>
          </a:xfrm>
          <a:prstGeom prst="rect">
            <a:avLst/>
          </a:prstGeom>
        </p:spPr>
      </p:pic>
    </p:spTree>
    <p:extLst>
      <p:ext uri="{BB962C8B-B14F-4D97-AF65-F5344CB8AC3E}">
        <p14:creationId xmlns:p14="http://schemas.microsoft.com/office/powerpoint/2010/main" val="21246725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a:xfrm rot="5400000" flipH="1">
            <a:off x="5328624" y="-5331440"/>
            <a:ext cx="45719" cy="10633033"/>
          </a:xfrm>
          <a:prstGeom prst="rect">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081" name="TextBox 32"/>
          <p:cNvSpPr txBox="1">
            <a:spLocks noChangeArrowheads="1"/>
          </p:cNvSpPr>
          <p:nvPr/>
        </p:nvSpPr>
        <p:spPr bwMode="auto">
          <a:xfrm>
            <a:off x="3175000" y="3276600"/>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endParaRPr lang="en-US"/>
          </a:p>
        </p:txBody>
      </p:sp>
      <p:sp>
        <p:nvSpPr>
          <p:cNvPr id="2" name="Rectangle 1"/>
          <p:cNvSpPr/>
          <p:nvPr/>
        </p:nvSpPr>
        <p:spPr>
          <a:xfrm>
            <a:off x="34969" y="898921"/>
            <a:ext cx="6351764" cy="830997"/>
          </a:xfrm>
          <a:prstGeom prst="rect">
            <a:avLst/>
          </a:prstGeom>
          <a:solidFill>
            <a:srgbClr val="9C27A0"/>
          </a:solidFill>
        </p:spPr>
        <p:txBody>
          <a:bodyPr wrap="square">
            <a:spAutoFit/>
          </a:bodyPr>
          <a:lstStyle/>
          <a:p>
            <a:pPr algn="ctr"/>
            <a:endParaRPr lang="en-US" sz="1200" dirty="0">
              <a:solidFill>
                <a:srgbClr val="FFFFFF"/>
              </a:solidFill>
              <a:latin typeface="Arial Rounded MT Bold"/>
              <a:cs typeface="Arial Rounded MT Bold"/>
            </a:endParaRPr>
          </a:p>
          <a:p>
            <a:pPr algn="ctr"/>
            <a:r>
              <a:rPr lang="en-US" sz="3600" dirty="0">
                <a:solidFill>
                  <a:srgbClr val="FFFFFF"/>
                </a:solidFill>
                <a:latin typeface="Arial Rounded MT Bold"/>
                <a:cs typeface="Arial Rounded MT Bold"/>
              </a:rPr>
              <a:t>LABOR SOLUTION</a:t>
            </a:r>
            <a:endParaRPr lang="en-US" sz="300" dirty="0"/>
          </a:p>
        </p:txBody>
      </p:sp>
      <p:pic>
        <p:nvPicPr>
          <p:cNvPr id="8" name="Picture 24" descr="Mail_Signature_Stroke HD.jpe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flipV="1">
            <a:off x="-34970" y="6691744"/>
            <a:ext cx="12139462" cy="183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4" descr="Mail_Signature_Stroke HD.jpe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flipV="1">
            <a:off x="0" y="0"/>
            <a:ext cx="12192003" cy="67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flipH="1">
            <a:off x="-22860" y="0"/>
            <a:ext cx="45719" cy="6858000"/>
          </a:xfrm>
          <a:prstGeom prst="rect">
            <a:avLst/>
          </a:prstGeom>
          <a:solidFill>
            <a:srgbClr val="812469"/>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2" name="Rectangle 11"/>
          <p:cNvSpPr/>
          <p:nvPr/>
        </p:nvSpPr>
        <p:spPr>
          <a:xfrm flipH="1">
            <a:off x="12139461" y="7935"/>
            <a:ext cx="45719" cy="6812281"/>
          </a:xfrm>
          <a:prstGeom prst="rect">
            <a:avLst/>
          </a:prstGeom>
          <a:solidFill>
            <a:srgbClr val="812469"/>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TextBox 6"/>
          <p:cNvSpPr txBox="1"/>
          <p:nvPr/>
        </p:nvSpPr>
        <p:spPr>
          <a:xfrm>
            <a:off x="96894" y="1889019"/>
            <a:ext cx="11688706" cy="4124206"/>
          </a:xfrm>
          <a:prstGeom prst="rect">
            <a:avLst/>
          </a:prstGeom>
          <a:noFill/>
        </p:spPr>
        <p:txBody>
          <a:bodyPr wrap="square" rtlCol="0">
            <a:spAutoFit/>
          </a:bodyPr>
          <a:lstStyle/>
          <a:p>
            <a:r>
              <a:rPr lang="en-CA" sz="2000" dirty="0">
                <a:solidFill>
                  <a:schemeClr val="tx1">
                    <a:lumMod val="65000"/>
                    <a:lumOff val="35000"/>
                  </a:schemeClr>
                </a:solidFill>
                <a:latin typeface="Arial Rounded MT Bold" charset="0"/>
              </a:rPr>
              <a:t>Solutions:  Automate.......  Amazon/Alibaba use robots. Meijer, Target, Supervalu, Kroger, CVS use </a:t>
            </a:r>
            <a:r>
              <a:rPr lang="en-CA" sz="2000" dirty="0" err="1">
                <a:solidFill>
                  <a:schemeClr val="tx1">
                    <a:lumMod val="65000"/>
                    <a:lumOff val="35000"/>
                  </a:schemeClr>
                </a:solidFill>
                <a:latin typeface="Arial Rounded MT Bold" charset="0"/>
              </a:rPr>
              <a:t>Witron</a:t>
            </a:r>
            <a:r>
              <a:rPr lang="en-CA" sz="2000" dirty="0">
                <a:solidFill>
                  <a:schemeClr val="tx1">
                    <a:lumMod val="65000"/>
                    <a:lumOff val="35000"/>
                  </a:schemeClr>
                </a:solidFill>
                <a:latin typeface="Arial Rounded MT Bold" charset="0"/>
              </a:rPr>
              <a:t> or if you can’t afford the capital investment to eliminate labor then:        </a:t>
            </a:r>
          </a:p>
          <a:p>
            <a:r>
              <a:rPr lang="en-CA" sz="2000" dirty="0">
                <a:solidFill>
                  <a:schemeClr val="tx1">
                    <a:lumMod val="65000"/>
                    <a:lumOff val="35000"/>
                  </a:schemeClr>
                </a:solidFill>
                <a:latin typeface="Arial Rounded MT Bold" charset="0"/>
              </a:rPr>
              <a:t>   </a:t>
            </a:r>
          </a:p>
          <a:p>
            <a:pPr marL="342900" indent="-342900">
              <a:buFont typeface="Wingdings" panose="05000000000000000000" pitchFamily="2" charset="2"/>
              <a:buChar char="ü"/>
            </a:pPr>
            <a:r>
              <a:rPr lang="en-CA" sz="2000" dirty="0">
                <a:solidFill>
                  <a:schemeClr val="tx1">
                    <a:lumMod val="65000"/>
                    <a:lumOff val="35000"/>
                  </a:schemeClr>
                </a:solidFill>
                <a:latin typeface="Arial Rounded MT Bold" charset="0"/>
              </a:rPr>
              <a:t> </a:t>
            </a:r>
            <a:r>
              <a:rPr lang="en-CA" dirty="0">
                <a:solidFill>
                  <a:schemeClr val="tx1">
                    <a:lumMod val="65000"/>
                    <a:lumOff val="35000"/>
                  </a:schemeClr>
                </a:solidFill>
                <a:latin typeface="Arial Rounded MT Bold" charset="0"/>
              </a:rPr>
              <a:t>Listen to your employee/associates.</a:t>
            </a:r>
          </a:p>
          <a:p>
            <a:pPr marL="342900" indent="-342900">
              <a:buFont typeface="Wingdings" panose="05000000000000000000" pitchFamily="2" charset="2"/>
              <a:buChar char="ü"/>
            </a:pPr>
            <a:r>
              <a:rPr lang="en-CA" dirty="0">
                <a:solidFill>
                  <a:schemeClr val="tx1">
                    <a:lumMod val="65000"/>
                    <a:lumOff val="35000"/>
                  </a:schemeClr>
                </a:solidFill>
                <a:latin typeface="Arial Rounded MT Bold" charset="0"/>
              </a:rPr>
              <a:t> Have regular meetings to discuss what is going on...........daily, weekly, period.</a:t>
            </a:r>
          </a:p>
          <a:p>
            <a:pPr marL="342900" indent="-342900">
              <a:buFont typeface="Wingdings" panose="05000000000000000000" pitchFamily="2" charset="2"/>
              <a:buChar char="ü"/>
            </a:pPr>
            <a:r>
              <a:rPr lang="en-CA" dirty="0">
                <a:solidFill>
                  <a:schemeClr val="tx1">
                    <a:lumMod val="65000"/>
                    <a:lumOff val="35000"/>
                  </a:schemeClr>
                </a:solidFill>
                <a:latin typeface="Arial Rounded MT Bold" charset="0"/>
              </a:rPr>
              <a:t> The number one reason people leave their jobs is supervision.................may require the company to   utilize outside executives so that  the group/employees will openly talk without repercussions.</a:t>
            </a:r>
          </a:p>
          <a:p>
            <a:pPr marL="342900" indent="-342900">
              <a:buFont typeface="Wingdings" panose="05000000000000000000" pitchFamily="2" charset="2"/>
              <a:buChar char="ü"/>
            </a:pPr>
            <a:r>
              <a:rPr lang="en-CA" dirty="0">
                <a:solidFill>
                  <a:schemeClr val="tx1">
                    <a:lumMod val="65000"/>
                    <a:lumOff val="35000"/>
                  </a:schemeClr>
                </a:solidFill>
                <a:latin typeface="Arial Rounded MT Bold" charset="0"/>
              </a:rPr>
              <a:t> Every person who leaves should be interviewed (outside source) or given the opportunity to answer questions via survey monkey</a:t>
            </a:r>
          </a:p>
          <a:p>
            <a:pPr marL="342900" indent="-342900">
              <a:buFont typeface="Wingdings" panose="05000000000000000000" pitchFamily="2" charset="2"/>
              <a:buChar char="ü"/>
            </a:pPr>
            <a:r>
              <a:rPr lang="en-CA" dirty="0">
                <a:solidFill>
                  <a:schemeClr val="tx1">
                    <a:lumMod val="65000"/>
                    <a:lumOff val="35000"/>
                  </a:schemeClr>
                </a:solidFill>
                <a:latin typeface="Arial Rounded MT Bold" charset="0"/>
              </a:rPr>
              <a:t> Respond to issues immediately.  Do not over promise.</a:t>
            </a:r>
          </a:p>
          <a:p>
            <a:pPr marL="342900" indent="-342900">
              <a:buFont typeface="Wingdings" panose="05000000000000000000" pitchFamily="2" charset="2"/>
              <a:buChar char="ü"/>
            </a:pPr>
            <a:r>
              <a:rPr lang="en-CA" dirty="0">
                <a:solidFill>
                  <a:schemeClr val="tx1">
                    <a:lumMod val="65000"/>
                    <a:lumOff val="35000"/>
                  </a:schemeClr>
                </a:solidFill>
                <a:latin typeface="Arial Rounded MT Bold" charset="0"/>
              </a:rPr>
              <a:t> Communicate with the associates on their terms....................smart phone.  Set up email, website, snapchat, etc. so that they can send and receive information</a:t>
            </a:r>
          </a:p>
          <a:p>
            <a:pPr marL="285750" indent="-285750">
              <a:buFont typeface="Wingdings" panose="05000000000000000000" pitchFamily="2" charset="2"/>
              <a:buChar char="ü"/>
            </a:pPr>
            <a:r>
              <a:rPr lang="en-CA" dirty="0">
                <a:solidFill>
                  <a:schemeClr val="tx1">
                    <a:lumMod val="65000"/>
                    <a:lumOff val="35000"/>
                  </a:schemeClr>
                </a:solidFill>
                <a:latin typeface="Arial Rounded MT Bold" charset="0"/>
              </a:rPr>
              <a:t> Operationally, move as many  functional activities to day light hours.  i.e. order selection.</a:t>
            </a:r>
          </a:p>
          <a:p>
            <a:pPr marL="285750" indent="-285750">
              <a:buFont typeface="Wingdings" panose="05000000000000000000" pitchFamily="2" charset="2"/>
              <a:buChar char="ü"/>
            </a:pPr>
            <a:r>
              <a:rPr lang="en-CA" dirty="0">
                <a:solidFill>
                  <a:schemeClr val="tx1">
                    <a:lumMod val="65000"/>
                    <a:lumOff val="35000"/>
                  </a:schemeClr>
                </a:solidFill>
                <a:latin typeface="Arial Rounded MT Bold" charset="0"/>
              </a:rPr>
              <a:t> Employ job rotation weekly so that the daily grind varies</a:t>
            </a:r>
            <a:r>
              <a:rPr lang="en-CA" sz="2000" dirty="0">
                <a:solidFill>
                  <a:schemeClr val="tx1">
                    <a:lumMod val="65000"/>
                    <a:lumOff val="35000"/>
                  </a:schemeClr>
                </a:solidFill>
                <a:latin typeface="Arial Rounded MT Bold" charset="0"/>
              </a:rPr>
              <a:t>.</a:t>
            </a:r>
          </a:p>
        </p:txBody>
      </p:sp>
      <p:sp>
        <p:nvSpPr>
          <p:cNvPr id="15" name="Oval 14"/>
          <p:cNvSpPr/>
          <p:nvPr/>
        </p:nvSpPr>
        <p:spPr>
          <a:xfrm>
            <a:off x="6142825" y="739820"/>
            <a:ext cx="1152941" cy="1116913"/>
          </a:xfrm>
          <a:prstGeom prst="ellipse">
            <a:avLst/>
          </a:prstGeom>
          <a:solidFill>
            <a:srgbClr val="9C27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latin typeface="Arial Rounded MT Bold" charset="0"/>
              <a:ea typeface="Arial Rounded MT Bold" charset="0"/>
              <a:cs typeface="Arial Rounded MT Bold" charset="0"/>
            </a:endParaRPr>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6396" y="186089"/>
            <a:ext cx="1107052" cy="513312"/>
          </a:xfrm>
          <a:prstGeom prst="rect">
            <a:avLst/>
          </a:prstGeom>
        </p:spPr>
      </p:pic>
      <p:pic>
        <p:nvPicPr>
          <p:cNvPr id="16" name="Picture 4" descr="http://www.progressivegrocer.com/sites/default/files/styles/article-full/public/PG%20Articles/FMI%20Logo%20Resized.jpg?itok=goyYOXxO"/>
          <p:cNvPicPr>
            <a:picLocks noChangeAspect="1" noChangeArrowheads="1"/>
          </p:cNvPicPr>
          <p:nvPr/>
        </p:nvPicPr>
        <p:blipFill rotWithShape="1">
          <a:blip r:embed="rId4" cstate="print">
            <a:alphaModFix amt="20000"/>
            <a:extLst>
              <a:ext uri="{28A0092B-C50C-407E-A947-70E740481C1C}">
                <a14:useLocalDpi xmlns:a14="http://schemas.microsoft.com/office/drawing/2010/main" val="0"/>
              </a:ext>
            </a:extLst>
          </a:blip>
          <a:srcRect t="18583" b="17293"/>
          <a:stretch/>
        </p:blipFill>
        <p:spPr bwMode="auto">
          <a:xfrm>
            <a:off x="4195954" y="5897868"/>
            <a:ext cx="1665259" cy="58672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xmlns="" id="{50AB0B8A-FE66-4B75-A779-4B6BE2CA2010}"/>
              </a:ext>
            </a:extLst>
          </p:cNvPr>
          <p:cNvPicPr>
            <a:picLocks noChangeAspect="1"/>
          </p:cNvPicPr>
          <p:nvPr/>
        </p:nvPicPr>
        <p:blipFill rotWithShape="1">
          <a:blip r:embed="rId5">
            <a:alphaModFix amt="24000"/>
          </a:blip>
          <a:srcRect l="67451" t="57976" r="24519" b="33135"/>
          <a:stretch/>
        </p:blipFill>
        <p:spPr>
          <a:xfrm>
            <a:off x="5783484" y="5843756"/>
            <a:ext cx="1844232" cy="612476"/>
          </a:xfrm>
          <a:prstGeom prst="rect">
            <a:avLst/>
          </a:prstGeom>
        </p:spPr>
      </p:pic>
      <p:sp>
        <p:nvSpPr>
          <p:cNvPr id="18" name="TextBox 17"/>
          <p:cNvSpPr txBox="1"/>
          <p:nvPr/>
        </p:nvSpPr>
        <p:spPr>
          <a:xfrm>
            <a:off x="6096001" y="137547"/>
            <a:ext cx="6410039" cy="461665"/>
          </a:xfrm>
          <a:prstGeom prst="rect">
            <a:avLst/>
          </a:prstGeom>
          <a:noFill/>
        </p:spPr>
        <p:txBody>
          <a:bodyPr wrap="square" rtlCol="0">
            <a:spAutoFit/>
          </a:bodyPr>
          <a:lstStyle/>
          <a:p>
            <a:r>
              <a:rPr lang="en-US" sz="2400" dirty="0">
                <a:solidFill>
                  <a:schemeClr val="bg1">
                    <a:lumMod val="85000"/>
                  </a:schemeClr>
                </a:solidFill>
                <a:latin typeface="Arial Rounded MT Bold" charset="0"/>
                <a:ea typeface="Arial Rounded MT Bold" charset="0"/>
                <a:cs typeface="Arial Rounded MT Bold" charset="0"/>
              </a:rPr>
              <a:t>2018 SUPPLY CHAIN BENCHMARKING</a:t>
            </a:r>
          </a:p>
        </p:txBody>
      </p:sp>
      <p:pic>
        <p:nvPicPr>
          <p:cNvPr id="19" name="Picture 18">
            <a:extLst>
              <a:ext uri="{FF2B5EF4-FFF2-40B4-BE49-F238E27FC236}">
                <a16:creationId xmlns:a16="http://schemas.microsoft.com/office/drawing/2014/main" xmlns="" id="{7052EB80-810B-402A-84DF-51CE317F416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85291" y="258592"/>
            <a:ext cx="982759" cy="170823"/>
          </a:xfrm>
          <a:prstGeom prst="rect">
            <a:avLst/>
          </a:prstGeom>
        </p:spPr>
      </p:pic>
    </p:spTree>
    <p:extLst>
      <p:ext uri="{BB962C8B-B14F-4D97-AF65-F5344CB8AC3E}">
        <p14:creationId xmlns:p14="http://schemas.microsoft.com/office/powerpoint/2010/main" val="1522107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a:xfrm rot="5400000" flipH="1">
            <a:off x="5328624" y="-5331440"/>
            <a:ext cx="45719" cy="10633033"/>
          </a:xfrm>
          <a:prstGeom prst="rect">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081" name="TextBox 32"/>
          <p:cNvSpPr txBox="1">
            <a:spLocks noChangeArrowheads="1"/>
          </p:cNvSpPr>
          <p:nvPr/>
        </p:nvSpPr>
        <p:spPr bwMode="auto">
          <a:xfrm>
            <a:off x="3175000" y="3276600"/>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endParaRPr lang="en-US"/>
          </a:p>
        </p:txBody>
      </p:sp>
      <p:sp>
        <p:nvSpPr>
          <p:cNvPr id="2" name="Rectangle 1"/>
          <p:cNvSpPr/>
          <p:nvPr/>
        </p:nvSpPr>
        <p:spPr>
          <a:xfrm>
            <a:off x="34968" y="898921"/>
            <a:ext cx="6393967" cy="830997"/>
          </a:xfrm>
          <a:prstGeom prst="rect">
            <a:avLst/>
          </a:prstGeom>
          <a:solidFill>
            <a:srgbClr val="9C27A0"/>
          </a:solidFill>
        </p:spPr>
        <p:txBody>
          <a:bodyPr wrap="square">
            <a:spAutoFit/>
          </a:bodyPr>
          <a:lstStyle/>
          <a:p>
            <a:pPr algn="ctr"/>
            <a:endParaRPr lang="en-US" sz="1200" dirty="0">
              <a:solidFill>
                <a:srgbClr val="FFFFFF"/>
              </a:solidFill>
              <a:latin typeface="Arial Rounded MT Bold"/>
              <a:cs typeface="Arial Rounded MT Bold"/>
            </a:endParaRPr>
          </a:p>
          <a:p>
            <a:r>
              <a:rPr lang="en-US" sz="3600" dirty="0">
                <a:solidFill>
                  <a:srgbClr val="FFFFFF"/>
                </a:solidFill>
                <a:latin typeface="Arial Rounded MT Bold"/>
                <a:cs typeface="Arial Rounded MT Bold"/>
              </a:rPr>
              <a:t>AUTOMATION COSTS</a:t>
            </a:r>
            <a:endParaRPr lang="en-US" sz="300" dirty="0"/>
          </a:p>
        </p:txBody>
      </p:sp>
      <p:pic>
        <p:nvPicPr>
          <p:cNvPr id="8" name="Picture 24" descr="Mail_Signature_Stroke HD.jpe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flipV="1">
            <a:off x="0" y="6705599"/>
            <a:ext cx="12139462" cy="152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4" descr="Mail_Signature_Stroke HD.jpe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flipV="1">
            <a:off x="0" y="0"/>
            <a:ext cx="12192003" cy="67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flipH="1">
            <a:off x="-22860" y="0"/>
            <a:ext cx="45719" cy="6858000"/>
          </a:xfrm>
          <a:prstGeom prst="rect">
            <a:avLst/>
          </a:prstGeom>
          <a:solidFill>
            <a:srgbClr val="812469"/>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2" name="Rectangle 11"/>
          <p:cNvSpPr/>
          <p:nvPr/>
        </p:nvSpPr>
        <p:spPr>
          <a:xfrm flipH="1">
            <a:off x="12139461" y="7935"/>
            <a:ext cx="45719" cy="6812281"/>
          </a:xfrm>
          <a:prstGeom prst="rect">
            <a:avLst/>
          </a:prstGeom>
          <a:solidFill>
            <a:srgbClr val="812469"/>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 name="Oval 2"/>
          <p:cNvSpPr/>
          <p:nvPr/>
        </p:nvSpPr>
        <p:spPr>
          <a:xfrm>
            <a:off x="6142825" y="739820"/>
            <a:ext cx="1152941" cy="1116913"/>
          </a:xfrm>
          <a:prstGeom prst="ellipse">
            <a:avLst/>
          </a:prstGeom>
          <a:solidFill>
            <a:srgbClr val="9C27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latin typeface="Arial Rounded MT Bold" charset="0"/>
              <a:ea typeface="Arial Rounded MT Bold" charset="0"/>
              <a:cs typeface="Arial Rounded MT Bold" charset="0"/>
            </a:endParaRPr>
          </a:p>
        </p:txBody>
      </p:sp>
      <p:pic>
        <p:nvPicPr>
          <p:cNvPr id="14" name="Picture 13">
            <a:extLst>
              <a:ext uri="{FF2B5EF4-FFF2-40B4-BE49-F238E27FC236}">
                <a16:creationId xmlns:a16="http://schemas.microsoft.com/office/drawing/2014/main" xmlns="" id="{12863326-64B6-4459-A606-91343EF3D455}"/>
              </a:ext>
            </a:extLst>
          </p:cNvPr>
          <p:cNvPicPr>
            <a:picLocks noChangeAspect="1"/>
          </p:cNvPicPr>
          <p:nvPr/>
        </p:nvPicPr>
        <p:blipFill>
          <a:blip r:embed="rId3"/>
          <a:stretch>
            <a:fillRect/>
          </a:stretch>
        </p:blipFill>
        <p:spPr>
          <a:xfrm>
            <a:off x="45717" y="1729918"/>
            <a:ext cx="12116603" cy="4588201"/>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0109" y="134369"/>
            <a:ext cx="1346862" cy="624507"/>
          </a:xfrm>
          <a:prstGeom prst="rect">
            <a:avLst/>
          </a:prstGeom>
        </p:spPr>
      </p:pic>
      <p:sp>
        <p:nvSpPr>
          <p:cNvPr id="15" name="TextBox 14"/>
          <p:cNvSpPr txBox="1"/>
          <p:nvPr/>
        </p:nvSpPr>
        <p:spPr>
          <a:xfrm>
            <a:off x="6096001" y="137547"/>
            <a:ext cx="6410039" cy="461665"/>
          </a:xfrm>
          <a:prstGeom prst="rect">
            <a:avLst/>
          </a:prstGeom>
          <a:noFill/>
        </p:spPr>
        <p:txBody>
          <a:bodyPr wrap="square" rtlCol="0">
            <a:spAutoFit/>
          </a:bodyPr>
          <a:lstStyle/>
          <a:p>
            <a:r>
              <a:rPr lang="en-US" sz="2400" dirty="0">
                <a:solidFill>
                  <a:schemeClr val="bg1">
                    <a:lumMod val="85000"/>
                  </a:schemeClr>
                </a:solidFill>
                <a:latin typeface="Arial Rounded MT Bold" charset="0"/>
                <a:ea typeface="Arial Rounded MT Bold" charset="0"/>
                <a:cs typeface="Arial Rounded MT Bold" charset="0"/>
              </a:rPr>
              <a:t>2018 SUPPLY CHAIN BENCHMARKING</a:t>
            </a:r>
          </a:p>
        </p:txBody>
      </p:sp>
      <p:pic>
        <p:nvPicPr>
          <p:cNvPr id="16" name="Picture 15">
            <a:extLst>
              <a:ext uri="{FF2B5EF4-FFF2-40B4-BE49-F238E27FC236}">
                <a16:creationId xmlns:a16="http://schemas.microsoft.com/office/drawing/2014/main" xmlns="" id="{7052EB80-810B-402A-84DF-51CE317F416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85291" y="258592"/>
            <a:ext cx="982759" cy="170823"/>
          </a:xfrm>
          <a:prstGeom prst="rect">
            <a:avLst/>
          </a:prstGeom>
        </p:spPr>
      </p:pic>
      <p:pic>
        <p:nvPicPr>
          <p:cNvPr id="18" name="Picture 4" descr="http://www.progressivegrocer.com/sites/default/files/styles/article-full/public/PG%20Articles/FMI%20Logo%20Resized.jpg?itok=goyYOXxO"/>
          <p:cNvPicPr>
            <a:picLocks noChangeAspect="1" noChangeArrowheads="1"/>
          </p:cNvPicPr>
          <p:nvPr/>
        </p:nvPicPr>
        <p:blipFill rotWithShape="1">
          <a:blip r:embed="rId6" cstate="print">
            <a:alphaModFix amt="20000"/>
            <a:extLst>
              <a:ext uri="{28A0092B-C50C-407E-A947-70E740481C1C}">
                <a14:useLocalDpi xmlns:a14="http://schemas.microsoft.com/office/drawing/2010/main" val="0"/>
              </a:ext>
            </a:extLst>
          </a:blip>
          <a:srcRect t="18583" b="17293"/>
          <a:stretch/>
        </p:blipFill>
        <p:spPr bwMode="auto">
          <a:xfrm>
            <a:off x="4237518" y="6138851"/>
            <a:ext cx="1665259" cy="58672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xmlns="" id="{50AB0B8A-FE66-4B75-A779-4B6BE2CA2010}"/>
              </a:ext>
            </a:extLst>
          </p:cNvPr>
          <p:cNvPicPr>
            <a:picLocks noChangeAspect="1"/>
          </p:cNvPicPr>
          <p:nvPr/>
        </p:nvPicPr>
        <p:blipFill rotWithShape="1">
          <a:blip r:embed="rId7">
            <a:alphaModFix amt="24000"/>
          </a:blip>
          <a:srcRect l="67451" t="57976" r="24519" b="33135"/>
          <a:stretch/>
        </p:blipFill>
        <p:spPr>
          <a:xfrm>
            <a:off x="5902777" y="6068777"/>
            <a:ext cx="1844232" cy="612476"/>
          </a:xfrm>
          <a:prstGeom prst="rect">
            <a:avLst/>
          </a:prstGeom>
        </p:spPr>
      </p:pic>
      <p:sp>
        <p:nvSpPr>
          <p:cNvPr id="4" name="TextBox 3">
            <a:extLst>
              <a:ext uri="{FF2B5EF4-FFF2-40B4-BE49-F238E27FC236}">
                <a16:creationId xmlns:a16="http://schemas.microsoft.com/office/drawing/2014/main" xmlns="" id="{35368480-F772-42EF-BB3D-C7C79B6A9159}"/>
              </a:ext>
            </a:extLst>
          </p:cNvPr>
          <p:cNvSpPr txBox="1"/>
          <p:nvPr/>
        </p:nvSpPr>
        <p:spPr>
          <a:xfrm>
            <a:off x="7845972" y="1695132"/>
            <a:ext cx="2822028" cy="1477328"/>
          </a:xfrm>
          <a:prstGeom prst="rect">
            <a:avLst/>
          </a:prstGeom>
          <a:noFill/>
        </p:spPr>
        <p:txBody>
          <a:bodyPr wrap="square" rtlCol="0">
            <a:spAutoFit/>
          </a:bodyPr>
          <a:lstStyle/>
          <a:p>
            <a:pPr marL="285750" indent="-285750">
              <a:buFontTx/>
              <a:buChar char="-"/>
            </a:pPr>
            <a:r>
              <a:rPr lang="en-CA" dirty="0">
                <a:solidFill>
                  <a:schemeClr val="bg1"/>
                </a:solidFill>
              </a:rPr>
              <a:t>Costs</a:t>
            </a:r>
          </a:p>
          <a:p>
            <a:pPr marL="285750" indent="-285750">
              <a:buFontTx/>
              <a:buChar char="-"/>
            </a:pPr>
            <a:r>
              <a:rPr lang="en-CA" dirty="0">
                <a:solidFill>
                  <a:schemeClr val="bg1"/>
                </a:solidFill>
              </a:rPr>
              <a:t>Square Footage</a:t>
            </a:r>
          </a:p>
          <a:p>
            <a:pPr marL="285750" indent="-285750">
              <a:buFontTx/>
              <a:buChar char="-"/>
            </a:pPr>
            <a:r>
              <a:rPr lang="en-CA" dirty="0">
                <a:solidFill>
                  <a:schemeClr val="bg1"/>
                </a:solidFill>
              </a:rPr>
              <a:t>IRR</a:t>
            </a:r>
          </a:p>
          <a:p>
            <a:pPr marL="285750" indent="-285750">
              <a:buFontTx/>
              <a:buChar char="-"/>
            </a:pPr>
            <a:r>
              <a:rPr lang="en-CA" dirty="0">
                <a:solidFill>
                  <a:schemeClr val="bg1"/>
                </a:solidFill>
              </a:rPr>
              <a:t>Net Labor</a:t>
            </a:r>
          </a:p>
          <a:p>
            <a:pPr marL="285750" indent="-285750">
              <a:buFontTx/>
              <a:buChar char="-"/>
            </a:pPr>
            <a:endParaRPr lang="en-CA" dirty="0"/>
          </a:p>
        </p:txBody>
      </p:sp>
    </p:spTree>
    <p:extLst>
      <p:ext uri="{BB962C8B-B14F-4D97-AF65-F5344CB8AC3E}">
        <p14:creationId xmlns:p14="http://schemas.microsoft.com/office/powerpoint/2010/main" val="41463126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a:xfrm rot="5400000" flipH="1">
            <a:off x="5328624" y="-5331440"/>
            <a:ext cx="45719" cy="10633033"/>
          </a:xfrm>
          <a:prstGeom prst="rect">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8" name="Picture 24" descr="Mail_Signature_Stroke HD.jpe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flipV="1">
            <a:off x="0" y="6724891"/>
            <a:ext cx="12139462" cy="133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4" descr="Mail_Signature_Stroke HD.jpe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flipV="1">
            <a:off x="0" y="0"/>
            <a:ext cx="12192003" cy="67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flipH="1">
            <a:off x="-22860" y="0"/>
            <a:ext cx="45719" cy="6858000"/>
          </a:xfrm>
          <a:prstGeom prst="rect">
            <a:avLst/>
          </a:prstGeom>
          <a:solidFill>
            <a:srgbClr val="812469"/>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2" name="Rectangle 11"/>
          <p:cNvSpPr/>
          <p:nvPr/>
        </p:nvSpPr>
        <p:spPr>
          <a:xfrm flipH="1">
            <a:off x="12139461" y="7935"/>
            <a:ext cx="45719" cy="6812281"/>
          </a:xfrm>
          <a:prstGeom prst="rect">
            <a:avLst/>
          </a:prstGeom>
          <a:solidFill>
            <a:srgbClr val="812469"/>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5716" y="137577"/>
            <a:ext cx="1190013" cy="551779"/>
          </a:xfrm>
          <a:prstGeom prst="rect">
            <a:avLst/>
          </a:prstGeom>
        </p:spPr>
      </p:pic>
      <p:sp>
        <p:nvSpPr>
          <p:cNvPr id="14" name="Rectangle 13"/>
          <p:cNvSpPr/>
          <p:nvPr/>
        </p:nvSpPr>
        <p:spPr>
          <a:xfrm>
            <a:off x="20305" y="1110835"/>
            <a:ext cx="7356638" cy="892552"/>
          </a:xfrm>
          <a:prstGeom prst="rect">
            <a:avLst/>
          </a:prstGeom>
          <a:solidFill>
            <a:srgbClr val="9C27A0"/>
          </a:solidFill>
        </p:spPr>
        <p:txBody>
          <a:bodyPr wrap="square">
            <a:spAutoFit/>
          </a:bodyPr>
          <a:lstStyle/>
          <a:p>
            <a:pPr algn="ctr"/>
            <a:endParaRPr lang="en-US" sz="1200" dirty="0">
              <a:solidFill>
                <a:srgbClr val="FFFFFF"/>
              </a:solidFill>
              <a:latin typeface="Arial Rounded MT Bold"/>
              <a:cs typeface="Arial Rounded MT Bold"/>
            </a:endParaRPr>
          </a:p>
          <a:p>
            <a:pPr algn="ctr"/>
            <a:r>
              <a:rPr lang="en-US" sz="4000" dirty="0">
                <a:solidFill>
                  <a:srgbClr val="FFFFFF"/>
                </a:solidFill>
                <a:latin typeface="Arial Rounded MT Bold"/>
                <a:cs typeface="Arial Rounded MT Bold"/>
              </a:rPr>
              <a:t>COST FACTORS</a:t>
            </a:r>
            <a:endParaRPr lang="en-US" sz="400" dirty="0"/>
          </a:p>
        </p:txBody>
      </p:sp>
      <p:pic>
        <p:nvPicPr>
          <p:cNvPr id="20" name="Picture 4" descr="http://www.progressivegrocer.com/sites/default/files/styles/article-full/public/PG%20Articles/FMI%20Logo%20Resized.jpg?itok=goyYOXxO"/>
          <p:cNvPicPr>
            <a:picLocks noChangeAspect="1" noChangeArrowheads="1"/>
          </p:cNvPicPr>
          <p:nvPr/>
        </p:nvPicPr>
        <p:blipFill rotWithShape="1">
          <a:blip r:embed="rId4" cstate="print">
            <a:alphaModFix amt="20000"/>
            <a:extLst>
              <a:ext uri="{28A0092B-C50C-407E-A947-70E740481C1C}">
                <a14:useLocalDpi xmlns:a14="http://schemas.microsoft.com/office/drawing/2010/main" val="0"/>
              </a:ext>
            </a:extLst>
          </a:blip>
          <a:srcRect t="18583" b="17293"/>
          <a:stretch/>
        </p:blipFill>
        <p:spPr bwMode="auto">
          <a:xfrm>
            <a:off x="4195954" y="5897868"/>
            <a:ext cx="1665259" cy="586728"/>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xmlns="" id="{50AB0B8A-FE66-4B75-A779-4B6BE2CA2010}"/>
              </a:ext>
            </a:extLst>
          </p:cNvPr>
          <p:cNvPicPr>
            <a:picLocks noChangeAspect="1"/>
          </p:cNvPicPr>
          <p:nvPr/>
        </p:nvPicPr>
        <p:blipFill rotWithShape="1">
          <a:blip r:embed="rId5">
            <a:alphaModFix amt="24000"/>
          </a:blip>
          <a:srcRect l="67451" t="57976" r="24519" b="33135"/>
          <a:stretch/>
        </p:blipFill>
        <p:spPr>
          <a:xfrm>
            <a:off x="5783484" y="5843756"/>
            <a:ext cx="1844232" cy="612476"/>
          </a:xfrm>
          <a:prstGeom prst="rect">
            <a:avLst/>
          </a:prstGeom>
        </p:spPr>
      </p:pic>
      <p:pic>
        <p:nvPicPr>
          <p:cNvPr id="22" name="Picture 21">
            <a:extLst>
              <a:ext uri="{FF2B5EF4-FFF2-40B4-BE49-F238E27FC236}">
                <a16:creationId xmlns:a16="http://schemas.microsoft.com/office/drawing/2014/main" xmlns="" id="{7052EB80-810B-402A-84DF-51CE317F416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85291" y="258592"/>
            <a:ext cx="982759" cy="170823"/>
          </a:xfrm>
          <a:prstGeom prst="rect">
            <a:avLst/>
          </a:prstGeom>
        </p:spPr>
      </p:pic>
      <p:sp>
        <p:nvSpPr>
          <p:cNvPr id="7" name="TextBox 6"/>
          <p:cNvSpPr txBox="1"/>
          <p:nvPr/>
        </p:nvSpPr>
        <p:spPr>
          <a:xfrm>
            <a:off x="6096001" y="137547"/>
            <a:ext cx="6410039" cy="461665"/>
          </a:xfrm>
          <a:prstGeom prst="rect">
            <a:avLst/>
          </a:prstGeom>
          <a:noFill/>
        </p:spPr>
        <p:txBody>
          <a:bodyPr wrap="square" rtlCol="0">
            <a:spAutoFit/>
          </a:bodyPr>
          <a:lstStyle/>
          <a:p>
            <a:r>
              <a:rPr lang="en-US" sz="2400" dirty="0">
                <a:solidFill>
                  <a:schemeClr val="bg1">
                    <a:lumMod val="85000"/>
                  </a:schemeClr>
                </a:solidFill>
                <a:latin typeface="Arial Rounded MT Bold" charset="0"/>
                <a:ea typeface="Arial Rounded MT Bold" charset="0"/>
                <a:cs typeface="Arial Rounded MT Bold" charset="0"/>
              </a:rPr>
              <a:t>2018 SUPPLY CHAIN BENCHMARKING</a:t>
            </a:r>
          </a:p>
        </p:txBody>
      </p:sp>
      <p:sp>
        <p:nvSpPr>
          <p:cNvPr id="15" name="Oval 14"/>
          <p:cNvSpPr/>
          <p:nvPr/>
        </p:nvSpPr>
        <p:spPr>
          <a:xfrm>
            <a:off x="6868584" y="1094651"/>
            <a:ext cx="1016720" cy="924919"/>
          </a:xfrm>
          <a:prstGeom prst="ellipse">
            <a:avLst/>
          </a:prstGeom>
          <a:solidFill>
            <a:srgbClr val="9C27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latin typeface="Arial Rounded MT Bold" charset="0"/>
              <a:ea typeface="Arial Rounded MT Bold" charset="0"/>
              <a:cs typeface="Arial Rounded MT Bold" charset="0"/>
            </a:endParaRPr>
          </a:p>
        </p:txBody>
      </p:sp>
      <p:sp>
        <p:nvSpPr>
          <p:cNvPr id="17" name="Content Placeholder 2"/>
          <p:cNvSpPr>
            <a:spLocks noGrp="1"/>
          </p:cNvSpPr>
          <p:nvPr>
            <p:ph idx="1"/>
          </p:nvPr>
        </p:nvSpPr>
        <p:spPr>
          <a:xfrm>
            <a:off x="1184564" y="2170879"/>
            <a:ext cx="10515600" cy="4351338"/>
          </a:xfrm>
        </p:spPr>
        <p:txBody>
          <a:bodyPr>
            <a:normAutofit/>
          </a:bodyPr>
          <a:lstStyle/>
          <a:p>
            <a:r>
              <a:rPr lang="en-US" sz="2400" dirty="0">
                <a:solidFill>
                  <a:schemeClr val="tx1">
                    <a:lumMod val="65000"/>
                    <a:lumOff val="35000"/>
                  </a:schemeClr>
                </a:solidFill>
                <a:latin typeface="Arial Rounded MT Bold" charset="0"/>
                <a:ea typeface="Arial Rounded MT Bold" charset="0"/>
                <a:cs typeface="Arial Rounded MT Bold" charset="0"/>
              </a:rPr>
              <a:t>Food Retailers operate at far lower costs as a percent of sales vs. Food Distributors    3.21% vs. 2.50%</a:t>
            </a:r>
          </a:p>
          <a:p>
            <a:pPr marL="0" indent="0">
              <a:buNone/>
            </a:pPr>
            <a:r>
              <a:rPr lang="en-US" sz="2400" dirty="0">
                <a:solidFill>
                  <a:schemeClr val="accent1"/>
                </a:solidFill>
                <a:latin typeface="Arial Rounded MT Bold" charset="0"/>
                <a:ea typeface="Arial Rounded MT Bold" charset="0"/>
                <a:cs typeface="Arial Rounded MT Bold" charset="0"/>
              </a:rPr>
              <a:t>Why?</a:t>
            </a:r>
          </a:p>
          <a:p>
            <a:r>
              <a:rPr lang="en-US" sz="2400" dirty="0">
                <a:solidFill>
                  <a:schemeClr val="tx1">
                    <a:lumMod val="65000"/>
                    <a:lumOff val="35000"/>
                  </a:schemeClr>
                </a:solidFill>
                <a:latin typeface="Arial Rounded MT Bold" charset="0"/>
                <a:ea typeface="Arial Rounded MT Bold" charset="0"/>
                <a:cs typeface="Arial Rounded MT Bold" charset="0"/>
              </a:rPr>
              <a:t>Food Retailers typically seek efficiency first;  Control Delivery Schedules, Item Count, Manage assets/people based on costs.</a:t>
            </a:r>
          </a:p>
          <a:p>
            <a:r>
              <a:rPr lang="en-US" sz="2400" dirty="0">
                <a:solidFill>
                  <a:schemeClr val="tx1">
                    <a:lumMod val="65000"/>
                    <a:lumOff val="35000"/>
                  </a:schemeClr>
                </a:solidFill>
                <a:latin typeface="Arial Rounded MT Bold" charset="0"/>
                <a:ea typeface="Arial Rounded MT Bold" charset="0"/>
                <a:cs typeface="Arial Rounded MT Bold" charset="0"/>
              </a:rPr>
              <a:t>Food Distributors typically seek effectiveness first; that is, they take care of customers even when it is not financially practical.  Carry more items in inventory.  Unbalanced delivery times</a:t>
            </a:r>
          </a:p>
        </p:txBody>
      </p:sp>
      <p:sp>
        <p:nvSpPr>
          <p:cNvPr id="2" name="Slide Number Placeholder 1">
            <a:extLst>
              <a:ext uri="{FF2B5EF4-FFF2-40B4-BE49-F238E27FC236}">
                <a16:creationId xmlns:a16="http://schemas.microsoft.com/office/drawing/2014/main" xmlns="" id="{C9E93C8D-3CFE-4025-BC53-BD037E805B50}"/>
              </a:ext>
            </a:extLst>
          </p:cNvPr>
          <p:cNvSpPr>
            <a:spLocks noGrp="1"/>
          </p:cNvSpPr>
          <p:nvPr>
            <p:ph type="sldNum" sz="quarter" idx="12"/>
          </p:nvPr>
        </p:nvSpPr>
        <p:spPr/>
        <p:txBody>
          <a:bodyPr/>
          <a:lstStyle/>
          <a:p>
            <a:fld id="{CA0C82B4-A617-4C4C-A927-AAF23DBD7435}" type="slidenum">
              <a:rPr lang="en-US" smtClean="0"/>
              <a:t>25</a:t>
            </a:fld>
            <a:endParaRPr lang="en-US"/>
          </a:p>
        </p:txBody>
      </p:sp>
    </p:spTree>
    <p:extLst>
      <p:ext uri="{BB962C8B-B14F-4D97-AF65-F5344CB8AC3E}">
        <p14:creationId xmlns:p14="http://schemas.microsoft.com/office/powerpoint/2010/main" val="11904783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a:xfrm rot="5400000" flipH="1">
            <a:off x="5328624" y="-5331440"/>
            <a:ext cx="45719" cy="10633033"/>
          </a:xfrm>
          <a:prstGeom prst="rect">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8" name="Picture 24" descr="Mail_Signature_Stroke HD.jpe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flipV="1">
            <a:off x="0" y="6724891"/>
            <a:ext cx="12139462" cy="133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4" descr="Mail_Signature_Stroke HD.jpe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flipV="1">
            <a:off x="0" y="0"/>
            <a:ext cx="12192003" cy="67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flipH="1">
            <a:off x="-22860" y="0"/>
            <a:ext cx="45719" cy="6858000"/>
          </a:xfrm>
          <a:prstGeom prst="rect">
            <a:avLst/>
          </a:prstGeom>
          <a:solidFill>
            <a:srgbClr val="812469"/>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2" name="Rectangle 11"/>
          <p:cNvSpPr/>
          <p:nvPr/>
        </p:nvSpPr>
        <p:spPr>
          <a:xfrm flipH="1">
            <a:off x="12139461" y="7935"/>
            <a:ext cx="45719" cy="6812281"/>
          </a:xfrm>
          <a:prstGeom prst="rect">
            <a:avLst/>
          </a:prstGeom>
          <a:solidFill>
            <a:srgbClr val="812469"/>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5716" y="137577"/>
            <a:ext cx="1190013" cy="551779"/>
          </a:xfrm>
          <a:prstGeom prst="rect">
            <a:avLst/>
          </a:prstGeom>
        </p:spPr>
      </p:pic>
      <p:sp>
        <p:nvSpPr>
          <p:cNvPr id="14" name="Rectangle 13"/>
          <p:cNvSpPr/>
          <p:nvPr/>
        </p:nvSpPr>
        <p:spPr>
          <a:xfrm>
            <a:off x="20305" y="1110835"/>
            <a:ext cx="7356638" cy="892552"/>
          </a:xfrm>
          <a:prstGeom prst="rect">
            <a:avLst/>
          </a:prstGeom>
          <a:solidFill>
            <a:srgbClr val="9C27A0"/>
          </a:solidFill>
        </p:spPr>
        <p:txBody>
          <a:bodyPr wrap="square">
            <a:spAutoFit/>
          </a:bodyPr>
          <a:lstStyle/>
          <a:p>
            <a:pPr algn="ctr"/>
            <a:endParaRPr lang="en-US" sz="1200" dirty="0">
              <a:solidFill>
                <a:srgbClr val="FFFFFF"/>
              </a:solidFill>
              <a:latin typeface="Arial Rounded MT Bold"/>
              <a:cs typeface="Arial Rounded MT Bold"/>
            </a:endParaRPr>
          </a:p>
          <a:p>
            <a:pPr algn="ctr"/>
            <a:r>
              <a:rPr lang="en-US" sz="4000" dirty="0">
                <a:solidFill>
                  <a:srgbClr val="FFFFFF"/>
                </a:solidFill>
                <a:latin typeface="Arial Rounded MT Bold"/>
                <a:cs typeface="Arial Rounded MT Bold"/>
              </a:rPr>
              <a:t>DIRECT LABOR RATES</a:t>
            </a:r>
            <a:endParaRPr lang="en-US" sz="400" dirty="0"/>
          </a:p>
        </p:txBody>
      </p:sp>
      <p:pic>
        <p:nvPicPr>
          <p:cNvPr id="20" name="Picture 4" descr="http://www.progressivegrocer.com/sites/default/files/styles/article-full/public/PG%20Articles/FMI%20Logo%20Resized.jpg?itok=goyYOXxO"/>
          <p:cNvPicPr>
            <a:picLocks noChangeAspect="1" noChangeArrowheads="1"/>
          </p:cNvPicPr>
          <p:nvPr/>
        </p:nvPicPr>
        <p:blipFill rotWithShape="1">
          <a:blip r:embed="rId4" cstate="print">
            <a:alphaModFix amt="20000"/>
            <a:extLst>
              <a:ext uri="{28A0092B-C50C-407E-A947-70E740481C1C}">
                <a14:useLocalDpi xmlns:a14="http://schemas.microsoft.com/office/drawing/2010/main" val="0"/>
              </a:ext>
            </a:extLst>
          </a:blip>
          <a:srcRect t="18583" b="17293"/>
          <a:stretch/>
        </p:blipFill>
        <p:spPr bwMode="auto">
          <a:xfrm>
            <a:off x="4195954" y="5897868"/>
            <a:ext cx="1665259" cy="586728"/>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xmlns="" id="{50AB0B8A-FE66-4B75-A779-4B6BE2CA2010}"/>
              </a:ext>
            </a:extLst>
          </p:cNvPr>
          <p:cNvPicPr>
            <a:picLocks noChangeAspect="1"/>
          </p:cNvPicPr>
          <p:nvPr/>
        </p:nvPicPr>
        <p:blipFill rotWithShape="1">
          <a:blip r:embed="rId5">
            <a:alphaModFix amt="24000"/>
          </a:blip>
          <a:srcRect l="67451" t="57976" r="24519" b="33135"/>
          <a:stretch/>
        </p:blipFill>
        <p:spPr>
          <a:xfrm>
            <a:off x="5783484" y="5843756"/>
            <a:ext cx="1844232" cy="612476"/>
          </a:xfrm>
          <a:prstGeom prst="rect">
            <a:avLst/>
          </a:prstGeom>
        </p:spPr>
      </p:pic>
      <p:pic>
        <p:nvPicPr>
          <p:cNvPr id="22" name="Picture 21">
            <a:extLst>
              <a:ext uri="{FF2B5EF4-FFF2-40B4-BE49-F238E27FC236}">
                <a16:creationId xmlns:a16="http://schemas.microsoft.com/office/drawing/2014/main" xmlns="" id="{7052EB80-810B-402A-84DF-51CE317F416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85291" y="258592"/>
            <a:ext cx="982759" cy="170823"/>
          </a:xfrm>
          <a:prstGeom prst="rect">
            <a:avLst/>
          </a:prstGeom>
        </p:spPr>
      </p:pic>
      <p:sp>
        <p:nvSpPr>
          <p:cNvPr id="7" name="TextBox 6"/>
          <p:cNvSpPr txBox="1"/>
          <p:nvPr/>
        </p:nvSpPr>
        <p:spPr>
          <a:xfrm>
            <a:off x="6096001" y="137547"/>
            <a:ext cx="6410039" cy="461665"/>
          </a:xfrm>
          <a:prstGeom prst="rect">
            <a:avLst/>
          </a:prstGeom>
          <a:noFill/>
        </p:spPr>
        <p:txBody>
          <a:bodyPr wrap="square" rtlCol="0">
            <a:spAutoFit/>
          </a:bodyPr>
          <a:lstStyle/>
          <a:p>
            <a:r>
              <a:rPr lang="en-US" sz="2400" dirty="0">
                <a:solidFill>
                  <a:schemeClr val="bg1">
                    <a:lumMod val="85000"/>
                  </a:schemeClr>
                </a:solidFill>
                <a:latin typeface="Arial Rounded MT Bold" charset="0"/>
                <a:ea typeface="Arial Rounded MT Bold" charset="0"/>
                <a:cs typeface="Arial Rounded MT Bold" charset="0"/>
              </a:rPr>
              <a:t>2018 SUPPLY CHAIN BENCHMARKING</a:t>
            </a:r>
          </a:p>
        </p:txBody>
      </p:sp>
      <p:sp>
        <p:nvSpPr>
          <p:cNvPr id="15" name="Oval 14"/>
          <p:cNvSpPr/>
          <p:nvPr/>
        </p:nvSpPr>
        <p:spPr>
          <a:xfrm>
            <a:off x="6868584" y="1094651"/>
            <a:ext cx="1016720" cy="924919"/>
          </a:xfrm>
          <a:prstGeom prst="ellipse">
            <a:avLst/>
          </a:prstGeom>
          <a:solidFill>
            <a:srgbClr val="9C27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latin typeface="Arial Rounded MT Bold" charset="0"/>
              <a:ea typeface="Arial Rounded MT Bold" charset="0"/>
              <a:cs typeface="Arial Rounded MT Bold" charset="0"/>
            </a:endParaRPr>
          </a:p>
        </p:txBody>
      </p:sp>
      <p:pic>
        <p:nvPicPr>
          <p:cNvPr id="3" name="Content Placeholder 2">
            <a:extLst>
              <a:ext uri="{FF2B5EF4-FFF2-40B4-BE49-F238E27FC236}">
                <a16:creationId xmlns:a16="http://schemas.microsoft.com/office/drawing/2014/main" xmlns="" id="{226125AF-446A-49C8-ADB2-C9CC901A50CC}"/>
              </a:ext>
            </a:extLst>
          </p:cNvPr>
          <p:cNvPicPr>
            <a:picLocks noGrp="1" noChangeAspect="1"/>
          </p:cNvPicPr>
          <p:nvPr>
            <p:ph idx="1"/>
          </p:nvPr>
        </p:nvPicPr>
        <p:blipFill>
          <a:blip r:embed="rId7"/>
          <a:stretch>
            <a:fillRect/>
          </a:stretch>
        </p:blipFill>
        <p:spPr>
          <a:xfrm>
            <a:off x="1144617" y="2272046"/>
            <a:ext cx="5108013" cy="3077034"/>
          </a:xfrm>
          <a:prstGeom prst="rect">
            <a:avLst/>
          </a:prstGeom>
        </p:spPr>
      </p:pic>
      <p:sp>
        <p:nvSpPr>
          <p:cNvPr id="2" name="Slide Number Placeholder 1">
            <a:extLst>
              <a:ext uri="{FF2B5EF4-FFF2-40B4-BE49-F238E27FC236}">
                <a16:creationId xmlns:a16="http://schemas.microsoft.com/office/drawing/2014/main" xmlns="" id="{C9E93C8D-3CFE-4025-BC53-BD037E805B50}"/>
              </a:ext>
            </a:extLst>
          </p:cNvPr>
          <p:cNvSpPr>
            <a:spLocks noGrp="1"/>
          </p:cNvSpPr>
          <p:nvPr>
            <p:ph type="sldNum" sz="quarter" idx="12"/>
          </p:nvPr>
        </p:nvSpPr>
        <p:spPr/>
        <p:txBody>
          <a:bodyPr/>
          <a:lstStyle/>
          <a:p>
            <a:fld id="{CA0C82B4-A617-4C4C-A927-AAF23DBD7435}" type="slidenum">
              <a:rPr lang="en-US" smtClean="0"/>
              <a:t>26</a:t>
            </a:fld>
            <a:endParaRPr lang="en-US"/>
          </a:p>
        </p:txBody>
      </p:sp>
      <p:pic>
        <p:nvPicPr>
          <p:cNvPr id="4" name="Picture 3">
            <a:extLst>
              <a:ext uri="{FF2B5EF4-FFF2-40B4-BE49-F238E27FC236}">
                <a16:creationId xmlns:a16="http://schemas.microsoft.com/office/drawing/2014/main" xmlns="" id="{7CE440E6-F701-49D1-88EA-E0708834A62E}"/>
              </a:ext>
            </a:extLst>
          </p:cNvPr>
          <p:cNvPicPr>
            <a:picLocks noChangeAspect="1"/>
          </p:cNvPicPr>
          <p:nvPr/>
        </p:nvPicPr>
        <p:blipFill>
          <a:blip r:embed="rId8"/>
          <a:stretch>
            <a:fillRect/>
          </a:stretch>
        </p:blipFill>
        <p:spPr>
          <a:xfrm>
            <a:off x="6868584" y="3078770"/>
            <a:ext cx="4050517" cy="924919"/>
          </a:xfrm>
          <a:prstGeom prst="rect">
            <a:avLst/>
          </a:prstGeom>
        </p:spPr>
      </p:pic>
    </p:spTree>
    <p:extLst>
      <p:ext uri="{BB962C8B-B14F-4D97-AF65-F5344CB8AC3E}">
        <p14:creationId xmlns:p14="http://schemas.microsoft.com/office/powerpoint/2010/main" val="22528899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a:xfrm rot="5400000" flipH="1">
            <a:off x="5328624" y="-5331440"/>
            <a:ext cx="45719" cy="10633033"/>
          </a:xfrm>
          <a:prstGeom prst="rect">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8" name="Picture 24" descr="Mail_Signature_Stroke HD.jpe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flipV="1">
            <a:off x="0" y="6724891"/>
            <a:ext cx="12139462" cy="133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4" descr="Mail_Signature_Stroke HD.jpe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flipV="1">
            <a:off x="0" y="0"/>
            <a:ext cx="12192003" cy="67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flipH="1">
            <a:off x="-22860" y="0"/>
            <a:ext cx="45719" cy="6858000"/>
          </a:xfrm>
          <a:prstGeom prst="rect">
            <a:avLst/>
          </a:prstGeom>
          <a:solidFill>
            <a:srgbClr val="812469"/>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2" name="Rectangle 11"/>
          <p:cNvSpPr/>
          <p:nvPr/>
        </p:nvSpPr>
        <p:spPr>
          <a:xfrm flipH="1">
            <a:off x="12139461" y="7935"/>
            <a:ext cx="45719" cy="6812281"/>
          </a:xfrm>
          <a:prstGeom prst="rect">
            <a:avLst/>
          </a:prstGeom>
          <a:solidFill>
            <a:srgbClr val="812469"/>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5716" y="137577"/>
            <a:ext cx="1190013" cy="551779"/>
          </a:xfrm>
          <a:prstGeom prst="rect">
            <a:avLst/>
          </a:prstGeom>
        </p:spPr>
      </p:pic>
      <p:sp>
        <p:nvSpPr>
          <p:cNvPr id="14" name="Rectangle 13"/>
          <p:cNvSpPr/>
          <p:nvPr/>
        </p:nvSpPr>
        <p:spPr>
          <a:xfrm>
            <a:off x="20305" y="1110835"/>
            <a:ext cx="6436038" cy="892552"/>
          </a:xfrm>
          <a:prstGeom prst="rect">
            <a:avLst/>
          </a:prstGeom>
          <a:solidFill>
            <a:srgbClr val="9C27A0"/>
          </a:solidFill>
        </p:spPr>
        <p:txBody>
          <a:bodyPr wrap="square">
            <a:spAutoFit/>
          </a:bodyPr>
          <a:lstStyle/>
          <a:p>
            <a:pPr algn="ctr"/>
            <a:endParaRPr lang="en-US" sz="1200" dirty="0">
              <a:solidFill>
                <a:srgbClr val="FFFFFF"/>
              </a:solidFill>
              <a:latin typeface="Arial Rounded MT Bold"/>
              <a:cs typeface="Arial Rounded MT Bold"/>
            </a:endParaRPr>
          </a:p>
          <a:p>
            <a:pPr algn="ctr"/>
            <a:r>
              <a:rPr lang="en-US" sz="4000" dirty="0">
                <a:solidFill>
                  <a:srgbClr val="FFFFFF"/>
                </a:solidFill>
                <a:latin typeface="Arial Rounded MT Bold"/>
                <a:cs typeface="Arial Rounded MT Bold"/>
              </a:rPr>
              <a:t>ITEM COUNT</a:t>
            </a:r>
            <a:endParaRPr lang="en-US" sz="400" dirty="0"/>
          </a:p>
        </p:txBody>
      </p:sp>
      <p:pic>
        <p:nvPicPr>
          <p:cNvPr id="20" name="Picture 4" descr="http://www.progressivegrocer.com/sites/default/files/styles/article-full/public/PG%20Articles/FMI%20Logo%20Resized.jpg?itok=goyYOXxO"/>
          <p:cNvPicPr>
            <a:picLocks noChangeAspect="1" noChangeArrowheads="1"/>
          </p:cNvPicPr>
          <p:nvPr/>
        </p:nvPicPr>
        <p:blipFill rotWithShape="1">
          <a:blip r:embed="rId4" cstate="print">
            <a:alphaModFix amt="20000"/>
            <a:extLst>
              <a:ext uri="{28A0092B-C50C-407E-A947-70E740481C1C}">
                <a14:useLocalDpi xmlns:a14="http://schemas.microsoft.com/office/drawing/2010/main" val="0"/>
              </a:ext>
            </a:extLst>
          </a:blip>
          <a:srcRect t="18583" b="17293"/>
          <a:stretch/>
        </p:blipFill>
        <p:spPr bwMode="auto">
          <a:xfrm>
            <a:off x="4195954" y="5897868"/>
            <a:ext cx="1665259" cy="586728"/>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xmlns="" id="{50AB0B8A-FE66-4B75-A779-4B6BE2CA2010}"/>
              </a:ext>
            </a:extLst>
          </p:cNvPr>
          <p:cNvPicPr>
            <a:picLocks noChangeAspect="1"/>
          </p:cNvPicPr>
          <p:nvPr/>
        </p:nvPicPr>
        <p:blipFill rotWithShape="1">
          <a:blip r:embed="rId5">
            <a:alphaModFix amt="24000"/>
          </a:blip>
          <a:srcRect l="67451" t="57976" r="24519" b="33135"/>
          <a:stretch/>
        </p:blipFill>
        <p:spPr>
          <a:xfrm>
            <a:off x="5783484" y="5843756"/>
            <a:ext cx="1844232" cy="612476"/>
          </a:xfrm>
          <a:prstGeom prst="rect">
            <a:avLst/>
          </a:prstGeom>
        </p:spPr>
      </p:pic>
      <p:pic>
        <p:nvPicPr>
          <p:cNvPr id="22" name="Picture 21">
            <a:extLst>
              <a:ext uri="{FF2B5EF4-FFF2-40B4-BE49-F238E27FC236}">
                <a16:creationId xmlns:a16="http://schemas.microsoft.com/office/drawing/2014/main" xmlns="" id="{7052EB80-810B-402A-84DF-51CE317F416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85291" y="258592"/>
            <a:ext cx="982759" cy="170823"/>
          </a:xfrm>
          <a:prstGeom prst="rect">
            <a:avLst/>
          </a:prstGeom>
        </p:spPr>
      </p:pic>
      <p:sp>
        <p:nvSpPr>
          <p:cNvPr id="7" name="TextBox 6"/>
          <p:cNvSpPr txBox="1"/>
          <p:nvPr/>
        </p:nvSpPr>
        <p:spPr>
          <a:xfrm>
            <a:off x="6096001" y="137547"/>
            <a:ext cx="6410039" cy="461665"/>
          </a:xfrm>
          <a:prstGeom prst="rect">
            <a:avLst/>
          </a:prstGeom>
          <a:noFill/>
        </p:spPr>
        <p:txBody>
          <a:bodyPr wrap="square" rtlCol="0">
            <a:spAutoFit/>
          </a:bodyPr>
          <a:lstStyle/>
          <a:p>
            <a:r>
              <a:rPr lang="en-US" sz="2400" dirty="0">
                <a:solidFill>
                  <a:schemeClr val="bg1">
                    <a:lumMod val="85000"/>
                  </a:schemeClr>
                </a:solidFill>
                <a:latin typeface="Arial Rounded MT Bold" charset="0"/>
                <a:ea typeface="Arial Rounded MT Bold" charset="0"/>
                <a:cs typeface="Arial Rounded MT Bold" charset="0"/>
              </a:rPr>
              <a:t>2018 SUPPLY CHAIN BENCHMARKING</a:t>
            </a:r>
          </a:p>
        </p:txBody>
      </p:sp>
      <p:sp>
        <p:nvSpPr>
          <p:cNvPr id="15" name="Oval 14"/>
          <p:cNvSpPr/>
          <p:nvPr/>
        </p:nvSpPr>
        <p:spPr>
          <a:xfrm>
            <a:off x="6108413" y="1094651"/>
            <a:ext cx="1016720" cy="924919"/>
          </a:xfrm>
          <a:prstGeom prst="ellipse">
            <a:avLst/>
          </a:prstGeom>
          <a:solidFill>
            <a:srgbClr val="9C27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latin typeface="Arial Rounded MT Bold" charset="0"/>
              <a:ea typeface="Arial Rounded MT Bold" charset="0"/>
              <a:cs typeface="Arial Rounded MT Bold" charset="0"/>
            </a:endParaRPr>
          </a:p>
        </p:txBody>
      </p:sp>
      <p:sp>
        <p:nvSpPr>
          <p:cNvPr id="16" name="Content Placeholder 2"/>
          <p:cNvSpPr>
            <a:spLocks noGrp="1"/>
          </p:cNvSpPr>
          <p:nvPr>
            <p:ph idx="1"/>
          </p:nvPr>
        </p:nvSpPr>
        <p:spPr>
          <a:xfrm>
            <a:off x="114094" y="2120668"/>
            <a:ext cx="5887508" cy="4351338"/>
          </a:xfrm>
        </p:spPr>
        <p:txBody>
          <a:bodyPr>
            <a:normAutofit/>
          </a:bodyPr>
          <a:lstStyle/>
          <a:p>
            <a:r>
              <a:rPr lang="en-US" sz="2000" dirty="0">
                <a:solidFill>
                  <a:schemeClr val="tx1">
                    <a:lumMod val="65000"/>
                    <a:lumOff val="35000"/>
                  </a:schemeClr>
                </a:solidFill>
                <a:latin typeface="Arial Rounded MT Bold" charset="0"/>
                <a:ea typeface="Arial Rounded MT Bold" charset="0"/>
                <a:cs typeface="Arial Rounded MT Bold" charset="0"/>
              </a:rPr>
              <a:t>Item Count has grown by 10% per annum over the past 3 years surveyed.</a:t>
            </a:r>
          </a:p>
          <a:p>
            <a:r>
              <a:rPr lang="en-US" sz="2000" dirty="0">
                <a:solidFill>
                  <a:schemeClr val="tx1">
                    <a:lumMod val="65000"/>
                    <a:lumOff val="35000"/>
                  </a:schemeClr>
                </a:solidFill>
                <a:latin typeface="Arial Rounded MT Bold" charset="0"/>
                <a:ea typeface="Arial Rounded MT Bold" charset="0"/>
                <a:cs typeface="Arial Rounded MT Bold" charset="0"/>
              </a:rPr>
              <a:t>Future count will continue to expand as new products from all over the world are expected by customers.</a:t>
            </a:r>
          </a:p>
          <a:p>
            <a:r>
              <a:rPr lang="en-US" sz="2000" dirty="0">
                <a:solidFill>
                  <a:schemeClr val="tx1">
                    <a:lumMod val="65000"/>
                    <a:lumOff val="35000"/>
                  </a:schemeClr>
                </a:solidFill>
                <a:latin typeface="Arial Rounded MT Bold" charset="0"/>
                <a:ea typeface="Arial Rounded MT Bold" charset="0"/>
                <a:cs typeface="Arial Rounded MT Bold" charset="0"/>
              </a:rPr>
              <a:t>Saying NO to additional items has helped specialty food distributors such as UNFI and </a:t>
            </a:r>
            <a:r>
              <a:rPr lang="en-US" sz="2000" dirty="0" err="1">
                <a:solidFill>
                  <a:schemeClr val="tx1">
                    <a:lumMod val="65000"/>
                    <a:lumOff val="35000"/>
                  </a:schemeClr>
                </a:solidFill>
                <a:latin typeface="Arial Rounded MT Bold" charset="0"/>
                <a:ea typeface="Arial Rounded MT Bold" charset="0"/>
                <a:cs typeface="Arial Rounded MT Bold" charset="0"/>
              </a:rPr>
              <a:t>Kehe</a:t>
            </a:r>
            <a:r>
              <a:rPr lang="en-US" sz="2000" dirty="0">
                <a:solidFill>
                  <a:schemeClr val="tx1">
                    <a:lumMod val="65000"/>
                    <a:lumOff val="35000"/>
                  </a:schemeClr>
                </a:solidFill>
                <a:latin typeface="Arial Rounded MT Bold" charset="0"/>
                <a:ea typeface="Arial Rounded MT Bold" charset="0"/>
                <a:cs typeface="Arial Rounded MT Bold" charset="0"/>
              </a:rPr>
              <a:t>.</a:t>
            </a:r>
          </a:p>
          <a:p>
            <a:pPr marL="0" indent="0">
              <a:buNone/>
            </a:pPr>
            <a:endParaRPr lang="en-US" sz="2000" dirty="0">
              <a:solidFill>
                <a:schemeClr val="tx1">
                  <a:lumMod val="65000"/>
                  <a:lumOff val="35000"/>
                </a:schemeClr>
              </a:solidFill>
              <a:latin typeface="Arial Rounded MT Bold" charset="0"/>
              <a:ea typeface="Arial Rounded MT Bold" charset="0"/>
              <a:cs typeface="Arial Rounded MT Bold" charset="0"/>
            </a:endParaRPr>
          </a:p>
        </p:txBody>
      </p:sp>
      <p:pic>
        <p:nvPicPr>
          <p:cNvPr id="13" name="Picture 12">
            <a:extLst>
              <a:ext uri="{FF2B5EF4-FFF2-40B4-BE49-F238E27FC236}">
                <a16:creationId xmlns:a16="http://schemas.microsoft.com/office/drawing/2014/main" xmlns="" id="{9DF0B84D-EF70-41AB-BE22-9DD5572DECC9}"/>
              </a:ext>
            </a:extLst>
          </p:cNvPr>
          <p:cNvPicPr>
            <a:picLocks noChangeAspect="1"/>
          </p:cNvPicPr>
          <p:nvPr/>
        </p:nvPicPr>
        <p:blipFill>
          <a:blip r:embed="rId7"/>
          <a:stretch>
            <a:fillRect/>
          </a:stretch>
        </p:blipFill>
        <p:spPr>
          <a:xfrm>
            <a:off x="7530441" y="1089316"/>
            <a:ext cx="4374232" cy="2457957"/>
          </a:xfrm>
          <a:prstGeom prst="rect">
            <a:avLst/>
          </a:prstGeom>
        </p:spPr>
      </p:pic>
      <p:pic>
        <p:nvPicPr>
          <p:cNvPr id="23" name="Picture 22">
            <a:extLst>
              <a:ext uri="{FF2B5EF4-FFF2-40B4-BE49-F238E27FC236}">
                <a16:creationId xmlns:a16="http://schemas.microsoft.com/office/drawing/2014/main" xmlns="" id="{136AEA6B-B25D-4FE4-8959-BE7FF3B9001E}"/>
              </a:ext>
            </a:extLst>
          </p:cNvPr>
          <p:cNvPicPr>
            <a:picLocks noChangeAspect="1"/>
          </p:cNvPicPr>
          <p:nvPr/>
        </p:nvPicPr>
        <p:blipFill>
          <a:blip r:embed="rId8"/>
          <a:stretch>
            <a:fillRect/>
          </a:stretch>
        </p:blipFill>
        <p:spPr>
          <a:xfrm>
            <a:off x="7531995" y="3815932"/>
            <a:ext cx="4372678" cy="2517779"/>
          </a:xfrm>
          <a:prstGeom prst="rect">
            <a:avLst/>
          </a:prstGeom>
        </p:spPr>
      </p:pic>
      <p:sp>
        <p:nvSpPr>
          <p:cNvPr id="2" name="Rectangle 1">
            <a:extLst>
              <a:ext uri="{FF2B5EF4-FFF2-40B4-BE49-F238E27FC236}">
                <a16:creationId xmlns:a16="http://schemas.microsoft.com/office/drawing/2014/main" xmlns="" id="{7D556F9D-2D22-4A91-82DA-D31E3AA74C34}"/>
              </a:ext>
            </a:extLst>
          </p:cNvPr>
          <p:cNvSpPr/>
          <p:nvPr/>
        </p:nvSpPr>
        <p:spPr>
          <a:xfrm>
            <a:off x="3633679" y="5127726"/>
            <a:ext cx="3839384" cy="369332"/>
          </a:xfrm>
          <a:prstGeom prst="rect">
            <a:avLst/>
          </a:prstGeom>
        </p:spPr>
        <p:txBody>
          <a:bodyPr wrap="none">
            <a:spAutoFit/>
          </a:bodyPr>
          <a:lstStyle/>
          <a:p>
            <a:r>
              <a:rPr lang="en-US" dirty="0"/>
              <a:t>In 2003: Grocery Item Count was 8,820</a:t>
            </a:r>
          </a:p>
        </p:txBody>
      </p:sp>
    </p:spTree>
    <p:extLst>
      <p:ext uri="{BB962C8B-B14F-4D97-AF65-F5344CB8AC3E}">
        <p14:creationId xmlns:p14="http://schemas.microsoft.com/office/powerpoint/2010/main" val="20587870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a:xfrm rot="5400000" flipH="1">
            <a:off x="5328624" y="-5331440"/>
            <a:ext cx="45719" cy="10633033"/>
          </a:xfrm>
          <a:prstGeom prst="rect">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8" name="Picture 24" descr="Mail_Signature_Stroke HD.jpe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flipV="1">
            <a:off x="0" y="6724891"/>
            <a:ext cx="12139462" cy="133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4" descr="Mail_Signature_Stroke HD.jpe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flipV="1">
            <a:off x="0" y="0"/>
            <a:ext cx="12192003" cy="67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flipH="1">
            <a:off x="-22860" y="0"/>
            <a:ext cx="45719" cy="6858000"/>
          </a:xfrm>
          <a:prstGeom prst="rect">
            <a:avLst/>
          </a:prstGeom>
          <a:solidFill>
            <a:srgbClr val="812469"/>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2" name="Rectangle 11"/>
          <p:cNvSpPr/>
          <p:nvPr/>
        </p:nvSpPr>
        <p:spPr>
          <a:xfrm flipH="1">
            <a:off x="12139461" y="7935"/>
            <a:ext cx="45719" cy="6812281"/>
          </a:xfrm>
          <a:prstGeom prst="rect">
            <a:avLst/>
          </a:prstGeom>
          <a:solidFill>
            <a:srgbClr val="812469"/>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5716" y="137577"/>
            <a:ext cx="1190013" cy="551779"/>
          </a:xfrm>
          <a:prstGeom prst="rect">
            <a:avLst/>
          </a:prstGeom>
        </p:spPr>
      </p:pic>
      <p:sp>
        <p:nvSpPr>
          <p:cNvPr id="14" name="Rectangle 13"/>
          <p:cNvSpPr/>
          <p:nvPr/>
        </p:nvSpPr>
        <p:spPr>
          <a:xfrm>
            <a:off x="20305" y="1110835"/>
            <a:ext cx="7356638" cy="892552"/>
          </a:xfrm>
          <a:prstGeom prst="rect">
            <a:avLst/>
          </a:prstGeom>
          <a:solidFill>
            <a:srgbClr val="9C27A0"/>
          </a:solidFill>
        </p:spPr>
        <p:txBody>
          <a:bodyPr wrap="square">
            <a:spAutoFit/>
          </a:bodyPr>
          <a:lstStyle/>
          <a:p>
            <a:pPr algn="ctr"/>
            <a:endParaRPr lang="en-US" sz="1200" dirty="0">
              <a:solidFill>
                <a:srgbClr val="FFFFFF"/>
              </a:solidFill>
              <a:latin typeface="Arial Rounded MT Bold"/>
              <a:cs typeface="Arial Rounded MT Bold"/>
            </a:endParaRPr>
          </a:p>
          <a:p>
            <a:pPr algn="ctr"/>
            <a:r>
              <a:rPr lang="en-US" sz="4000" dirty="0">
                <a:solidFill>
                  <a:srgbClr val="FFFFFF"/>
                </a:solidFill>
                <a:latin typeface="Arial Rounded MT Bold"/>
                <a:cs typeface="Arial Rounded MT Bold"/>
              </a:rPr>
              <a:t>FINANCIAL IMPLICATIONS</a:t>
            </a:r>
            <a:endParaRPr lang="en-US" sz="400" dirty="0"/>
          </a:p>
        </p:txBody>
      </p:sp>
      <p:pic>
        <p:nvPicPr>
          <p:cNvPr id="20" name="Picture 4" descr="http://www.progressivegrocer.com/sites/default/files/styles/article-full/public/PG%20Articles/FMI%20Logo%20Resized.jpg?itok=goyYOXxO"/>
          <p:cNvPicPr>
            <a:picLocks noChangeAspect="1" noChangeArrowheads="1"/>
          </p:cNvPicPr>
          <p:nvPr/>
        </p:nvPicPr>
        <p:blipFill rotWithShape="1">
          <a:blip r:embed="rId4" cstate="print">
            <a:alphaModFix amt="20000"/>
            <a:extLst>
              <a:ext uri="{28A0092B-C50C-407E-A947-70E740481C1C}">
                <a14:useLocalDpi xmlns:a14="http://schemas.microsoft.com/office/drawing/2010/main" val="0"/>
              </a:ext>
            </a:extLst>
          </a:blip>
          <a:srcRect t="18583" b="17293"/>
          <a:stretch/>
        </p:blipFill>
        <p:spPr bwMode="auto">
          <a:xfrm>
            <a:off x="4195954" y="5897868"/>
            <a:ext cx="1665259" cy="586728"/>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xmlns="" id="{50AB0B8A-FE66-4B75-A779-4B6BE2CA2010}"/>
              </a:ext>
            </a:extLst>
          </p:cNvPr>
          <p:cNvPicPr>
            <a:picLocks noChangeAspect="1"/>
          </p:cNvPicPr>
          <p:nvPr/>
        </p:nvPicPr>
        <p:blipFill rotWithShape="1">
          <a:blip r:embed="rId5">
            <a:alphaModFix amt="24000"/>
          </a:blip>
          <a:srcRect l="67451" t="57976" r="24519" b="33135"/>
          <a:stretch/>
        </p:blipFill>
        <p:spPr>
          <a:xfrm>
            <a:off x="5783484" y="5843756"/>
            <a:ext cx="1844232" cy="612476"/>
          </a:xfrm>
          <a:prstGeom prst="rect">
            <a:avLst/>
          </a:prstGeom>
        </p:spPr>
      </p:pic>
      <p:pic>
        <p:nvPicPr>
          <p:cNvPr id="22" name="Picture 21">
            <a:extLst>
              <a:ext uri="{FF2B5EF4-FFF2-40B4-BE49-F238E27FC236}">
                <a16:creationId xmlns:a16="http://schemas.microsoft.com/office/drawing/2014/main" xmlns="" id="{7052EB80-810B-402A-84DF-51CE317F416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85291" y="258592"/>
            <a:ext cx="982759" cy="170823"/>
          </a:xfrm>
          <a:prstGeom prst="rect">
            <a:avLst/>
          </a:prstGeom>
        </p:spPr>
      </p:pic>
      <p:sp>
        <p:nvSpPr>
          <p:cNvPr id="7" name="TextBox 6"/>
          <p:cNvSpPr txBox="1"/>
          <p:nvPr/>
        </p:nvSpPr>
        <p:spPr>
          <a:xfrm>
            <a:off x="6096001" y="137547"/>
            <a:ext cx="6410039" cy="461665"/>
          </a:xfrm>
          <a:prstGeom prst="rect">
            <a:avLst/>
          </a:prstGeom>
          <a:noFill/>
        </p:spPr>
        <p:txBody>
          <a:bodyPr wrap="square" rtlCol="0">
            <a:spAutoFit/>
          </a:bodyPr>
          <a:lstStyle/>
          <a:p>
            <a:r>
              <a:rPr lang="en-US" sz="2400" dirty="0">
                <a:solidFill>
                  <a:schemeClr val="bg1">
                    <a:lumMod val="85000"/>
                  </a:schemeClr>
                </a:solidFill>
                <a:latin typeface="Arial Rounded MT Bold" charset="0"/>
                <a:ea typeface="Arial Rounded MT Bold" charset="0"/>
                <a:cs typeface="Arial Rounded MT Bold" charset="0"/>
              </a:rPr>
              <a:t>2018 SUPPLY CHAIN BENCHMARKING</a:t>
            </a:r>
          </a:p>
        </p:txBody>
      </p:sp>
      <p:sp>
        <p:nvSpPr>
          <p:cNvPr id="15" name="Oval 14"/>
          <p:cNvSpPr/>
          <p:nvPr/>
        </p:nvSpPr>
        <p:spPr>
          <a:xfrm>
            <a:off x="7029013" y="1078468"/>
            <a:ext cx="1016720" cy="924919"/>
          </a:xfrm>
          <a:prstGeom prst="ellipse">
            <a:avLst/>
          </a:prstGeom>
          <a:solidFill>
            <a:srgbClr val="9C27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latin typeface="Arial Rounded MT Bold" charset="0"/>
              <a:ea typeface="Arial Rounded MT Bold" charset="0"/>
              <a:cs typeface="Arial Rounded MT Bold" charset="0"/>
            </a:endParaRPr>
          </a:p>
        </p:txBody>
      </p:sp>
      <p:sp>
        <p:nvSpPr>
          <p:cNvPr id="16" name="Content Placeholder 2"/>
          <p:cNvSpPr>
            <a:spLocks noGrp="1"/>
          </p:cNvSpPr>
          <p:nvPr>
            <p:ph idx="1"/>
          </p:nvPr>
        </p:nvSpPr>
        <p:spPr>
          <a:xfrm>
            <a:off x="1231030" y="2039005"/>
            <a:ext cx="10810173" cy="4351338"/>
          </a:xfrm>
        </p:spPr>
        <p:txBody>
          <a:bodyPr>
            <a:normAutofit/>
          </a:bodyPr>
          <a:lstStyle/>
          <a:p>
            <a:pPr marL="0" indent="0">
              <a:buNone/>
            </a:pPr>
            <a:r>
              <a:rPr lang="en-US" sz="2400" dirty="0">
                <a:solidFill>
                  <a:schemeClr val="tx1">
                    <a:lumMod val="65000"/>
                    <a:lumOff val="35000"/>
                  </a:schemeClr>
                </a:solidFill>
                <a:latin typeface="Arial Rounded MT Bold" charset="0"/>
                <a:ea typeface="Arial Rounded MT Bold" charset="0"/>
                <a:cs typeface="Arial Rounded MT Bold" charset="0"/>
              </a:rPr>
              <a:t> A.  Retailers are far more efficient than food distributors for various reasons</a:t>
            </a:r>
          </a:p>
          <a:p>
            <a:pPr marL="0" indent="0">
              <a:buNone/>
            </a:pPr>
            <a:r>
              <a:rPr lang="en-US" sz="2400" dirty="0">
                <a:solidFill>
                  <a:schemeClr val="tx1">
                    <a:lumMod val="65000"/>
                    <a:lumOff val="35000"/>
                  </a:schemeClr>
                </a:solidFill>
                <a:latin typeface="Arial Rounded MT Bold" charset="0"/>
                <a:ea typeface="Arial Rounded MT Bold" charset="0"/>
                <a:cs typeface="Arial Rounded MT Bold" charset="0"/>
              </a:rPr>
              <a:t>       - Order size, inventory levels, number of items, controlled schedules,</a:t>
            </a:r>
          </a:p>
          <a:p>
            <a:pPr marL="0" indent="0">
              <a:buNone/>
            </a:pPr>
            <a:r>
              <a:rPr lang="en-US" sz="2400" dirty="0">
                <a:solidFill>
                  <a:schemeClr val="tx1">
                    <a:lumMod val="65000"/>
                    <a:lumOff val="35000"/>
                  </a:schemeClr>
                </a:solidFill>
                <a:latin typeface="Arial Rounded MT Bold" charset="0"/>
                <a:ea typeface="Arial Rounded MT Bold" charset="0"/>
                <a:cs typeface="Arial Rounded MT Bold" charset="0"/>
              </a:rPr>
              <a:t>       Their entire focus is on cost controls.</a:t>
            </a:r>
          </a:p>
          <a:p>
            <a:pPr marL="457200" indent="-457200">
              <a:buAutoNum type="alphaUcPeriod" startAt="2"/>
            </a:pPr>
            <a:r>
              <a:rPr lang="en-US" sz="2400" dirty="0">
                <a:solidFill>
                  <a:schemeClr val="tx1">
                    <a:lumMod val="65000"/>
                    <a:lumOff val="35000"/>
                  </a:schemeClr>
                </a:solidFill>
                <a:latin typeface="Arial Rounded MT Bold" charset="0"/>
                <a:ea typeface="Arial Rounded MT Bold" charset="0"/>
                <a:cs typeface="Arial Rounded MT Bold" charset="0"/>
              </a:rPr>
              <a:t>Improve cash flow by reducing the amount of inventory carried.   </a:t>
            </a:r>
          </a:p>
          <a:p>
            <a:pPr marL="457200" indent="-457200">
              <a:buAutoNum type="alphaUcPeriod" startAt="2"/>
            </a:pPr>
            <a:r>
              <a:rPr lang="en-US" sz="2400" dirty="0">
                <a:solidFill>
                  <a:schemeClr val="tx1">
                    <a:lumMod val="65000"/>
                    <a:lumOff val="35000"/>
                  </a:schemeClr>
                </a:solidFill>
                <a:latin typeface="Arial Rounded MT Bold" charset="0"/>
                <a:ea typeface="Arial Rounded MT Bold" charset="0"/>
                <a:cs typeface="Arial Rounded MT Bold" charset="0"/>
              </a:rPr>
              <a:t>Analyzing the true costs of DSD.   </a:t>
            </a:r>
          </a:p>
          <a:p>
            <a:pPr marL="0" indent="0">
              <a:buNone/>
            </a:pPr>
            <a:r>
              <a:rPr lang="en-US" sz="2400" dirty="0">
                <a:solidFill>
                  <a:schemeClr val="tx1">
                    <a:lumMod val="65000"/>
                    <a:lumOff val="35000"/>
                  </a:schemeClr>
                </a:solidFill>
                <a:latin typeface="Arial Rounded MT Bold" charset="0"/>
                <a:ea typeface="Arial Rounded MT Bold" charset="0"/>
                <a:cs typeface="Arial Rounded MT Bold" charset="0"/>
              </a:rPr>
              <a:t>D.  Everyone needs to offer in house online shopping solutions. The services currently offered will disappear or be bought out</a:t>
            </a:r>
          </a:p>
          <a:p>
            <a:pPr marL="0" indent="0">
              <a:buNone/>
            </a:pPr>
            <a:r>
              <a:rPr lang="en-US" sz="2400" dirty="0">
                <a:solidFill>
                  <a:schemeClr val="tx1">
                    <a:lumMod val="65000"/>
                    <a:lumOff val="35000"/>
                  </a:schemeClr>
                </a:solidFill>
                <a:latin typeface="Arial Rounded MT Bold" charset="0"/>
                <a:ea typeface="Arial Rounded MT Bold" charset="0"/>
                <a:cs typeface="Arial Rounded MT Bold" charset="0"/>
              </a:rPr>
              <a:t>       -  </a:t>
            </a:r>
            <a:r>
              <a:rPr lang="en-US" sz="2400" dirty="0" err="1">
                <a:solidFill>
                  <a:schemeClr val="tx1">
                    <a:lumMod val="65000"/>
                    <a:lumOff val="35000"/>
                  </a:schemeClr>
                </a:solidFill>
                <a:latin typeface="Arial Rounded MT Bold" charset="0"/>
                <a:ea typeface="Arial Rounded MT Bold" charset="0"/>
                <a:cs typeface="Arial Rounded MT Bold" charset="0"/>
              </a:rPr>
              <a:t>ie</a:t>
            </a:r>
            <a:r>
              <a:rPr lang="en-US" sz="2400" dirty="0">
                <a:solidFill>
                  <a:schemeClr val="tx1">
                    <a:lumMod val="65000"/>
                    <a:lumOff val="35000"/>
                  </a:schemeClr>
                </a:solidFill>
                <a:latin typeface="Arial Rounded MT Bold" charset="0"/>
                <a:ea typeface="Arial Rounded MT Bold" charset="0"/>
                <a:cs typeface="Arial Rounded MT Bold" charset="0"/>
              </a:rPr>
              <a:t>., Target buying </a:t>
            </a:r>
            <a:r>
              <a:rPr lang="en-US" sz="2400" dirty="0" err="1">
                <a:solidFill>
                  <a:schemeClr val="tx1">
                    <a:lumMod val="65000"/>
                    <a:lumOff val="35000"/>
                  </a:schemeClr>
                </a:solidFill>
                <a:latin typeface="Arial Rounded MT Bold" charset="0"/>
                <a:ea typeface="Arial Rounded MT Bold" charset="0"/>
                <a:cs typeface="Arial Rounded MT Bold" charset="0"/>
              </a:rPr>
              <a:t>Shipt</a:t>
            </a:r>
            <a:r>
              <a:rPr lang="en-US" sz="2400" dirty="0">
                <a:solidFill>
                  <a:schemeClr val="tx1">
                    <a:lumMod val="65000"/>
                    <a:lumOff val="35000"/>
                  </a:schemeClr>
                </a:solidFill>
                <a:latin typeface="Arial Rounded MT Bold" charset="0"/>
                <a:ea typeface="Arial Rounded MT Bold" charset="0"/>
                <a:cs typeface="Arial Rounded MT Bold" charset="0"/>
              </a:rPr>
              <a:t>.</a:t>
            </a:r>
          </a:p>
        </p:txBody>
      </p:sp>
      <p:sp>
        <p:nvSpPr>
          <p:cNvPr id="2" name="Slide Number Placeholder 1">
            <a:extLst>
              <a:ext uri="{FF2B5EF4-FFF2-40B4-BE49-F238E27FC236}">
                <a16:creationId xmlns:a16="http://schemas.microsoft.com/office/drawing/2014/main" xmlns="" id="{105B9648-F25E-408E-8EC6-D44ADE66AE00}"/>
              </a:ext>
            </a:extLst>
          </p:cNvPr>
          <p:cNvSpPr>
            <a:spLocks noGrp="1"/>
          </p:cNvSpPr>
          <p:nvPr>
            <p:ph type="sldNum" sz="quarter" idx="12"/>
          </p:nvPr>
        </p:nvSpPr>
        <p:spPr/>
        <p:txBody>
          <a:bodyPr/>
          <a:lstStyle/>
          <a:p>
            <a:fld id="{CA0C82B4-A617-4C4C-A927-AAF23DBD7435}" type="slidenum">
              <a:rPr lang="en-US" smtClean="0"/>
              <a:t>28</a:t>
            </a:fld>
            <a:endParaRPr lang="en-US"/>
          </a:p>
        </p:txBody>
      </p:sp>
    </p:spTree>
    <p:extLst>
      <p:ext uri="{BB962C8B-B14F-4D97-AF65-F5344CB8AC3E}">
        <p14:creationId xmlns:p14="http://schemas.microsoft.com/office/powerpoint/2010/main" val="23385925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a:xfrm rot="5400000" flipH="1">
            <a:off x="5328624" y="-5331440"/>
            <a:ext cx="45719" cy="10633033"/>
          </a:xfrm>
          <a:prstGeom prst="rect">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8" name="Picture 24" descr="Mail_Signature_Stroke HD.jpe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flipV="1">
            <a:off x="0" y="6724891"/>
            <a:ext cx="12139462" cy="133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4" descr="Mail_Signature_Stroke HD.jpe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flipV="1">
            <a:off x="0" y="0"/>
            <a:ext cx="12192003" cy="67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flipH="1">
            <a:off x="-22860" y="0"/>
            <a:ext cx="45719" cy="6858000"/>
          </a:xfrm>
          <a:prstGeom prst="rect">
            <a:avLst/>
          </a:prstGeom>
          <a:solidFill>
            <a:srgbClr val="812469"/>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2" name="Rectangle 11"/>
          <p:cNvSpPr/>
          <p:nvPr/>
        </p:nvSpPr>
        <p:spPr>
          <a:xfrm flipH="1">
            <a:off x="12139461" y="7935"/>
            <a:ext cx="45719" cy="6812281"/>
          </a:xfrm>
          <a:prstGeom prst="rect">
            <a:avLst/>
          </a:prstGeom>
          <a:solidFill>
            <a:srgbClr val="812469"/>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5716" y="137577"/>
            <a:ext cx="1190013" cy="551779"/>
          </a:xfrm>
          <a:prstGeom prst="rect">
            <a:avLst/>
          </a:prstGeom>
        </p:spPr>
      </p:pic>
      <p:sp>
        <p:nvSpPr>
          <p:cNvPr id="14" name="Rectangle 13"/>
          <p:cNvSpPr/>
          <p:nvPr/>
        </p:nvSpPr>
        <p:spPr>
          <a:xfrm>
            <a:off x="20305" y="1110835"/>
            <a:ext cx="7356638" cy="892552"/>
          </a:xfrm>
          <a:prstGeom prst="rect">
            <a:avLst/>
          </a:prstGeom>
          <a:solidFill>
            <a:srgbClr val="9C27A0"/>
          </a:solidFill>
        </p:spPr>
        <p:txBody>
          <a:bodyPr wrap="square">
            <a:spAutoFit/>
          </a:bodyPr>
          <a:lstStyle/>
          <a:p>
            <a:pPr algn="ctr"/>
            <a:endParaRPr lang="en-US" sz="1200" dirty="0">
              <a:solidFill>
                <a:srgbClr val="FFFFFF"/>
              </a:solidFill>
              <a:latin typeface="Arial Rounded MT Bold"/>
              <a:cs typeface="Arial Rounded MT Bold"/>
            </a:endParaRPr>
          </a:p>
          <a:p>
            <a:pPr algn="ctr"/>
            <a:r>
              <a:rPr lang="en-US" sz="4000" dirty="0">
                <a:solidFill>
                  <a:srgbClr val="FFFFFF"/>
                </a:solidFill>
                <a:latin typeface="Arial Rounded MT Bold"/>
                <a:cs typeface="Arial Rounded MT Bold"/>
              </a:rPr>
              <a:t>NEXT STEPS</a:t>
            </a:r>
            <a:endParaRPr lang="en-US" sz="400" dirty="0"/>
          </a:p>
        </p:txBody>
      </p:sp>
      <p:pic>
        <p:nvPicPr>
          <p:cNvPr id="20" name="Picture 4" descr="http://www.progressivegrocer.com/sites/default/files/styles/article-full/public/PG%20Articles/FMI%20Logo%20Resized.jpg?itok=goyYOXxO"/>
          <p:cNvPicPr>
            <a:picLocks noChangeAspect="1" noChangeArrowheads="1"/>
          </p:cNvPicPr>
          <p:nvPr/>
        </p:nvPicPr>
        <p:blipFill rotWithShape="1">
          <a:blip r:embed="rId4" cstate="print">
            <a:alphaModFix amt="20000"/>
            <a:extLst>
              <a:ext uri="{28A0092B-C50C-407E-A947-70E740481C1C}">
                <a14:useLocalDpi xmlns:a14="http://schemas.microsoft.com/office/drawing/2010/main" val="0"/>
              </a:ext>
            </a:extLst>
          </a:blip>
          <a:srcRect t="18583" b="17293"/>
          <a:stretch/>
        </p:blipFill>
        <p:spPr bwMode="auto">
          <a:xfrm>
            <a:off x="4195954" y="5897868"/>
            <a:ext cx="1665259" cy="586728"/>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xmlns="" id="{50AB0B8A-FE66-4B75-A779-4B6BE2CA2010}"/>
              </a:ext>
            </a:extLst>
          </p:cNvPr>
          <p:cNvPicPr>
            <a:picLocks noChangeAspect="1"/>
          </p:cNvPicPr>
          <p:nvPr/>
        </p:nvPicPr>
        <p:blipFill rotWithShape="1">
          <a:blip r:embed="rId5">
            <a:alphaModFix amt="24000"/>
          </a:blip>
          <a:srcRect l="67451" t="57976" r="24519" b="33135"/>
          <a:stretch/>
        </p:blipFill>
        <p:spPr>
          <a:xfrm>
            <a:off x="5783484" y="5843756"/>
            <a:ext cx="1844232" cy="612476"/>
          </a:xfrm>
          <a:prstGeom prst="rect">
            <a:avLst/>
          </a:prstGeom>
        </p:spPr>
      </p:pic>
      <p:pic>
        <p:nvPicPr>
          <p:cNvPr id="22" name="Picture 21">
            <a:extLst>
              <a:ext uri="{FF2B5EF4-FFF2-40B4-BE49-F238E27FC236}">
                <a16:creationId xmlns:a16="http://schemas.microsoft.com/office/drawing/2014/main" xmlns="" id="{7052EB80-810B-402A-84DF-51CE317F416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85291" y="258592"/>
            <a:ext cx="982759" cy="170823"/>
          </a:xfrm>
          <a:prstGeom prst="rect">
            <a:avLst/>
          </a:prstGeom>
        </p:spPr>
      </p:pic>
      <p:sp>
        <p:nvSpPr>
          <p:cNvPr id="7" name="TextBox 6"/>
          <p:cNvSpPr txBox="1"/>
          <p:nvPr/>
        </p:nvSpPr>
        <p:spPr>
          <a:xfrm>
            <a:off x="6096001" y="137547"/>
            <a:ext cx="6410039" cy="461665"/>
          </a:xfrm>
          <a:prstGeom prst="rect">
            <a:avLst/>
          </a:prstGeom>
          <a:noFill/>
        </p:spPr>
        <p:txBody>
          <a:bodyPr wrap="square" rtlCol="0">
            <a:spAutoFit/>
          </a:bodyPr>
          <a:lstStyle/>
          <a:p>
            <a:r>
              <a:rPr lang="en-US" sz="2400" dirty="0">
                <a:solidFill>
                  <a:schemeClr val="bg1">
                    <a:lumMod val="85000"/>
                  </a:schemeClr>
                </a:solidFill>
                <a:latin typeface="Arial Rounded MT Bold" charset="0"/>
                <a:ea typeface="Arial Rounded MT Bold" charset="0"/>
                <a:cs typeface="Arial Rounded MT Bold" charset="0"/>
              </a:rPr>
              <a:t>2018 SUPPLY CHAIN BENCHMARKING</a:t>
            </a:r>
          </a:p>
        </p:txBody>
      </p:sp>
      <p:sp>
        <p:nvSpPr>
          <p:cNvPr id="15" name="Oval 14"/>
          <p:cNvSpPr/>
          <p:nvPr/>
        </p:nvSpPr>
        <p:spPr>
          <a:xfrm>
            <a:off x="7029013" y="1094651"/>
            <a:ext cx="1016720" cy="924919"/>
          </a:xfrm>
          <a:prstGeom prst="ellipse">
            <a:avLst/>
          </a:prstGeom>
          <a:solidFill>
            <a:srgbClr val="9C27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latin typeface="Arial Rounded MT Bold" charset="0"/>
              <a:ea typeface="Arial Rounded MT Bold" charset="0"/>
              <a:cs typeface="Arial Rounded MT Bold" charset="0"/>
            </a:endParaRPr>
          </a:p>
        </p:txBody>
      </p:sp>
      <p:sp>
        <p:nvSpPr>
          <p:cNvPr id="16" name="Content Placeholder 2"/>
          <p:cNvSpPr>
            <a:spLocks noGrp="1"/>
          </p:cNvSpPr>
          <p:nvPr>
            <p:ph idx="1"/>
          </p:nvPr>
        </p:nvSpPr>
        <p:spPr>
          <a:xfrm>
            <a:off x="2769041" y="4300068"/>
            <a:ext cx="8519943" cy="2341859"/>
          </a:xfrm>
        </p:spPr>
        <p:txBody>
          <a:bodyPr>
            <a:normAutofit/>
          </a:bodyPr>
          <a:lstStyle/>
          <a:p>
            <a:endParaRPr lang="en-US" sz="2400" dirty="0">
              <a:solidFill>
                <a:schemeClr val="tx1">
                  <a:lumMod val="65000"/>
                  <a:lumOff val="35000"/>
                </a:schemeClr>
              </a:solidFill>
              <a:latin typeface="Arial Rounded MT Bold" charset="0"/>
              <a:ea typeface="Arial Rounded MT Bold" charset="0"/>
              <a:cs typeface="Arial Rounded MT Bold" charset="0"/>
            </a:endParaRPr>
          </a:p>
          <a:p>
            <a:pPr>
              <a:buFont typeface="Wingdings" panose="05000000000000000000" pitchFamily="2" charset="2"/>
              <a:buChar char="ü"/>
            </a:pPr>
            <a:r>
              <a:rPr lang="en-US" sz="1800" dirty="0">
                <a:solidFill>
                  <a:schemeClr val="tx1">
                    <a:lumMod val="65000"/>
                    <a:lumOff val="35000"/>
                  </a:schemeClr>
                </a:solidFill>
                <a:latin typeface="Arial Rounded MT Bold" charset="0"/>
                <a:ea typeface="Arial Rounded MT Bold" charset="0"/>
                <a:cs typeface="Arial Rounded MT Bold" charset="0"/>
              </a:rPr>
              <a:t> </a:t>
            </a:r>
            <a:r>
              <a:rPr lang="en-US" sz="1800" dirty="0">
                <a:solidFill>
                  <a:srgbClr val="FFC000"/>
                </a:solidFill>
                <a:latin typeface="Arial Rounded MT Bold" charset="0"/>
                <a:ea typeface="Arial Rounded MT Bold" charset="0"/>
                <a:cs typeface="Arial Rounded MT Bold" charset="0"/>
              </a:rPr>
              <a:t>FMI/ROFDA SUPPLY CHAIN INDUSTRY REPORT </a:t>
            </a:r>
          </a:p>
          <a:p>
            <a:pPr>
              <a:buFont typeface="Wingdings" panose="05000000000000000000" pitchFamily="2" charset="2"/>
              <a:buChar char="ü"/>
            </a:pPr>
            <a:r>
              <a:rPr lang="en-US" sz="1800" dirty="0">
                <a:solidFill>
                  <a:srgbClr val="7030A0"/>
                </a:solidFill>
                <a:latin typeface="Arial Rounded MT Bold" charset="0"/>
                <a:ea typeface="Arial Rounded MT Bold" charset="0"/>
                <a:cs typeface="Arial Rounded MT Bold" charset="0"/>
              </a:rPr>
              <a:t> FMI SC FINDINGS PRESENTATION </a:t>
            </a:r>
          </a:p>
          <a:p>
            <a:pPr>
              <a:buFont typeface="Wingdings" panose="05000000000000000000" pitchFamily="2" charset="2"/>
              <a:buChar char="ü"/>
            </a:pPr>
            <a:r>
              <a:rPr lang="en-US" sz="1800" dirty="0">
                <a:solidFill>
                  <a:schemeClr val="tx1">
                    <a:lumMod val="65000"/>
                    <a:lumOff val="35000"/>
                  </a:schemeClr>
                </a:solidFill>
                <a:latin typeface="Arial Rounded MT Bold" charset="0"/>
                <a:ea typeface="Arial Rounded MT Bold" charset="0"/>
                <a:cs typeface="Arial Rounded MT Bold" charset="0"/>
              </a:rPr>
              <a:t> </a:t>
            </a:r>
            <a:r>
              <a:rPr lang="en-US" sz="1800" dirty="0">
                <a:solidFill>
                  <a:schemeClr val="accent6">
                    <a:lumMod val="75000"/>
                  </a:schemeClr>
                </a:solidFill>
                <a:latin typeface="Arial Rounded MT Bold" charset="0"/>
                <a:ea typeface="Arial Rounded MT Bold" charset="0"/>
                <a:cs typeface="Arial Rounded MT Bold" charset="0"/>
              </a:rPr>
              <a:t>PERSONALIZED PRODUCTIVITY REPORT</a:t>
            </a:r>
          </a:p>
        </p:txBody>
      </p:sp>
      <p:sp>
        <p:nvSpPr>
          <p:cNvPr id="2" name="Slide Number Placeholder 1">
            <a:extLst>
              <a:ext uri="{FF2B5EF4-FFF2-40B4-BE49-F238E27FC236}">
                <a16:creationId xmlns:a16="http://schemas.microsoft.com/office/drawing/2014/main" xmlns="" id="{106A1ACE-D962-46EC-B05C-E82550A8BD65}"/>
              </a:ext>
            </a:extLst>
          </p:cNvPr>
          <p:cNvSpPr>
            <a:spLocks noGrp="1"/>
          </p:cNvSpPr>
          <p:nvPr>
            <p:ph type="sldNum" sz="quarter" idx="12"/>
          </p:nvPr>
        </p:nvSpPr>
        <p:spPr/>
        <p:txBody>
          <a:bodyPr/>
          <a:lstStyle/>
          <a:p>
            <a:fld id="{CA0C82B4-A617-4C4C-A927-AAF23DBD7435}" type="slidenum">
              <a:rPr lang="en-US" smtClean="0"/>
              <a:t>29</a:t>
            </a:fld>
            <a:endParaRPr lang="en-US"/>
          </a:p>
        </p:txBody>
      </p:sp>
      <p:pic>
        <p:nvPicPr>
          <p:cNvPr id="5" name="Picture 4">
            <a:extLst>
              <a:ext uri="{FF2B5EF4-FFF2-40B4-BE49-F238E27FC236}">
                <a16:creationId xmlns:a16="http://schemas.microsoft.com/office/drawing/2014/main" xmlns="" id="{60EBABC2-3594-410B-9BA8-DC60922AF577}"/>
              </a:ext>
            </a:extLst>
          </p:cNvPr>
          <p:cNvPicPr>
            <a:picLocks noChangeAspect="1"/>
          </p:cNvPicPr>
          <p:nvPr/>
        </p:nvPicPr>
        <p:blipFill>
          <a:blip r:embed="rId7"/>
          <a:stretch>
            <a:fillRect/>
          </a:stretch>
        </p:blipFill>
        <p:spPr>
          <a:xfrm>
            <a:off x="2076670" y="2029402"/>
            <a:ext cx="6891300" cy="1751040"/>
          </a:xfrm>
          <a:prstGeom prst="rect">
            <a:avLst/>
          </a:prstGeom>
        </p:spPr>
      </p:pic>
      <p:pic>
        <p:nvPicPr>
          <p:cNvPr id="6" name="Picture 5">
            <a:extLst>
              <a:ext uri="{FF2B5EF4-FFF2-40B4-BE49-F238E27FC236}">
                <a16:creationId xmlns:a16="http://schemas.microsoft.com/office/drawing/2014/main" xmlns="" id="{12B95336-54A8-428D-9F36-5DDB94AE2BE0}"/>
              </a:ext>
            </a:extLst>
          </p:cNvPr>
          <p:cNvPicPr>
            <a:picLocks noChangeAspect="1"/>
          </p:cNvPicPr>
          <p:nvPr/>
        </p:nvPicPr>
        <p:blipFill>
          <a:blip r:embed="rId8"/>
          <a:stretch>
            <a:fillRect/>
          </a:stretch>
        </p:blipFill>
        <p:spPr>
          <a:xfrm>
            <a:off x="1918564" y="2997770"/>
            <a:ext cx="8372160" cy="1751040"/>
          </a:xfrm>
          <a:prstGeom prst="rect">
            <a:avLst/>
          </a:prstGeom>
        </p:spPr>
      </p:pic>
    </p:spTree>
    <p:extLst>
      <p:ext uri="{BB962C8B-B14F-4D97-AF65-F5344CB8AC3E}">
        <p14:creationId xmlns:p14="http://schemas.microsoft.com/office/powerpoint/2010/main" val="7236885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a:xfrm rot="5400000" flipH="1">
            <a:off x="5328624" y="-5331440"/>
            <a:ext cx="45719" cy="10633033"/>
          </a:xfrm>
          <a:prstGeom prst="rect">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081" name="TextBox 32"/>
          <p:cNvSpPr txBox="1">
            <a:spLocks noChangeArrowheads="1"/>
          </p:cNvSpPr>
          <p:nvPr/>
        </p:nvSpPr>
        <p:spPr bwMode="auto">
          <a:xfrm>
            <a:off x="3175000" y="3276600"/>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endParaRPr lang="en-US"/>
          </a:p>
        </p:txBody>
      </p:sp>
      <p:pic>
        <p:nvPicPr>
          <p:cNvPr id="8" name="Picture 24" descr="Mail_Signature_Stroke HD.jpe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flipV="1">
            <a:off x="0" y="6742080"/>
            <a:ext cx="12139462" cy="115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4" descr="Mail_Signature_Stroke HD.jpe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flipV="1">
            <a:off x="0" y="0"/>
            <a:ext cx="12192003" cy="67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flipH="1">
            <a:off x="-22860" y="0"/>
            <a:ext cx="45719" cy="6858000"/>
          </a:xfrm>
          <a:prstGeom prst="rect">
            <a:avLst/>
          </a:prstGeom>
          <a:solidFill>
            <a:srgbClr val="812469"/>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2" name="Rectangle 11"/>
          <p:cNvSpPr/>
          <p:nvPr/>
        </p:nvSpPr>
        <p:spPr>
          <a:xfrm flipH="1">
            <a:off x="12139461" y="7935"/>
            <a:ext cx="45719" cy="6812281"/>
          </a:xfrm>
          <a:prstGeom prst="rect">
            <a:avLst/>
          </a:prstGeom>
          <a:solidFill>
            <a:srgbClr val="812469"/>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4" name="Rectangle 13"/>
          <p:cNvSpPr/>
          <p:nvPr/>
        </p:nvSpPr>
        <p:spPr>
          <a:xfrm>
            <a:off x="34967" y="867829"/>
            <a:ext cx="7356638" cy="769441"/>
          </a:xfrm>
          <a:prstGeom prst="rect">
            <a:avLst/>
          </a:prstGeom>
          <a:solidFill>
            <a:srgbClr val="9C27A0"/>
          </a:solidFill>
        </p:spPr>
        <p:txBody>
          <a:bodyPr wrap="square">
            <a:spAutoFit/>
          </a:bodyPr>
          <a:lstStyle/>
          <a:p>
            <a:pPr algn="ctr"/>
            <a:endParaRPr lang="en-US" sz="1200" dirty="0">
              <a:solidFill>
                <a:srgbClr val="FFFFFF"/>
              </a:solidFill>
              <a:latin typeface="Arial Rounded MT Bold"/>
              <a:cs typeface="Arial Rounded MT Bold"/>
            </a:endParaRPr>
          </a:p>
          <a:p>
            <a:pPr algn="ctr"/>
            <a:r>
              <a:rPr lang="en-US" sz="3200" dirty="0">
                <a:solidFill>
                  <a:srgbClr val="FFFFFF"/>
                </a:solidFill>
                <a:latin typeface="Arial Rounded MT Bold"/>
                <a:cs typeface="Arial Rounded MT Bold"/>
              </a:rPr>
              <a:t>PARTICIPANT PROFILE</a:t>
            </a:r>
            <a:endParaRPr lang="en-US" sz="200" dirty="0"/>
          </a:p>
        </p:txBody>
      </p:sp>
      <p:sp>
        <p:nvSpPr>
          <p:cNvPr id="15" name="Oval 14"/>
          <p:cNvSpPr/>
          <p:nvPr/>
        </p:nvSpPr>
        <p:spPr>
          <a:xfrm>
            <a:off x="6984986" y="771514"/>
            <a:ext cx="1026870" cy="964721"/>
          </a:xfrm>
          <a:prstGeom prst="ellipse">
            <a:avLst/>
          </a:prstGeom>
          <a:solidFill>
            <a:srgbClr val="FF97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latin typeface="Arial Rounded MT Bold" charset="0"/>
              <a:ea typeface="Arial Rounded MT Bold" charset="0"/>
              <a:cs typeface="Arial Rounded MT Bold" charset="0"/>
            </a:endParaRPr>
          </a:p>
        </p:txBody>
      </p:sp>
      <p:pic>
        <p:nvPicPr>
          <p:cNvPr id="20" name="Picture 4" descr="http://www.progressivegrocer.com/sites/default/files/styles/article-full/public/PG%20Articles/FMI%20Logo%20Resized.jpg?itok=goyYOXxO"/>
          <p:cNvPicPr>
            <a:picLocks noChangeAspect="1" noChangeArrowheads="1"/>
          </p:cNvPicPr>
          <p:nvPr/>
        </p:nvPicPr>
        <p:blipFill rotWithShape="1">
          <a:blip r:embed="rId3" cstate="print">
            <a:alphaModFix amt="20000"/>
            <a:extLst>
              <a:ext uri="{28A0092B-C50C-407E-A947-70E740481C1C}">
                <a14:useLocalDpi xmlns:a14="http://schemas.microsoft.com/office/drawing/2010/main" val="0"/>
              </a:ext>
            </a:extLst>
          </a:blip>
          <a:srcRect t="18583" b="17293"/>
          <a:stretch/>
        </p:blipFill>
        <p:spPr bwMode="auto">
          <a:xfrm>
            <a:off x="101479" y="5936525"/>
            <a:ext cx="1556423" cy="54838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xmlns="" id="{50AB0B8A-FE66-4B75-A779-4B6BE2CA2010}"/>
              </a:ext>
            </a:extLst>
          </p:cNvPr>
          <p:cNvPicPr>
            <a:picLocks noChangeAspect="1"/>
          </p:cNvPicPr>
          <p:nvPr/>
        </p:nvPicPr>
        <p:blipFill rotWithShape="1">
          <a:blip r:embed="rId4">
            <a:alphaModFix amt="24000"/>
          </a:blip>
          <a:srcRect l="67451" t="57976" r="24519" b="33135"/>
          <a:stretch/>
        </p:blipFill>
        <p:spPr>
          <a:xfrm>
            <a:off x="10248887" y="5787004"/>
            <a:ext cx="1647684" cy="665287"/>
          </a:xfrm>
          <a:prstGeom prst="rect">
            <a:avLst/>
          </a:prstGeom>
        </p:spPr>
      </p:pic>
      <p:sp>
        <p:nvSpPr>
          <p:cNvPr id="3" name="TextBox 2"/>
          <p:cNvSpPr txBox="1"/>
          <p:nvPr/>
        </p:nvSpPr>
        <p:spPr>
          <a:xfrm>
            <a:off x="7085528" y="1006599"/>
            <a:ext cx="926327" cy="461665"/>
          </a:xfrm>
          <a:prstGeom prst="rect">
            <a:avLst/>
          </a:prstGeom>
          <a:noFill/>
        </p:spPr>
        <p:txBody>
          <a:bodyPr wrap="square" rtlCol="0">
            <a:spAutoFit/>
          </a:bodyPr>
          <a:lstStyle/>
          <a:p>
            <a:r>
              <a:rPr lang="en-US" sz="2400" dirty="0">
                <a:solidFill>
                  <a:schemeClr val="bg1"/>
                </a:solidFill>
                <a:latin typeface="Arial Rounded MT Bold" charset="0"/>
                <a:ea typeface="Arial Rounded MT Bold" charset="0"/>
                <a:cs typeface="Arial Rounded MT Bold" charset="0"/>
              </a:rPr>
              <a:t>2018</a:t>
            </a:r>
          </a:p>
        </p:txBody>
      </p:sp>
      <p:sp>
        <p:nvSpPr>
          <p:cNvPr id="7" name="TextBox 6"/>
          <p:cNvSpPr txBox="1"/>
          <p:nvPr/>
        </p:nvSpPr>
        <p:spPr>
          <a:xfrm>
            <a:off x="6096001" y="137547"/>
            <a:ext cx="6410039" cy="461665"/>
          </a:xfrm>
          <a:prstGeom prst="rect">
            <a:avLst/>
          </a:prstGeom>
          <a:noFill/>
        </p:spPr>
        <p:txBody>
          <a:bodyPr wrap="square" rtlCol="0">
            <a:spAutoFit/>
          </a:bodyPr>
          <a:lstStyle/>
          <a:p>
            <a:r>
              <a:rPr lang="en-US" sz="2400" dirty="0">
                <a:solidFill>
                  <a:schemeClr val="bg1">
                    <a:lumMod val="85000"/>
                  </a:schemeClr>
                </a:solidFill>
                <a:latin typeface="Arial Rounded MT Bold" charset="0"/>
                <a:ea typeface="Arial Rounded MT Bold" charset="0"/>
                <a:cs typeface="Arial Rounded MT Bold" charset="0"/>
              </a:rPr>
              <a:t>2018 SUPPLY CHAIN BENCHMARKING</a:t>
            </a:r>
          </a:p>
        </p:txBody>
      </p:sp>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5716" y="137577"/>
            <a:ext cx="1190013" cy="551779"/>
          </a:xfrm>
          <a:prstGeom prst="rect">
            <a:avLst/>
          </a:prstGeom>
        </p:spPr>
      </p:pic>
      <p:pic>
        <p:nvPicPr>
          <p:cNvPr id="24" name="Picture 23">
            <a:extLst>
              <a:ext uri="{FF2B5EF4-FFF2-40B4-BE49-F238E27FC236}">
                <a16:creationId xmlns:a16="http://schemas.microsoft.com/office/drawing/2014/main" xmlns="" id="{7052EB80-810B-402A-84DF-51CE317F416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94320" y="258592"/>
            <a:ext cx="982759" cy="170823"/>
          </a:xfrm>
          <a:prstGeom prst="rect">
            <a:avLst/>
          </a:prstGeom>
        </p:spPr>
      </p:pic>
      <p:pic>
        <p:nvPicPr>
          <p:cNvPr id="51" name="Picture 50"/>
          <p:cNvPicPr/>
          <p:nvPr/>
        </p:nvPicPr>
        <p:blipFill rotWithShape="1">
          <a:blip r:embed="rId7"/>
          <a:srcRect l="3486" t="12139" r="29790" b="8557"/>
          <a:stretch/>
        </p:blipFill>
        <p:spPr bwMode="auto">
          <a:xfrm>
            <a:off x="3637271" y="2561691"/>
            <a:ext cx="6179949" cy="3890600"/>
          </a:xfrm>
          <a:prstGeom prst="rect">
            <a:avLst/>
          </a:prstGeom>
          <a:ln>
            <a:noFill/>
          </a:ln>
          <a:extLst>
            <a:ext uri="{53640926-AAD7-44D8-BBD7-CCE9431645EC}">
              <a14:shadowObscured xmlns:a14="http://schemas.microsoft.com/office/drawing/2010/main"/>
            </a:ext>
          </a:extLst>
        </p:spPr>
      </p:pic>
      <p:grpSp>
        <p:nvGrpSpPr>
          <p:cNvPr id="33" name="Group 32"/>
          <p:cNvGrpSpPr/>
          <p:nvPr/>
        </p:nvGrpSpPr>
        <p:grpSpPr>
          <a:xfrm>
            <a:off x="9851139" y="3203781"/>
            <a:ext cx="2045432" cy="2127838"/>
            <a:chOff x="3428698" y="2268260"/>
            <a:chExt cx="2045432" cy="2127838"/>
          </a:xfrm>
        </p:grpSpPr>
        <p:sp>
          <p:nvSpPr>
            <p:cNvPr id="6" name="TextBox 5"/>
            <p:cNvSpPr txBox="1"/>
            <p:nvPr/>
          </p:nvSpPr>
          <p:spPr>
            <a:xfrm>
              <a:off x="3864405" y="2268260"/>
              <a:ext cx="1609725" cy="369332"/>
            </a:xfrm>
            <a:prstGeom prst="rect">
              <a:avLst/>
            </a:prstGeom>
            <a:noFill/>
          </p:spPr>
          <p:txBody>
            <a:bodyPr wrap="square" rtlCol="0">
              <a:spAutoFit/>
            </a:bodyPr>
            <a:lstStyle/>
            <a:p>
              <a:r>
                <a:rPr lang="en-US" dirty="0">
                  <a:latin typeface="Arial Rounded MT Bold" charset="0"/>
                  <a:ea typeface="Arial Rounded MT Bold" charset="0"/>
                  <a:cs typeface="Arial Rounded MT Bold" charset="0"/>
                </a:rPr>
                <a:t>1 SURVEY</a:t>
              </a:r>
            </a:p>
          </p:txBody>
        </p:sp>
        <p:sp>
          <p:nvSpPr>
            <p:cNvPr id="18" name="Oval 17"/>
            <p:cNvSpPr/>
            <p:nvPr/>
          </p:nvSpPr>
          <p:spPr>
            <a:xfrm>
              <a:off x="3438940" y="2720391"/>
              <a:ext cx="329496" cy="332508"/>
            </a:xfrm>
            <a:prstGeom prst="ellipse">
              <a:avLst/>
            </a:prstGeom>
            <a:solidFill>
              <a:srgbClr val="FF97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p:cNvSpPr/>
            <p:nvPr/>
          </p:nvSpPr>
          <p:spPr>
            <a:xfrm>
              <a:off x="3440720" y="3130986"/>
              <a:ext cx="329496" cy="332508"/>
            </a:xfrm>
            <a:prstGeom prst="ellipse">
              <a:avLst/>
            </a:prstGeom>
            <a:solidFill>
              <a:srgbClr val="108F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p:cNvSpPr/>
            <p:nvPr/>
          </p:nvSpPr>
          <p:spPr>
            <a:xfrm>
              <a:off x="3438940" y="2293045"/>
              <a:ext cx="329496" cy="332508"/>
            </a:xfrm>
            <a:prstGeom prst="ellipse">
              <a:avLst/>
            </a:prstGeom>
            <a:solidFill>
              <a:srgbClr val="A92A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p:cNvSpPr/>
            <p:nvPr/>
          </p:nvSpPr>
          <p:spPr>
            <a:xfrm>
              <a:off x="3438940" y="4015584"/>
              <a:ext cx="329496" cy="332508"/>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p:cNvSpPr/>
            <p:nvPr/>
          </p:nvSpPr>
          <p:spPr>
            <a:xfrm>
              <a:off x="3428698" y="3571567"/>
              <a:ext cx="329496" cy="332508"/>
            </a:xfrm>
            <a:prstGeom prst="ellipse">
              <a:avLst/>
            </a:prstGeom>
            <a:solidFill>
              <a:srgbClr val="FF38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TextBox 68"/>
            <p:cNvSpPr txBox="1"/>
            <p:nvPr/>
          </p:nvSpPr>
          <p:spPr>
            <a:xfrm>
              <a:off x="3864405" y="2669840"/>
              <a:ext cx="1609725" cy="369332"/>
            </a:xfrm>
            <a:prstGeom prst="rect">
              <a:avLst/>
            </a:prstGeom>
            <a:noFill/>
          </p:spPr>
          <p:txBody>
            <a:bodyPr wrap="square" rtlCol="0">
              <a:spAutoFit/>
            </a:bodyPr>
            <a:lstStyle/>
            <a:p>
              <a:r>
                <a:rPr lang="en-US" dirty="0">
                  <a:latin typeface="Arial Rounded MT Bold" charset="0"/>
                  <a:ea typeface="Arial Rounded MT Bold" charset="0"/>
                  <a:cs typeface="Arial Rounded MT Bold" charset="0"/>
                </a:rPr>
                <a:t>2 SURVEYS</a:t>
              </a:r>
            </a:p>
          </p:txBody>
        </p:sp>
        <p:sp>
          <p:nvSpPr>
            <p:cNvPr id="71" name="TextBox 70"/>
            <p:cNvSpPr txBox="1"/>
            <p:nvPr/>
          </p:nvSpPr>
          <p:spPr>
            <a:xfrm>
              <a:off x="3864405" y="3141363"/>
              <a:ext cx="1609725" cy="369332"/>
            </a:xfrm>
            <a:prstGeom prst="rect">
              <a:avLst/>
            </a:prstGeom>
            <a:noFill/>
          </p:spPr>
          <p:txBody>
            <a:bodyPr wrap="square" rtlCol="0">
              <a:spAutoFit/>
            </a:bodyPr>
            <a:lstStyle/>
            <a:p>
              <a:r>
                <a:rPr lang="en-US" dirty="0">
                  <a:latin typeface="Arial Rounded MT Bold" charset="0"/>
                  <a:ea typeface="Arial Rounded MT Bold" charset="0"/>
                  <a:cs typeface="Arial Rounded MT Bold" charset="0"/>
                </a:rPr>
                <a:t>3 SURVEYS</a:t>
              </a:r>
            </a:p>
          </p:txBody>
        </p:sp>
        <p:sp>
          <p:nvSpPr>
            <p:cNvPr id="72" name="TextBox 71"/>
            <p:cNvSpPr txBox="1"/>
            <p:nvPr/>
          </p:nvSpPr>
          <p:spPr>
            <a:xfrm>
              <a:off x="3845373" y="3582609"/>
              <a:ext cx="1609725" cy="369332"/>
            </a:xfrm>
            <a:prstGeom prst="rect">
              <a:avLst/>
            </a:prstGeom>
            <a:noFill/>
          </p:spPr>
          <p:txBody>
            <a:bodyPr wrap="square" rtlCol="0">
              <a:spAutoFit/>
            </a:bodyPr>
            <a:lstStyle/>
            <a:p>
              <a:r>
                <a:rPr lang="en-US" dirty="0">
                  <a:latin typeface="Arial Rounded MT Bold" charset="0"/>
                  <a:ea typeface="Arial Rounded MT Bold" charset="0"/>
                  <a:cs typeface="Arial Rounded MT Bold" charset="0"/>
                </a:rPr>
                <a:t>4 SURVEYS</a:t>
              </a:r>
            </a:p>
          </p:txBody>
        </p:sp>
        <p:sp>
          <p:nvSpPr>
            <p:cNvPr id="73" name="TextBox 72"/>
            <p:cNvSpPr txBox="1"/>
            <p:nvPr/>
          </p:nvSpPr>
          <p:spPr>
            <a:xfrm>
              <a:off x="3817050" y="4026766"/>
              <a:ext cx="1657080" cy="369332"/>
            </a:xfrm>
            <a:prstGeom prst="rect">
              <a:avLst/>
            </a:prstGeom>
            <a:noFill/>
          </p:spPr>
          <p:txBody>
            <a:bodyPr wrap="square" rtlCol="0">
              <a:spAutoFit/>
            </a:bodyPr>
            <a:lstStyle/>
            <a:p>
              <a:r>
                <a:rPr lang="en-US" dirty="0">
                  <a:latin typeface="Arial Rounded MT Bold" charset="0"/>
                  <a:ea typeface="Arial Rounded MT Bold" charset="0"/>
                  <a:cs typeface="Arial Rounded MT Bold" charset="0"/>
                </a:rPr>
                <a:t> 6+ SURVEYS</a:t>
              </a:r>
            </a:p>
          </p:txBody>
        </p:sp>
      </p:grpSp>
      <p:pic>
        <p:nvPicPr>
          <p:cNvPr id="19" name="Picture 18"/>
          <p:cNvPicPr>
            <a:picLocks noChangeAspect="1"/>
          </p:cNvPicPr>
          <p:nvPr/>
        </p:nvPicPr>
        <p:blipFill rotWithShape="1">
          <a:blip r:embed="rId8">
            <a:extLst>
              <a:ext uri="{28A0092B-C50C-407E-A947-70E740481C1C}">
                <a14:useLocalDpi xmlns:a14="http://schemas.microsoft.com/office/drawing/2010/main" val="0"/>
              </a:ext>
            </a:extLst>
          </a:blip>
          <a:srcRect l="10407" t="7727" r="48076" b="63855"/>
          <a:stretch/>
        </p:blipFill>
        <p:spPr>
          <a:xfrm>
            <a:off x="9149004" y="620243"/>
            <a:ext cx="2200129" cy="1948877"/>
          </a:xfrm>
          <a:prstGeom prst="rect">
            <a:avLst/>
          </a:prstGeom>
          <a:scene3d>
            <a:camera prst="orthographicFront"/>
            <a:lightRig rig="threePt" dir="t"/>
          </a:scene3d>
          <a:sp3d contourW="12700"/>
        </p:spPr>
      </p:pic>
      <p:sp>
        <p:nvSpPr>
          <p:cNvPr id="74" name="TextBox 73"/>
          <p:cNvSpPr txBox="1"/>
          <p:nvPr/>
        </p:nvSpPr>
        <p:spPr>
          <a:xfrm>
            <a:off x="101479" y="2095466"/>
            <a:ext cx="7433625" cy="584775"/>
          </a:xfrm>
          <a:prstGeom prst="rect">
            <a:avLst/>
          </a:prstGeom>
          <a:noFill/>
        </p:spPr>
        <p:txBody>
          <a:bodyPr wrap="square" rtlCol="0">
            <a:spAutoFit/>
          </a:bodyPr>
          <a:lstStyle/>
          <a:p>
            <a:r>
              <a:rPr lang="en-US" sz="3200" dirty="0">
                <a:solidFill>
                  <a:srgbClr val="FF6200"/>
                </a:solidFill>
                <a:latin typeface="Arial Rounded MT Bold" charset="0"/>
                <a:ea typeface="Arial Rounded MT Bold" charset="0"/>
                <a:cs typeface="Arial Rounded MT Bold" charset="0"/>
              </a:rPr>
              <a:t>143 SURVEYS FROM 4 COUNTRIES</a:t>
            </a:r>
          </a:p>
        </p:txBody>
      </p:sp>
      <p:sp>
        <p:nvSpPr>
          <p:cNvPr id="77" name="TextBox 76"/>
          <p:cNvSpPr txBox="1"/>
          <p:nvPr/>
        </p:nvSpPr>
        <p:spPr>
          <a:xfrm>
            <a:off x="103880" y="3536792"/>
            <a:ext cx="3232805" cy="461665"/>
          </a:xfrm>
          <a:prstGeom prst="rect">
            <a:avLst/>
          </a:prstGeom>
          <a:noFill/>
        </p:spPr>
        <p:txBody>
          <a:bodyPr wrap="square" rtlCol="0">
            <a:spAutoFit/>
          </a:bodyPr>
          <a:lstStyle/>
          <a:p>
            <a:r>
              <a:rPr lang="en-US" sz="2400" dirty="0">
                <a:solidFill>
                  <a:schemeClr val="tx1">
                    <a:lumMod val="65000"/>
                    <a:lumOff val="35000"/>
                  </a:schemeClr>
                </a:solidFill>
                <a:latin typeface="Arial Rounded MT Bold" charset="0"/>
                <a:ea typeface="Arial Rounded MT Bold" charset="0"/>
                <a:cs typeface="Arial Rounded MT Bold" charset="0"/>
              </a:rPr>
              <a:t>29 COMPANIES</a:t>
            </a:r>
          </a:p>
        </p:txBody>
      </p:sp>
      <p:sp>
        <p:nvSpPr>
          <p:cNvPr id="78" name="TextBox 77"/>
          <p:cNvSpPr txBox="1"/>
          <p:nvPr/>
        </p:nvSpPr>
        <p:spPr>
          <a:xfrm>
            <a:off x="126345" y="4114011"/>
            <a:ext cx="3232805" cy="461665"/>
          </a:xfrm>
          <a:prstGeom prst="rect">
            <a:avLst/>
          </a:prstGeom>
          <a:noFill/>
        </p:spPr>
        <p:txBody>
          <a:bodyPr wrap="square" rtlCol="0">
            <a:spAutoFit/>
          </a:bodyPr>
          <a:lstStyle/>
          <a:p>
            <a:r>
              <a:rPr lang="en-US" sz="2400" dirty="0">
                <a:solidFill>
                  <a:schemeClr val="tx1">
                    <a:lumMod val="65000"/>
                    <a:lumOff val="35000"/>
                  </a:schemeClr>
                </a:solidFill>
                <a:latin typeface="Arial Rounded MT Bold" charset="0"/>
                <a:ea typeface="Arial Rounded MT Bold" charset="0"/>
                <a:cs typeface="Arial Rounded MT Bold" charset="0"/>
              </a:rPr>
              <a:t>71 FACILITIES</a:t>
            </a:r>
          </a:p>
        </p:txBody>
      </p:sp>
      <p:sp>
        <p:nvSpPr>
          <p:cNvPr id="79" name="TextBox 78"/>
          <p:cNvSpPr txBox="1"/>
          <p:nvPr/>
        </p:nvSpPr>
        <p:spPr>
          <a:xfrm>
            <a:off x="140573" y="4826116"/>
            <a:ext cx="3232805" cy="461665"/>
          </a:xfrm>
          <a:prstGeom prst="rect">
            <a:avLst/>
          </a:prstGeom>
          <a:noFill/>
        </p:spPr>
        <p:txBody>
          <a:bodyPr wrap="square" rtlCol="0">
            <a:spAutoFit/>
          </a:bodyPr>
          <a:lstStyle/>
          <a:p>
            <a:r>
              <a:rPr lang="en-US" sz="2400">
                <a:solidFill>
                  <a:schemeClr val="tx1">
                    <a:lumMod val="65000"/>
                    <a:lumOff val="35000"/>
                  </a:schemeClr>
                </a:solidFill>
                <a:latin typeface="Arial Rounded MT Bold" charset="0"/>
                <a:ea typeface="Arial Rounded MT Bold" charset="0"/>
                <a:cs typeface="Arial Rounded MT Bold" charset="0"/>
              </a:rPr>
              <a:t>29% UNIONIZED</a:t>
            </a:r>
            <a:endParaRPr lang="en-US" sz="2400" dirty="0">
              <a:solidFill>
                <a:schemeClr val="tx1">
                  <a:lumMod val="65000"/>
                  <a:lumOff val="35000"/>
                </a:schemeClr>
              </a:solidFill>
              <a:latin typeface="Arial Rounded MT Bold" charset="0"/>
              <a:ea typeface="Arial Rounded MT Bold" charset="0"/>
              <a:cs typeface="Arial Rounded MT Bold" charset="0"/>
            </a:endParaRPr>
          </a:p>
        </p:txBody>
      </p:sp>
      <p:sp>
        <p:nvSpPr>
          <p:cNvPr id="80" name="TextBox 79"/>
          <p:cNvSpPr txBox="1"/>
          <p:nvPr/>
        </p:nvSpPr>
        <p:spPr>
          <a:xfrm>
            <a:off x="121776" y="5443312"/>
            <a:ext cx="5333014" cy="461665"/>
          </a:xfrm>
          <a:prstGeom prst="rect">
            <a:avLst/>
          </a:prstGeom>
          <a:noFill/>
        </p:spPr>
        <p:txBody>
          <a:bodyPr wrap="square" rtlCol="0">
            <a:spAutoFit/>
          </a:bodyPr>
          <a:lstStyle/>
          <a:p>
            <a:r>
              <a:rPr lang="en-US" sz="2400" dirty="0">
                <a:solidFill>
                  <a:schemeClr val="tx1">
                    <a:lumMod val="65000"/>
                    <a:lumOff val="35000"/>
                  </a:schemeClr>
                </a:solidFill>
                <a:latin typeface="Arial Rounded MT Bold" charset="0"/>
                <a:ea typeface="Arial Rounded MT Bold" charset="0"/>
                <a:cs typeface="Arial Rounded MT Bold" charset="0"/>
              </a:rPr>
              <a:t>70</a:t>
            </a:r>
            <a:r>
              <a:rPr lang="en-US" sz="2400">
                <a:solidFill>
                  <a:schemeClr val="tx1">
                    <a:lumMod val="65000"/>
                    <a:lumOff val="35000"/>
                  </a:schemeClr>
                </a:solidFill>
                <a:latin typeface="Arial Rounded MT Bold" charset="0"/>
                <a:ea typeface="Arial Rounded MT Bold" charset="0"/>
                <a:cs typeface="Arial Rounded MT Bold" charset="0"/>
              </a:rPr>
              <a:t>% EMPLOY </a:t>
            </a:r>
            <a:r>
              <a:rPr lang="en-US" sz="2400" dirty="0">
                <a:solidFill>
                  <a:schemeClr val="tx1">
                    <a:lumMod val="65000"/>
                    <a:lumOff val="35000"/>
                  </a:schemeClr>
                </a:solidFill>
                <a:latin typeface="Arial Rounded MT Bold" charset="0"/>
                <a:ea typeface="Arial Rounded MT Bold" charset="0"/>
                <a:cs typeface="Arial Rounded MT Bold" charset="0"/>
              </a:rPr>
              <a:t>CONTRACT LABOR</a:t>
            </a:r>
          </a:p>
        </p:txBody>
      </p:sp>
      <p:sp>
        <p:nvSpPr>
          <p:cNvPr id="2" name="Slide Number Placeholder 1">
            <a:extLst>
              <a:ext uri="{FF2B5EF4-FFF2-40B4-BE49-F238E27FC236}">
                <a16:creationId xmlns:a16="http://schemas.microsoft.com/office/drawing/2014/main" xmlns="" id="{F80EE86E-11A7-468F-AE2C-C97FC57CA16A}"/>
              </a:ext>
            </a:extLst>
          </p:cNvPr>
          <p:cNvSpPr>
            <a:spLocks noGrp="1"/>
          </p:cNvSpPr>
          <p:nvPr>
            <p:ph type="sldNum" sz="quarter" idx="12"/>
          </p:nvPr>
        </p:nvSpPr>
        <p:spPr/>
        <p:txBody>
          <a:bodyPr/>
          <a:lstStyle/>
          <a:p>
            <a:fld id="{CA0C82B4-A617-4C4C-A927-AAF23DBD7435}" type="slidenum">
              <a:rPr lang="en-US" smtClean="0"/>
              <a:t>3</a:t>
            </a:fld>
            <a:endParaRPr lang="en-US"/>
          </a:p>
        </p:txBody>
      </p:sp>
    </p:spTree>
    <p:extLst>
      <p:ext uri="{BB962C8B-B14F-4D97-AF65-F5344CB8AC3E}">
        <p14:creationId xmlns:p14="http://schemas.microsoft.com/office/powerpoint/2010/main" val="13939223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6165" y="1914596"/>
            <a:ext cx="12026191" cy="246921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1" name="TextBox 32"/>
          <p:cNvSpPr txBox="1">
            <a:spLocks noChangeArrowheads="1"/>
          </p:cNvSpPr>
          <p:nvPr/>
        </p:nvSpPr>
        <p:spPr bwMode="auto">
          <a:xfrm>
            <a:off x="3175000" y="3276600"/>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endParaRPr lang="en-US"/>
          </a:p>
        </p:txBody>
      </p:sp>
      <p:sp>
        <p:nvSpPr>
          <p:cNvPr id="2" name="Rectangle 1"/>
          <p:cNvSpPr/>
          <p:nvPr/>
        </p:nvSpPr>
        <p:spPr>
          <a:xfrm>
            <a:off x="26518" y="1022045"/>
            <a:ext cx="12055838" cy="892552"/>
          </a:xfrm>
          <a:prstGeom prst="rect">
            <a:avLst/>
          </a:prstGeom>
          <a:solidFill>
            <a:srgbClr val="9C27A0"/>
          </a:solidFill>
        </p:spPr>
        <p:txBody>
          <a:bodyPr wrap="square">
            <a:spAutoFit/>
          </a:bodyPr>
          <a:lstStyle/>
          <a:p>
            <a:pPr algn="ctr"/>
            <a:endParaRPr lang="en-US" sz="1200" dirty="0">
              <a:solidFill>
                <a:srgbClr val="FFFFFF"/>
              </a:solidFill>
              <a:latin typeface="Arial Rounded MT Bold"/>
              <a:cs typeface="Arial Rounded MT Bold"/>
            </a:endParaRPr>
          </a:p>
          <a:p>
            <a:pPr algn="ctr"/>
            <a:r>
              <a:rPr lang="en-US" sz="4000" dirty="0">
                <a:solidFill>
                  <a:srgbClr val="FFFFFF"/>
                </a:solidFill>
                <a:latin typeface="Arial Rounded MT Bold"/>
                <a:cs typeface="Arial Rounded MT Bold"/>
              </a:rPr>
              <a:t>WHAT WE DO</a:t>
            </a:r>
          </a:p>
        </p:txBody>
      </p:sp>
      <p:pic>
        <p:nvPicPr>
          <p:cNvPr id="13" name="Picture 24" descr="Mail_Signature_Stroke HD.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flipV="1">
            <a:off x="0" y="6654799"/>
            <a:ext cx="12104495" cy="203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24" descr="Mail_Signature_Stroke HD.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flipV="1">
            <a:off x="0" y="18916"/>
            <a:ext cx="12192003" cy="67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ectangle 18"/>
          <p:cNvSpPr/>
          <p:nvPr/>
        </p:nvSpPr>
        <p:spPr>
          <a:xfrm flipH="1">
            <a:off x="0" y="18916"/>
            <a:ext cx="45719" cy="6858000"/>
          </a:xfrm>
          <a:prstGeom prst="rect">
            <a:avLst/>
          </a:prstGeom>
          <a:solidFill>
            <a:srgbClr val="812469"/>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0" name="Rectangle 19"/>
          <p:cNvSpPr/>
          <p:nvPr/>
        </p:nvSpPr>
        <p:spPr>
          <a:xfrm flipH="1">
            <a:off x="12104495" y="-1"/>
            <a:ext cx="45719" cy="6858000"/>
          </a:xfrm>
          <a:prstGeom prst="rect">
            <a:avLst/>
          </a:prstGeom>
          <a:solidFill>
            <a:srgbClr val="812469"/>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21" name="Picture 20"/>
          <p:cNvPicPr>
            <a:picLocks noChangeAspect="1"/>
          </p:cNvPicPr>
          <p:nvPr/>
        </p:nvPicPr>
        <p:blipFill>
          <a:blip r:embed="rId4"/>
          <a:stretch>
            <a:fillRect/>
          </a:stretch>
        </p:blipFill>
        <p:spPr>
          <a:xfrm>
            <a:off x="1860189" y="2170156"/>
            <a:ext cx="1080460" cy="1080460"/>
          </a:xfrm>
          <a:prstGeom prst="rect">
            <a:avLst/>
          </a:prstGeom>
        </p:spPr>
      </p:pic>
      <p:sp>
        <p:nvSpPr>
          <p:cNvPr id="22" name="TextBox 21"/>
          <p:cNvSpPr txBox="1"/>
          <p:nvPr/>
        </p:nvSpPr>
        <p:spPr>
          <a:xfrm>
            <a:off x="684788" y="3450196"/>
            <a:ext cx="3308202" cy="646331"/>
          </a:xfrm>
          <a:prstGeom prst="rect">
            <a:avLst/>
          </a:prstGeom>
          <a:noFill/>
        </p:spPr>
        <p:txBody>
          <a:bodyPr wrap="square" rtlCol="0">
            <a:spAutoFit/>
          </a:bodyPr>
          <a:lstStyle/>
          <a:p>
            <a:pPr algn="ctr"/>
            <a:r>
              <a:rPr lang="en-US" dirty="0">
                <a:solidFill>
                  <a:schemeClr val="tx1">
                    <a:lumMod val="75000"/>
                    <a:lumOff val="25000"/>
                  </a:schemeClr>
                </a:solidFill>
                <a:latin typeface="Arial Rounded MT Bold"/>
                <a:cs typeface="Arial Rounded MT Bold"/>
              </a:rPr>
              <a:t>DISTRIBUTION NETWORK OPTIMIZATION</a:t>
            </a:r>
          </a:p>
        </p:txBody>
      </p:sp>
      <p:pic>
        <p:nvPicPr>
          <p:cNvPr id="23" name="Picture 22"/>
          <p:cNvPicPr>
            <a:picLocks noChangeAspect="1"/>
          </p:cNvPicPr>
          <p:nvPr/>
        </p:nvPicPr>
        <p:blipFill>
          <a:blip r:embed="rId5"/>
          <a:stretch>
            <a:fillRect/>
          </a:stretch>
        </p:blipFill>
        <p:spPr>
          <a:xfrm>
            <a:off x="5537634" y="2116639"/>
            <a:ext cx="1116734" cy="1116734"/>
          </a:xfrm>
          <a:prstGeom prst="rect">
            <a:avLst/>
          </a:prstGeom>
        </p:spPr>
      </p:pic>
      <p:sp>
        <p:nvSpPr>
          <p:cNvPr id="24" name="TextBox 23"/>
          <p:cNvSpPr txBox="1"/>
          <p:nvPr/>
        </p:nvSpPr>
        <p:spPr>
          <a:xfrm>
            <a:off x="4821150" y="3461973"/>
            <a:ext cx="2589342" cy="923330"/>
          </a:xfrm>
          <a:prstGeom prst="rect">
            <a:avLst/>
          </a:prstGeom>
          <a:noFill/>
        </p:spPr>
        <p:txBody>
          <a:bodyPr wrap="square" rtlCol="0">
            <a:spAutoFit/>
          </a:bodyPr>
          <a:lstStyle/>
          <a:p>
            <a:pPr algn="ctr"/>
            <a:r>
              <a:rPr lang="en-US" dirty="0">
                <a:solidFill>
                  <a:schemeClr val="tx1">
                    <a:lumMod val="75000"/>
                    <a:lumOff val="25000"/>
                  </a:schemeClr>
                </a:solidFill>
                <a:latin typeface="Arial Rounded MT Bold"/>
                <a:cs typeface="Arial Rounded MT Bold"/>
              </a:rPr>
              <a:t>WAREHOUSE</a:t>
            </a:r>
          </a:p>
          <a:p>
            <a:pPr algn="ctr"/>
            <a:r>
              <a:rPr lang="en-US" dirty="0">
                <a:solidFill>
                  <a:schemeClr val="tx1">
                    <a:lumMod val="75000"/>
                    <a:lumOff val="25000"/>
                  </a:schemeClr>
                </a:solidFill>
                <a:latin typeface="Arial Rounded MT Bold"/>
                <a:cs typeface="Arial Rounded MT Bold"/>
              </a:rPr>
              <a:t>OPTIMIZATION AND TRANSFORMATION</a:t>
            </a:r>
          </a:p>
        </p:txBody>
      </p:sp>
      <p:pic>
        <p:nvPicPr>
          <p:cNvPr id="25" name="Picture 24"/>
          <p:cNvPicPr>
            <a:picLocks noChangeAspect="1"/>
          </p:cNvPicPr>
          <p:nvPr/>
        </p:nvPicPr>
        <p:blipFill>
          <a:blip r:embed="rId6"/>
          <a:stretch>
            <a:fillRect/>
          </a:stretch>
        </p:blipFill>
        <p:spPr>
          <a:xfrm>
            <a:off x="9102090" y="2148248"/>
            <a:ext cx="1159403" cy="1162981"/>
          </a:xfrm>
          <a:prstGeom prst="rect">
            <a:avLst/>
          </a:prstGeom>
        </p:spPr>
      </p:pic>
      <p:sp>
        <p:nvSpPr>
          <p:cNvPr id="26" name="TextBox 25"/>
          <p:cNvSpPr txBox="1"/>
          <p:nvPr/>
        </p:nvSpPr>
        <p:spPr>
          <a:xfrm>
            <a:off x="8351481" y="3508139"/>
            <a:ext cx="2756067" cy="923330"/>
          </a:xfrm>
          <a:prstGeom prst="rect">
            <a:avLst/>
          </a:prstGeom>
          <a:noFill/>
        </p:spPr>
        <p:txBody>
          <a:bodyPr wrap="square" rtlCol="0">
            <a:spAutoFit/>
          </a:bodyPr>
          <a:lstStyle/>
          <a:p>
            <a:pPr algn="ctr"/>
            <a:r>
              <a:rPr lang="en-US" dirty="0">
                <a:solidFill>
                  <a:schemeClr val="tx1">
                    <a:lumMod val="75000"/>
                    <a:lumOff val="25000"/>
                  </a:schemeClr>
                </a:solidFill>
                <a:latin typeface="Arial Rounded MT Bold"/>
                <a:cs typeface="Arial Rounded MT Bold"/>
              </a:rPr>
              <a:t>PRODUCTIVITY BENCHMARKING AND ANALYSIS</a:t>
            </a:r>
          </a:p>
        </p:txBody>
      </p:sp>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4205" y="183429"/>
            <a:ext cx="1505984" cy="698287"/>
          </a:xfrm>
          <a:prstGeom prst="rect">
            <a:avLst/>
          </a:prstGeom>
        </p:spPr>
      </p:pic>
      <p:sp>
        <p:nvSpPr>
          <p:cNvPr id="17" name="Rectangle 16"/>
          <p:cNvSpPr/>
          <p:nvPr/>
        </p:nvSpPr>
        <p:spPr>
          <a:xfrm>
            <a:off x="0" y="4416889"/>
            <a:ext cx="12104495" cy="646331"/>
          </a:xfrm>
          <a:prstGeom prst="rect">
            <a:avLst/>
          </a:prstGeom>
          <a:solidFill>
            <a:srgbClr val="A92AB0"/>
          </a:solidFill>
          <a:ln>
            <a:noFill/>
          </a:ln>
        </p:spPr>
        <p:txBody>
          <a:bodyPr wrap="square">
            <a:spAutoFit/>
          </a:bodyPr>
          <a:lstStyle/>
          <a:p>
            <a:pPr algn="ctr"/>
            <a:endParaRPr lang="en-US" sz="1200" dirty="0">
              <a:solidFill>
                <a:srgbClr val="FFFFFF"/>
              </a:solidFill>
              <a:latin typeface="Arial Rounded MT Bold"/>
              <a:cs typeface="Arial Rounded MT Bold"/>
            </a:endParaRPr>
          </a:p>
          <a:p>
            <a:pPr algn="ctr"/>
            <a:r>
              <a:rPr lang="en-US" sz="2400" dirty="0">
                <a:solidFill>
                  <a:srgbClr val="FFFFFF"/>
                </a:solidFill>
                <a:latin typeface="Arial Rounded MT Bold"/>
                <a:cs typeface="Arial Rounded MT Bold"/>
              </a:rPr>
              <a:t>WHAT’S NEW</a:t>
            </a:r>
          </a:p>
        </p:txBody>
      </p:sp>
      <p:pic>
        <p:nvPicPr>
          <p:cNvPr id="18" name="Picture 17"/>
          <p:cNvPicPr>
            <a:picLocks noChangeAspect="1"/>
          </p:cNvPicPr>
          <p:nvPr/>
        </p:nvPicPr>
        <p:blipFill rotWithShape="1">
          <a:blip r:embed="rId8"/>
          <a:srcRect l="22244" t="23580" r="25156"/>
          <a:stretch/>
        </p:blipFill>
        <p:spPr>
          <a:xfrm>
            <a:off x="4040797" y="5519588"/>
            <a:ext cx="763016" cy="716908"/>
          </a:xfrm>
          <a:prstGeom prst="rect">
            <a:avLst/>
          </a:prstGeom>
        </p:spPr>
      </p:pic>
      <p:pic>
        <p:nvPicPr>
          <p:cNvPr id="27" name="Picture 26"/>
          <p:cNvPicPr/>
          <p:nvPr/>
        </p:nvPicPr>
        <p:blipFill>
          <a:blip r:embed="rId9" cstate="email">
            <a:extLst>
              <a:ext uri="{28A0092B-C50C-407E-A947-70E740481C1C}">
                <a14:useLocalDpi xmlns:a14="http://schemas.microsoft.com/office/drawing/2010/main"/>
              </a:ext>
            </a:extLst>
          </a:blip>
          <a:stretch>
            <a:fillRect/>
          </a:stretch>
        </p:blipFill>
        <p:spPr>
          <a:xfrm>
            <a:off x="3832377" y="6326168"/>
            <a:ext cx="1188669" cy="219087"/>
          </a:xfrm>
          <a:prstGeom prst="rect">
            <a:avLst/>
          </a:prstGeom>
          <a:noFill/>
          <a:ln>
            <a:noFill/>
          </a:ln>
        </p:spPr>
      </p:pic>
      <p:sp>
        <p:nvSpPr>
          <p:cNvPr id="4" name="TextBox 3"/>
          <p:cNvSpPr txBox="1"/>
          <p:nvPr/>
        </p:nvSpPr>
        <p:spPr>
          <a:xfrm>
            <a:off x="2890445" y="5230342"/>
            <a:ext cx="3027119" cy="276999"/>
          </a:xfrm>
          <a:prstGeom prst="rect">
            <a:avLst/>
          </a:prstGeom>
          <a:solidFill>
            <a:schemeClr val="bg1"/>
          </a:solidFill>
        </p:spPr>
        <p:txBody>
          <a:bodyPr wrap="square" rtlCol="0">
            <a:spAutoFit/>
          </a:bodyPr>
          <a:lstStyle/>
          <a:p>
            <a:pPr algn="ctr"/>
            <a:r>
              <a:rPr lang="en-US" sz="1200" b="1" dirty="0">
                <a:solidFill>
                  <a:schemeClr val="tx1">
                    <a:lumMod val="75000"/>
                    <a:lumOff val="25000"/>
                  </a:schemeClr>
                </a:solidFill>
                <a:latin typeface="Arial Rounded MT Bold" charset="0"/>
                <a:ea typeface="Arial Rounded MT Bold" charset="0"/>
                <a:cs typeface="Arial Rounded MT Bold" charset="0"/>
              </a:rPr>
              <a:t>KSI CONFERENCE</a:t>
            </a:r>
          </a:p>
        </p:txBody>
      </p:sp>
      <p:sp>
        <p:nvSpPr>
          <p:cNvPr id="29" name="TextBox 28"/>
          <p:cNvSpPr txBox="1"/>
          <p:nvPr/>
        </p:nvSpPr>
        <p:spPr>
          <a:xfrm>
            <a:off x="56166" y="5190094"/>
            <a:ext cx="2950168" cy="461665"/>
          </a:xfrm>
          <a:prstGeom prst="rect">
            <a:avLst/>
          </a:prstGeom>
          <a:solidFill>
            <a:schemeClr val="bg1"/>
          </a:solidFill>
        </p:spPr>
        <p:txBody>
          <a:bodyPr wrap="square" rtlCol="0">
            <a:spAutoFit/>
          </a:bodyPr>
          <a:lstStyle/>
          <a:p>
            <a:pPr algn="ctr"/>
            <a:r>
              <a:rPr lang="en-US" sz="1200" b="1" dirty="0">
                <a:solidFill>
                  <a:schemeClr val="tx1">
                    <a:lumMod val="75000"/>
                    <a:lumOff val="25000"/>
                  </a:schemeClr>
                </a:solidFill>
                <a:latin typeface="Arial Rounded MT Bold" charset="0"/>
                <a:ea typeface="Arial Rounded MT Bold" charset="0"/>
                <a:cs typeface="Arial Rounded MT Bold" charset="0"/>
              </a:rPr>
              <a:t>ENGINEERED STANDARDS </a:t>
            </a:r>
          </a:p>
          <a:p>
            <a:pPr algn="ctr"/>
            <a:r>
              <a:rPr lang="en-US" sz="1200" b="1" dirty="0">
                <a:solidFill>
                  <a:schemeClr val="tx1">
                    <a:lumMod val="75000"/>
                    <a:lumOff val="25000"/>
                  </a:schemeClr>
                </a:solidFill>
                <a:latin typeface="Arial Rounded MT Bold" charset="0"/>
                <a:ea typeface="Arial Rounded MT Bold" charset="0"/>
                <a:cs typeface="Arial Rounded MT Bold" charset="0"/>
              </a:rPr>
              <a:t>SERVICES</a:t>
            </a:r>
          </a:p>
        </p:txBody>
      </p:sp>
      <p:cxnSp>
        <p:nvCxnSpPr>
          <p:cNvPr id="6" name="Straight Connector 5"/>
          <p:cNvCxnSpPr/>
          <p:nvPr/>
        </p:nvCxnSpPr>
        <p:spPr>
          <a:xfrm>
            <a:off x="3048122" y="4914039"/>
            <a:ext cx="0" cy="1779398"/>
          </a:xfrm>
          <a:prstGeom prst="line">
            <a:avLst/>
          </a:prstGeom>
          <a:ln w="63500">
            <a:solidFill>
              <a:srgbClr val="9C27A0"/>
            </a:solidFill>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6353285" y="5223583"/>
            <a:ext cx="1918319" cy="430887"/>
          </a:xfrm>
          <a:prstGeom prst="rect">
            <a:avLst/>
          </a:prstGeom>
          <a:solidFill>
            <a:schemeClr val="bg1"/>
          </a:solidFill>
        </p:spPr>
        <p:txBody>
          <a:bodyPr wrap="square" rtlCol="0">
            <a:spAutoFit/>
          </a:bodyPr>
          <a:lstStyle/>
          <a:p>
            <a:pPr algn="ctr"/>
            <a:r>
              <a:rPr lang="en-US" sz="1050" b="1" dirty="0">
                <a:solidFill>
                  <a:schemeClr val="tx1">
                    <a:lumMod val="75000"/>
                    <a:lumOff val="25000"/>
                  </a:schemeClr>
                </a:solidFill>
                <a:latin typeface="Arial Rounded MT Bold" charset="0"/>
                <a:ea typeface="Arial Rounded MT Bold" charset="0"/>
                <a:cs typeface="Arial Rounded MT Bold" charset="0"/>
              </a:rPr>
              <a:t>TRANSPORTATION </a:t>
            </a:r>
          </a:p>
          <a:p>
            <a:pPr algn="ctr"/>
            <a:r>
              <a:rPr lang="en-US" sz="1050" b="1" dirty="0">
                <a:solidFill>
                  <a:schemeClr val="tx1">
                    <a:lumMod val="75000"/>
                    <a:lumOff val="25000"/>
                  </a:schemeClr>
                </a:solidFill>
                <a:latin typeface="Arial Rounded MT Bold" charset="0"/>
                <a:ea typeface="Arial Rounded MT Bold" charset="0"/>
                <a:cs typeface="Arial Rounded MT Bold" charset="0"/>
              </a:rPr>
              <a:t>AUDIT IMPLEMENTATION</a:t>
            </a:r>
          </a:p>
        </p:txBody>
      </p:sp>
      <p:cxnSp>
        <p:nvCxnSpPr>
          <p:cNvPr id="31" name="Straight Connector 30"/>
          <p:cNvCxnSpPr/>
          <p:nvPr/>
        </p:nvCxnSpPr>
        <p:spPr>
          <a:xfrm flipH="1">
            <a:off x="5743692" y="5006392"/>
            <a:ext cx="2" cy="1648405"/>
          </a:xfrm>
          <a:prstGeom prst="line">
            <a:avLst/>
          </a:prstGeom>
          <a:ln w="63500">
            <a:solidFill>
              <a:srgbClr val="9C27A0"/>
            </a:solidFill>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9846788" y="216622"/>
            <a:ext cx="3394818" cy="523220"/>
          </a:xfrm>
          <a:prstGeom prst="rect">
            <a:avLst/>
          </a:prstGeom>
          <a:noFill/>
        </p:spPr>
        <p:txBody>
          <a:bodyPr wrap="square" rtlCol="0">
            <a:spAutoFit/>
          </a:bodyPr>
          <a:lstStyle/>
          <a:p>
            <a:r>
              <a:rPr lang="en-US" sz="2800">
                <a:solidFill>
                  <a:schemeClr val="bg1">
                    <a:lumMod val="65000"/>
                  </a:schemeClr>
                </a:solidFill>
                <a:latin typeface="Arial Rounded MT Bold" charset="0"/>
                <a:ea typeface="Arial Rounded MT Bold" charset="0"/>
                <a:cs typeface="Arial Rounded MT Bold" charset="0"/>
              </a:rPr>
              <a:t>SERVICES</a:t>
            </a:r>
            <a:endParaRPr lang="en-US" sz="2800" dirty="0">
              <a:solidFill>
                <a:schemeClr val="bg1">
                  <a:lumMod val="65000"/>
                </a:schemeClr>
              </a:solidFill>
              <a:latin typeface="Arial Rounded MT Bold" charset="0"/>
              <a:ea typeface="Arial Rounded MT Bold" charset="0"/>
              <a:cs typeface="Arial Rounded MT Bold" charset="0"/>
            </a:endParaRPr>
          </a:p>
        </p:txBody>
      </p:sp>
      <p:pic>
        <p:nvPicPr>
          <p:cNvPr id="10" name="Picture 9"/>
          <p:cNvPicPr>
            <a:picLocks noChangeAspect="1"/>
          </p:cNvPicPr>
          <p:nvPr/>
        </p:nvPicPr>
        <p:blipFill>
          <a:blip r:embed="rId10"/>
          <a:stretch>
            <a:fillRect/>
          </a:stretch>
        </p:blipFill>
        <p:spPr>
          <a:xfrm>
            <a:off x="1151418" y="5784540"/>
            <a:ext cx="791005" cy="737478"/>
          </a:xfrm>
          <a:prstGeom prst="rect">
            <a:avLst/>
          </a:prstGeom>
        </p:spPr>
      </p:pic>
      <p:pic>
        <p:nvPicPr>
          <p:cNvPr id="11" name="Picture 10"/>
          <p:cNvPicPr>
            <a:picLocks noChangeAspect="1"/>
          </p:cNvPicPr>
          <p:nvPr/>
        </p:nvPicPr>
        <p:blipFill>
          <a:blip r:embed="rId11"/>
          <a:stretch>
            <a:fillRect/>
          </a:stretch>
        </p:blipFill>
        <p:spPr>
          <a:xfrm>
            <a:off x="6514000" y="5676645"/>
            <a:ext cx="1591028" cy="911764"/>
          </a:xfrm>
          <a:prstGeom prst="rect">
            <a:avLst/>
          </a:prstGeom>
        </p:spPr>
      </p:pic>
      <p:cxnSp>
        <p:nvCxnSpPr>
          <p:cNvPr id="33" name="Straight Connector 32"/>
          <p:cNvCxnSpPr/>
          <p:nvPr/>
        </p:nvCxnSpPr>
        <p:spPr>
          <a:xfrm flipH="1">
            <a:off x="9102090" y="5063220"/>
            <a:ext cx="16498" cy="1591577"/>
          </a:xfrm>
          <a:prstGeom prst="line">
            <a:avLst/>
          </a:prstGeom>
          <a:ln w="63500">
            <a:solidFill>
              <a:srgbClr val="9C27A0"/>
            </a:solidFill>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9342939" y="5285604"/>
            <a:ext cx="2325835" cy="253916"/>
          </a:xfrm>
          <a:prstGeom prst="rect">
            <a:avLst/>
          </a:prstGeom>
          <a:solidFill>
            <a:schemeClr val="bg1"/>
          </a:solidFill>
        </p:spPr>
        <p:txBody>
          <a:bodyPr wrap="square" rtlCol="0">
            <a:spAutoFit/>
          </a:bodyPr>
          <a:lstStyle/>
          <a:p>
            <a:pPr algn="ctr"/>
            <a:r>
              <a:rPr lang="en-US" sz="1050" b="1">
                <a:solidFill>
                  <a:schemeClr val="tx1">
                    <a:lumMod val="75000"/>
                    <a:lumOff val="25000"/>
                  </a:schemeClr>
                </a:solidFill>
                <a:latin typeface="Arial Rounded MT Bold" charset="0"/>
                <a:ea typeface="Arial Rounded MT Bold" charset="0"/>
                <a:cs typeface="Arial Rounded MT Bold" charset="0"/>
              </a:rPr>
              <a:t>FACILITY DIGITAL MAPPING</a:t>
            </a:r>
            <a:endParaRPr lang="en-US" sz="1050" b="1" dirty="0">
              <a:solidFill>
                <a:schemeClr val="tx1">
                  <a:lumMod val="75000"/>
                  <a:lumOff val="25000"/>
                </a:schemeClr>
              </a:solidFill>
              <a:latin typeface="Arial Rounded MT Bold" charset="0"/>
              <a:ea typeface="Arial Rounded MT Bold" charset="0"/>
              <a:cs typeface="Arial Rounded MT Bold" charset="0"/>
            </a:endParaRPr>
          </a:p>
        </p:txBody>
      </p:sp>
      <p:pic>
        <p:nvPicPr>
          <p:cNvPr id="35" name="Picture 34"/>
          <p:cNvPicPr>
            <a:picLocks noChangeAspect="1"/>
          </p:cNvPicPr>
          <p:nvPr/>
        </p:nvPicPr>
        <p:blipFill rotWithShape="1">
          <a:blip r:embed="rId12" cstate="print">
            <a:extLst>
              <a:ext uri="{28A0092B-C50C-407E-A947-70E740481C1C}">
                <a14:useLocalDpi xmlns:a14="http://schemas.microsoft.com/office/drawing/2010/main" val="0"/>
              </a:ext>
            </a:extLst>
          </a:blip>
          <a:srcRect l="2072" t="6878" r="66962" b="57475"/>
          <a:stretch/>
        </p:blipFill>
        <p:spPr>
          <a:xfrm>
            <a:off x="9853962" y="5573363"/>
            <a:ext cx="1066328" cy="920635"/>
          </a:xfrm>
          <a:prstGeom prst="rect">
            <a:avLst/>
          </a:prstGeom>
        </p:spPr>
      </p:pic>
    </p:spTree>
    <p:extLst>
      <p:ext uri="{BB962C8B-B14F-4D97-AF65-F5344CB8AC3E}">
        <p14:creationId xmlns:p14="http://schemas.microsoft.com/office/powerpoint/2010/main" val="13970261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a:xfrm rot="5400000" flipH="1">
            <a:off x="5328624" y="-5331440"/>
            <a:ext cx="45719" cy="10633033"/>
          </a:xfrm>
          <a:prstGeom prst="rect">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081" name="TextBox 32"/>
          <p:cNvSpPr txBox="1">
            <a:spLocks noChangeArrowheads="1"/>
          </p:cNvSpPr>
          <p:nvPr/>
        </p:nvSpPr>
        <p:spPr bwMode="auto">
          <a:xfrm>
            <a:off x="3175000" y="3276600"/>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endParaRPr lang="en-US"/>
          </a:p>
        </p:txBody>
      </p:sp>
      <p:pic>
        <p:nvPicPr>
          <p:cNvPr id="8" name="Picture 24" descr="Mail_Signature_Stroke HD.jpe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flipV="1">
            <a:off x="0" y="6742080"/>
            <a:ext cx="12139462" cy="115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4" descr="Mail_Signature_Stroke HD.jpe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flipV="1">
            <a:off x="0" y="0"/>
            <a:ext cx="12192003" cy="67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flipH="1">
            <a:off x="-22860" y="0"/>
            <a:ext cx="45719" cy="6858000"/>
          </a:xfrm>
          <a:prstGeom prst="rect">
            <a:avLst/>
          </a:prstGeom>
          <a:solidFill>
            <a:srgbClr val="812469"/>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2" name="Rectangle 11"/>
          <p:cNvSpPr/>
          <p:nvPr/>
        </p:nvSpPr>
        <p:spPr>
          <a:xfrm flipH="1">
            <a:off x="12139461" y="7935"/>
            <a:ext cx="45719" cy="6812281"/>
          </a:xfrm>
          <a:prstGeom prst="rect">
            <a:avLst/>
          </a:prstGeom>
          <a:solidFill>
            <a:srgbClr val="812469"/>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 name="TextBox 2"/>
          <p:cNvSpPr txBox="1"/>
          <p:nvPr/>
        </p:nvSpPr>
        <p:spPr>
          <a:xfrm>
            <a:off x="7706414" y="2590854"/>
            <a:ext cx="903034" cy="400110"/>
          </a:xfrm>
          <a:prstGeom prst="rect">
            <a:avLst/>
          </a:prstGeom>
          <a:noFill/>
        </p:spPr>
        <p:txBody>
          <a:bodyPr wrap="square" rtlCol="0">
            <a:spAutoFit/>
          </a:bodyPr>
          <a:lstStyle/>
          <a:p>
            <a:r>
              <a:rPr lang="en-US" sz="2000" dirty="0">
                <a:solidFill>
                  <a:schemeClr val="bg1"/>
                </a:solidFill>
                <a:latin typeface="Arial Rounded MT Bold" charset="0"/>
                <a:ea typeface="Arial Rounded MT Bold" charset="0"/>
                <a:cs typeface="Arial Rounded MT Bold" charset="0"/>
              </a:rPr>
              <a:t>2018</a:t>
            </a:r>
          </a:p>
        </p:txBody>
      </p:sp>
      <p:sp>
        <p:nvSpPr>
          <p:cNvPr id="7" name="TextBox 6"/>
          <p:cNvSpPr txBox="1"/>
          <p:nvPr/>
        </p:nvSpPr>
        <p:spPr>
          <a:xfrm>
            <a:off x="3158517" y="96498"/>
            <a:ext cx="6410039" cy="461665"/>
          </a:xfrm>
          <a:prstGeom prst="rect">
            <a:avLst/>
          </a:prstGeom>
          <a:noFill/>
        </p:spPr>
        <p:txBody>
          <a:bodyPr wrap="square" rtlCol="0">
            <a:spAutoFit/>
          </a:bodyPr>
          <a:lstStyle/>
          <a:p>
            <a:r>
              <a:rPr lang="en-US" sz="2400">
                <a:solidFill>
                  <a:schemeClr val="bg1">
                    <a:lumMod val="85000"/>
                  </a:schemeClr>
                </a:solidFill>
                <a:latin typeface="Arial Rounded MT Bold" charset="0"/>
                <a:ea typeface="Arial Rounded MT Bold" charset="0"/>
                <a:cs typeface="Arial Rounded MT Bold" charset="0"/>
              </a:rPr>
              <a:t>2018 </a:t>
            </a:r>
            <a:r>
              <a:rPr lang="en-US" sz="2400" dirty="0">
                <a:solidFill>
                  <a:schemeClr val="bg1">
                    <a:lumMod val="85000"/>
                  </a:schemeClr>
                </a:solidFill>
                <a:latin typeface="Arial Rounded MT Bold" charset="0"/>
                <a:ea typeface="Arial Rounded MT Bold" charset="0"/>
                <a:cs typeface="Arial Rounded MT Bold" charset="0"/>
              </a:rPr>
              <a:t>SUPPLY </a:t>
            </a:r>
            <a:r>
              <a:rPr lang="en-US" sz="2400">
                <a:solidFill>
                  <a:schemeClr val="bg1">
                    <a:lumMod val="85000"/>
                  </a:schemeClr>
                </a:solidFill>
                <a:latin typeface="Arial Rounded MT Bold" charset="0"/>
                <a:ea typeface="Arial Rounded MT Bold" charset="0"/>
                <a:cs typeface="Arial Rounded MT Bold" charset="0"/>
              </a:rPr>
              <a:t>CHAIN BENCHMARKING</a:t>
            </a:r>
            <a:endParaRPr lang="en-US" sz="2400" dirty="0">
              <a:solidFill>
                <a:schemeClr val="bg1">
                  <a:lumMod val="85000"/>
                </a:schemeClr>
              </a:solidFill>
              <a:latin typeface="Arial Rounded MT Bold" charset="0"/>
              <a:ea typeface="Arial Rounded MT Bold" charset="0"/>
              <a:cs typeface="Arial Rounded MT Bold" charset="0"/>
            </a:endParaRPr>
          </a:p>
        </p:txBody>
      </p:sp>
      <p:pic>
        <p:nvPicPr>
          <p:cNvPr id="23" name="Picture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28513" y="1451187"/>
            <a:ext cx="1831296" cy="819915"/>
          </a:xfrm>
          <a:prstGeom prst="rect">
            <a:avLst/>
          </a:prstGeom>
        </p:spPr>
      </p:pic>
      <p:pic>
        <p:nvPicPr>
          <p:cNvPr id="24" name="Picture 23">
            <a:extLst>
              <a:ext uri="{FF2B5EF4-FFF2-40B4-BE49-F238E27FC236}">
                <a16:creationId xmlns:a16="http://schemas.microsoft.com/office/drawing/2014/main" xmlns="" id="{7052EB80-810B-402A-84DF-51CE317F416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25089" y="1598390"/>
            <a:ext cx="1887028" cy="328003"/>
          </a:xfrm>
          <a:prstGeom prst="rect">
            <a:avLst/>
          </a:prstGeom>
        </p:spPr>
      </p:pic>
      <p:grpSp>
        <p:nvGrpSpPr>
          <p:cNvPr id="2" name="Group 1"/>
          <p:cNvGrpSpPr/>
          <p:nvPr/>
        </p:nvGrpSpPr>
        <p:grpSpPr>
          <a:xfrm>
            <a:off x="2392566" y="4061623"/>
            <a:ext cx="6892346" cy="2309369"/>
            <a:chOff x="117655" y="1860300"/>
            <a:chExt cx="11964357" cy="4190554"/>
          </a:xfrm>
        </p:grpSpPr>
        <p:pic>
          <p:nvPicPr>
            <p:cNvPr id="22" name="Picture 21"/>
            <p:cNvPicPr>
              <a:picLocks noChangeAspect="1"/>
            </p:cNvPicPr>
            <p:nvPr/>
          </p:nvPicPr>
          <p:blipFill rotWithShape="1">
            <a:blip r:embed="rId5"/>
            <a:srcRect l="9784" t="7644" r="12395" b="16135"/>
            <a:stretch/>
          </p:blipFill>
          <p:spPr>
            <a:xfrm>
              <a:off x="173709" y="2767006"/>
              <a:ext cx="1154727" cy="578046"/>
            </a:xfrm>
            <a:prstGeom prst="rect">
              <a:avLst/>
            </a:prstGeom>
          </p:spPr>
        </p:pic>
        <p:pic>
          <p:nvPicPr>
            <p:cNvPr id="25" name="Picture 24"/>
            <p:cNvPicPr>
              <a:picLocks noChangeAspect="1"/>
            </p:cNvPicPr>
            <p:nvPr/>
          </p:nvPicPr>
          <p:blipFill rotWithShape="1">
            <a:blip r:embed="rId6"/>
            <a:srcRect l="7500" t="14145" r="8440" b="13176"/>
            <a:stretch/>
          </p:blipFill>
          <p:spPr>
            <a:xfrm>
              <a:off x="2049629" y="2706975"/>
              <a:ext cx="2504800" cy="982029"/>
            </a:xfrm>
            <a:prstGeom prst="rect">
              <a:avLst/>
            </a:prstGeom>
            <a:scene3d>
              <a:camera prst="orthographicFront"/>
              <a:lightRig rig="threePt" dir="t"/>
            </a:scene3d>
            <a:sp3d contourW="12700">
              <a:contourClr>
                <a:srgbClr val="FF0000"/>
              </a:contourClr>
            </a:sp3d>
          </p:spPr>
        </p:pic>
        <p:pic>
          <p:nvPicPr>
            <p:cNvPr id="26" name="Picture 25"/>
            <p:cNvPicPr>
              <a:picLocks noChangeAspect="1"/>
            </p:cNvPicPr>
            <p:nvPr/>
          </p:nvPicPr>
          <p:blipFill rotWithShape="1">
            <a:blip r:embed="rId7"/>
            <a:srcRect l="1703" t="14065" r="1826" b="22888"/>
            <a:stretch/>
          </p:blipFill>
          <p:spPr>
            <a:xfrm>
              <a:off x="2069197" y="1870535"/>
              <a:ext cx="911294" cy="595570"/>
            </a:xfrm>
            <a:prstGeom prst="rect">
              <a:avLst/>
            </a:prstGeom>
          </p:spPr>
        </p:pic>
        <p:pic>
          <p:nvPicPr>
            <p:cNvPr id="27" name="Picture 26"/>
            <p:cNvPicPr>
              <a:picLocks noChangeAspect="1"/>
            </p:cNvPicPr>
            <p:nvPr/>
          </p:nvPicPr>
          <p:blipFill>
            <a:blip r:embed="rId8"/>
            <a:stretch>
              <a:fillRect/>
            </a:stretch>
          </p:blipFill>
          <p:spPr>
            <a:xfrm>
              <a:off x="266342" y="1866671"/>
              <a:ext cx="1442295" cy="816150"/>
            </a:xfrm>
            <a:prstGeom prst="rect">
              <a:avLst/>
            </a:prstGeom>
          </p:spPr>
        </p:pic>
        <p:pic>
          <p:nvPicPr>
            <p:cNvPr id="29" name="Picture 28"/>
            <p:cNvPicPr>
              <a:picLocks noChangeAspect="1"/>
            </p:cNvPicPr>
            <p:nvPr/>
          </p:nvPicPr>
          <p:blipFill>
            <a:blip r:embed="rId9"/>
            <a:stretch>
              <a:fillRect/>
            </a:stretch>
          </p:blipFill>
          <p:spPr>
            <a:xfrm>
              <a:off x="362982" y="4053618"/>
              <a:ext cx="620250" cy="620250"/>
            </a:xfrm>
            <a:prstGeom prst="rect">
              <a:avLst/>
            </a:prstGeom>
          </p:spPr>
        </p:pic>
        <p:pic>
          <p:nvPicPr>
            <p:cNvPr id="30" name="Picture 29"/>
            <p:cNvPicPr>
              <a:picLocks noChangeAspect="1"/>
            </p:cNvPicPr>
            <p:nvPr/>
          </p:nvPicPr>
          <p:blipFill>
            <a:blip r:embed="rId10"/>
            <a:stretch>
              <a:fillRect/>
            </a:stretch>
          </p:blipFill>
          <p:spPr>
            <a:xfrm>
              <a:off x="10986041" y="4719014"/>
              <a:ext cx="1095971" cy="466671"/>
            </a:xfrm>
            <a:prstGeom prst="rect">
              <a:avLst/>
            </a:prstGeom>
          </p:spPr>
        </p:pic>
        <p:pic>
          <p:nvPicPr>
            <p:cNvPr id="31" name="Picture 30"/>
            <p:cNvPicPr>
              <a:picLocks noChangeAspect="1"/>
            </p:cNvPicPr>
            <p:nvPr/>
          </p:nvPicPr>
          <p:blipFill rotWithShape="1">
            <a:blip r:embed="rId11"/>
            <a:srcRect l="13063" t="27595" r="11822" b="26609"/>
            <a:stretch/>
          </p:blipFill>
          <p:spPr>
            <a:xfrm>
              <a:off x="11074942" y="3429000"/>
              <a:ext cx="946347" cy="432727"/>
            </a:xfrm>
            <a:prstGeom prst="rect">
              <a:avLst/>
            </a:prstGeom>
          </p:spPr>
        </p:pic>
        <p:pic>
          <p:nvPicPr>
            <p:cNvPr id="32" name="Content Placeholder 3">
              <a:extLst>
                <a:ext uri="{FF2B5EF4-FFF2-40B4-BE49-F238E27FC236}">
                  <a16:creationId xmlns:a16="http://schemas.microsoft.com/office/drawing/2014/main" xmlns="" id="{9A010F63-507F-46B2-9D44-8B9FF6967599}"/>
                </a:ext>
              </a:extLst>
            </p:cNvPr>
            <p:cNvPicPr>
              <a:picLocks noChangeAspect="1"/>
            </p:cNvPicPr>
            <p:nvPr/>
          </p:nvPicPr>
          <p:blipFill rotWithShape="1">
            <a:blip r:embed="rId12"/>
            <a:srcRect l="17843" t="24625" r="16656" b="25160"/>
            <a:stretch/>
          </p:blipFill>
          <p:spPr>
            <a:xfrm>
              <a:off x="8469622" y="3877664"/>
              <a:ext cx="1986473" cy="1015278"/>
            </a:xfrm>
            <a:prstGeom prst="rect">
              <a:avLst/>
            </a:prstGeom>
            <a:scene3d>
              <a:camera prst="orthographicFront"/>
              <a:lightRig rig="threePt" dir="t"/>
            </a:scene3d>
            <a:sp3d contourW="12700">
              <a:contourClr>
                <a:srgbClr val="FF0000"/>
              </a:contourClr>
            </a:sp3d>
          </p:spPr>
        </p:pic>
        <p:pic>
          <p:nvPicPr>
            <p:cNvPr id="34" name="Picture 33">
              <a:extLst>
                <a:ext uri="{FF2B5EF4-FFF2-40B4-BE49-F238E27FC236}">
                  <a16:creationId xmlns:a16="http://schemas.microsoft.com/office/drawing/2014/main" xmlns="" id="{D109392E-4625-4BC7-8F0A-8EE63F416A9E}"/>
                </a:ext>
              </a:extLst>
            </p:cNvPr>
            <p:cNvPicPr>
              <a:picLocks noChangeAspect="1"/>
            </p:cNvPicPr>
            <p:nvPr/>
          </p:nvPicPr>
          <p:blipFill rotWithShape="1">
            <a:blip r:embed="rId13"/>
            <a:srcRect t="18792" b="17511"/>
            <a:stretch/>
          </p:blipFill>
          <p:spPr>
            <a:xfrm>
              <a:off x="6159631" y="1944177"/>
              <a:ext cx="1446536" cy="441019"/>
            </a:xfrm>
            <a:prstGeom prst="rect">
              <a:avLst/>
            </a:prstGeom>
          </p:spPr>
        </p:pic>
        <p:pic>
          <p:nvPicPr>
            <p:cNvPr id="35" name="Picture 34">
              <a:extLst>
                <a:ext uri="{FF2B5EF4-FFF2-40B4-BE49-F238E27FC236}">
                  <a16:creationId xmlns:a16="http://schemas.microsoft.com/office/drawing/2014/main" xmlns="" id="{6F237AF7-09C1-4C45-B6E7-38C6DEF34016}"/>
                </a:ext>
              </a:extLst>
            </p:cNvPr>
            <p:cNvPicPr>
              <a:picLocks noChangeAspect="1"/>
            </p:cNvPicPr>
            <p:nvPr/>
          </p:nvPicPr>
          <p:blipFill rotWithShape="1">
            <a:blip r:embed="rId14"/>
            <a:srcRect l="20511" t="27921" r="21883" b="26461"/>
            <a:stretch/>
          </p:blipFill>
          <p:spPr>
            <a:xfrm>
              <a:off x="152649" y="4763770"/>
              <a:ext cx="1248056" cy="509735"/>
            </a:xfrm>
            <a:prstGeom prst="rect">
              <a:avLst/>
            </a:prstGeom>
          </p:spPr>
        </p:pic>
        <p:pic>
          <p:nvPicPr>
            <p:cNvPr id="36" name="Picture 35">
              <a:extLst>
                <a:ext uri="{FF2B5EF4-FFF2-40B4-BE49-F238E27FC236}">
                  <a16:creationId xmlns:a16="http://schemas.microsoft.com/office/drawing/2014/main" xmlns="" id="{94467B29-2FEE-4B33-8FF8-AB281206302F}"/>
                </a:ext>
              </a:extLst>
            </p:cNvPr>
            <p:cNvPicPr>
              <a:picLocks noChangeAspect="1"/>
            </p:cNvPicPr>
            <p:nvPr/>
          </p:nvPicPr>
          <p:blipFill>
            <a:blip r:embed="rId15"/>
            <a:stretch>
              <a:fillRect/>
            </a:stretch>
          </p:blipFill>
          <p:spPr>
            <a:xfrm>
              <a:off x="2029087" y="3915105"/>
              <a:ext cx="2195494" cy="1067440"/>
            </a:xfrm>
            <a:prstGeom prst="rect">
              <a:avLst/>
            </a:prstGeom>
            <a:scene3d>
              <a:camera prst="orthographicFront"/>
              <a:lightRig rig="threePt" dir="t"/>
            </a:scene3d>
            <a:sp3d contourW="12700">
              <a:contourClr>
                <a:srgbClr val="FF0000"/>
              </a:contourClr>
            </a:sp3d>
          </p:spPr>
        </p:pic>
        <p:pic>
          <p:nvPicPr>
            <p:cNvPr id="37" name="Picture 36">
              <a:extLst>
                <a:ext uri="{FF2B5EF4-FFF2-40B4-BE49-F238E27FC236}">
                  <a16:creationId xmlns:a16="http://schemas.microsoft.com/office/drawing/2014/main" xmlns="" id="{162B9465-8551-43DF-8020-DF1672CD54EA}"/>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1001625" y="4008561"/>
              <a:ext cx="1019664" cy="557416"/>
            </a:xfrm>
            <a:prstGeom prst="rect">
              <a:avLst/>
            </a:prstGeom>
          </p:spPr>
        </p:pic>
        <p:pic>
          <p:nvPicPr>
            <p:cNvPr id="38" name="Picture 37">
              <a:extLst>
                <a:ext uri="{FF2B5EF4-FFF2-40B4-BE49-F238E27FC236}">
                  <a16:creationId xmlns:a16="http://schemas.microsoft.com/office/drawing/2014/main" xmlns="" id="{BCCAFAAF-864A-4583-B789-4723B7799EED}"/>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910476" y="5361805"/>
              <a:ext cx="2064539" cy="508454"/>
            </a:xfrm>
            <a:prstGeom prst="rect">
              <a:avLst/>
            </a:prstGeom>
          </p:spPr>
        </p:pic>
        <p:pic>
          <p:nvPicPr>
            <p:cNvPr id="39" name="Picture 38">
              <a:extLst>
                <a:ext uri="{FF2B5EF4-FFF2-40B4-BE49-F238E27FC236}">
                  <a16:creationId xmlns:a16="http://schemas.microsoft.com/office/drawing/2014/main" xmlns="" id="{90329CD2-9BAE-41D1-8693-722BFAA0C494}"/>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0202944" y="1913634"/>
              <a:ext cx="1669365" cy="418491"/>
            </a:xfrm>
            <a:prstGeom prst="rect">
              <a:avLst/>
            </a:prstGeom>
          </p:spPr>
        </p:pic>
        <p:pic>
          <p:nvPicPr>
            <p:cNvPr id="40" name="Picture 39">
              <a:extLst>
                <a:ext uri="{FF2B5EF4-FFF2-40B4-BE49-F238E27FC236}">
                  <a16:creationId xmlns:a16="http://schemas.microsoft.com/office/drawing/2014/main" xmlns="" id="{02F672A8-B5B4-4D59-BF7F-2ACA1373D499}"/>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4319377" y="3930372"/>
              <a:ext cx="1744028" cy="1029655"/>
            </a:xfrm>
            <a:prstGeom prst="rect">
              <a:avLst/>
            </a:prstGeom>
            <a:scene3d>
              <a:camera prst="orthographicFront"/>
              <a:lightRig rig="threePt" dir="t"/>
            </a:scene3d>
            <a:sp3d contourW="12700">
              <a:contourClr>
                <a:srgbClr val="FF0000"/>
              </a:contourClr>
            </a:sp3d>
          </p:spPr>
        </p:pic>
        <p:pic>
          <p:nvPicPr>
            <p:cNvPr id="41" name="Picture 40">
              <a:extLst>
                <a:ext uri="{FF2B5EF4-FFF2-40B4-BE49-F238E27FC236}">
                  <a16:creationId xmlns:a16="http://schemas.microsoft.com/office/drawing/2014/main" xmlns="" id="{7B3F832A-3C83-4F4D-8F00-94AFA2E7FF36}"/>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4770714" y="2745153"/>
              <a:ext cx="3224102" cy="846638"/>
            </a:xfrm>
            <a:prstGeom prst="rect">
              <a:avLst/>
            </a:prstGeom>
            <a:scene3d>
              <a:camera prst="orthographicFront"/>
              <a:lightRig rig="threePt" dir="t"/>
            </a:scene3d>
            <a:sp3d contourW="12700">
              <a:contourClr>
                <a:srgbClr val="FF0000"/>
              </a:contourClr>
            </a:sp3d>
          </p:spPr>
        </p:pic>
        <p:pic>
          <p:nvPicPr>
            <p:cNvPr id="42" name="Picture 41">
              <a:extLst>
                <a:ext uri="{FF2B5EF4-FFF2-40B4-BE49-F238E27FC236}">
                  <a16:creationId xmlns:a16="http://schemas.microsoft.com/office/drawing/2014/main" xmlns="" id="{3EB6B3C9-B192-47E9-879A-C7E25A8D8B5E}"/>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117655" y="3505594"/>
              <a:ext cx="1438304" cy="435403"/>
            </a:xfrm>
            <a:prstGeom prst="rect">
              <a:avLst/>
            </a:prstGeom>
          </p:spPr>
        </p:pic>
        <p:pic>
          <p:nvPicPr>
            <p:cNvPr id="43" name="Picture 42">
              <a:extLst>
                <a:ext uri="{FF2B5EF4-FFF2-40B4-BE49-F238E27FC236}">
                  <a16:creationId xmlns:a16="http://schemas.microsoft.com/office/drawing/2014/main" xmlns="" id="{C046EFA4-A4A3-41A6-8412-F80B36CEC5B1}"/>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3327591" y="1860300"/>
              <a:ext cx="1269010" cy="555192"/>
            </a:xfrm>
            <a:prstGeom prst="rect">
              <a:avLst/>
            </a:prstGeom>
          </p:spPr>
        </p:pic>
        <p:pic>
          <p:nvPicPr>
            <p:cNvPr id="44" name="Picture 43">
              <a:extLst>
                <a:ext uri="{FF2B5EF4-FFF2-40B4-BE49-F238E27FC236}">
                  <a16:creationId xmlns:a16="http://schemas.microsoft.com/office/drawing/2014/main" xmlns="" id="{77905EB5-E4C8-4CE0-84BF-CFCC52A17A2C}"/>
                </a:ext>
              </a:extLst>
            </p:cNvPr>
            <p:cNvPicPr>
              <a:picLocks noChangeAspect="1"/>
            </p:cNvPicPr>
            <p:nvPr/>
          </p:nvPicPr>
          <p:blipFill rotWithShape="1">
            <a:blip r:embed="rId23">
              <a:extLst>
                <a:ext uri="{28A0092B-C50C-407E-A947-70E740481C1C}">
                  <a14:useLocalDpi xmlns:a14="http://schemas.microsoft.com/office/drawing/2010/main" val="0"/>
                </a:ext>
              </a:extLst>
            </a:blip>
            <a:srcRect t="12843" b="6144"/>
            <a:stretch/>
          </p:blipFill>
          <p:spPr>
            <a:xfrm>
              <a:off x="5011765" y="1868249"/>
              <a:ext cx="795015" cy="644064"/>
            </a:xfrm>
            <a:prstGeom prst="rect">
              <a:avLst/>
            </a:prstGeom>
          </p:spPr>
        </p:pic>
        <p:pic>
          <p:nvPicPr>
            <p:cNvPr id="45" name="Picture 44">
              <a:extLst>
                <a:ext uri="{FF2B5EF4-FFF2-40B4-BE49-F238E27FC236}">
                  <a16:creationId xmlns:a16="http://schemas.microsoft.com/office/drawing/2014/main" xmlns="" id="{01F3024A-D7ED-4BC3-B09F-8EDC40AD3A45}"/>
                </a:ext>
              </a:extLst>
            </p:cNvPr>
            <p:cNvPicPr>
              <a:picLocks noChangeAspect="1"/>
            </p:cNvPicPr>
            <p:nvPr/>
          </p:nvPicPr>
          <p:blipFill rotWithShape="1">
            <a:blip r:embed="rId24" cstate="print">
              <a:extLst>
                <a:ext uri="{28A0092B-C50C-407E-A947-70E740481C1C}">
                  <a14:useLocalDpi xmlns:a14="http://schemas.microsoft.com/office/drawing/2010/main" val="0"/>
                </a:ext>
              </a:extLst>
            </a:blip>
            <a:srcRect l="3197" t="5592" b="10947"/>
            <a:stretch/>
          </p:blipFill>
          <p:spPr>
            <a:xfrm>
              <a:off x="6734758" y="5436003"/>
              <a:ext cx="618309" cy="514459"/>
            </a:xfrm>
            <a:prstGeom prst="rect">
              <a:avLst/>
            </a:prstGeom>
          </p:spPr>
        </p:pic>
        <p:pic>
          <p:nvPicPr>
            <p:cNvPr id="13" name="Picture 12"/>
            <p:cNvPicPr>
              <a:picLocks noChangeAspect="1"/>
            </p:cNvPicPr>
            <p:nvPr/>
          </p:nvPicPr>
          <p:blipFill>
            <a:blip r:embed="rId25"/>
            <a:stretch>
              <a:fillRect/>
            </a:stretch>
          </p:blipFill>
          <p:spPr>
            <a:xfrm>
              <a:off x="8230146" y="2706975"/>
              <a:ext cx="2208255" cy="1052601"/>
            </a:xfrm>
            <a:prstGeom prst="rect">
              <a:avLst/>
            </a:prstGeom>
            <a:scene3d>
              <a:camera prst="orthographicFront"/>
              <a:lightRig rig="threePt" dir="t"/>
            </a:scene3d>
            <a:sp3d contourW="12700">
              <a:contourClr>
                <a:srgbClr val="FF0000"/>
              </a:contourClr>
            </a:sp3d>
          </p:spPr>
        </p:pic>
        <p:pic>
          <p:nvPicPr>
            <p:cNvPr id="46" name="Picture 45">
              <a:extLst>
                <a:ext uri="{FF2B5EF4-FFF2-40B4-BE49-F238E27FC236}">
                  <a16:creationId xmlns:a16="http://schemas.microsoft.com/office/drawing/2014/main" xmlns="" id="{63381BA4-683C-4A61-808D-A67BB313A7A7}"/>
                </a:ext>
              </a:extLst>
            </p:cNvPr>
            <p:cNvPicPr>
              <a:picLocks noChangeAspect="1"/>
            </p:cNvPicPr>
            <p:nvPr/>
          </p:nvPicPr>
          <p:blipFill rotWithShape="1">
            <a:blip r:embed="rId26" cstate="print">
              <a:extLst>
                <a:ext uri="{28A0092B-C50C-407E-A947-70E740481C1C}">
                  <a14:useLocalDpi xmlns:a14="http://schemas.microsoft.com/office/drawing/2010/main" val="0"/>
                </a:ext>
              </a:extLst>
            </a:blip>
            <a:srcRect l="1598" t="3228" r="1598" b="8417"/>
            <a:stretch/>
          </p:blipFill>
          <p:spPr>
            <a:xfrm>
              <a:off x="7569144" y="5391683"/>
              <a:ext cx="1236169" cy="545337"/>
            </a:xfrm>
            <a:prstGeom prst="rect">
              <a:avLst/>
            </a:prstGeom>
          </p:spPr>
        </p:pic>
        <p:pic>
          <p:nvPicPr>
            <p:cNvPr id="47" name="Picture 46">
              <a:extLst>
                <a:ext uri="{FF2B5EF4-FFF2-40B4-BE49-F238E27FC236}">
                  <a16:creationId xmlns:a16="http://schemas.microsoft.com/office/drawing/2014/main" xmlns="" id="{1355AE8C-84C2-401F-90E1-E7F7D9FC7CCF}"/>
                </a:ext>
              </a:extLst>
            </p:cNvPr>
            <p:cNvPicPr>
              <a:picLocks noChangeAspect="1"/>
            </p:cNvPicPr>
            <p:nvPr/>
          </p:nvPicPr>
          <p:blipFill rotWithShape="1">
            <a:blip r:embed="rId27" cstate="print">
              <a:extLst>
                <a:ext uri="{28A0092B-C50C-407E-A947-70E740481C1C}">
                  <a14:useLocalDpi xmlns:a14="http://schemas.microsoft.com/office/drawing/2010/main" val="0"/>
                </a:ext>
              </a:extLst>
            </a:blip>
            <a:srcRect l="1748" t="7431" r="1748" b="8159"/>
            <a:stretch/>
          </p:blipFill>
          <p:spPr>
            <a:xfrm>
              <a:off x="201047" y="5348394"/>
              <a:ext cx="1398518" cy="563154"/>
            </a:xfrm>
            <a:prstGeom prst="rect">
              <a:avLst/>
            </a:prstGeom>
          </p:spPr>
        </p:pic>
        <p:pic>
          <p:nvPicPr>
            <p:cNvPr id="48" name="Picture 47">
              <a:extLst>
                <a:ext uri="{FF2B5EF4-FFF2-40B4-BE49-F238E27FC236}">
                  <a16:creationId xmlns:a16="http://schemas.microsoft.com/office/drawing/2014/main" xmlns="" id="{7BA6E4EE-00E6-4960-B405-44D9DACF40D7}"/>
                </a:ext>
              </a:extLst>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10608012" y="5391683"/>
              <a:ext cx="1370663" cy="520852"/>
            </a:xfrm>
            <a:prstGeom prst="rect">
              <a:avLst/>
            </a:prstGeom>
          </p:spPr>
        </p:pic>
        <p:pic>
          <p:nvPicPr>
            <p:cNvPr id="16" name="Picture 15"/>
            <p:cNvPicPr>
              <a:picLocks noChangeAspect="1"/>
            </p:cNvPicPr>
            <p:nvPr/>
          </p:nvPicPr>
          <p:blipFill>
            <a:blip r:embed="rId29"/>
            <a:stretch>
              <a:fillRect/>
            </a:stretch>
          </p:blipFill>
          <p:spPr>
            <a:xfrm>
              <a:off x="6208776" y="3880814"/>
              <a:ext cx="2092878" cy="1007165"/>
            </a:xfrm>
            <a:prstGeom prst="rect">
              <a:avLst/>
            </a:prstGeom>
            <a:scene3d>
              <a:camera prst="orthographicFront"/>
              <a:lightRig rig="threePt" dir="t"/>
            </a:scene3d>
            <a:sp3d contourW="12700">
              <a:contourClr>
                <a:srgbClr val="FF0000"/>
              </a:contourClr>
            </a:sp3d>
          </p:spPr>
        </p:pic>
        <p:pic>
          <p:nvPicPr>
            <p:cNvPr id="49" name="Picture 48">
              <a:extLst>
                <a:ext uri="{FF2B5EF4-FFF2-40B4-BE49-F238E27FC236}">
                  <a16:creationId xmlns:a16="http://schemas.microsoft.com/office/drawing/2014/main" xmlns="" id="{37BADCDA-37B0-465F-A403-C7C699E13984}"/>
                </a:ext>
              </a:extLst>
            </p:cNvPr>
            <p:cNvPicPr>
              <a:picLocks noChangeAspect="1"/>
            </p:cNvPicPr>
            <p:nvPr/>
          </p:nvPicPr>
          <p:blipFill rotWithShape="1">
            <a:blip r:embed="rId30">
              <a:extLst>
                <a:ext uri="{28A0092B-C50C-407E-A947-70E740481C1C}">
                  <a14:useLocalDpi xmlns:a14="http://schemas.microsoft.com/office/drawing/2010/main" val="0"/>
                </a:ext>
              </a:extLst>
            </a:blip>
            <a:srcRect l="3209" t="21699" r="3830" b="28378"/>
            <a:stretch/>
          </p:blipFill>
          <p:spPr>
            <a:xfrm>
              <a:off x="9092013" y="5400137"/>
              <a:ext cx="1229299" cy="425279"/>
            </a:xfrm>
            <a:prstGeom prst="rect">
              <a:avLst/>
            </a:prstGeom>
          </p:spPr>
        </p:pic>
        <p:pic>
          <p:nvPicPr>
            <p:cNvPr id="50" name="Picture 49">
              <a:extLst>
                <a:ext uri="{FF2B5EF4-FFF2-40B4-BE49-F238E27FC236}">
                  <a16:creationId xmlns:a16="http://schemas.microsoft.com/office/drawing/2014/main" xmlns="" id="{DDA256E6-07E5-48AE-841D-4CCA5B4C0781}"/>
                </a:ext>
              </a:extLst>
            </p:cNvPr>
            <p:cNvPicPr>
              <a:picLocks noChangeAspect="1"/>
            </p:cNvPicPr>
            <p:nvPr/>
          </p:nvPicPr>
          <p:blipFill rotWithShape="1">
            <a:blip r:embed="rId31">
              <a:extLst>
                <a:ext uri="{28A0092B-C50C-407E-A947-70E740481C1C}">
                  <a14:useLocalDpi xmlns:a14="http://schemas.microsoft.com/office/drawing/2010/main" val="0"/>
                </a:ext>
              </a:extLst>
            </a:blip>
            <a:srcRect l="24050" t="5737" r="25012" b="-2385"/>
            <a:stretch/>
          </p:blipFill>
          <p:spPr>
            <a:xfrm>
              <a:off x="11087222" y="2475503"/>
              <a:ext cx="757533" cy="752218"/>
            </a:xfrm>
            <a:prstGeom prst="rect">
              <a:avLst/>
            </a:prstGeom>
          </p:spPr>
        </p:pic>
        <p:pic>
          <p:nvPicPr>
            <p:cNvPr id="17" name="Picture 16"/>
            <p:cNvPicPr>
              <a:picLocks noChangeAspect="1"/>
            </p:cNvPicPr>
            <p:nvPr/>
          </p:nvPicPr>
          <p:blipFill>
            <a:blip r:embed="rId32"/>
            <a:stretch>
              <a:fillRect/>
            </a:stretch>
          </p:blipFill>
          <p:spPr>
            <a:xfrm>
              <a:off x="8089014" y="1893252"/>
              <a:ext cx="1761390" cy="573828"/>
            </a:xfrm>
            <a:prstGeom prst="rect">
              <a:avLst/>
            </a:prstGeom>
          </p:spPr>
        </p:pic>
        <p:pic>
          <p:nvPicPr>
            <p:cNvPr id="53" name="Picture 52"/>
            <p:cNvPicPr>
              <a:picLocks noChangeAspect="1"/>
            </p:cNvPicPr>
            <p:nvPr/>
          </p:nvPicPr>
          <p:blipFill>
            <a:blip r:embed="rId33"/>
            <a:stretch>
              <a:fillRect/>
            </a:stretch>
          </p:blipFill>
          <p:spPr>
            <a:xfrm>
              <a:off x="4425147" y="5311330"/>
              <a:ext cx="2112660" cy="739524"/>
            </a:xfrm>
            <a:prstGeom prst="rect">
              <a:avLst/>
            </a:prstGeom>
          </p:spPr>
        </p:pic>
      </p:grpSp>
      <p:pic>
        <p:nvPicPr>
          <p:cNvPr id="51" name="Picture 50"/>
          <p:cNvPicPr>
            <a:picLocks noChangeAspect="1"/>
          </p:cNvPicPr>
          <p:nvPr/>
        </p:nvPicPr>
        <p:blipFill>
          <a:blip r:embed="rId34"/>
          <a:stretch>
            <a:fillRect/>
          </a:stretch>
        </p:blipFill>
        <p:spPr>
          <a:xfrm>
            <a:off x="10478253" y="1485217"/>
            <a:ext cx="1666951" cy="528764"/>
          </a:xfrm>
          <a:prstGeom prst="rect">
            <a:avLst/>
          </a:prstGeom>
        </p:spPr>
      </p:pic>
      <p:pic>
        <p:nvPicPr>
          <p:cNvPr id="52" name="Picture 4" descr="http://www.progressivegrocer.com/sites/default/files/styles/article-full/public/PG%20Articles/FMI%20Logo%20Resized.jpg?itok=goyYOXxO"/>
          <p:cNvPicPr>
            <a:picLocks noChangeAspect="1" noChangeArrowheads="1"/>
          </p:cNvPicPr>
          <p:nvPr/>
        </p:nvPicPr>
        <p:blipFill rotWithShape="1">
          <a:blip r:embed="rId35" cstate="print">
            <a:alphaModFix/>
            <a:extLst>
              <a:ext uri="{28A0092B-C50C-407E-A947-70E740481C1C}">
                <a14:useLocalDpi xmlns:a14="http://schemas.microsoft.com/office/drawing/2010/main" val="0"/>
              </a:ext>
            </a:extLst>
          </a:blip>
          <a:srcRect t="18583" b="17293"/>
          <a:stretch/>
        </p:blipFill>
        <p:spPr bwMode="auto">
          <a:xfrm>
            <a:off x="2687495" y="1613596"/>
            <a:ext cx="1730286" cy="60964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53"/>
          <p:cNvPicPr>
            <a:picLocks noChangeAspect="1"/>
          </p:cNvPicPr>
          <p:nvPr/>
        </p:nvPicPr>
        <p:blipFill>
          <a:blip r:embed="rId36"/>
          <a:stretch>
            <a:fillRect/>
          </a:stretch>
        </p:blipFill>
        <p:spPr>
          <a:xfrm>
            <a:off x="6780418" y="1557026"/>
            <a:ext cx="1688900" cy="563690"/>
          </a:xfrm>
          <a:prstGeom prst="rect">
            <a:avLst/>
          </a:prstGeom>
        </p:spPr>
      </p:pic>
      <p:pic>
        <p:nvPicPr>
          <p:cNvPr id="55" name="Picture 54"/>
          <p:cNvPicPr>
            <a:picLocks noChangeAspect="1"/>
          </p:cNvPicPr>
          <p:nvPr/>
        </p:nvPicPr>
        <p:blipFill rotWithShape="1">
          <a:blip r:embed="rId37"/>
          <a:srcRect t="23472" b="8716"/>
          <a:stretch/>
        </p:blipFill>
        <p:spPr>
          <a:xfrm>
            <a:off x="173977" y="1651876"/>
            <a:ext cx="2231873" cy="510739"/>
          </a:xfrm>
          <a:prstGeom prst="rect">
            <a:avLst/>
          </a:prstGeom>
        </p:spPr>
      </p:pic>
      <p:sp>
        <p:nvSpPr>
          <p:cNvPr id="5" name="Rectangle 4"/>
          <p:cNvSpPr/>
          <p:nvPr/>
        </p:nvSpPr>
        <p:spPr>
          <a:xfrm>
            <a:off x="31986" y="2676658"/>
            <a:ext cx="12098348" cy="902475"/>
          </a:xfrm>
          <a:prstGeom prst="rect">
            <a:avLst/>
          </a:prstGeom>
          <a:solidFill>
            <a:srgbClr val="A92A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4216247" y="2725963"/>
            <a:ext cx="3526697" cy="707886"/>
          </a:xfrm>
          <a:prstGeom prst="rect">
            <a:avLst/>
          </a:prstGeom>
          <a:noFill/>
        </p:spPr>
        <p:txBody>
          <a:bodyPr wrap="square" rtlCol="0">
            <a:spAutoFit/>
          </a:bodyPr>
          <a:lstStyle/>
          <a:p>
            <a:r>
              <a:rPr lang="en-US" sz="4000">
                <a:solidFill>
                  <a:schemeClr val="bg1"/>
                </a:solidFill>
                <a:latin typeface="Arial Rounded MT Bold" charset="0"/>
                <a:ea typeface="Arial Rounded MT Bold" charset="0"/>
                <a:cs typeface="Arial Rounded MT Bold" charset="0"/>
              </a:rPr>
              <a:t>THANK YOU!</a:t>
            </a:r>
            <a:endParaRPr lang="en-US" sz="4000" dirty="0">
              <a:solidFill>
                <a:schemeClr val="bg1"/>
              </a:solidFill>
              <a:latin typeface="Arial Rounded MT Bold" charset="0"/>
              <a:ea typeface="Arial Rounded MT Bold" charset="0"/>
              <a:cs typeface="Arial Rounded MT Bold" charset="0"/>
            </a:endParaRPr>
          </a:p>
        </p:txBody>
      </p:sp>
      <p:sp>
        <p:nvSpPr>
          <p:cNvPr id="18" name="TextBox 17"/>
          <p:cNvSpPr txBox="1"/>
          <p:nvPr/>
        </p:nvSpPr>
        <p:spPr>
          <a:xfrm>
            <a:off x="31986" y="764275"/>
            <a:ext cx="3288112" cy="369332"/>
          </a:xfrm>
          <a:prstGeom prst="rect">
            <a:avLst/>
          </a:prstGeom>
          <a:solidFill>
            <a:srgbClr val="A92AB0"/>
          </a:solidFill>
        </p:spPr>
        <p:txBody>
          <a:bodyPr wrap="square" rtlCol="0">
            <a:spAutoFit/>
          </a:bodyPr>
          <a:lstStyle/>
          <a:p>
            <a:pPr algn="ctr"/>
            <a:r>
              <a:rPr lang="en-US" dirty="0">
                <a:solidFill>
                  <a:schemeClr val="bg1"/>
                </a:solidFill>
                <a:latin typeface="Arial Rounded MT Bold" charset="0"/>
                <a:ea typeface="Arial Rounded MT Bold" charset="0"/>
                <a:cs typeface="Arial Rounded MT Bold" charset="0"/>
              </a:rPr>
              <a:t>COLLABORATORS:</a:t>
            </a:r>
          </a:p>
        </p:txBody>
      </p:sp>
    </p:spTree>
    <p:extLst>
      <p:ext uri="{BB962C8B-B14F-4D97-AF65-F5344CB8AC3E}">
        <p14:creationId xmlns:p14="http://schemas.microsoft.com/office/powerpoint/2010/main" val="212379964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a:xfrm rot="5400000" flipH="1">
            <a:off x="5328624" y="-5331440"/>
            <a:ext cx="45719" cy="10633033"/>
          </a:xfrm>
          <a:prstGeom prst="rect">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081" name="TextBox 32"/>
          <p:cNvSpPr txBox="1">
            <a:spLocks noChangeArrowheads="1"/>
          </p:cNvSpPr>
          <p:nvPr/>
        </p:nvSpPr>
        <p:spPr bwMode="auto">
          <a:xfrm>
            <a:off x="3175000" y="3276600"/>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endParaRPr lang="en-US"/>
          </a:p>
        </p:txBody>
      </p:sp>
      <p:sp>
        <p:nvSpPr>
          <p:cNvPr id="2" name="Rectangle 1"/>
          <p:cNvSpPr/>
          <p:nvPr/>
        </p:nvSpPr>
        <p:spPr>
          <a:xfrm>
            <a:off x="34969" y="898921"/>
            <a:ext cx="6351764" cy="830997"/>
          </a:xfrm>
          <a:prstGeom prst="rect">
            <a:avLst/>
          </a:prstGeom>
          <a:solidFill>
            <a:schemeClr val="accent2"/>
          </a:solidFill>
        </p:spPr>
        <p:txBody>
          <a:bodyPr wrap="square">
            <a:spAutoFit/>
          </a:bodyPr>
          <a:lstStyle/>
          <a:p>
            <a:pPr algn="ctr"/>
            <a:endParaRPr lang="en-US" sz="1200" dirty="0">
              <a:solidFill>
                <a:srgbClr val="FFFFFF"/>
              </a:solidFill>
              <a:latin typeface="Arial Rounded MT Bold"/>
              <a:cs typeface="Arial Rounded MT Bold"/>
            </a:endParaRPr>
          </a:p>
          <a:p>
            <a:pPr algn="ctr"/>
            <a:r>
              <a:rPr lang="en-US" sz="3600" dirty="0">
                <a:solidFill>
                  <a:srgbClr val="FFFFFF"/>
                </a:solidFill>
                <a:latin typeface="Arial Rounded MT Bold"/>
                <a:cs typeface="Arial Rounded MT Bold"/>
              </a:rPr>
              <a:t>LABOR AVAILABILITY</a:t>
            </a:r>
            <a:endParaRPr lang="en-US" sz="300" dirty="0"/>
          </a:p>
        </p:txBody>
      </p:sp>
      <p:pic>
        <p:nvPicPr>
          <p:cNvPr id="8" name="Picture 24" descr="Mail_Signature_Stroke HD.jpe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flipV="1">
            <a:off x="0" y="6553199"/>
            <a:ext cx="12139462" cy="304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4" descr="Mail_Signature_Stroke HD.jpe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flipV="1">
            <a:off x="0" y="0"/>
            <a:ext cx="12192003" cy="67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flipH="1">
            <a:off x="-22860" y="0"/>
            <a:ext cx="45719" cy="6858000"/>
          </a:xfrm>
          <a:prstGeom prst="rect">
            <a:avLst/>
          </a:prstGeom>
          <a:solidFill>
            <a:srgbClr val="812469"/>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2" name="Rectangle 11"/>
          <p:cNvSpPr/>
          <p:nvPr/>
        </p:nvSpPr>
        <p:spPr>
          <a:xfrm flipH="1">
            <a:off x="12139461" y="7935"/>
            <a:ext cx="45719" cy="6812281"/>
          </a:xfrm>
          <a:prstGeom prst="rect">
            <a:avLst/>
          </a:prstGeom>
          <a:solidFill>
            <a:srgbClr val="812469"/>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TextBox 6"/>
          <p:cNvSpPr txBox="1"/>
          <p:nvPr/>
        </p:nvSpPr>
        <p:spPr>
          <a:xfrm>
            <a:off x="2620670" y="2528705"/>
            <a:ext cx="8254337" cy="1569660"/>
          </a:xfrm>
          <a:prstGeom prst="rect">
            <a:avLst/>
          </a:prstGeom>
          <a:noFill/>
        </p:spPr>
        <p:txBody>
          <a:bodyPr wrap="square" rtlCol="0">
            <a:spAutoFit/>
          </a:bodyPr>
          <a:lstStyle/>
          <a:p>
            <a:r>
              <a:rPr lang="en-CA" sz="3200" dirty="0">
                <a:solidFill>
                  <a:schemeClr val="tx1">
                    <a:lumMod val="65000"/>
                    <a:lumOff val="35000"/>
                  </a:schemeClr>
                </a:solidFill>
                <a:latin typeface="Arial Rounded MT Bold" charset="0"/>
                <a:ea typeface="Arial Rounded MT Bold" charset="0"/>
                <a:cs typeface="Arial Rounded MT Bold" charset="0"/>
              </a:rPr>
              <a:t>KSI can help you do more with less people, drive performance with fewer people is a reality today</a:t>
            </a:r>
          </a:p>
        </p:txBody>
      </p:sp>
      <p:sp>
        <p:nvSpPr>
          <p:cNvPr id="15" name="Oval 14"/>
          <p:cNvSpPr/>
          <p:nvPr/>
        </p:nvSpPr>
        <p:spPr>
          <a:xfrm>
            <a:off x="6142825" y="739820"/>
            <a:ext cx="1152941" cy="1116913"/>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latin typeface="Arial Rounded MT Bold" charset="0"/>
                <a:ea typeface="Arial Rounded MT Bold" charset="0"/>
                <a:cs typeface="Arial Rounded MT Bold" charset="0"/>
              </a:rPr>
              <a:t>1</a:t>
            </a:r>
          </a:p>
        </p:txBody>
      </p:sp>
      <p:sp>
        <p:nvSpPr>
          <p:cNvPr id="13" name="TextBox 12"/>
          <p:cNvSpPr txBox="1"/>
          <p:nvPr/>
        </p:nvSpPr>
        <p:spPr>
          <a:xfrm>
            <a:off x="8314647" y="144622"/>
            <a:ext cx="4127480" cy="646331"/>
          </a:xfrm>
          <a:prstGeom prst="rect">
            <a:avLst/>
          </a:prstGeom>
          <a:noFill/>
        </p:spPr>
        <p:txBody>
          <a:bodyPr wrap="square" rtlCol="0">
            <a:spAutoFit/>
          </a:bodyPr>
          <a:lstStyle/>
          <a:p>
            <a:r>
              <a:rPr lang="en-US" sz="3600">
                <a:solidFill>
                  <a:schemeClr val="bg1">
                    <a:lumMod val="65000"/>
                  </a:schemeClr>
                </a:solidFill>
                <a:latin typeface="Arial Rounded MT Bold" charset="0"/>
                <a:ea typeface="Arial Rounded MT Bold" charset="0"/>
                <a:cs typeface="Arial Rounded MT Bold" charset="0"/>
              </a:rPr>
              <a:t>LABOR </a:t>
            </a:r>
            <a:r>
              <a:rPr lang="en-US" sz="3600" dirty="0">
                <a:solidFill>
                  <a:schemeClr val="bg1">
                    <a:lumMod val="65000"/>
                  </a:schemeClr>
                </a:solidFill>
                <a:latin typeface="Arial Rounded MT Bold" charset="0"/>
                <a:ea typeface="Arial Rounded MT Bold" charset="0"/>
                <a:cs typeface="Arial Rounded MT Bold" charset="0"/>
              </a:rPr>
              <a:t>ISSUES</a:t>
            </a:r>
          </a:p>
        </p:txBody>
      </p: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9135" y="158029"/>
            <a:ext cx="1565209" cy="725748"/>
          </a:xfrm>
          <a:prstGeom prst="rect">
            <a:avLst/>
          </a:prstGeom>
        </p:spPr>
      </p:pic>
    </p:spTree>
    <p:extLst>
      <p:ext uri="{BB962C8B-B14F-4D97-AF65-F5344CB8AC3E}">
        <p14:creationId xmlns:p14="http://schemas.microsoft.com/office/powerpoint/2010/main" val="9234455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5171" y="314434"/>
            <a:ext cx="11356522" cy="59639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709937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a:xfrm rot="5400000" flipH="1">
            <a:off x="5328624" y="-5331440"/>
            <a:ext cx="45719" cy="10633033"/>
          </a:xfrm>
          <a:prstGeom prst="rect">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081" name="TextBox 32"/>
          <p:cNvSpPr txBox="1">
            <a:spLocks noChangeArrowheads="1"/>
          </p:cNvSpPr>
          <p:nvPr/>
        </p:nvSpPr>
        <p:spPr bwMode="auto">
          <a:xfrm>
            <a:off x="3175000" y="3276600"/>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endParaRPr lang="en-US"/>
          </a:p>
        </p:txBody>
      </p:sp>
      <p:pic>
        <p:nvPicPr>
          <p:cNvPr id="8" name="Picture 24" descr="Mail_Signature_Stroke HD.jpe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flipV="1">
            <a:off x="0" y="6742080"/>
            <a:ext cx="12139462" cy="115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4" descr="Mail_Signature_Stroke HD.jpe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flipV="1">
            <a:off x="0" y="0"/>
            <a:ext cx="12192003" cy="67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flipH="1">
            <a:off x="-22860" y="0"/>
            <a:ext cx="45719" cy="6858000"/>
          </a:xfrm>
          <a:prstGeom prst="rect">
            <a:avLst/>
          </a:prstGeom>
          <a:solidFill>
            <a:srgbClr val="812469"/>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2" name="Rectangle 11"/>
          <p:cNvSpPr/>
          <p:nvPr/>
        </p:nvSpPr>
        <p:spPr>
          <a:xfrm flipH="1">
            <a:off x="12139461" y="7935"/>
            <a:ext cx="45719" cy="6812281"/>
          </a:xfrm>
          <a:prstGeom prst="rect">
            <a:avLst/>
          </a:prstGeom>
          <a:solidFill>
            <a:srgbClr val="812469"/>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4" name="Rectangle 13"/>
          <p:cNvSpPr/>
          <p:nvPr/>
        </p:nvSpPr>
        <p:spPr>
          <a:xfrm>
            <a:off x="34967" y="867829"/>
            <a:ext cx="7356638" cy="769441"/>
          </a:xfrm>
          <a:prstGeom prst="rect">
            <a:avLst/>
          </a:prstGeom>
          <a:solidFill>
            <a:srgbClr val="9C27A0"/>
          </a:solidFill>
        </p:spPr>
        <p:txBody>
          <a:bodyPr wrap="square">
            <a:spAutoFit/>
          </a:bodyPr>
          <a:lstStyle/>
          <a:p>
            <a:pPr algn="ctr"/>
            <a:endParaRPr lang="en-US" sz="1200" dirty="0">
              <a:solidFill>
                <a:srgbClr val="FFFFFF"/>
              </a:solidFill>
              <a:latin typeface="Arial Rounded MT Bold"/>
              <a:cs typeface="Arial Rounded MT Bold"/>
            </a:endParaRPr>
          </a:p>
          <a:p>
            <a:pPr algn="ctr"/>
            <a:r>
              <a:rPr lang="en-US" sz="3200" dirty="0">
                <a:solidFill>
                  <a:srgbClr val="FFFFFF"/>
                </a:solidFill>
                <a:latin typeface="Arial Rounded MT Bold"/>
              </a:rPr>
              <a:t>3</a:t>
            </a:r>
            <a:r>
              <a:rPr lang="en-US" sz="3200" baseline="30000" dirty="0">
                <a:solidFill>
                  <a:srgbClr val="FFFFFF"/>
                </a:solidFill>
                <a:latin typeface="Arial Rounded MT Bold"/>
              </a:rPr>
              <a:t>rd</a:t>
            </a:r>
            <a:r>
              <a:rPr lang="en-US" sz="3200" dirty="0">
                <a:solidFill>
                  <a:srgbClr val="FFFFFF"/>
                </a:solidFill>
                <a:latin typeface="Arial Rounded MT Bold"/>
              </a:rPr>
              <a:t> SURVEY</a:t>
            </a:r>
            <a:endParaRPr lang="en-US" sz="200" dirty="0"/>
          </a:p>
        </p:txBody>
      </p:sp>
      <p:sp>
        <p:nvSpPr>
          <p:cNvPr id="15" name="Oval 14"/>
          <p:cNvSpPr/>
          <p:nvPr/>
        </p:nvSpPr>
        <p:spPr>
          <a:xfrm>
            <a:off x="6984986" y="771514"/>
            <a:ext cx="1026870" cy="964721"/>
          </a:xfrm>
          <a:prstGeom prst="ellipse">
            <a:avLst/>
          </a:prstGeom>
          <a:solidFill>
            <a:srgbClr val="FF97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latin typeface="Arial Rounded MT Bold" charset="0"/>
              <a:ea typeface="Arial Rounded MT Bold" charset="0"/>
              <a:cs typeface="Arial Rounded MT Bold" charset="0"/>
            </a:endParaRPr>
          </a:p>
        </p:txBody>
      </p:sp>
      <p:pic>
        <p:nvPicPr>
          <p:cNvPr id="20" name="Picture 4" descr="http://www.progressivegrocer.com/sites/default/files/styles/article-full/public/PG%20Articles/FMI%20Logo%20Resized.jpg?itok=goyYOXxO"/>
          <p:cNvPicPr>
            <a:picLocks noChangeAspect="1" noChangeArrowheads="1"/>
          </p:cNvPicPr>
          <p:nvPr/>
        </p:nvPicPr>
        <p:blipFill rotWithShape="1">
          <a:blip r:embed="rId3" cstate="print">
            <a:alphaModFix amt="20000"/>
            <a:extLst>
              <a:ext uri="{28A0092B-C50C-407E-A947-70E740481C1C}">
                <a14:useLocalDpi xmlns:a14="http://schemas.microsoft.com/office/drawing/2010/main" val="0"/>
              </a:ext>
            </a:extLst>
          </a:blip>
          <a:srcRect t="18583" b="17293"/>
          <a:stretch/>
        </p:blipFill>
        <p:spPr bwMode="auto">
          <a:xfrm>
            <a:off x="4437961" y="6172950"/>
            <a:ext cx="1556423" cy="54838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xmlns="" id="{50AB0B8A-FE66-4B75-A779-4B6BE2CA2010}"/>
              </a:ext>
            </a:extLst>
          </p:cNvPr>
          <p:cNvPicPr>
            <a:picLocks noChangeAspect="1"/>
          </p:cNvPicPr>
          <p:nvPr/>
        </p:nvPicPr>
        <p:blipFill rotWithShape="1">
          <a:blip r:embed="rId4">
            <a:alphaModFix amt="24000"/>
          </a:blip>
          <a:srcRect l="67451" t="57976" r="24519" b="33135"/>
          <a:stretch/>
        </p:blipFill>
        <p:spPr>
          <a:xfrm>
            <a:off x="6066319" y="6014059"/>
            <a:ext cx="1647684" cy="665287"/>
          </a:xfrm>
          <a:prstGeom prst="rect">
            <a:avLst/>
          </a:prstGeom>
        </p:spPr>
      </p:pic>
      <p:sp>
        <p:nvSpPr>
          <p:cNvPr id="3" name="TextBox 2"/>
          <p:cNvSpPr txBox="1"/>
          <p:nvPr/>
        </p:nvSpPr>
        <p:spPr>
          <a:xfrm>
            <a:off x="7085528" y="1006599"/>
            <a:ext cx="926327" cy="461665"/>
          </a:xfrm>
          <a:prstGeom prst="rect">
            <a:avLst/>
          </a:prstGeom>
          <a:noFill/>
        </p:spPr>
        <p:txBody>
          <a:bodyPr wrap="square" rtlCol="0">
            <a:spAutoFit/>
          </a:bodyPr>
          <a:lstStyle/>
          <a:p>
            <a:r>
              <a:rPr lang="en-US" sz="2400" dirty="0">
                <a:solidFill>
                  <a:schemeClr val="bg1"/>
                </a:solidFill>
                <a:latin typeface="Arial Rounded MT Bold" charset="0"/>
                <a:ea typeface="Arial Rounded MT Bold" charset="0"/>
                <a:cs typeface="Arial Rounded MT Bold" charset="0"/>
              </a:rPr>
              <a:t>2018</a:t>
            </a:r>
          </a:p>
        </p:txBody>
      </p:sp>
      <p:sp>
        <p:nvSpPr>
          <p:cNvPr id="7" name="TextBox 6"/>
          <p:cNvSpPr txBox="1"/>
          <p:nvPr/>
        </p:nvSpPr>
        <p:spPr>
          <a:xfrm>
            <a:off x="6096001" y="137547"/>
            <a:ext cx="6410039" cy="461665"/>
          </a:xfrm>
          <a:prstGeom prst="rect">
            <a:avLst/>
          </a:prstGeom>
          <a:noFill/>
        </p:spPr>
        <p:txBody>
          <a:bodyPr wrap="square" rtlCol="0">
            <a:spAutoFit/>
          </a:bodyPr>
          <a:lstStyle/>
          <a:p>
            <a:r>
              <a:rPr lang="en-US" sz="2400" dirty="0">
                <a:solidFill>
                  <a:schemeClr val="bg1">
                    <a:lumMod val="85000"/>
                  </a:schemeClr>
                </a:solidFill>
                <a:latin typeface="Arial Rounded MT Bold" charset="0"/>
                <a:ea typeface="Arial Rounded MT Bold" charset="0"/>
                <a:cs typeface="Arial Rounded MT Bold" charset="0"/>
              </a:rPr>
              <a:t>2018 SUPPLY CHAIN BENCHMARKING</a:t>
            </a:r>
          </a:p>
        </p:txBody>
      </p:sp>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5716" y="137577"/>
            <a:ext cx="1190013" cy="551779"/>
          </a:xfrm>
          <a:prstGeom prst="rect">
            <a:avLst/>
          </a:prstGeom>
        </p:spPr>
      </p:pic>
      <p:pic>
        <p:nvPicPr>
          <p:cNvPr id="24" name="Picture 23">
            <a:extLst>
              <a:ext uri="{FF2B5EF4-FFF2-40B4-BE49-F238E27FC236}">
                <a16:creationId xmlns:a16="http://schemas.microsoft.com/office/drawing/2014/main" xmlns="" id="{7052EB80-810B-402A-84DF-51CE317F416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94320" y="258592"/>
            <a:ext cx="982759" cy="170823"/>
          </a:xfrm>
          <a:prstGeom prst="rect">
            <a:avLst/>
          </a:prstGeom>
        </p:spPr>
      </p:pic>
      <p:sp>
        <p:nvSpPr>
          <p:cNvPr id="34" name="Content Placeholder 4">
            <a:extLst>
              <a:ext uri="{FF2B5EF4-FFF2-40B4-BE49-F238E27FC236}">
                <a16:creationId xmlns:a16="http://schemas.microsoft.com/office/drawing/2014/main" xmlns="" id="{DBCD0470-A309-46CA-9B97-3F01B331906E}"/>
              </a:ext>
            </a:extLst>
          </p:cNvPr>
          <p:cNvSpPr>
            <a:spLocks noGrp="1"/>
          </p:cNvSpPr>
          <p:nvPr>
            <p:ph idx="1"/>
          </p:nvPr>
        </p:nvSpPr>
        <p:spPr>
          <a:xfrm>
            <a:off x="542211" y="1756840"/>
            <a:ext cx="11048215" cy="4878104"/>
          </a:xfrm>
        </p:spPr>
        <p:txBody>
          <a:bodyPr>
            <a:normAutofit fontScale="85000" lnSpcReduction="20000"/>
          </a:bodyPr>
          <a:lstStyle/>
          <a:p>
            <a:r>
              <a:rPr lang="en-CA" sz="2600" dirty="0">
                <a:solidFill>
                  <a:schemeClr val="tx1">
                    <a:lumMod val="65000"/>
                    <a:lumOff val="35000"/>
                  </a:schemeClr>
                </a:solidFill>
                <a:latin typeface="Arial Rounded MT Bold" charset="0"/>
              </a:rPr>
              <a:t>We created a new (more comprehensive) distribution survey document and issued it to several Sr. VP’s in the food industry to solicit their opinions on what they would like to benchmark and know more about. We received their valued feedback and incorporated into the new survey questionnaire.</a:t>
            </a:r>
            <a:endParaRPr lang="en-US" sz="2600" dirty="0">
              <a:solidFill>
                <a:schemeClr val="tx1">
                  <a:lumMod val="65000"/>
                  <a:lumOff val="35000"/>
                </a:schemeClr>
              </a:solidFill>
              <a:latin typeface="Arial Rounded MT Bold" charset="0"/>
            </a:endParaRPr>
          </a:p>
          <a:p>
            <a:r>
              <a:rPr lang="en-US" sz="2600" dirty="0">
                <a:solidFill>
                  <a:srgbClr val="00B0F0"/>
                </a:solidFill>
                <a:latin typeface="Arial Rounded MT Bold" charset="0"/>
              </a:rPr>
              <a:t>Part A </a:t>
            </a:r>
            <a:r>
              <a:rPr lang="en-US" sz="2600" dirty="0">
                <a:solidFill>
                  <a:schemeClr val="tx1">
                    <a:lumMod val="65000"/>
                    <a:lumOff val="35000"/>
                  </a:schemeClr>
                </a:solidFill>
                <a:latin typeface="Arial Rounded MT Bold" charset="0"/>
              </a:rPr>
              <a:t>consists of general facility information that typically remains the same throughout the year as well as costs associated with operating distribution centers, operational data, fixed and mobile equipment, technology and outlook.</a:t>
            </a:r>
          </a:p>
          <a:p>
            <a:r>
              <a:rPr lang="en-US" sz="2600" dirty="0">
                <a:solidFill>
                  <a:srgbClr val="00B0F0"/>
                </a:solidFill>
                <a:latin typeface="Arial Rounded MT Bold" charset="0"/>
              </a:rPr>
              <a:t>Part B </a:t>
            </a:r>
            <a:r>
              <a:rPr lang="en-US" sz="2600" dirty="0">
                <a:solidFill>
                  <a:schemeClr val="tx1">
                    <a:lumMod val="65000"/>
                    <a:lumOff val="35000"/>
                  </a:schemeClr>
                </a:solidFill>
                <a:latin typeface="Arial Rounded MT Bold" charset="0"/>
              </a:rPr>
              <a:t>is comprised of operational metrics, same unique four-week sample period as past surveys to provide historical comparisons.  </a:t>
            </a:r>
          </a:p>
          <a:p>
            <a:r>
              <a:rPr lang="en-US" sz="2600" dirty="0">
                <a:solidFill>
                  <a:schemeClr val="tx1">
                    <a:lumMod val="65000"/>
                    <a:lumOff val="35000"/>
                  </a:schemeClr>
                </a:solidFill>
                <a:latin typeface="Arial Rounded MT Bold" charset="0"/>
              </a:rPr>
              <a:t>The goal was </a:t>
            </a:r>
            <a:r>
              <a:rPr lang="en-US" sz="2600" dirty="0">
                <a:solidFill>
                  <a:srgbClr val="00B0F0"/>
                </a:solidFill>
                <a:latin typeface="Arial Rounded MT Bold" charset="0"/>
              </a:rPr>
              <a:t>not</a:t>
            </a:r>
            <a:r>
              <a:rPr lang="en-US" sz="2600" dirty="0">
                <a:solidFill>
                  <a:schemeClr val="tx1">
                    <a:lumMod val="65000"/>
                    <a:lumOff val="35000"/>
                  </a:schemeClr>
                </a:solidFill>
                <a:latin typeface="Arial Rounded MT Bold" charset="0"/>
              </a:rPr>
              <a:t> to provide you with more data... But to provide precise operator actionable intelligence.</a:t>
            </a:r>
          </a:p>
          <a:p>
            <a:r>
              <a:rPr lang="en-US" sz="2400" dirty="0">
                <a:solidFill>
                  <a:schemeClr val="tx1">
                    <a:lumMod val="65000"/>
                    <a:lumOff val="35000"/>
                  </a:schemeClr>
                </a:solidFill>
                <a:latin typeface="Arial Rounded MT Bold" charset="0"/>
                <a:ea typeface="Arial Rounded MT Bold" charset="0"/>
                <a:cs typeface="Arial Rounded MT Bold" charset="0"/>
              </a:rPr>
              <a:t>As before the STUDY PARTICIPANTS WILL RECEIVE</a:t>
            </a:r>
          </a:p>
          <a:p>
            <a:pPr>
              <a:buFont typeface="Wingdings" panose="05000000000000000000" pitchFamily="2" charset="2"/>
              <a:buChar char="ü"/>
            </a:pPr>
            <a:r>
              <a:rPr lang="en-US" sz="2600" dirty="0">
                <a:solidFill>
                  <a:srgbClr val="00B0F0"/>
                </a:solidFill>
                <a:latin typeface="Arial Rounded MT Bold" charset="0"/>
              </a:rPr>
              <a:t>PERSONALIZED PRODUCTIVITY REPORT</a:t>
            </a:r>
          </a:p>
          <a:p>
            <a:pPr>
              <a:buFont typeface="Wingdings" panose="05000000000000000000" pitchFamily="2" charset="2"/>
              <a:buChar char="ü"/>
            </a:pPr>
            <a:r>
              <a:rPr lang="en-US" sz="2600" dirty="0">
                <a:solidFill>
                  <a:srgbClr val="00B0F0"/>
                </a:solidFill>
                <a:latin typeface="Arial Rounded MT Bold" charset="0"/>
              </a:rPr>
              <a:t>FMI/ROFDA SUPPLY CHAIN INDUSTRY REPORT AND FINDINGS PRESENTATION </a:t>
            </a:r>
          </a:p>
        </p:txBody>
      </p:sp>
      <p:sp>
        <p:nvSpPr>
          <p:cNvPr id="2" name="Slide Number Placeholder 1">
            <a:extLst>
              <a:ext uri="{FF2B5EF4-FFF2-40B4-BE49-F238E27FC236}">
                <a16:creationId xmlns:a16="http://schemas.microsoft.com/office/drawing/2014/main" xmlns="" id="{B9B76AC7-380E-45BA-8C7A-86AF7F27394B}"/>
              </a:ext>
            </a:extLst>
          </p:cNvPr>
          <p:cNvSpPr>
            <a:spLocks noGrp="1"/>
          </p:cNvSpPr>
          <p:nvPr>
            <p:ph type="sldNum" sz="quarter" idx="12"/>
          </p:nvPr>
        </p:nvSpPr>
        <p:spPr/>
        <p:txBody>
          <a:bodyPr/>
          <a:lstStyle/>
          <a:p>
            <a:fld id="{CA0C82B4-A617-4C4C-A927-AAF23DBD7435}" type="slidenum">
              <a:rPr lang="en-US" smtClean="0"/>
              <a:t>4</a:t>
            </a:fld>
            <a:endParaRPr lang="en-US"/>
          </a:p>
        </p:txBody>
      </p:sp>
    </p:spTree>
    <p:extLst>
      <p:ext uri="{BB962C8B-B14F-4D97-AF65-F5344CB8AC3E}">
        <p14:creationId xmlns:p14="http://schemas.microsoft.com/office/powerpoint/2010/main" val="2083650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a:xfrm rot="5400000" flipH="1">
            <a:off x="5328624" y="-5331440"/>
            <a:ext cx="45719" cy="10633033"/>
          </a:xfrm>
          <a:prstGeom prst="rect">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081" name="TextBox 32"/>
          <p:cNvSpPr txBox="1">
            <a:spLocks noChangeArrowheads="1"/>
          </p:cNvSpPr>
          <p:nvPr/>
        </p:nvSpPr>
        <p:spPr bwMode="auto">
          <a:xfrm>
            <a:off x="3175000" y="3276600"/>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endParaRPr lang="en-US"/>
          </a:p>
        </p:txBody>
      </p:sp>
      <p:pic>
        <p:nvPicPr>
          <p:cNvPr id="8" name="Picture 24" descr="Mail_Signature_Stroke HD.jpe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flipV="1">
            <a:off x="0" y="6553199"/>
            <a:ext cx="12139462" cy="304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4" descr="Mail_Signature_Stroke HD.jpe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flipV="1">
            <a:off x="0" y="0"/>
            <a:ext cx="12192003" cy="67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flipH="1">
            <a:off x="-22860" y="0"/>
            <a:ext cx="45719" cy="6858000"/>
          </a:xfrm>
          <a:prstGeom prst="rect">
            <a:avLst/>
          </a:prstGeom>
          <a:solidFill>
            <a:srgbClr val="812469"/>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2" name="Rectangle 11"/>
          <p:cNvSpPr/>
          <p:nvPr/>
        </p:nvSpPr>
        <p:spPr>
          <a:xfrm flipH="1">
            <a:off x="12139461" y="7935"/>
            <a:ext cx="45719" cy="6812281"/>
          </a:xfrm>
          <a:prstGeom prst="rect">
            <a:avLst/>
          </a:prstGeom>
          <a:solidFill>
            <a:srgbClr val="812469"/>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 name="Content Placeholder 4"/>
          <p:cNvSpPr>
            <a:spLocks noGrp="1"/>
          </p:cNvSpPr>
          <p:nvPr>
            <p:ph idx="1"/>
          </p:nvPr>
        </p:nvSpPr>
        <p:spPr>
          <a:xfrm>
            <a:off x="1129381" y="2337027"/>
            <a:ext cx="10515600" cy="3116623"/>
          </a:xfrm>
        </p:spPr>
        <p:txBody>
          <a:bodyPr>
            <a:normAutofit/>
          </a:bodyPr>
          <a:lstStyle/>
          <a:p>
            <a:r>
              <a:rPr lang="en-US" sz="2400" dirty="0">
                <a:solidFill>
                  <a:schemeClr val="tx1">
                    <a:lumMod val="65000"/>
                    <a:lumOff val="35000"/>
                  </a:schemeClr>
                </a:solidFill>
                <a:latin typeface="Arial Rounded MT Bold" charset="0"/>
                <a:ea typeface="Arial Rounded MT Bold" charset="0"/>
                <a:cs typeface="Arial Rounded MT Bold" charset="0"/>
              </a:rPr>
              <a:t>The American Retail Food Distribution Industry has not changed in the last 3 years surveyed, let alone the past 30 years!</a:t>
            </a:r>
          </a:p>
          <a:p>
            <a:r>
              <a:rPr lang="en-US" sz="2400" dirty="0">
                <a:solidFill>
                  <a:schemeClr val="tx1">
                    <a:lumMod val="65000"/>
                    <a:lumOff val="35000"/>
                  </a:schemeClr>
                </a:solidFill>
                <a:latin typeface="Arial Rounded MT Bold" charset="0"/>
                <a:ea typeface="Arial Rounded MT Bold" charset="0"/>
                <a:cs typeface="Arial Rounded MT Bold" charset="0"/>
              </a:rPr>
              <a:t>Using the same materials handling equipment:  pallets jacks, forklifts as we did in 1980  (DC and Store)</a:t>
            </a:r>
          </a:p>
          <a:p>
            <a:r>
              <a:rPr lang="en-US" sz="2400" dirty="0">
                <a:solidFill>
                  <a:schemeClr val="tx1">
                    <a:lumMod val="65000"/>
                    <a:lumOff val="35000"/>
                  </a:schemeClr>
                </a:solidFill>
                <a:latin typeface="Arial Rounded MT Bold" charset="0"/>
                <a:ea typeface="Arial Rounded MT Bold" charset="0"/>
                <a:cs typeface="Arial Rounded MT Bold" charset="0"/>
              </a:rPr>
              <a:t>Have added some technology: Voice Systems (1990); RF scanning (1993) to reduce paperwork and labels.  Most companies have a WMS in place</a:t>
            </a:r>
          </a:p>
        </p:txBody>
      </p:sp>
      <p:sp>
        <p:nvSpPr>
          <p:cNvPr id="14" name="Rectangle 13"/>
          <p:cNvSpPr/>
          <p:nvPr/>
        </p:nvSpPr>
        <p:spPr>
          <a:xfrm>
            <a:off x="20305" y="1110835"/>
            <a:ext cx="7356638" cy="830997"/>
          </a:xfrm>
          <a:prstGeom prst="rect">
            <a:avLst/>
          </a:prstGeom>
          <a:solidFill>
            <a:srgbClr val="9C27A0"/>
          </a:solidFill>
        </p:spPr>
        <p:txBody>
          <a:bodyPr wrap="square">
            <a:spAutoFit/>
          </a:bodyPr>
          <a:lstStyle/>
          <a:p>
            <a:pPr algn="ctr"/>
            <a:endParaRPr lang="en-US" sz="1200" dirty="0">
              <a:solidFill>
                <a:srgbClr val="FFFFFF"/>
              </a:solidFill>
              <a:latin typeface="Arial Rounded MT Bold"/>
              <a:cs typeface="Arial Rounded MT Bold"/>
            </a:endParaRPr>
          </a:p>
          <a:p>
            <a:pPr algn="ctr"/>
            <a:r>
              <a:rPr lang="en-US" sz="3600" dirty="0">
                <a:solidFill>
                  <a:srgbClr val="FFFFFF"/>
                </a:solidFill>
                <a:latin typeface="Arial Rounded MT Bold"/>
                <a:cs typeface="Arial Rounded MT Bold"/>
              </a:rPr>
              <a:t>SURVEY HIGHLIGHTS</a:t>
            </a:r>
            <a:endParaRPr lang="en-US" sz="300" dirty="0"/>
          </a:p>
        </p:txBody>
      </p:sp>
      <p:sp>
        <p:nvSpPr>
          <p:cNvPr id="15" name="Oval 14"/>
          <p:cNvSpPr/>
          <p:nvPr/>
        </p:nvSpPr>
        <p:spPr>
          <a:xfrm>
            <a:off x="7159688" y="926289"/>
            <a:ext cx="1226248" cy="1203200"/>
          </a:xfrm>
          <a:prstGeom prst="ellipse">
            <a:avLst/>
          </a:prstGeom>
          <a:solidFill>
            <a:srgbClr val="FF97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latin typeface="Arial Rounded MT Bold" charset="0"/>
              <a:ea typeface="Arial Rounded MT Bold" charset="0"/>
              <a:cs typeface="Arial Rounded MT Bold" charset="0"/>
            </a:endParaRPr>
          </a:p>
        </p:txBody>
      </p:sp>
      <p:pic>
        <p:nvPicPr>
          <p:cNvPr id="20" name="Picture 4" descr="http://www.progressivegrocer.com/sites/default/files/styles/article-full/public/PG%20Articles/FMI%20Logo%20Resized.jpg?itok=goyYOXxO"/>
          <p:cNvPicPr>
            <a:picLocks noChangeAspect="1" noChangeArrowheads="1"/>
          </p:cNvPicPr>
          <p:nvPr/>
        </p:nvPicPr>
        <p:blipFill rotWithShape="1">
          <a:blip r:embed="rId3" cstate="print">
            <a:alphaModFix amt="20000"/>
            <a:extLst>
              <a:ext uri="{28A0092B-C50C-407E-A947-70E740481C1C}">
                <a14:useLocalDpi xmlns:a14="http://schemas.microsoft.com/office/drawing/2010/main" val="0"/>
              </a:ext>
            </a:extLst>
          </a:blip>
          <a:srcRect t="18583" b="17293"/>
          <a:stretch/>
        </p:blipFill>
        <p:spPr bwMode="auto">
          <a:xfrm>
            <a:off x="4099467" y="5848845"/>
            <a:ext cx="1916632" cy="675295"/>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xmlns="" id="{50AB0B8A-FE66-4B75-A779-4B6BE2CA2010}"/>
              </a:ext>
            </a:extLst>
          </p:cNvPr>
          <p:cNvPicPr>
            <a:picLocks noChangeAspect="1"/>
          </p:cNvPicPr>
          <p:nvPr/>
        </p:nvPicPr>
        <p:blipFill rotWithShape="1">
          <a:blip r:embed="rId4">
            <a:alphaModFix amt="24000"/>
          </a:blip>
          <a:srcRect l="67451" t="57976" r="24519" b="33135"/>
          <a:stretch/>
        </p:blipFill>
        <p:spPr>
          <a:xfrm>
            <a:off x="5902980" y="5819786"/>
            <a:ext cx="2057348" cy="683252"/>
          </a:xfrm>
          <a:prstGeom prst="rect">
            <a:avLst/>
          </a:prstGeom>
        </p:spPr>
      </p:pic>
      <p:sp>
        <p:nvSpPr>
          <p:cNvPr id="3" name="TextBox 2"/>
          <p:cNvSpPr txBox="1"/>
          <p:nvPr/>
        </p:nvSpPr>
        <p:spPr>
          <a:xfrm>
            <a:off x="7333696" y="1279290"/>
            <a:ext cx="926327" cy="461665"/>
          </a:xfrm>
          <a:prstGeom prst="rect">
            <a:avLst/>
          </a:prstGeom>
          <a:noFill/>
        </p:spPr>
        <p:txBody>
          <a:bodyPr wrap="square" rtlCol="0">
            <a:spAutoFit/>
          </a:bodyPr>
          <a:lstStyle/>
          <a:p>
            <a:r>
              <a:rPr lang="en-US" sz="2400" dirty="0">
                <a:solidFill>
                  <a:schemeClr val="bg1"/>
                </a:solidFill>
                <a:latin typeface="Arial Rounded MT Bold" charset="0"/>
                <a:ea typeface="Arial Rounded MT Bold" charset="0"/>
                <a:cs typeface="Arial Rounded MT Bold" charset="0"/>
              </a:rPr>
              <a:t>2018</a:t>
            </a:r>
          </a:p>
        </p:txBody>
      </p:sp>
      <p:sp>
        <p:nvSpPr>
          <p:cNvPr id="7" name="TextBox 6"/>
          <p:cNvSpPr txBox="1"/>
          <p:nvPr/>
        </p:nvSpPr>
        <p:spPr>
          <a:xfrm>
            <a:off x="6096001" y="137547"/>
            <a:ext cx="6410039" cy="461665"/>
          </a:xfrm>
          <a:prstGeom prst="rect">
            <a:avLst/>
          </a:prstGeom>
          <a:noFill/>
        </p:spPr>
        <p:txBody>
          <a:bodyPr wrap="square" rtlCol="0">
            <a:spAutoFit/>
          </a:bodyPr>
          <a:lstStyle/>
          <a:p>
            <a:r>
              <a:rPr lang="en-US" sz="2400" dirty="0">
                <a:solidFill>
                  <a:schemeClr val="bg1">
                    <a:lumMod val="85000"/>
                  </a:schemeClr>
                </a:solidFill>
                <a:latin typeface="Arial Rounded MT Bold" charset="0"/>
                <a:ea typeface="Arial Rounded MT Bold" charset="0"/>
                <a:cs typeface="Arial Rounded MT Bold" charset="0"/>
              </a:rPr>
              <a:t>2018 SUPPLY CHAIN BENCHMARKING</a:t>
            </a:r>
          </a:p>
        </p:txBody>
      </p:sp>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5716" y="137577"/>
            <a:ext cx="1190013" cy="551779"/>
          </a:xfrm>
          <a:prstGeom prst="rect">
            <a:avLst/>
          </a:prstGeom>
        </p:spPr>
      </p:pic>
      <p:pic>
        <p:nvPicPr>
          <p:cNvPr id="24" name="Picture 23">
            <a:extLst>
              <a:ext uri="{FF2B5EF4-FFF2-40B4-BE49-F238E27FC236}">
                <a16:creationId xmlns:a16="http://schemas.microsoft.com/office/drawing/2014/main" xmlns="" id="{7052EB80-810B-402A-84DF-51CE317F416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94320" y="258592"/>
            <a:ext cx="982759" cy="170823"/>
          </a:xfrm>
          <a:prstGeom prst="rect">
            <a:avLst/>
          </a:prstGeom>
        </p:spPr>
      </p:pic>
      <p:sp>
        <p:nvSpPr>
          <p:cNvPr id="2" name="Slide Number Placeholder 1">
            <a:extLst>
              <a:ext uri="{FF2B5EF4-FFF2-40B4-BE49-F238E27FC236}">
                <a16:creationId xmlns:a16="http://schemas.microsoft.com/office/drawing/2014/main" xmlns="" id="{866F9859-A4C3-4E8D-BA1C-22174C37FF66}"/>
              </a:ext>
            </a:extLst>
          </p:cNvPr>
          <p:cNvSpPr>
            <a:spLocks noGrp="1"/>
          </p:cNvSpPr>
          <p:nvPr>
            <p:ph type="sldNum" sz="quarter" idx="12"/>
          </p:nvPr>
        </p:nvSpPr>
        <p:spPr/>
        <p:txBody>
          <a:bodyPr/>
          <a:lstStyle/>
          <a:p>
            <a:fld id="{CA0C82B4-A617-4C4C-A927-AAF23DBD7435}" type="slidenum">
              <a:rPr lang="en-US" smtClean="0"/>
              <a:t>5</a:t>
            </a:fld>
            <a:endParaRPr lang="en-US"/>
          </a:p>
        </p:txBody>
      </p:sp>
    </p:spTree>
    <p:extLst>
      <p:ext uri="{BB962C8B-B14F-4D97-AF65-F5344CB8AC3E}">
        <p14:creationId xmlns:p14="http://schemas.microsoft.com/office/powerpoint/2010/main" val="15723078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a:xfrm rot="5400000" flipH="1">
            <a:off x="5328624" y="-5331440"/>
            <a:ext cx="45719" cy="10633033"/>
          </a:xfrm>
          <a:prstGeom prst="rect">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081" name="TextBox 32"/>
          <p:cNvSpPr txBox="1">
            <a:spLocks noChangeArrowheads="1"/>
          </p:cNvSpPr>
          <p:nvPr/>
        </p:nvSpPr>
        <p:spPr bwMode="auto">
          <a:xfrm>
            <a:off x="3175000" y="3276600"/>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endParaRPr lang="en-US"/>
          </a:p>
        </p:txBody>
      </p:sp>
      <p:pic>
        <p:nvPicPr>
          <p:cNvPr id="8" name="Picture 24" descr="Mail_Signature_Stroke HD.jpe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flipV="1">
            <a:off x="0" y="6553199"/>
            <a:ext cx="12139462" cy="304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4" descr="Mail_Signature_Stroke HD.jpe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flipV="1">
            <a:off x="0" y="0"/>
            <a:ext cx="12192003" cy="67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flipH="1">
            <a:off x="-22860" y="0"/>
            <a:ext cx="45719" cy="6858000"/>
          </a:xfrm>
          <a:prstGeom prst="rect">
            <a:avLst/>
          </a:prstGeom>
          <a:solidFill>
            <a:srgbClr val="812469"/>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2" name="Rectangle 11"/>
          <p:cNvSpPr/>
          <p:nvPr/>
        </p:nvSpPr>
        <p:spPr>
          <a:xfrm flipH="1">
            <a:off x="12139461" y="7935"/>
            <a:ext cx="45719" cy="6812281"/>
          </a:xfrm>
          <a:prstGeom prst="rect">
            <a:avLst/>
          </a:prstGeom>
          <a:solidFill>
            <a:srgbClr val="812469"/>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4" name="Rectangle 13"/>
          <p:cNvSpPr/>
          <p:nvPr/>
        </p:nvSpPr>
        <p:spPr>
          <a:xfrm>
            <a:off x="20305" y="1110835"/>
            <a:ext cx="7356638" cy="830997"/>
          </a:xfrm>
          <a:prstGeom prst="rect">
            <a:avLst/>
          </a:prstGeom>
          <a:solidFill>
            <a:srgbClr val="9C27A0"/>
          </a:solidFill>
        </p:spPr>
        <p:txBody>
          <a:bodyPr wrap="square">
            <a:spAutoFit/>
          </a:bodyPr>
          <a:lstStyle/>
          <a:p>
            <a:pPr algn="ctr"/>
            <a:endParaRPr lang="en-US" sz="1200" dirty="0">
              <a:solidFill>
                <a:srgbClr val="FFFFFF"/>
              </a:solidFill>
              <a:latin typeface="Arial Rounded MT Bold"/>
              <a:cs typeface="Arial Rounded MT Bold"/>
            </a:endParaRPr>
          </a:p>
          <a:p>
            <a:pPr algn="ctr"/>
            <a:r>
              <a:rPr lang="en-US" sz="3600" dirty="0">
                <a:solidFill>
                  <a:srgbClr val="FFFFFF"/>
                </a:solidFill>
                <a:latin typeface="Arial Rounded MT Bold"/>
                <a:cs typeface="Arial Rounded MT Bold"/>
              </a:rPr>
              <a:t>SURVEY HIGHLIGHTS</a:t>
            </a:r>
            <a:endParaRPr lang="en-US" sz="300" dirty="0"/>
          </a:p>
        </p:txBody>
      </p:sp>
      <p:sp>
        <p:nvSpPr>
          <p:cNvPr id="15" name="Oval 14"/>
          <p:cNvSpPr/>
          <p:nvPr/>
        </p:nvSpPr>
        <p:spPr>
          <a:xfrm>
            <a:off x="7159688" y="926289"/>
            <a:ext cx="1226248" cy="1203200"/>
          </a:xfrm>
          <a:prstGeom prst="ellipse">
            <a:avLst/>
          </a:prstGeom>
          <a:solidFill>
            <a:srgbClr val="FF97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latin typeface="Arial Rounded MT Bold" charset="0"/>
              <a:ea typeface="Arial Rounded MT Bold" charset="0"/>
              <a:cs typeface="Arial Rounded MT Bold" charset="0"/>
            </a:endParaRPr>
          </a:p>
        </p:txBody>
      </p:sp>
      <p:pic>
        <p:nvPicPr>
          <p:cNvPr id="21" name="Picture 20">
            <a:extLst>
              <a:ext uri="{FF2B5EF4-FFF2-40B4-BE49-F238E27FC236}">
                <a16:creationId xmlns:a16="http://schemas.microsoft.com/office/drawing/2014/main" xmlns="" id="{50AB0B8A-FE66-4B75-A779-4B6BE2CA2010}"/>
              </a:ext>
            </a:extLst>
          </p:cNvPr>
          <p:cNvPicPr>
            <a:picLocks noChangeAspect="1"/>
          </p:cNvPicPr>
          <p:nvPr/>
        </p:nvPicPr>
        <p:blipFill rotWithShape="1">
          <a:blip r:embed="rId3">
            <a:alphaModFix amt="24000"/>
          </a:blip>
          <a:srcRect l="67451" t="57976" r="24519" b="33135"/>
          <a:stretch/>
        </p:blipFill>
        <p:spPr>
          <a:xfrm>
            <a:off x="5798531" y="5889651"/>
            <a:ext cx="1817612" cy="603635"/>
          </a:xfrm>
          <a:prstGeom prst="rect">
            <a:avLst/>
          </a:prstGeom>
        </p:spPr>
      </p:pic>
      <p:sp>
        <p:nvSpPr>
          <p:cNvPr id="3" name="TextBox 2"/>
          <p:cNvSpPr txBox="1"/>
          <p:nvPr/>
        </p:nvSpPr>
        <p:spPr>
          <a:xfrm>
            <a:off x="7333696" y="1279290"/>
            <a:ext cx="926327" cy="461665"/>
          </a:xfrm>
          <a:prstGeom prst="rect">
            <a:avLst/>
          </a:prstGeom>
          <a:noFill/>
        </p:spPr>
        <p:txBody>
          <a:bodyPr wrap="square" rtlCol="0">
            <a:spAutoFit/>
          </a:bodyPr>
          <a:lstStyle/>
          <a:p>
            <a:r>
              <a:rPr lang="en-US" sz="2400" dirty="0">
                <a:solidFill>
                  <a:schemeClr val="bg1"/>
                </a:solidFill>
                <a:latin typeface="Arial Rounded MT Bold" charset="0"/>
                <a:ea typeface="Arial Rounded MT Bold" charset="0"/>
                <a:cs typeface="Arial Rounded MT Bold" charset="0"/>
              </a:rPr>
              <a:t>2018</a:t>
            </a:r>
          </a:p>
        </p:txBody>
      </p:sp>
      <p:sp>
        <p:nvSpPr>
          <p:cNvPr id="7" name="TextBox 6"/>
          <p:cNvSpPr txBox="1"/>
          <p:nvPr/>
        </p:nvSpPr>
        <p:spPr>
          <a:xfrm>
            <a:off x="6096001" y="137547"/>
            <a:ext cx="6410039" cy="461665"/>
          </a:xfrm>
          <a:prstGeom prst="rect">
            <a:avLst/>
          </a:prstGeom>
          <a:noFill/>
        </p:spPr>
        <p:txBody>
          <a:bodyPr wrap="square" rtlCol="0">
            <a:spAutoFit/>
          </a:bodyPr>
          <a:lstStyle/>
          <a:p>
            <a:r>
              <a:rPr lang="en-US" sz="2400" dirty="0">
                <a:solidFill>
                  <a:schemeClr val="bg1">
                    <a:lumMod val="85000"/>
                  </a:schemeClr>
                </a:solidFill>
                <a:latin typeface="Arial Rounded MT Bold" charset="0"/>
                <a:ea typeface="Arial Rounded MT Bold" charset="0"/>
                <a:cs typeface="Arial Rounded MT Bold" charset="0"/>
              </a:rPr>
              <a:t>2018 SUPPLY CHAIN BENCHMARKING</a:t>
            </a:r>
          </a:p>
        </p:txBody>
      </p:sp>
      <p:sp>
        <p:nvSpPr>
          <p:cNvPr id="19" name="Content Placeholder 4"/>
          <p:cNvSpPr>
            <a:spLocks noGrp="1"/>
          </p:cNvSpPr>
          <p:nvPr>
            <p:ph idx="1"/>
          </p:nvPr>
        </p:nvSpPr>
        <p:spPr>
          <a:xfrm>
            <a:off x="612598" y="2290633"/>
            <a:ext cx="11206003" cy="3538632"/>
          </a:xfrm>
        </p:spPr>
        <p:txBody>
          <a:bodyPr>
            <a:normAutofit fontScale="70000" lnSpcReduction="20000"/>
          </a:bodyPr>
          <a:lstStyle/>
          <a:p>
            <a:pPr marL="228600" lvl="1">
              <a:lnSpc>
                <a:spcPct val="110000"/>
              </a:lnSpc>
              <a:spcBef>
                <a:spcPts val="1000"/>
              </a:spcBef>
            </a:pPr>
            <a:r>
              <a:rPr lang="en-US" sz="3800" dirty="0">
                <a:solidFill>
                  <a:schemeClr val="tx1">
                    <a:lumMod val="65000"/>
                    <a:lumOff val="35000"/>
                  </a:schemeClr>
                </a:solidFill>
                <a:latin typeface="Arial Rounded MT Bold" charset="0"/>
              </a:rPr>
              <a:t>Inventory turns have declined as most companies buy more product than they need because money is basically free!</a:t>
            </a:r>
          </a:p>
          <a:p>
            <a:pPr marL="228600" lvl="1">
              <a:lnSpc>
                <a:spcPct val="110000"/>
              </a:lnSpc>
              <a:spcBef>
                <a:spcPts val="1000"/>
              </a:spcBef>
            </a:pPr>
            <a:r>
              <a:rPr lang="en-US" sz="3800" dirty="0">
                <a:solidFill>
                  <a:schemeClr val="tx1">
                    <a:lumMod val="65000"/>
                    <a:lumOff val="35000"/>
                  </a:schemeClr>
                </a:solidFill>
                <a:latin typeface="Arial Rounded MT Bold" charset="0"/>
              </a:rPr>
              <a:t>Still finger printing as much as 40% of the inbound product</a:t>
            </a:r>
          </a:p>
          <a:p>
            <a:pPr marL="228600" lvl="1">
              <a:lnSpc>
                <a:spcPct val="110000"/>
              </a:lnSpc>
              <a:spcBef>
                <a:spcPts val="1000"/>
              </a:spcBef>
            </a:pPr>
            <a:r>
              <a:rPr lang="en-US" sz="3800" dirty="0">
                <a:solidFill>
                  <a:schemeClr val="tx1">
                    <a:lumMod val="65000"/>
                    <a:lumOff val="35000"/>
                  </a:schemeClr>
                </a:solidFill>
                <a:latin typeface="Arial Rounded MT Bold" charset="0"/>
              </a:rPr>
              <a:t>Associate turnover is extremely high and expensive</a:t>
            </a:r>
          </a:p>
          <a:p>
            <a:pPr marL="228600" lvl="1">
              <a:lnSpc>
                <a:spcPct val="110000"/>
              </a:lnSpc>
              <a:spcBef>
                <a:spcPts val="1000"/>
              </a:spcBef>
            </a:pPr>
            <a:r>
              <a:rPr lang="en-US" sz="3800" dirty="0">
                <a:solidFill>
                  <a:schemeClr val="tx1">
                    <a:lumMod val="65000"/>
                    <a:lumOff val="35000"/>
                  </a:schemeClr>
                </a:solidFill>
                <a:latin typeface="Arial Rounded MT Bold" charset="0"/>
              </a:rPr>
              <a:t>Stores have to receive 40-60 DSD loads every day, creating significant paperwork and jamming the backrooms with product</a:t>
            </a:r>
          </a:p>
          <a:p>
            <a:pPr marL="228600" lvl="1">
              <a:lnSpc>
                <a:spcPct val="110000"/>
              </a:lnSpc>
              <a:spcBef>
                <a:spcPts val="1000"/>
              </a:spcBef>
            </a:pPr>
            <a:r>
              <a:rPr lang="en-US" sz="3800" dirty="0">
                <a:solidFill>
                  <a:schemeClr val="tx1">
                    <a:lumMod val="65000"/>
                    <a:lumOff val="35000"/>
                  </a:schemeClr>
                </a:solidFill>
                <a:latin typeface="Arial Rounded MT Bold" charset="0"/>
              </a:rPr>
              <a:t>Number of items continues to grow</a:t>
            </a:r>
          </a:p>
          <a:p>
            <a:pPr lvl="1"/>
            <a:endParaRPr lang="en-US" sz="2800" dirty="0">
              <a:latin typeface="Arial Rounded MT Bold" charset="0"/>
              <a:ea typeface="Arial Rounded MT Bold" charset="0"/>
              <a:cs typeface="Arial Rounded MT Bold" charset="0"/>
            </a:endParaRPr>
          </a:p>
        </p:txBody>
      </p:sp>
      <p:pic>
        <p:nvPicPr>
          <p:cNvPr id="23" name="Picture 22">
            <a:extLst>
              <a:ext uri="{FF2B5EF4-FFF2-40B4-BE49-F238E27FC236}">
                <a16:creationId xmlns:a16="http://schemas.microsoft.com/office/drawing/2014/main" xmlns="" id="{7052EB80-810B-402A-84DF-51CE317F416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94320" y="258592"/>
            <a:ext cx="982759" cy="170823"/>
          </a:xfrm>
          <a:prstGeom prst="rect">
            <a:avLst/>
          </a:prstGeom>
        </p:spPr>
      </p:pic>
      <p:pic>
        <p:nvPicPr>
          <p:cNvPr id="24" name="Picture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5716" y="137577"/>
            <a:ext cx="1190013" cy="551779"/>
          </a:xfrm>
          <a:prstGeom prst="rect">
            <a:avLst/>
          </a:prstGeom>
        </p:spPr>
      </p:pic>
      <p:pic>
        <p:nvPicPr>
          <p:cNvPr id="25" name="Picture 4" descr="http://www.progressivegrocer.com/sites/default/files/styles/article-full/public/PG%20Articles/FMI%20Logo%20Resized.jpg?itok=goyYOXxO"/>
          <p:cNvPicPr>
            <a:picLocks noChangeAspect="1" noChangeArrowheads="1"/>
          </p:cNvPicPr>
          <p:nvPr/>
        </p:nvPicPr>
        <p:blipFill rotWithShape="1">
          <a:blip r:embed="rId6" cstate="print">
            <a:alphaModFix amt="20000"/>
            <a:extLst>
              <a:ext uri="{28A0092B-C50C-407E-A947-70E740481C1C}">
                <a14:useLocalDpi xmlns:a14="http://schemas.microsoft.com/office/drawing/2010/main" val="0"/>
              </a:ext>
            </a:extLst>
          </a:blip>
          <a:srcRect t="18583" b="17293"/>
          <a:stretch/>
        </p:blipFill>
        <p:spPr bwMode="auto">
          <a:xfrm>
            <a:off x="4195954" y="5897868"/>
            <a:ext cx="1665259" cy="586728"/>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xmlns="" id="{BC88D2FB-5473-4777-9F41-34A227B92CB3}"/>
              </a:ext>
            </a:extLst>
          </p:cNvPr>
          <p:cNvSpPr>
            <a:spLocks noGrp="1"/>
          </p:cNvSpPr>
          <p:nvPr>
            <p:ph type="sldNum" sz="quarter" idx="12"/>
          </p:nvPr>
        </p:nvSpPr>
        <p:spPr/>
        <p:txBody>
          <a:bodyPr/>
          <a:lstStyle/>
          <a:p>
            <a:fld id="{CA0C82B4-A617-4C4C-A927-AAF23DBD7435}" type="slidenum">
              <a:rPr lang="en-US" smtClean="0"/>
              <a:t>6</a:t>
            </a:fld>
            <a:endParaRPr lang="en-US"/>
          </a:p>
        </p:txBody>
      </p:sp>
    </p:spTree>
    <p:extLst>
      <p:ext uri="{BB962C8B-B14F-4D97-AF65-F5344CB8AC3E}">
        <p14:creationId xmlns:p14="http://schemas.microsoft.com/office/powerpoint/2010/main" val="264162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a:xfrm rot="5400000" flipH="1">
            <a:off x="5328624" y="-5331440"/>
            <a:ext cx="45719" cy="10633033"/>
          </a:xfrm>
          <a:prstGeom prst="rect">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8" name="Picture 24" descr="Mail_Signature_Stroke HD.jpe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flipV="1">
            <a:off x="0" y="6701741"/>
            <a:ext cx="12139462" cy="156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4" descr="Mail_Signature_Stroke HD.jpe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flipV="1">
            <a:off x="0" y="0"/>
            <a:ext cx="12192003" cy="67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flipH="1">
            <a:off x="-22860" y="0"/>
            <a:ext cx="45719" cy="6858000"/>
          </a:xfrm>
          <a:prstGeom prst="rect">
            <a:avLst/>
          </a:prstGeom>
          <a:solidFill>
            <a:srgbClr val="812469"/>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2" name="Rectangle 11"/>
          <p:cNvSpPr/>
          <p:nvPr/>
        </p:nvSpPr>
        <p:spPr>
          <a:xfrm flipH="1">
            <a:off x="12139461" y="7935"/>
            <a:ext cx="45719" cy="6812281"/>
          </a:xfrm>
          <a:prstGeom prst="rect">
            <a:avLst/>
          </a:prstGeom>
          <a:solidFill>
            <a:srgbClr val="812469"/>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4" name="Rectangle 13"/>
          <p:cNvSpPr/>
          <p:nvPr/>
        </p:nvSpPr>
        <p:spPr>
          <a:xfrm>
            <a:off x="20305" y="1110835"/>
            <a:ext cx="7356638" cy="769441"/>
          </a:xfrm>
          <a:prstGeom prst="rect">
            <a:avLst/>
          </a:prstGeom>
          <a:solidFill>
            <a:srgbClr val="9C27A0"/>
          </a:solidFill>
        </p:spPr>
        <p:txBody>
          <a:bodyPr wrap="square">
            <a:spAutoFit/>
          </a:bodyPr>
          <a:lstStyle/>
          <a:p>
            <a:pPr algn="ctr"/>
            <a:endParaRPr lang="en-US" sz="1200" dirty="0">
              <a:solidFill>
                <a:srgbClr val="FFFFFF"/>
              </a:solidFill>
              <a:latin typeface="Arial Rounded MT Bold"/>
              <a:cs typeface="Arial Rounded MT Bold"/>
            </a:endParaRPr>
          </a:p>
          <a:p>
            <a:pPr algn="ctr"/>
            <a:r>
              <a:rPr lang="en-US" sz="3200" dirty="0">
                <a:solidFill>
                  <a:srgbClr val="FFFFFF"/>
                </a:solidFill>
                <a:latin typeface="Arial Rounded MT Bold"/>
                <a:cs typeface="Arial Rounded MT Bold"/>
              </a:rPr>
              <a:t>CHALLENGES / OPPORTUNITES</a:t>
            </a:r>
            <a:endParaRPr lang="en-US" sz="200" dirty="0"/>
          </a:p>
        </p:txBody>
      </p:sp>
      <p:sp>
        <p:nvSpPr>
          <p:cNvPr id="15" name="Oval 14"/>
          <p:cNvSpPr/>
          <p:nvPr/>
        </p:nvSpPr>
        <p:spPr>
          <a:xfrm>
            <a:off x="7159688" y="926289"/>
            <a:ext cx="1226248" cy="1203200"/>
          </a:xfrm>
          <a:prstGeom prst="ellipse">
            <a:avLst/>
          </a:prstGeom>
          <a:solidFill>
            <a:srgbClr val="9C27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latin typeface="Arial Rounded MT Bold" charset="0"/>
              <a:ea typeface="Arial Rounded MT Bold" charset="0"/>
              <a:cs typeface="Arial Rounded MT Bold" charset="0"/>
            </a:endParaRPr>
          </a:p>
        </p:txBody>
      </p:sp>
      <p:sp>
        <p:nvSpPr>
          <p:cNvPr id="7" name="TextBox 6"/>
          <p:cNvSpPr txBox="1"/>
          <p:nvPr/>
        </p:nvSpPr>
        <p:spPr>
          <a:xfrm>
            <a:off x="6096001" y="137547"/>
            <a:ext cx="6410039" cy="461665"/>
          </a:xfrm>
          <a:prstGeom prst="rect">
            <a:avLst/>
          </a:prstGeom>
          <a:noFill/>
        </p:spPr>
        <p:txBody>
          <a:bodyPr wrap="square" rtlCol="0">
            <a:spAutoFit/>
          </a:bodyPr>
          <a:lstStyle/>
          <a:p>
            <a:r>
              <a:rPr lang="en-US" sz="2400" dirty="0">
                <a:solidFill>
                  <a:schemeClr val="bg1">
                    <a:lumMod val="85000"/>
                  </a:schemeClr>
                </a:solidFill>
                <a:latin typeface="Arial Rounded MT Bold" charset="0"/>
                <a:ea typeface="Arial Rounded MT Bold" charset="0"/>
                <a:cs typeface="Arial Rounded MT Bold" charset="0"/>
              </a:rPr>
              <a:t>2018 SUPPLY CHAIN BENCHMARKING</a:t>
            </a:r>
          </a:p>
        </p:txBody>
      </p:sp>
      <p:sp>
        <p:nvSpPr>
          <p:cNvPr id="23" name="Content Placeholder 2"/>
          <p:cNvSpPr>
            <a:spLocks noGrp="1"/>
          </p:cNvSpPr>
          <p:nvPr>
            <p:ph idx="1"/>
          </p:nvPr>
        </p:nvSpPr>
        <p:spPr>
          <a:xfrm>
            <a:off x="1303001" y="2609935"/>
            <a:ext cx="10515600" cy="2401616"/>
          </a:xfrm>
        </p:spPr>
        <p:txBody>
          <a:bodyPr>
            <a:normAutofit/>
          </a:bodyPr>
          <a:lstStyle/>
          <a:p>
            <a:r>
              <a:rPr lang="en-US" dirty="0">
                <a:solidFill>
                  <a:schemeClr val="tx1">
                    <a:lumMod val="65000"/>
                    <a:lumOff val="35000"/>
                  </a:schemeClr>
                </a:solidFill>
                <a:latin typeface="Arial Rounded MT Bold" charset="0"/>
                <a:ea typeface="Arial Rounded MT Bold" charset="0"/>
                <a:cs typeface="Arial Rounded MT Bold" charset="0"/>
              </a:rPr>
              <a:t>The world food industry is changing faster than most executives understand or comprehend!!!!</a:t>
            </a:r>
          </a:p>
          <a:p>
            <a:endParaRPr lang="en-US" dirty="0">
              <a:solidFill>
                <a:schemeClr val="tx1">
                  <a:lumMod val="65000"/>
                  <a:lumOff val="35000"/>
                </a:schemeClr>
              </a:solidFill>
              <a:latin typeface="Arial Rounded MT Bold" charset="0"/>
              <a:ea typeface="Arial Rounded MT Bold" charset="0"/>
              <a:cs typeface="Arial Rounded MT Bold" charset="0"/>
            </a:endParaRPr>
          </a:p>
          <a:p>
            <a:r>
              <a:rPr lang="en-US" dirty="0">
                <a:solidFill>
                  <a:schemeClr val="tx1">
                    <a:lumMod val="65000"/>
                    <a:lumOff val="35000"/>
                  </a:schemeClr>
                </a:solidFill>
                <a:latin typeface="Arial Rounded MT Bold" charset="0"/>
                <a:ea typeface="Arial Rounded MT Bold" charset="0"/>
                <a:cs typeface="Arial Rounded MT Bold" charset="0"/>
              </a:rPr>
              <a:t>Let’s Look at what is happening.</a:t>
            </a:r>
          </a:p>
        </p:txBody>
      </p:sp>
      <p:pic>
        <p:nvPicPr>
          <p:cNvPr id="24" name="Picture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5716" y="137577"/>
            <a:ext cx="1190013" cy="551779"/>
          </a:xfrm>
          <a:prstGeom prst="rect">
            <a:avLst/>
          </a:prstGeom>
        </p:spPr>
      </p:pic>
      <p:pic>
        <p:nvPicPr>
          <p:cNvPr id="25" name="Picture 24">
            <a:extLst>
              <a:ext uri="{FF2B5EF4-FFF2-40B4-BE49-F238E27FC236}">
                <a16:creationId xmlns:a16="http://schemas.microsoft.com/office/drawing/2014/main" xmlns="" id="{7052EB80-810B-402A-84DF-51CE317F416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85291" y="258592"/>
            <a:ext cx="982759" cy="170823"/>
          </a:xfrm>
          <a:prstGeom prst="rect">
            <a:avLst/>
          </a:prstGeom>
        </p:spPr>
      </p:pic>
      <p:pic>
        <p:nvPicPr>
          <p:cNvPr id="26" name="Picture 25">
            <a:extLst>
              <a:ext uri="{FF2B5EF4-FFF2-40B4-BE49-F238E27FC236}">
                <a16:creationId xmlns:a16="http://schemas.microsoft.com/office/drawing/2014/main" xmlns="" id="{50AB0B8A-FE66-4B75-A779-4B6BE2CA2010}"/>
              </a:ext>
            </a:extLst>
          </p:cNvPr>
          <p:cNvPicPr>
            <a:picLocks noChangeAspect="1"/>
          </p:cNvPicPr>
          <p:nvPr/>
        </p:nvPicPr>
        <p:blipFill rotWithShape="1">
          <a:blip r:embed="rId5">
            <a:alphaModFix amt="24000"/>
          </a:blip>
          <a:srcRect l="67451" t="57976" r="24519" b="33135"/>
          <a:stretch/>
        </p:blipFill>
        <p:spPr>
          <a:xfrm>
            <a:off x="5783484" y="5784701"/>
            <a:ext cx="2022052" cy="671531"/>
          </a:xfrm>
          <a:prstGeom prst="rect">
            <a:avLst/>
          </a:prstGeom>
        </p:spPr>
      </p:pic>
      <p:pic>
        <p:nvPicPr>
          <p:cNvPr id="27" name="Picture 4" descr="http://www.progressivegrocer.com/sites/default/files/styles/article-full/public/PG%20Articles/FMI%20Logo%20Resized.jpg?itok=goyYOXxO"/>
          <p:cNvPicPr>
            <a:picLocks noChangeAspect="1" noChangeArrowheads="1"/>
          </p:cNvPicPr>
          <p:nvPr/>
        </p:nvPicPr>
        <p:blipFill rotWithShape="1">
          <a:blip r:embed="rId6" cstate="print">
            <a:alphaModFix amt="20000"/>
            <a:extLst>
              <a:ext uri="{28A0092B-C50C-407E-A947-70E740481C1C}">
                <a14:useLocalDpi xmlns:a14="http://schemas.microsoft.com/office/drawing/2010/main" val="0"/>
              </a:ext>
            </a:extLst>
          </a:blip>
          <a:srcRect t="18583" b="17293"/>
          <a:stretch/>
        </p:blipFill>
        <p:spPr bwMode="auto">
          <a:xfrm>
            <a:off x="4195954" y="5897868"/>
            <a:ext cx="1665259" cy="586728"/>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xmlns="" id="{52442F7E-4C92-4ADD-A2DF-77440529610D}"/>
              </a:ext>
            </a:extLst>
          </p:cNvPr>
          <p:cNvSpPr>
            <a:spLocks noGrp="1"/>
          </p:cNvSpPr>
          <p:nvPr>
            <p:ph type="sldNum" sz="quarter" idx="12"/>
          </p:nvPr>
        </p:nvSpPr>
        <p:spPr/>
        <p:txBody>
          <a:bodyPr/>
          <a:lstStyle/>
          <a:p>
            <a:fld id="{CA0C82B4-A617-4C4C-A927-AAF23DBD7435}" type="slidenum">
              <a:rPr lang="en-US" smtClean="0"/>
              <a:t>7</a:t>
            </a:fld>
            <a:endParaRPr lang="en-US"/>
          </a:p>
        </p:txBody>
      </p:sp>
    </p:spTree>
    <p:extLst>
      <p:ext uri="{BB962C8B-B14F-4D97-AF65-F5344CB8AC3E}">
        <p14:creationId xmlns:p14="http://schemas.microsoft.com/office/powerpoint/2010/main" val="4993606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a:xfrm rot="5400000" flipH="1">
            <a:off x="5328624" y="-5331440"/>
            <a:ext cx="45719" cy="10633033"/>
          </a:xfrm>
          <a:prstGeom prst="rect">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8" name="Picture 24" descr="Mail_Signature_Stroke HD.jpe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flipV="1">
            <a:off x="0" y="6709429"/>
            <a:ext cx="12139462" cy="148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4" descr="Mail_Signature_Stroke HD.jpe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flipV="1">
            <a:off x="0" y="0"/>
            <a:ext cx="12192003" cy="67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flipH="1">
            <a:off x="-22860" y="0"/>
            <a:ext cx="45719" cy="6858000"/>
          </a:xfrm>
          <a:prstGeom prst="rect">
            <a:avLst/>
          </a:prstGeom>
          <a:solidFill>
            <a:srgbClr val="812469"/>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2" name="Rectangle 11"/>
          <p:cNvSpPr/>
          <p:nvPr/>
        </p:nvSpPr>
        <p:spPr>
          <a:xfrm flipH="1">
            <a:off x="12139461" y="7935"/>
            <a:ext cx="45719" cy="6812281"/>
          </a:xfrm>
          <a:prstGeom prst="rect">
            <a:avLst/>
          </a:prstGeom>
          <a:solidFill>
            <a:srgbClr val="812469"/>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5716" y="137577"/>
            <a:ext cx="1190013" cy="551779"/>
          </a:xfrm>
          <a:prstGeom prst="rect">
            <a:avLst/>
          </a:prstGeom>
        </p:spPr>
      </p:pic>
      <p:sp>
        <p:nvSpPr>
          <p:cNvPr id="14" name="Rectangle 13"/>
          <p:cNvSpPr/>
          <p:nvPr/>
        </p:nvSpPr>
        <p:spPr>
          <a:xfrm>
            <a:off x="20305" y="1110835"/>
            <a:ext cx="7356638" cy="769441"/>
          </a:xfrm>
          <a:prstGeom prst="rect">
            <a:avLst/>
          </a:prstGeom>
          <a:solidFill>
            <a:srgbClr val="9C27A0"/>
          </a:solidFill>
        </p:spPr>
        <p:txBody>
          <a:bodyPr wrap="square">
            <a:spAutoFit/>
          </a:bodyPr>
          <a:lstStyle/>
          <a:p>
            <a:pPr algn="ctr"/>
            <a:endParaRPr lang="en-US" sz="1200" dirty="0">
              <a:solidFill>
                <a:srgbClr val="FFFFFF"/>
              </a:solidFill>
              <a:latin typeface="Arial Rounded MT Bold"/>
              <a:cs typeface="Arial Rounded MT Bold"/>
            </a:endParaRPr>
          </a:p>
          <a:p>
            <a:pPr algn="ctr"/>
            <a:r>
              <a:rPr lang="en-US" sz="3200" dirty="0">
                <a:solidFill>
                  <a:srgbClr val="FFFFFF"/>
                </a:solidFill>
                <a:latin typeface="Arial Rounded MT Bold"/>
                <a:cs typeface="Arial Rounded MT Bold"/>
              </a:rPr>
              <a:t>WHO IS THIS GUY?</a:t>
            </a:r>
            <a:endParaRPr lang="en-US" sz="200" dirty="0"/>
          </a:p>
        </p:txBody>
      </p:sp>
      <p:sp>
        <p:nvSpPr>
          <p:cNvPr id="15" name="Oval 14"/>
          <p:cNvSpPr/>
          <p:nvPr/>
        </p:nvSpPr>
        <p:spPr>
          <a:xfrm>
            <a:off x="7021244" y="852409"/>
            <a:ext cx="1173631" cy="1129283"/>
          </a:xfrm>
          <a:prstGeom prst="ellipse">
            <a:avLst/>
          </a:prstGeom>
          <a:solidFill>
            <a:srgbClr val="9C27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latin typeface="Arial Rounded MT Bold" charset="0"/>
              <a:ea typeface="Arial Rounded MT Bold" charset="0"/>
              <a:cs typeface="Arial Rounded MT Bold" charset="0"/>
            </a:endParaRPr>
          </a:p>
        </p:txBody>
      </p:sp>
      <p:pic>
        <p:nvPicPr>
          <p:cNvPr id="22" name="Picture 21">
            <a:extLst>
              <a:ext uri="{FF2B5EF4-FFF2-40B4-BE49-F238E27FC236}">
                <a16:creationId xmlns:a16="http://schemas.microsoft.com/office/drawing/2014/main" xmlns="" id="{7052EB80-810B-402A-84DF-51CE317F416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85291" y="258592"/>
            <a:ext cx="982759" cy="170823"/>
          </a:xfrm>
          <a:prstGeom prst="rect">
            <a:avLst/>
          </a:prstGeom>
        </p:spPr>
      </p:pic>
      <p:sp>
        <p:nvSpPr>
          <p:cNvPr id="7" name="TextBox 6"/>
          <p:cNvSpPr txBox="1"/>
          <p:nvPr/>
        </p:nvSpPr>
        <p:spPr>
          <a:xfrm>
            <a:off x="6096001" y="137547"/>
            <a:ext cx="6410039" cy="461665"/>
          </a:xfrm>
          <a:prstGeom prst="rect">
            <a:avLst/>
          </a:prstGeom>
          <a:noFill/>
        </p:spPr>
        <p:txBody>
          <a:bodyPr wrap="square" rtlCol="0">
            <a:spAutoFit/>
          </a:bodyPr>
          <a:lstStyle/>
          <a:p>
            <a:r>
              <a:rPr lang="en-US" sz="2400" dirty="0">
                <a:solidFill>
                  <a:schemeClr val="bg1">
                    <a:lumMod val="85000"/>
                  </a:schemeClr>
                </a:solidFill>
                <a:latin typeface="Arial Rounded MT Bold" charset="0"/>
                <a:ea typeface="Arial Rounded MT Bold" charset="0"/>
                <a:cs typeface="Arial Rounded MT Bold" charset="0"/>
              </a:rPr>
              <a:t>2018 SUPPLY CHAIN BENCHMARKING</a:t>
            </a:r>
          </a:p>
        </p:txBody>
      </p:sp>
      <p:pic>
        <p:nvPicPr>
          <p:cNvPr id="16" name="Content Placeholder 3"/>
          <p:cNvPicPr>
            <a:picLocks noGrp="1" noChangeAspect="1"/>
          </p:cNvPicPr>
          <p:nvPr>
            <p:ph idx="1"/>
          </p:nvPr>
        </p:nvPicPr>
        <p:blipFill>
          <a:blip r:embed="rId5">
            <a:extLst>
              <a:ext uri="{BEBA8EAE-BF5A-486C-A8C5-ECC9F3942E4B}">
                <a14:imgProps xmlns:a14="http://schemas.microsoft.com/office/drawing/2010/main">
                  <a14:imgLayer r:embed="rId6">
                    <a14:imgEffect>
                      <a14:sharpenSoften amount="66000"/>
                    </a14:imgEffect>
                    <a14:imgEffect>
                      <a14:brightnessContrast bright="41000" contrast="25000"/>
                    </a14:imgEffect>
                  </a14:imgLayer>
                </a14:imgProps>
              </a:ext>
            </a:extLst>
          </a:blip>
          <a:stretch>
            <a:fillRect/>
          </a:stretch>
        </p:blipFill>
        <p:spPr>
          <a:xfrm>
            <a:off x="2501658" y="1794274"/>
            <a:ext cx="4875285" cy="3830880"/>
          </a:xfrm>
          <a:prstGeom prst="rect">
            <a:avLst/>
          </a:prstGeom>
          <a:effectLst>
            <a:softEdge rad="139700"/>
          </a:effectLst>
        </p:spPr>
      </p:pic>
      <p:pic>
        <p:nvPicPr>
          <p:cNvPr id="17" name="Picture 4" descr="http://www.progressivegrocer.com/sites/default/files/styles/article-full/public/PG%20Articles/FMI%20Logo%20Resized.jpg?itok=goyYOXxO"/>
          <p:cNvPicPr>
            <a:picLocks noChangeAspect="1" noChangeArrowheads="1"/>
          </p:cNvPicPr>
          <p:nvPr/>
        </p:nvPicPr>
        <p:blipFill rotWithShape="1">
          <a:blip r:embed="rId7" cstate="print">
            <a:alphaModFix amt="20000"/>
            <a:extLst>
              <a:ext uri="{28A0092B-C50C-407E-A947-70E740481C1C}">
                <a14:useLocalDpi xmlns:a14="http://schemas.microsoft.com/office/drawing/2010/main" val="0"/>
              </a:ext>
            </a:extLst>
          </a:blip>
          <a:srcRect t="18583" b="17293"/>
          <a:stretch/>
        </p:blipFill>
        <p:spPr bwMode="auto">
          <a:xfrm>
            <a:off x="4195954" y="5897868"/>
            <a:ext cx="1665259" cy="58672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xmlns="" id="{50AB0B8A-FE66-4B75-A779-4B6BE2CA2010}"/>
              </a:ext>
            </a:extLst>
          </p:cNvPr>
          <p:cNvPicPr>
            <a:picLocks noChangeAspect="1"/>
          </p:cNvPicPr>
          <p:nvPr/>
        </p:nvPicPr>
        <p:blipFill rotWithShape="1">
          <a:blip r:embed="rId8">
            <a:alphaModFix amt="24000"/>
          </a:blip>
          <a:srcRect l="67451" t="57976" r="24519" b="33135"/>
          <a:stretch/>
        </p:blipFill>
        <p:spPr>
          <a:xfrm>
            <a:off x="5783484" y="5878352"/>
            <a:ext cx="1740060" cy="577880"/>
          </a:xfrm>
          <a:prstGeom prst="rect">
            <a:avLst/>
          </a:prstGeom>
        </p:spPr>
      </p:pic>
      <p:sp>
        <p:nvSpPr>
          <p:cNvPr id="2" name="Slide Number Placeholder 1">
            <a:extLst>
              <a:ext uri="{FF2B5EF4-FFF2-40B4-BE49-F238E27FC236}">
                <a16:creationId xmlns:a16="http://schemas.microsoft.com/office/drawing/2014/main" xmlns="" id="{EA03F2E0-7AA7-4696-87C3-025F4A1C3332}"/>
              </a:ext>
            </a:extLst>
          </p:cNvPr>
          <p:cNvSpPr>
            <a:spLocks noGrp="1"/>
          </p:cNvSpPr>
          <p:nvPr>
            <p:ph type="sldNum" sz="quarter" idx="12"/>
          </p:nvPr>
        </p:nvSpPr>
        <p:spPr/>
        <p:txBody>
          <a:bodyPr/>
          <a:lstStyle/>
          <a:p>
            <a:fld id="{CA0C82B4-A617-4C4C-A927-AAF23DBD7435}" type="slidenum">
              <a:rPr lang="en-US" smtClean="0"/>
              <a:t>8</a:t>
            </a:fld>
            <a:endParaRPr lang="en-US"/>
          </a:p>
        </p:txBody>
      </p:sp>
    </p:spTree>
    <p:extLst>
      <p:ext uri="{BB962C8B-B14F-4D97-AF65-F5344CB8AC3E}">
        <p14:creationId xmlns:p14="http://schemas.microsoft.com/office/powerpoint/2010/main" val="5806190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a:xfrm rot="5400000" flipH="1">
            <a:off x="5328624" y="-5331440"/>
            <a:ext cx="45719" cy="10633033"/>
          </a:xfrm>
          <a:prstGeom prst="rect">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8" name="Picture 24" descr="Mail_Signature_Stroke HD.jpe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flipV="1">
            <a:off x="0" y="6724891"/>
            <a:ext cx="12139462" cy="133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4" descr="Mail_Signature_Stroke HD.jpe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flipV="1">
            <a:off x="0" y="0"/>
            <a:ext cx="12192003" cy="67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flipH="1">
            <a:off x="-22860" y="0"/>
            <a:ext cx="45719" cy="6858000"/>
          </a:xfrm>
          <a:prstGeom prst="rect">
            <a:avLst/>
          </a:prstGeom>
          <a:solidFill>
            <a:srgbClr val="812469"/>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2" name="Rectangle 11"/>
          <p:cNvSpPr/>
          <p:nvPr/>
        </p:nvSpPr>
        <p:spPr>
          <a:xfrm flipH="1">
            <a:off x="12139461" y="7935"/>
            <a:ext cx="45719" cy="6812281"/>
          </a:xfrm>
          <a:prstGeom prst="rect">
            <a:avLst/>
          </a:prstGeom>
          <a:solidFill>
            <a:srgbClr val="812469"/>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5716" y="137577"/>
            <a:ext cx="1190013" cy="551779"/>
          </a:xfrm>
          <a:prstGeom prst="rect">
            <a:avLst/>
          </a:prstGeom>
        </p:spPr>
      </p:pic>
      <p:sp>
        <p:nvSpPr>
          <p:cNvPr id="14" name="Rectangle 13"/>
          <p:cNvSpPr/>
          <p:nvPr/>
        </p:nvSpPr>
        <p:spPr>
          <a:xfrm>
            <a:off x="20305" y="1110835"/>
            <a:ext cx="7356638" cy="769441"/>
          </a:xfrm>
          <a:prstGeom prst="rect">
            <a:avLst/>
          </a:prstGeom>
          <a:solidFill>
            <a:srgbClr val="9C27A0"/>
          </a:solidFill>
        </p:spPr>
        <p:txBody>
          <a:bodyPr wrap="square">
            <a:spAutoFit/>
          </a:bodyPr>
          <a:lstStyle/>
          <a:p>
            <a:pPr algn="ctr"/>
            <a:endParaRPr lang="en-US" sz="1200" dirty="0">
              <a:solidFill>
                <a:srgbClr val="FFFFFF"/>
              </a:solidFill>
              <a:latin typeface="Arial Rounded MT Bold"/>
              <a:cs typeface="Arial Rounded MT Bold"/>
            </a:endParaRPr>
          </a:p>
          <a:p>
            <a:pPr algn="ctr"/>
            <a:r>
              <a:rPr lang="en-US" sz="3200" dirty="0">
                <a:solidFill>
                  <a:srgbClr val="FFFFFF"/>
                </a:solidFill>
                <a:latin typeface="Arial Rounded MT Bold"/>
                <a:cs typeface="Arial Rounded MT Bold"/>
              </a:rPr>
              <a:t>JEFF BEZOS</a:t>
            </a:r>
            <a:endParaRPr lang="en-US" sz="200" dirty="0"/>
          </a:p>
        </p:txBody>
      </p:sp>
      <p:pic>
        <p:nvPicPr>
          <p:cNvPr id="20" name="Picture 4" descr="http://www.progressivegrocer.com/sites/default/files/styles/article-full/public/PG%20Articles/FMI%20Logo%20Resized.jpg?itok=goyYOXxO"/>
          <p:cNvPicPr>
            <a:picLocks noChangeAspect="1" noChangeArrowheads="1"/>
          </p:cNvPicPr>
          <p:nvPr/>
        </p:nvPicPr>
        <p:blipFill rotWithShape="1">
          <a:blip r:embed="rId4" cstate="print">
            <a:alphaModFix amt="20000"/>
            <a:extLst>
              <a:ext uri="{28A0092B-C50C-407E-A947-70E740481C1C}">
                <a14:useLocalDpi xmlns:a14="http://schemas.microsoft.com/office/drawing/2010/main" val="0"/>
              </a:ext>
            </a:extLst>
          </a:blip>
          <a:srcRect t="18583" b="17293"/>
          <a:stretch/>
        </p:blipFill>
        <p:spPr bwMode="auto">
          <a:xfrm>
            <a:off x="4195954" y="5897868"/>
            <a:ext cx="1665259" cy="586728"/>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xmlns="" id="{50AB0B8A-FE66-4B75-A779-4B6BE2CA2010}"/>
              </a:ext>
            </a:extLst>
          </p:cNvPr>
          <p:cNvPicPr>
            <a:picLocks noChangeAspect="1"/>
          </p:cNvPicPr>
          <p:nvPr/>
        </p:nvPicPr>
        <p:blipFill rotWithShape="1">
          <a:blip r:embed="rId5">
            <a:alphaModFix amt="24000"/>
          </a:blip>
          <a:srcRect l="67451" t="57976" r="24519" b="33135"/>
          <a:stretch/>
        </p:blipFill>
        <p:spPr>
          <a:xfrm>
            <a:off x="5783484" y="5843756"/>
            <a:ext cx="1844232" cy="612476"/>
          </a:xfrm>
          <a:prstGeom prst="rect">
            <a:avLst/>
          </a:prstGeom>
        </p:spPr>
      </p:pic>
      <p:pic>
        <p:nvPicPr>
          <p:cNvPr id="22" name="Picture 21">
            <a:extLst>
              <a:ext uri="{FF2B5EF4-FFF2-40B4-BE49-F238E27FC236}">
                <a16:creationId xmlns:a16="http://schemas.microsoft.com/office/drawing/2014/main" xmlns="" id="{7052EB80-810B-402A-84DF-51CE317F416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85291" y="258592"/>
            <a:ext cx="982759" cy="170823"/>
          </a:xfrm>
          <a:prstGeom prst="rect">
            <a:avLst/>
          </a:prstGeom>
        </p:spPr>
      </p:pic>
      <p:sp>
        <p:nvSpPr>
          <p:cNvPr id="7" name="TextBox 6"/>
          <p:cNvSpPr txBox="1"/>
          <p:nvPr/>
        </p:nvSpPr>
        <p:spPr>
          <a:xfrm>
            <a:off x="6096001" y="137547"/>
            <a:ext cx="6410039" cy="461665"/>
          </a:xfrm>
          <a:prstGeom prst="rect">
            <a:avLst/>
          </a:prstGeom>
          <a:noFill/>
        </p:spPr>
        <p:txBody>
          <a:bodyPr wrap="square" rtlCol="0">
            <a:spAutoFit/>
          </a:bodyPr>
          <a:lstStyle/>
          <a:p>
            <a:r>
              <a:rPr lang="en-US" sz="2400" dirty="0">
                <a:solidFill>
                  <a:schemeClr val="bg1">
                    <a:lumMod val="85000"/>
                  </a:schemeClr>
                </a:solidFill>
                <a:latin typeface="Arial Rounded MT Bold" charset="0"/>
                <a:ea typeface="Arial Rounded MT Bold" charset="0"/>
                <a:cs typeface="Arial Rounded MT Bold" charset="0"/>
              </a:rPr>
              <a:t>2018 SUPPLY CHAIN BENCHMARKING</a:t>
            </a:r>
          </a:p>
        </p:txBody>
      </p:sp>
      <p:sp>
        <p:nvSpPr>
          <p:cNvPr id="17" name="Content Placeholder 2"/>
          <p:cNvSpPr>
            <a:spLocks noGrp="1"/>
          </p:cNvSpPr>
          <p:nvPr>
            <p:ph idx="1"/>
          </p:nvPr>
        </p:nvSpPr>
        <p:spPr>
          <a:xfrm>
            <a:off x="749738" y="4206262"/>
            <a:ext cx="10633162" cy="1889438"/>
          </a:xfrm>
        </p:spPr>
        <p:txBody>
          <a:bodyPr>
            <a:normAutofit/>
          </a:bodyPr>
          <a:lstStyle/>
          <a:p>
            <a:r>
              <a:rPr lang="en-US" sz="1400" dirty="0">
                <a:solidFill>
                  <a:schemeClr val="tx1">
                    <a:lumMod val="50000"/>
                    <a:lumOff val="50000"/>
                  </a:schemeClr>
                </a:solidFill>
                <a:latin typeface="Arial Rounded MT Bold" charset="0"/>
                <a:ea typeface="Arial Rounded MT Bold" charset="0"/>
                <a:cs typeface="Arial Rounded MT Bold" charset="0"/>
              </a:rPr>
              <a:t>Bezos founded </a:t>
            </a:r>
            <a:r>
              <a:rPr lang="en-US" sz="1400" dirty="0">
                <a:solidFill>
                  <a:schemeClr val="tx1">
                    <a:lumMod val="50000"/>
                    <a:lumOff val="50000"/>
                  </a:schemeClr>
                </a:solidFill>
                <a:latin typeface="Arial Rounded MT Bold" charset="0"/>
                <a:ea typeface="Arial Rounded MT Bold" charset="0"/>
                <a:cs typeface="Arial Rounded MT Bold" charset="0"/>
                <a:hlinkClick r:id="rId7" tooltip="Amazon.com"/>
              </a:rPr>
              <a:t>Amazon.com</a:t>
            </a:r>
            <a:r>
              <a:rPr lang="en-US" sz="1400" dirty="0">
                <a:solidFill>
                  <a:schemeClr val="tx1">
                    <a:lumMod val="50000"/>
                    <a:lumOff val="50000"/>
                  </a:schemeClr>
                </a:solidFill>
                <a:latin typeface="Arial Rounded MT Bold" charset="0"/>
                <a:ea typeface="Arial Rounded MT Bold" charset="0"/>
                <a:cs typeface="Arial Rounded MT Bold" charset="0"/>
              </a:rPr>
              <a:t> in 1994 after making a cross-country drive from </a:t>
            </a:r>
            <a:r>
              <a:rPr lang="en-US" sz="1400" dirty="0">
                <a:solidFill>
                  <a:schemeClr val="tx1">
                    <a:lumMod val="50000"/>
                    <a:lumOff val="50000"/>
                  </a:schemeClr>
                </a:solidFill>
                <a:latin typeface="Arial Rounded MT Bold" charset="0"/>
                <a:ea typeface="Arial Rounded MT Bold" charset="0"/>
                <a:cs typeface="Arial Rounded MT Bold" charset="0"/>
                <a:hlinkClick r:id="rId8" tooltip="New York City"/>
              </a:rPr>
              <a:t>New York</a:t>
            </a:r>
            <a:r>
              <a:rPr lang="en-US" sz="1400" dirty="0">
                <a:solidFill>
                  <a:schemeClr val="tx1">
                    <a:lumMod val="50000"/>
                    <a:lumOff val="50000"/>
                  </a:schemeClr>
                </a:solidFill>
                <a:latin typeface="Arial Rounded MT Bold" charset="0"/>
                <a:ea typeface="Arial Rounded MT Bold" charset="0"/>
                <a:cs typeface="Arial Rounded MT Bold" charset="0"/>
              </a:rPr>
              <a:t> to </a:t>
            </a:r>
            <a:r>
              <a:rPr lang="en-US" sz="1400" dirty="0">
                <a:solidFill>
                  <a:schemeClr val="tx1">
                    <a:lumMod val="50000"/>
                    <a:lumOff val="50000"/>
                  </a:schemeClr>
                </a:solidFill>
                <a:latin typeface="Arial Rounded MT Bold" charset="0"/>
                <a:ea typeface="Arial Rounded MT Bold" charset="0"/>
                <a:cs typeface="Arial Rounded MT Bold" charset="0"/>
                <a:hlinkClick r:id="rId9" tooltip="Seattle"/>
              </a:rPr>
              <a:t>Seattle</a:t>
            </a:r>
            <a:r>
              <a:rPr lang="en-US" sz="1400" dirty="0">
                <a:solidFill>
                  <a:schemeClr val="tx1">
                    <a:lumMod val="50000"/>
                    <a:lumOff val="50000"/>
                  </a:schemeClr>
                </a:solidFill>
                <a:latin typeface="Arial Rounded MT Bold" charset="0"/>
                <a:ea typeface="Arial Rounded MT Bold" charset="0"/>
                <a:cs typeface="Arial Rounded MT Bold" charset="0"/>
              </a:rPr>
              <a:t>, writing up the Amazon </a:t>
            </a:r>
            <a:r>
              <a:rPr lang="en-US" sz="1400" dirty="0">
                <a:solidFill>
                  <a:schemeClr val="tx1">
                    <a:lumMod val="50000"/>
                    <a:lumOff val="50000"/>
                  </a:schemeClr>
                </a:solidFill>
                <a:latin typeface="Arial Rounded MT Bold" charset="0"/>
                <a:ea typeface="Arial Rounded MT Bold" charset="0"/>
                <a:cs typeface="Arial Rounded MT Bold" charset="0"/>
                <a:hlinkClick r:id="rId10" tooltip="Business plan"/>
              </a:rPr>
              <a:t>business plan</a:t>
            </a:r>
            <a:r>
              <a:rPr lang="en-US" sz="1400" dirty="0">
                <a:solidFill>
                  <a:schemeClr val="tx1">
                    <a:lumMod val="50000"/>
                    <a:lumOff val="50000"/>
                  </a:schemeClr>
                </a:solidFill>
                <a:latin typeface="Arial Rounded MT Bold" charset="0"/>
                <a:ea typeface="Arial Rounded MT Bold" charset="0"/>
                <a:cs typeface="Arial Rounded MT Bold" charset="0"/>
              </a:rPr>
              <a:t> on the way. He initially set up the company in his garage.</a:t>
            </a:r>
            <a:r>
              <a:rPr lang="en-US" sz="1400" baseline="30000" dirty="0">
                <a:solidFill>
                  <a:schemeClr val="tx1">
                    <a:lumMod val="50000"/>
                    <a:lumOff val="50000"/>
                  </a:schemeClr>
                </a:solidFill>
                <a:latin typeface="Arial Rounded MT Bold" charset="0"/>
                <a:ea typeface="Arial Rounded MT Bold" charset="0"/>
                <a:cs typeface="Arial Rounded MT Bold" charset="0"/>
                <a:hlinkClick r:id="rId11"/>
              </a:rPr>
              <a:t>[31]</a:t>
            </a:r>
            <a:r>
              <a:rPr lang="en-US" sz="1400" dirty="0">
                <a:solidFill>
                  <a:schemeClr val="tx1">
                    <a:lumMod val="50000"/>
                    <a:lumOff val="50000"/>
                  </a:schemeClr>
                </a:solidFill>
                <a:latin typeface="Arial Rounded MT Bold" charset="0"/>
                <a:ea typeface="Arial Rounded MT Bold" charset="0"/>
                <a:cs typeface="Arial Rounded MT Bold" charset="0"/>
              </a:rPr>
              <a:t> He had left his well-paying job at a New York City hedge fund after learning "about the rapid growth in Internet use," which coincided with a </a:t>
            </a:r>
            <a:r>
              <a:rPr lang="en-US" sz="1400" dirty="0">
                <a:solidFill>
                  <a:schemeClr val="tx1">
                    <a:lumMod val="50000"/>
                    <a:lumOff val="50000"/>
                  </a:schemeClr>
                </a:solidFill>
                <a:latin typeface="Arial Rounded MT Bold" charset="0"/>
                <a:ea typeface="Arial Rounded MT Bold" charset="0"/>
                <a:cs typeface="Arial Rounded MT Bold" charset="0"/>
                <a:hlinkClick r:id="rId12" tooltip="Quill Corp. v. North Dakota"/>
              </a:rPr>
              <a:t>new U.S. Supreme Court ruling</a:t>
            </a:r>
            <a:r>
              <a:rPr lang="en-US" sz="1400" dirty="0">
                <a:solidFill>
                  <a:schemeClr val="tx1">
                    <a:lumMod val="50000"/>
                    <a:lumOff val="50000"/>
                  </a:schemeClr>
                </a:solidFill>
                <a:latin typeface="Arial Rounded MT Bold" charset="0"/>
                <a:ea typeface="Arial Rounded MT Bold" charset="0"/>
                <a:cs typeface="Arial Rounded MT Bold" charset="0"/>
              </a:rPr>
              <a:t> that exempted mail order companies from collecting sales taxes in states where they lack a physical presence.</a:t>
            </a:r>
            <a:r>
              <a:rPr lang="en-US" sz="1400" baseline="30000" dirty="0">
                <a:solidFill>
                  <a:schemeClr val="tx1">
                    <a:lumMod val="50000"/>
                    <a:lumOff val="50000"/>
                  </a:schemeClr>
                </a:solidFill>
                <a:latin typeface="Arial Rounded MT Bold" charset="0"/>
                <a:ea typeface="Arial Rounded MT Bold" charset="0"/>
                <a:cs typeface="Arial Rounded MT Bold" charset="0"/>
                <a:hlinkClick r:id="rId13"/>
              </a:rPr>
              <a:t>[20]</a:t>
            </a:r>
            <a:r>
              <a:rPr lang="en-US" sz="1400" dirty="0">
                <a:solidFill>
                  <a:schemeClr val="tx1">
                    <a:lumMod val="50000"/>
                    <a:lumOff val="50000"/>
                  </a:schemeClr>
                </a:solidFill>
                <a:latin typeface="Arial Rounded MT Bold" charset="0"/>
                <a:ea typeface="Arial Rounded MT Bold" charset="0"/>
                <a:cs typeface="Arial Rounded MT Bold" charset="0"/>
              </a:rPr>
              <a:t>. Bezos' parents invested $300,000 from their retirement savings into Amazon</a:t>
            </a:r>
          </a:p>
          <a:p>
            <a:r>
              <a:rPr lang="en-US" sz="1400" dirty="0">
                <a:solidFill>
                  <a:schemeClr val="tx1">
                    <a:lumMod val="50000"/>
                    <a:lumOff val="50000"/>
                  </a:schemeClr>
                </a:solidFill>
                <a:latin typeface="Arial Rounded MT Bold" charset="0"/>
                <a:ea typeface="Arial Rounded MT Bold" charset="0"/>
                <a:cs typeface="Arial Rounded MT Bold" charset="0"/>
              </a:rPr>
              <a:t>He originally thought he could outsource most business activities…………Today, he manages one of the most sophisticated supply chain systems in the world……with millions of items, hundreds of DC’s, owns Robots, Airplanes, Trailers and now Trucks.</a:t>
            </a:r>
          </a:p>
        </p:txBody>
      </p:sp>
      <p:pic>
        <p:nvPicPr>
          <p:cNvPr id="23" name="Picture 22"/>
          <p:cNvPicPr>
            <a:picLocks noChangeAspect="1"/>
          </p:cNvPicPr>
          <p:nvPr/>
        </p:nvPicPr>
        <p:blipFill>
          <a:blip r:embed="rId14"/>
          <a:stretch>
            <a:fillRect/>
          </a:stretch>
        </p:blipFill>
        <p:spPr>
          <a:xfrm>
            <a:off x="1711321" y="1907315"/>
            <a:ext cx="3651622" cy="2190973"/>
          </a:xfrm>
          <a:prstGeom prst="rect">
            <a:avLst/>
          </a:prstGeom>
          <a:effectLst>
            <a:softEdge rad="50800"/>
          </a:effectLst>
        </p:spPr>
      </p:pic>
      <p:pic>
        <p:nvPicPr>
          <p:cNvPr id="3" name="Picture 2"/>
          <p:cNvPicPr>
            <a:picLocks noChangeAspect="1"/>
          </p:cNvPicPr>
          <p:nvPr/>
        </p:nvPicPr>
        <p:blipFill>
          <a:blip r:embed="rId15"/>
          <a:stretch>
            <a:fillRect/>
          </a:stretch>
        </p:blipFill>
        <p:spPr>
          <a:xfrm>
            <a:off x="5761726" y="2685254"/>
            <a:ext cx="950272" cy="650342"/>
          </a:xfrm>
          <a:prstGeom prst="rect">
            <a:avLst/>
          </a:prstGeom>
        </p:spPr>
      </p:pic>
      <p:pic>
        <p:nvPicPr>
          <p:cNvPr id="4" name="Picture 3"/>
          <p:cNvPicPr>
            <a:picLocks noChangeAspect="1"/>
          </p:cNvPicPr>
          <p:nvPr/>
        </p:nvPicPr>
        <p:blipFill>
          <a:blip r:embed="rId16"/>
          <a:stretch>
            <a:fillRect/>
          </a:stretch>
        </p:blipFill>
        <p:spPr>
          <a:xfrm>
            <a:off x="5602466" y="2152840"/>
            <a:ext cx="1352153" cy="495429"/>
          </a:xfrm>
          <a:prstGeom prst="rect">
            <a:avLst/>
          </a:prstGeom>
        </p:spPr>
      </p:pic>
      <p:pic>
        <p:nvPicPr>
          <p:cNvPr id="6" name="Picture 5"/>
          <p:cNvPicPr>
            <a:picLocks noChangeAspect="1"/>
          </p:cNvPicPr>
          <p:nvPr/>
        </p:nvPicPr>
        <p:blipFill>
          <a:blip r:embed="rId17"/>
          <a:stretch>
            <a:fillRect/>
          </a:stretch>
        </p:blipFill>
        <p:spPr>
          <a:xfrm>
            <a:off x="5748641" y="3568845"/>
            <a:ext cx="976442" cy="359764"/>
          </a:xfrm>
          <a:prstGeom prst="rect">
            <a:avLst/>
          </a:prstGeom>
        </p:spPr>
      </p:pic>
      <p:sp>
        <p:nvSpPr>
          <p:cNvPr id="24" name="TextBox 23"/>
          <p:cNvSpPr txBox="1"/>
          <p:nvPr/>
        </p:nvSpPr>
        <p:spPr>
          <a:xfrm>
            <a:off x="7853393" y="1213645"/>
            <a:ext cx="4225221" cy="523220"/>
          </a:xfrm>
          <a:prstGeom prst="rect">
            <a:avLst/>
          </a:prstGeom>
          <a:solidFill>
            <a:srgbClr val="FF9709"/>
          </a:solidFill>
        </p:spPr>
        <p:txBody>
          <a:bodyPr wrap="square" rtlCol="0">
            <a:spAutoFit/>
          </a:bodyPr>
          <a:lstStyle/>
          <a:p>
            <a:r>
              <a:rPr lang="en-US" dirty="0">
                <a:solidFill>
                  <a:schemeClr val="bg1"/>
                </a:solidFill>
                <a:latin typeface="Arial Rounded MT Bold" charset="0"/>
                <a:ea typeface="Arial Rounded MT Bold" charset="0"/>
                <a:cs typeface="Arial Rounded MT Bold" charset="0"/>
              </a:rPr>
              <a:t>   </a:t>
            </a:r>
            <a:r>
              <a:rPr lang="en-US" sz="2000" dirty="0">
                <a:solidFill>
                  <a:schemeClr val="bg1"/>
                </a:solidFill>
                <a:latin typeface="Arial Rounded MT Bold" charset="0"/>
                <a:ea typeface="Arial Rounded MT Bold" charset="0"/>
                <a:cs typeface="Arial Rounded MT Bold" charset="0"/>
              </a:rPr>
              <a:t>RICHEST MAN IN THE WORLD</a:t>
            </a:r>
            <a:r>
              <a:rPr lang="en-US" sz="2800" dirty="0">
                <a:solidFill>
                  <a:schemeClr val="bg1"/>
                </a:solidFill>
                <a:latin typeface="Arial Rounded MT Bold" charset="0"/>
                <a:ea typeface="Arial Rounded MT Bold" charset="0"/>
                <a:cs typeface="Arial Rounded MT Bold" charset="0"/>
              </a:rPr>
              <a:t>!</a:t>
            </a:r>
          </a:p>
        </p:txBody>
      </p:sp>
      <p:sp>
        <p:nvSpPr>
          <p:cNvPr id="15" name="Oval 14"/>
          <p:cNvSpPr/>
          <p:nvPr/>
        </p:nvSpPr>
        <p:spPr>
          <a:xfrm>
            <a:off x="6923514" y="1041930"/>
            <a:ext cx="1016720" cy="924919"/>
          </a:xfrm>
          <a:prstGeom prst="ellipse">
            <a:avLst/>
          </a:prstGeom>
          <a:solidFill>
            <a:srgbClr val="FF97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latin typeface="Arial Rounded MT Bold" charset="0"/>
              <a:ea typeface="Arial Rounded MT Bold" charset="0"/>
              <a:cs typeface="Arial Rounded MT Bold" charset="0"/>
            </a:endParaRPr>
          </a:p>
        </p:txBody>
      </p:sp>
      <p:sp>
        <p:nvSpPr>
          <p:cNvPr id="26" name="TextBox 25"/>
          <p:cNvSpPr txBox="1"/>
          <p:nvPr/>
        </p:nvSpPr>
        <p:spPr>
          <a:xfrm>
            <a:off x="7678897" y="2323963"/>
            <a:ext cx="3975716" cy="1384995"/>
          </a:xfrm>
          <a:prstGeom prst="rect">
            <a:avLst/>
          </a:prstGeom>
          <a:solidFill>
            <a:srgbClr val="FF0000"/>
          </a:solidFill>
        </p:spPr>
        <p:txBody>
          <a:bodyPr wrap="square" rtlCol="0">
            <a:spAutoFit/>
          </a:bodyPr>
          <a:lstStyle/>
          <a:p>
            <a:pPr algn="ctr"/>
            <a:r>
              <a:rPr lang="en-US" dirty="0">
                <a:solidFill>
                  <a:schemeClr val="bg1"/>
                </a:solidFill>
                <a:latin typeface="Arial Rounded MT Bold" charset="0"/>
                <a:ea typeface="Arial Rounded MT Bold" charset="0"/>
                <a:cs typeface="Arial Rounded MT Bold" charset="0"/>
              </a:rPr>
              <a:t>   </a:t>
            </a:r>
            <a:r>
              <a:rPr lang="en-US" sz="2800" dirty="0">
                <a:solidFill>
                  <a:schemeClr val="bg1"/>
                </a:solidFill>
                <a:latin typeface="Arial Rounded MT Bold" charset="0"/>
                <a:ea typeface="Arial Rounded MT Bold" charset="0"/>
                <a:cs typeface="Arial Rounded MT Bold" charset="0"/>
              </a:rPr>
              <a:t>Does not operate with a</a:t>
            </a:r>
          </a:p>
          <a:p>
            <a:pPr algn="ctr"/>
            <a:r>
              <a:rPr lang="en-US" sz="2800" dirty="0">
                <a:solidFill>
                  <a:schemeClr val="bg1"/>
                </a:solidFill>
                <a:latin typeface="Arial Rounded MT Bold" charset="0"/>
                <a:ea typeface="Arial Rounded MT Bold" charset="0"/>
                <a:cs typeface="Arial Rounded MT Bold" charset="0"/>
              </a:rPr>
              <a:t> 1% net profit!</a:t>
            </a:r>
            <a:endParaRPr lang="en-US" sz="3600" dirty="0">
              <a:solidFill>
                <a:schemeClr val="bg1"/>
              </a:solidFill>
              <a:latin typeface="Arial Rounded MT Bold" charset="0"/>
              <a:ea typeface="Arial Rounded MT Bold" charset="0"/>
              <a:cs typeface="Arial Rounded MT Bold" charset="0"/>
            </a:endParaRPr>
          </a:p>
        </p:txBody>
      </p:sp>
      <p:sp>
        <p:nvSpPr>
          <p:cNvPr id="2" name="Slide Number Placeholder 1">
            <a:extLst>
              <a:ext uri="{FF2B5EF4-FFF2-40B4-BE49-F238E27FC236}">
                <a16:creationId xmlns:a16="http://schemas.microsoft.com/office/drawing/2014/main" xmlns="" id="{567A3A8D-6EC3-454C-83A1-8C58208BBD66}"/>
              </a:ext>
            </a:extLst>
          </p:cNvPr>
          <p:cNvSpPr>
            <a:spLocks noGrp="1"/>
          </p:cNvSpPr>
          <p:nvPr>
            <p:ph type="sldNum" sz="quarter" idx="12"/>
          </p:nvPr>
        </p:nvSpPr>
        <p:spPr/>
        <p:txBody>
          <a:bodyPr/>
          <a:lstStyle/>
          <a:p>
            <a:fld id="{CA0C82B4-A617-4C4C-A927-AAF23DBD7435}" type="slidenum">
              <a:rPr lang="en-US" smtClean="0"/>
              <a:t>9</a:t>
            </a:fld>
            <a:endParaRPr lang="en-US"/>
          </a:p>
        </p:txBody>
      </p:sp>
    </p:spTree>
    <p:extLst>
      <p:ext uri="{BB962C8B-B14F-4D97-AF65-F5344CB8AC3E}">
        <p14:creationId xmlns:p14="http://schemas.microsoft.com/office/powerpoint/2010/main" val="15577682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Berlin</Template>
  <TotalTime>10987</TotalTime>
  <Words>1191</Words>
  <Application>Microsoft Office PowerPoint</Application>
  <PresentationFormat>Custom</PresentationFormat>
  <Paragraphs>259</Paragraphs>
  <Slides>33</Slides>
  <Notes>1</Notes>
  <HiddenSlides>0</HiddenSlides>
  <MMClips>9</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33</vt:i4>
      </vt:variant>
    </vt:vector>
  </HeadingPairs>
  <TitlesOfParts>
    <vt:vector size="35" baseType="lpstr">
      <vt:lpstr>Office Theme</vt:lpstr>
      <vt:lpstr>Worksheet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Amazon DC Robots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Chantal Tremblay</dc:creator>
  <cp:lastModifiedBy>Amanda M. Saxton  (FMI)</cp:lastModifiedBy>
  <cp:revision>164</cp:revision>
  <cp:lastPrinted>2017-11-07T17:07:53Z</cp:lastPrinted>
  <dcterms:created xsi:type="dcterms:W3CDTF">2017-10-19T15:16:46Z</dcterms:created>
  <dcterms:modified xsi:type="dcterms:W3CDTF">2018-03-29T17:32:18Z</dcterms:modified>
</cp:coreProperties>
</file>